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3.xml" ContentType="application/vnd.openxmlformats-officedocument.presentationml.tags+xml"/>
  <Override PartName="/ppt/notesSlides/notesSlide43.xml" ContentType="application/vnd.openxmlformats-officedocument.presentationml.notesSlide+xml"/>
  <Override PartName="/ppt/tags/tag24.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5.xml" ContentType="application/vnd.openxmlformats-officedocument.presentationml.tags+xml"/>
  <Override PartName="/ppt/notesSlides/notesSlide46.xml" ContentType="application/vnd.openxmlformats-officedocument.presentationml.notesSlide+xml"/>
  <Override PartName="/ppt/tags/tag26.xml" ContentType="application/vnd.openxmlformats-officedocument.presentationml.tags+xml"/>
  <Override PartName="/ppt/notesSlides/notesSlide47.xml" ContentType="application/vnd.openxmlformats-officedocument.presentationml.notesSlide+xml"/>
  <Override PartName="/ppt/tags/tag2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8.xml" ContentType="application/vnd.openxmlformats-officedocument.presentationml.tags+xml"/>
  <Override PartName="/ppt/notesSlides/notesSlide50.xml" ContentType="application/vnd.openxmlformats-officedocument.presentationml.notesSlide+xml"/>
  <Override PartName="/ppt/tags/tag29.xml" ContentType="application/vnd.openxmlformats-officedocument.presentationml.tags+xml"/>
  <Override PartName="/ppt/notesSlides/notesSlide51.xml" ContentType="application/vnd.openxmlformats-officedocument.presentationml.notesSlide+xml"/>
  <Override PartName="/ppt/tags/tag30.xml" ContentType="application/vnd.openxmlformats-officedocument.presentationml.tags+xml"/>
  <Override PartName="/ppt/notesSlides/notesSlide52.xml" ContentType="application/vnd.openxmlformats-officedocument.presentationml.notesSlide+xml"/>
  <Override PartName="/ppt/tags/tag31.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1"/>
  </p:notesMasterIdLst>
  <p:handoutMasterIdLst>
    <p:handoutMasterId r:id="rId142"/>
  </p:handoutMasterIdLst>
  <p:sldIdLst>
    <p:sldId id="258" r:id="rId2"/>
    <p:sldId id="4825" r:id="rId3"/>
    <p:sldId id="2267" r:id="rId4"/>
    <p:sldId id="2090" r:id="rId5"/>
    <p:sldId id="2092" r:id="rId6"/>
    <p:sldId id="2093" r:id="rId7"/>
    <p:sldId id="4785" r:id="rId8"/>
    <p:sldId id="2094" r:id="rId9"/>
    <p:sldId id="4786" r:id="rId10"/>
    <p:sldId id="2116" r:id="rId11"/>
    <p:sldId id="2117" r:id="rId12"/>
    <p:sldId id="2118" r:id="rId13"/>
    <p:sldId id="4787" r:id="rId14"/>
    <p:sldId id="2096" r:id="rId15"/>
    <p:sldId id="2097" r:id="rId16"/>
    <p:sldId id="2098" r:id="rId17"/>
    <p:sldId id="2099" r:id="rId18"/>
    <p:sldId id="2100" r:id="rId19"/>
    <p:sldId id="2101" r:id="rId20"/>
    <p:sldId id="2102" r:id="rId21"/>
    <p:sldId id="2112" r:id="rId22"/>
    <p:sldId id="2113" r:id="rId23"/>
    <p:sldId id="2114" r:id="rId24"/>
    <p:sldId id="499" r:id="rId25"/>
    <p:sldId id="576" r:id="rId26"/>
    <p:sldId id="2123" r:id="rId27"/>
    <p:sldId id="500" r:id="rId28"/>
    <p:sldId id="501" r:id="rId29"/>
    <p:sldId id="4884" r:id="rId30"/>
    <p:sldId id="502" r:id="rId31"/>
    <p:sldId id="503" r:id="rId32"/>
    <p:sldId id="505" r:id="rId33"/>
    <p:sldId id="504" r:id="rId34"/>
    <p:sldId id="4763" r:id="rId35"/>
    <p:sldId id="2277" r:id="rId36"/>
    <p:sldId id="2279" r:id="rId37"/>
    <p:sldId id="2278" r:id="rId38"/>
    <p:sldId id="2281" r:id="rId39"/>
    <p:sldId id="2283" r:id="rId40"/>
    <p:sldId id="4790" r:id="rId41"/>
    <p:sldId id="4796" r:id="rId42"/>
    <p:sldId id="4808" r:id="rId43"/>
    <p:sldId id="4809" r:id="rId44"/>
    <p:sldId id="4810" r:id="rId45"/>
    <p:sldId id="4811" r:id="rId46"/>
    <p:sldId id="4794" r:id="rId47"/>
    <p:sldId id="4813" r:id="rId48"/>
    <p:sldId id="4814" r:id="rId49"/>
    <p:sldId id="1556" r:id="rId50"/>
    <p:sldId id="4993" r:id="rId51"/>
    <p:sldId id="4795" r:id="rId52"/>
    <p:sldId id="4815" r:id="rId53"/>
    <p:sldId id="4816" r:id="rId54"/>
    <p:sldId id="4885" r:id="rId55"/>
    <p:sldId id="4817" r:id="rId56"/>
    <p:sldId id="2288" r:id="rId57"/>
    <p:sldId id="4803" r:id="rId58"/>
    <p:sldId id="4772" r:id="rId59"/>
    <p:sldId id="4778" r:id="rId60"/>
    <p:sldId id="509" r:id="rId61"/>
    <p:sldId id="4994" r:id="rId62"/>
    <p:sldId id="4995" r:id="rId63"/>
    <p:sldId id="4804" r:id="rId64"/>
    <p:sldId id="515" r:id="rId65"/>
    <p:sldId id="516" r:id="rId66"/>
    <p:sldId id="517" r:id="rId67"/>
    <p:sldId id="519" r:id="rId68"/>
    <p:sldId id="520" r:id="rId69"/>
    <p:sldId id="2152" r:id="rId70"/>
    <p:sldId id="4818" r:id="rId71"/>
    <p:sldId id="2302" r:id="rId72"/>
    <p:sldId id="4821" r:id="rId73"/>
    <p:sldId id="2158" r:id="rId74"/>
    <p:sldId id="2160" r:id="rId75"/>
    <p:sldId id="2159" r:id="rId76"/>
    <p:sldId id="4822" r:id="rId77"/>
    <p:sldId id="5084" r:id="rId78"/>
    <p:sldId id="534" r:id="rId79"/>
    <p:sldId id="535" r:id="rId80"/>
    <p:sldId id="537" r:id="rId81"/>
    <p:sldId id="538" r:id="rId82"/>
    <p:sldId id="539" r:id="rId83"/>
    <p:sldId id="540" r:id="rId84"/>
    <p:sldId id="541" r:id="rId85"/>
    <p:sldId id="542" r:id="rId86"/>
    <p:sldId id="4765" r:id="rId87"/>
    <p:sldId id="4761" r:id="rId88"/>
    <p:sldId id="2173" r:id="rId89"/>
    <p:sldId id="2174" r:id="rId90"/>
    <p:sldId id="2175" r:id="rId91"/>
    <p:sldId id="2176" r:id="rId92"/>
    <p:sldId id="4774" r:id="rId93"/>
    <p:sldId id="4768" r:id="rId94"/>
    <p:sldId id="2178" r:id="rId95"/>
    <p:sldId id="2179" r:id="rId96"/>
    <p:sldId id="2180" r:id="rId97"/>
    <p:sldId id="2181" r:id="rId98"/>
    <p:sldId id="2300" r:id="rId99"/>
    <p:sldId id="2183" r:id="rId100"/>
    <p:sldId id="1943" r:id="rId101"/>
    <p:sldId id="4819" r:id="rId102"/>
    <p:sldId id="4775" r:id="rId103"/>
    <p:sldId id="4779" r:id="rId104"/>
    <p:sldId id="4777" r:id="rId105"/>
    <p:sldId id="4781" r:id="rId106"/>
    <p:sldId id="4783" r:id="rId107"/>
    <p:sldId id="4782" r:id="rId108"/>
    <p:sldId id="1572" r:id="rId109"/>
    <p:sldId id="4788" r:id="rId110"/>
    <p:sldId id="2184" r:id="rId111"/>
    <p:sldId id="4756" r:id="rId112"/>
    <p:sldId id="2186" r:id="rId113"/>
    <p:sldId id="4757" r:id="rId114"/>
    <p:sldId id="2188" r:id="rId115"/>
    <p:sldId id="2189" r:id="rId116"/>
    <p:sldId id="2190" r:id="rId117"/>
    <p:sldId id="2191" r:id="rId118"/>
    <p:sldId id="2192" r:id="rId119"/>
    <p:sldId id="2193" r:id="rId120"/>
    <p:sldId id="2194" r:id="rId121"/>
    <p:sldId id="2195" r:id="rId122"/>
    <p:sldId id="2196" r:id="rId123"/>
    <p:sldId id="2197" r:id="rId124"/>
    <p:sldId id="2198" r:id="rId125"/>
    <p:sldId id="2203" r:id="rId126"/>
    <p:sldId id="2200" r:id="rId127"/>
    <p:sldId id="2201" r:id="rId128"/>
    <p:sldId id="4789" r:id="rId129"/>
    <p:sldId id="2204" r:id="rId130"/>
    <p:sldId id="2205" r:id="rId131"/>
    <p:sldId id="2206" r:id="rId132"/>
    <p:sldId id="2207" r:id="rId133"/>
    <p:sldId id="2208" r:id="rId134"/>
    <p:sldId id="2209" r:id="rId135"/>
    <p:sldId id="2210" r:id="rId136"/>
    <p:sldId id="4784" r:id="rId137"/>
    <p:sldId id="2212" r:id="rId138"/>
    <p:sldId id="4823" r:id="rId139"/>
    <p:sldId id="4883" r:id="rId140"/>
  </p:sldIdLst>
  <p:sldSz cx="12192000" cy="6858000"/>
  <p:notesSz cx="6858000" cy="9144000"/>
  <p:embeddedFontLst>
    <p:embeddedFont>
      <p:font typeface="义启小楷书" panose="02010600030101010101" charset="-128"/>
      <p:regular r:id="rId143"/>
    </p:embeddedFont>
    <p:embeddedFont>
      <p:font typeface="Algerian" panose="04020705040A02060702" pitchFamily="82" charset="0"/>
      <p:regular r:id="rId144"/>
    </p:embeddedFont>
    <p:embeddedFont>
      <p:font typeface="Arial Black" panose="020B0A04020102020204" pitchFamily="34" charset="0"/>
      <p:bold r:id="rId145"/>
    </p:embeddedFont>
    <p:embeddedFont>
      <p:font typeface="Calibri" panose="020F0502020204030204" pitchFamily="34" charset="0"/>
      <p:regular r:id="rId146"/>
      <p:bold r:id="rId147"/>
      <p:italic r:id="rId148"/>
      <p:boldItalic r:id="rId149"/>
    </p:embeddedFont>
    <p:embeddedFont>
      <p:font typeface="Cambria Math" panose="02040503050406030204" pitchFamily="18" charset="0"/>
      <p:regular r:id="rId150"/>
    </p:embeddedFont>
    <p:embeddedFont>
      <p:font typeface="Consolas" panose="020B0609020204030204" pitchFamily="49" charset="0"/>
      <p:regular r:id="rId151"/>
      <p:bold r:id="rId152"/>
      <p:italic r:id="rId153"/>
      <p:boldItalic r:id="rId154"/>
    </p:embeddedFont>
    <p:embeddedFont>
      <p:font typeface="Segoe UI" panose="020B0502040204020203" pitchFamily="34" charset="0"/>
      <p:regular r:id="rId155"/>
      <p:bold r:id="rId156"/>
      <p:italic r:id="rId157"/>
      <p:boldItalic r:id="rId158"/>
    </p:embeddedFont>
    <p:embeddedFont>
      <p:font typeface="Segoe UI Black" panose="020B0A02040204020203" pitchFamily="34" charset="0"/>
      <p:bold r:id="rId159"/>
      <p:boldItalic r:id="rId160"/>
    </p:embeddedFont>
    <p:embeddedFont>
      <p:font typeface="Tahoma" panose="020B0604030504040204" pitchFamily="34" charset="0"/>
      <p:regular r:id="rId161"/>
      <p:bold r:id="rId162"/>
    </p:embeddedFont>
    <p:embeddedFont>
      <p:font typeface="等线" panose="02010600030101010101" pitchFamily="2" charset="-122"/>
      <p:regular r:id="rId163"/>
      <p:bold r:id="rId164"/>
    </p:embeddedFont>
    <p:embeddedFont>
      <p:font typeface="黑体" panose="02010609060101010101" pitchFamily="49" charset="-122"/>
      <p:regular r:id="rId165"/>
    </p:embeddedFont>
    <p:embeddedFont>
      <p:font typeface="微软雅黑" panose="020B0503020204020204" pitchFamily="34" charset="-122"/>
      <p:regular r:id="rId166"/>
      <p:bold r:id="rId167"/>
    </p:embeddedFont>
  </p:embeddedFontLst>
  <p:custDataLst>
    <p:tags r:id="rId1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2168" userDrawn="1">
          <p15:clr>
            <a:srgbClr val="A4A3A4"/>
          </p15:clr>
        </p15:guide>
        <p15:guide id="4" orient="horz" pos="3222" userDrawn="1">
          <p15:clr>
            <a:srgbClr val="A4A3A4"/>
          </p15:clr>
        </p15:guide>
        <p15:guide id="5" pos="38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18978B"/>
    <a:srgbClr val="FFE699"/>
    <a:srgbClr val="7030A0"/>
    <a:srgbClr val="0E7C7F"/>
    <a:srgbClr val="1387B7"/>
    <a:srgbClr val="0000FF"/>
    <a:srgbClr val="0066FF"/>
    <a:srgbClr val="FFC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5" autoAdjust="0"/>
    <p:restoredTop sz="73034" autoAdjust="0"/>
  </p:normalViewPr>
  <p:slideViewPr>
    <p:cSldViewPr snapToGrid="0" showGuides="1">
      <p:cViewPr varScale="1">
        <p:scale>
          <a:sx n="117" d="100"/>
          <a:sy n="117" d="100"/>
        </p:scale>
        <p:origin x="1902" y="84"/>
      </p:cViewPr>
      <p:guideLst>
        <p:guide orient="horz" pos="2160"/>
        <p:guide pos="3840"/>
        <p:guide orient="horz" pos="2168"/>
        <p:guide orient="horz" pos="3222"/>
        <p:guide pos="3884"/>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7.fntdata"/><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7.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8.fntdata"/><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3.fntdata"/><Relationship Id="rId161" Type="http://schemas.openxmlformats.org/officeDocument/2006/relationships/font" Target="fonts/font19.fntdata"/><Relationship Id="rId16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9.fntdata"/><Relationship Id="rId156" Type="http://schemas.openxmlformats.org/officeDocument/2006/relationships/font" Target="fonts/font14.fntdata"/><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146" Type="http://schemas.openxmlformats.org/officeDocument/2006/relationships/font" Target="fonts/font4.fntdata"/><Relationship Id="rId167" Type="http://schemas.openxmlformats.org/officeDocument/2006/relationships/font" Target="fonts/font2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5.fntdata"/><Relationship Id="rId16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handoutMaster" Target="handoutMasters/handoutMaster1.xml"/><Relationship Id="rId163"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fntdata"/><Relationship Id="rId148" Type="http://schemas.openxmlformats.org/officeDocument/2006/relationships/font" Target="fonts/font6.fntdata"/><Relationship Id="rId164" Type="http://schemas.openxmlformats.org/officeDocument/2006/relationships/font" Target="fonts/font22.fntdata"/><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2.fntdata"/><Relationship Id="rId90" Type="http://schemas.openxmlformats.org/officeDocument/2006/relationships/slide" Target="slides/slide89.xml"/><Relationship Id="rId165" Type="http://schemas.openxmlformats.org/officeDocument/2006/relationships/font" Target="fonts/font2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3.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t>2024/5/28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t>2024/5/28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下面我们来看看</a:t>
            </a:r>
            <a:r>
              <a:rPr lang="en-US" altLang="zh-CN"/>
              <a:t>lw</a:t>
            </a:r>
            <a:r>
              <a:rPr lang="zh-CN" altLang="en-US"/>
              <a:t>指令的执行阶段，</a:t>
            </a:r>
            <a:r>
              <a:rPr lang="en-US" altLang="zh-CN"/>
              <a:t>lw</a:t>
            </a:r>
            <a:r>
              <a:rPr lang="zh-CN" altLang="en-US"/>
              <a:t>指令是</a:t>
            </a:r>
            <a:r>
              <a:rPr lang="en-US" altLang="zh-CN"/>
              <a:t>I</a:t>
            </a:r>
            <a:r>
              <a:rPr lang="zh-CN" altLang="en-US"/>
              <a:t>型指令，指令格式如图所示，</a:t>
            </a:r>
            <a:r>
              <a:rPr lang="en-US" altLang="zh-CN"/>
              <a:t>6</a:t>
            </a:r>
            <a:r>
              <a:rPr lang="zh-CN" altLang="en-US"/>
              <a:t>位</a:t>
            </a:r>
            <a:r>
              <a:rPr lang="en-US" altLang="zh-CN"/>
              <a:t>op</a:t>
            </a:r>
            <a:r>
              <a:rPr lang="zh-CN" altLang="en-US"/>
              <a:t>字段的值为</a:t>
            </a:r>
            <a:r>
              <a:rPr lang="en-US" altLang="zh-CN"/>
              <a:t>34</a:t>
            </a:r>
            <a:r>
              <a:rPr lang="zh-CN" altLang="en-US"/>
              <a:t>，</a:t>
            </a:r>
            <a:r>
              <a:rPr lang="en-US" altLang="zh-CN"/>
              <a:t>rs</a:t>
            </a:r>
            <a:r>
              <a:rPr lang="zh-CN" altLang="en-US"/>
              <a:t>，</a:t>
            </a:r>
            <a:r>
              <a:rPr lang="en-US" altLang="zh-CN"/>
              <a:t>rt</a:t>
            </a:r>
            <a:r>
              <a:rPr lang="zh-CN" altLang="en-US"/>
              <a:t>为两个五位的寄存器编号，其中</a:t>
            </a:r>
            <a:r>
              <a:rPr lang="en-US" altLang="zh-CN"/>
              <a:t>rt</a:t>
            </a:r>
            <a:r>
              <a:rPr lang="zh-CN" altLang="en-US"/>
              <a:t>为目标寄存器。</a:t>
            </a:r>
            <a:r>
              <a:rPr lang="en-US" altLang="zh-CN"/>
              <a:t>Imm</a:t>
            </a:r>
            <a:r>
              <a:rPr lang="zh-CN" altLang="en-US"/>
              <a:t>为</a:t>
            </a:r>
            <a:r>
              <a:rPr lang="en-US" altLang="zh-CN"/>
              <a:t>16</a:t>
            </a:r>
            <a:r>
              <a:rPr lang="zh-CN" altLang="en-US"/>
              <a:t>位立即数字段，指令功能是访存取出一个</a:t>
            </a:r>
            <a:r>
              <a:rPr lang="en-US" altLang="zh-CN"/>
              <a:t>32</a:t>
            </a:r>
            <a:r>
              <a:rPr lang="zh-CN" altLang="en-US"/>
              <a:t>位的字存储单元，访存地址是</a:t>
            </a:r>
            <a:r>
              <a:rPr lang="en-US" altLang="zh-CN"/>
              <a:t>rs</a:t>
            </a:r>
            <a:r>
              <a:rPr lang="zh-CN" altLang="en-US"/>
              <a:t>寄存器</a:t>
            </a:r>
            <a:r>
              <a:rPr lang="en-US" altLang="zh-CN"/>
              <a:t>+</a:t>
            </a:r>
            <a:r>
              <a:rPr lang="zh-CN" altLang="en-US"/>
              <a:t>立即数偏移量，这是一个典型的变址寻址。  要完成内存访问，首先要计算访存地址，需要将</a:t>
            </a:r>
            <a:r>
              <a:rPr lang="en-US" altLang="zh-CN"/>
              <a:t>rs</a:t>
            </a:r>
            <a:r>
              <a:rPr lang="zh-CN" altLang="en-US"/>
              <a:t>寄存器的值和立即数字段的值相加计算访存地址，然后访存。</a:t>
            </a:r>
            <a:endParaRPr lang="en-US" altLang="zh-CN"/>
          </a:p>
          <a:p>
            <a:endParaRPr lang="en-US" altLang="zh-CN"/>
          </a:p>
          <a:p>
            <a:r>
              <a:rPr lang="zh-CN" altLang="en-US"/>
              <a:t>而由于</a:t>
            </a:r>
            <a:r>
              <a:rPr lang="en-US" altLang="zh-CN"/>
              <a:t>ALU</a:t>
            </a:r>
            <a:r>
              <a:rPr lang="zh-CN" altLang="en-US"/>
              <a:t>计算必须首先暂存一个输入数，所以这里需要将</a:t>
            </a:r>
            <a:r>
              <a:rPr lang="en-US" altLang="zh-CN"/>
              <a:t>rs</a:t>
            </a:r>
            <a:r>
              <a:rPr lang="zh-CN" altLang="en-US"/>
              <a:t>寄存器或立即数中的一个先暂存，假设暂存寄存器的值，</a:t>
            </a:r>
            <a:endParaRPr lang="en-US" altLang="zh-CN"/>
          </a:p>
          <a:p>
            <a:r>
              <a:rPr lang="zh-CN" altLang="en-US"/>
              <a:t>首先将</a:t>
            </a:r>
            <a:r>
              <a:rPr lang="en-US" altLang="zh-CN"/>
              <a:t>rs</a:t>
            </a:r>
            <a:r>
              <a:rPr lang="zh-CN" altLang="en-US"/>
              <a:t>字段送寄存器堆的读寄存器编号</a:t>
            </a:r>
            <a:r>
              <a:rPr lang="en-US" altLang="zh-CN"/>
              <a:t>R#</a:t>
            </a:r>
            <a:r>
              <a:rPr lang="zh-CN" altLang="en-US"/>
              <a:t>端口，</a:t>
            </a:r>
            <a:r>
              <a:rPr lang="en-US" altLang="zh-CN"/>
              <a:t>rs/rt</a:t>
            </a:r>
            <a:r>
              <a:rPr lang="zh-CN" altLang="en-US"/>
              <a:t>选择控制端为零时默认输出</a:t>
            </a:r>
            <a:r>
              <a:rPr lang="en-US" altLang="zh-CN"/>
              <a:t>rs</a:t>
            </a:r>
            <a:r>
              <a:rPr lang="zh-CN" altLang="en-US"/>
              <a:t>，所以不需要给出控制信号，</a:t>
            </a:r>
            <a:endParaRPr lang="en-US" altLang="zh-CN"/>
          </a:p>
          <a:p>
            <a:endParaRPr lang="en-US" altLang="zh-CN"/>
          </a:p>
          <a:p>
            <a:r>
              <a:rPr lang="zh-CN" altLang="en-US"/>
              <a:t>给出</a:t>
            </a:r>
            <a:r>
              <a:rPr lang="en-US" altLang="zh-CN"/>
              <a:t>Rout</a:t>
            </a:r>
            <a:r>
              <a:rPr lang="zh-CN" altLang="en-US"/>
              <a:t>控制信号，</a:t>
            </a:r>
            <a:r>
              <a:rPr lang="en-US" altLang="zh-CN"/>
              <a:t>rs</a:t>
            </a:r>
            <a:r>
              <a:rPr lang="zh-CN" altLang="en-US"/>
              <a:t>的值就会经内总线输出到</a:t>
            </a:r>
            <a:r>
              <a:rPr lang="en-US" altLang="zh-CN"/>
              <a:t>X</a:t>
            </a:r>
            <a:r>
              <a:rPr lang="zh-CN" altLang="en-US"/>
              <a:t>的输入端，给出</a:t>
            </a:r>
            <a:r>
              <a:rPr lang="en-US" altLang="zh-CN"/>
              <a:t>Xin</a:t>
            </a:r>
            <a:r>
              <a:rPr lang="zh-CN" altLang="en-US"/>
              <a:t>写使能信号，时钟到来时就可以锁存</a:t>
            </a:r>
            <a:r>
              <a:rPr lang="en-US" altLang="zh-CN"/>
              <a:t>rs</a:t>
            </a:r>
            <a:r>
              <a:rPr lang="zh-CN" altLang="en-US"/>
              <a:t>的值。</a:t>
            </a:r>
            <a:endParaRPr lang="en-US" altLang="zh-CN"/>
          </a:p>
          <a:p>
            <a:endParaRPr lang="en-US" altLang="zh-CN"/>
          </a:p>
          <a:p>
            <a:r>
              <a:rPr lang="zh-CN" altLang="en-US"/>
              <a:t>第</a:t>
            </a:r>
            <a:r>
              <a:rPr lang="en-US" altLang="zh-CN"/>
              <a:t>2</a:t>
            </a:r>
            <a:r>
              <a:rPr lang="zh-CN" altLang="en-US"/>
              <a:t>个时钟节拍完成加法，需要将立即数从</a:t>
            </a:r>
            <a:r>
              <a:rPr lang="en-US" altLang="zh-CN"/>
              <a:t>Ir</a:t>
            </a:r>
            <a:r>
              <a:rPr lang="zh-CN" altLang="en-US"/>
              <a:t>寄存器的指令字中送</a:t>
            </a:r>
            <a:r>
              <a:rPr lang="en-US" altLang="zh-CN"/>
              <a:t>alu</a:t>
            </a:r>
            <a:r>
              <a:rPr lang="zh-CN" altLang="en-US"/>
              <a:t>的</a:t>
            </a:r>
            <a:r>
              <a:rPr lang="en-US" altLang="zh-CN"/>
              <a:t>B</a:t>
            </a:r>
            <a:r>
              <a:rPr lang="zh-CN" altLang="en-US"/>
              <a:t>端，同时给出</a:t>
            </a:r>
            <a:r>
              <a:rPr lang="en-US" altLang="zh-CN"/>
              <a:t>ADD</a:t>
            </a:r>
            <a:r>
              <a:rPr lang="zh-CN" altLang="en-US"/>
              <a:t>信号，时钟到来时相应访存地址就锁存在</a:t>
            </a:r>
            <a:r>
              <a:rPr lang="en-US" altLang="zh-CN"/>
              <a:t>z</a:t>
            </a:r>
            <a:r>
              <a:rPr lang="zh-CN" altLang="en-US"/>
              <a:t>中。</a:t>
            </a:r>
            <a:endParaRPr lang="en-US" altLang="zh-CN"/>
          </a:p>
          <a:p>
            <a:endParaRPr lang="en-US" altLang="zh-CN"/>
          </a:p>
          <a:p>
            <a:r>
              <a:rPr lang="zh-CN" altLang="en-US"/>
              <a:t>注意指令字中的</a:t>
            </a:r>
            <a:r>
              <a:rPr lang="en-US" altLang="zh-CN"/>
              <a:t>16</a:t>
            </a:r>
            <a:r>
              <a:rPr lang="zh-CN" altLang="en-US"/>
              <a:t>位立即数需要有符号扩展为</a:t>
            </a:r>
            <a:r>
              <a:rPr lang="en-US" altLang="zh-CN"/>
              <a:t>32</a:t>
            </a:r>
            <a:r>
              <a:rPr lang="zh-CN" altLang="en-US"/>
              <a:t>位后才能送</a:t>
            </a:r>
            <a:r>
              <a:rPr lang="en-US" altLang="zh-CN"/>
              <a:t>ALU</a:t>
            </a:r>
            <a:r>
              <a:rPr lang="zh-CN" altLang="en-US"/>
              <a:t>，这里仅用一个简单的</a:t>
            </a:r>
            <a:r>
              <a:rPr lang="en-US" altLang="zh-CN"/>
              <a:t>IR(I)out</a:t>
            </a:r>
            <a:r>
              <a:rPr lang="zh-CN" altLang="en-US"/>
              <a:t>控制信号抽象代替这样一个过程，实际实现的时候要具体考虑相应的电路实现。</a:t>
            </a:r>
            <a:endParaRPr lang="en-US" altLang="zh-CN"/>
          </a:p>
          <a:p>
            <a:endParaRPr lang="en-US" altLang="zh-CN"/>
          </a:p>
          <a:p>
            <a:r>
              <a:rPr lang="zh-CN" altLang="en-US"/>
              <a:t>第三个节拍需要将地址从暂存器</a:t>
            </a:r>
            <a:r>
              <a:rPr lang="en-US" altLang="zh-CN"/>
              <a:t>Z</a:t>
            </a:r>
            <a:r>
              <a:rPr lang="zh-CN" altLang="en-US"/>
              <a:t>送</a:t>
            </a:r>
            <a:r>
              <a:rPr lang="en-US" altLang="zh-CN"/>
              <a:t>AR</a:t>
            </a:r>
            <a:r>
              <a:rPr lang="zh-CN" altLang="en-US"/>
              <a:t>访存，需要给出</a:t>
            </a:r>
            <a:r>
              <a:rPr lang="en-US" altLang="zh-CN"/>
              <a:t>Zout</a:t>
            </a:r>
            <a:r>
              <a:rPr lang="zh-CN" altLang="en-US"/>
              <a:t>，</a:t>
            </a:r>
            <a:r>
              <a:rPr lang="en-US" altLang="zh-CN"/>
              <a:t>Arin</a:t>
            </a:r>
            <a:r>
              <a:rPr lang="zh-CN" altLang="en-US"/>
              <a:t>信号。</a:t>
            </a:r>
            <a:endParaRPr lang="en-US" altLang="zh-CN"/>
          </a:p>
          <a:p>
            <a:endParaRPr lang="en-US" altLang="zh-CN"/>
          </a:p>
          <a:p>
            <a:r>
              <a:rPr lang="zh-CN" altLang="en-US"/>
              <a:t>第四个时钟周期访存，需要给出内存读</a:t>
            </a:r>
            <a:r>
              <a:rPr lang="en-US" altLang="zh-CN"/>
              <a:t>Read</a:t>
            </a:r>
            <a:r>
              <a:rPr lang="zh-CN" altLang="en-US"/>
              <a:t>、和</a:t>
            </a:r>
            <a:r>
              <a:rPr lang="en-US" altLang="zh-CN"/>
              <a:t>DREin</a:t>
            </a:r>
            <a:r>
              <a:rPr lang="zh-CN" altLang="en-US"/>
              <a:t>，信号，</a:t>
            </a:r>
            <a:endParaRPr lang="en-US" altLang="zh-CN"/>
          </a:p>
          <a:p>
            <a:endParaRPr lang="en-US" altLang="zh-CN"/>
          </a:p>
          <a:p>
            <a:r>
              <a:rPr lang="zh-CN" altLang="en-US"/>
              <a:t>最后一拍第</a:t>
            </a:r>
            <a:r>
              <a:rPr lang="en-US" altLang="zh-CN"/>
              <a:t>5</a:t>
            </a:r>
            <a:r>
              <a:rPr lang="zh-CN" altLang="en-US"/>
              <a:t>拍需要将访存结果从</a:t>
            </a:r>
            <a:r>
              <a:rPr lang="en-US" altLang="zh-CN"/>
              <a:t>DR</a:t>
            </a:r>
            <a:r>
              <a:rPr lang="zh-CN" altLang="en-US"/>
              <a:t>送</a:t>
            </a:r>
            <a:r>
              <a:rPr lang="en-US" altLang="zh-CN"/>
              <a:t>rt</a:t>
            </a:r>
            <a:r>
              <a:rPr lang="zh-CN" altLang="en-US"/>
              <a:t>寄存器，需要给出</a:t>
            </a:r>
            <a:r>
              <a:rPr lang="en-US" altLang="zh-CN"/>
              <a:t>Drout</a:t>
            </a:r>
            <a:r>
              <a:rPr lang="zh-CN" altLang="en-US"/>
              <a:t>，</a:t>
            </a:r>
            <a:r>
              <a:rPr lang="en-US" altLang="zh-CN"/>
              <a:t>Rin</a:t>
            </a:r>
            <a:r>
              <a:rPr lang="zh-CN" altLang="en-US"/>
              <a:t>信号，注意写入寄存器地址在</a:t>
            </a:r>
            <a:r>
              <a:rPr lang="en-US" altLang="zh-CN"/>
              <a:t>RegDst</a:t>
            </a:r>
            <a:r>
              <a:rPr lang="zh-CN" altLang="en-US"/>
              <a:t>为零时默认输出为</a:t>
            </a:r>
            <a:r>
              <a:rPr lang="en-US" altLang="zh-CN"/>
              <a:t>rt</a:t>
            </a:r>
            <a:r>
              <a:rPr lang="zh-CN" altLang="en-US"/>
              <a:t>，所以也不需要给出对应控制信号。</a:t>
            </a:r>
            <a:endParaRPr lang="en-US" altLang="zh-CN"/>
          </a:p>
          <a:p>
            <a:endParaRPr lang="en-US" altLang="zh-CN"/>
          </a:p>
          <a:p>
            <a:r>
              <a:rPr lang="zh-CN" altLang="en-US"/>
              <a:t>整个</a:t>
            </a:r>
            <a:r>
              <a:rPr lang="en-US" altLang="zh-CN"/>
              <a:t>lw</a:t>
            </a:r>
            <a:r>
              <a:rPr lang="zh-CN" altLang="en-US"/>
              <a:t>访存指令执行过程需要</a:t>
            </a:r>
            <a:r>
              <a:rPr lang="en-US" altLang="zh-CN"/>
              <a:t>5</a:t>
            </a:r>
            <a:r>
              <a:rPr lang="zh-CN" altLang="en-US"/>
              <a:t>个时钟节拍，如果算上取指令，执行</a:t>
            </a:r>
            <a:r>
              <a:rPr lang="en-US" altLang="zh-CN"/>
              <a:t>lw</a:t>
            </a:r>
            <a:r>
              <a:rPr lang="zh-CN" altLang="en-US"/>
              <a:t>一共需要</a:t>
            </a:r>
            <a:r>
              <a:rPr lang="en-US" altLang="zh-CN"/>
              <a:t>9</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28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29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sw</a:t>
            </a:r>
            <a:r>
              <a:rPr lang="zh-CN" altLang="en-US"/>
              <a:t>指令的执行阶段，</a:t>
            </a:r>
            <a:r>
              <a:rPr lang="en-US" altLang="zh-CN"/>
              <a:t>sw</a:t>
            </a:r>
            <a:r>
              <a:rPr lang="zh-CN" altLang="en-US"/>
              <a:t>指令格式和</a:t>
            </a:r>
            <a:r>
              <a:rPr lang="en-US" altLang="zh-CN"/>
              <a:t>lw</a:t>
            </a:r>
            <a:r>
              <a:rPr lang="zh-CN" altLang="en-US"/>
              <a:t>完全相同，</a:t>
            </a:r>
            <a:r>
              <a:rPr lang="en-US" altLang="zh-CN"/>
              <a:t>6</a:t>
            </a:r>
            <a:r>
              <a:rPr lang="zh-CN" altLang="en-US"/>
              <a:t>位</a:t>
            </a:r>
            <a:r>
              <a:rPr lang="en-US" altLang="zh-CN"/>
              <a:t>op</a:t>
            </a:r>
            <a:r>
              <a:rPr lang="zh-CN" altLang="en-US"/>
              <a:t>字段的值为</a:t>
            </a:r>
            <a:r>
              <a:rPr lang="en-US" altLang="zh-CN"/>
              <a:t>43</a:t>
            </a:r>
            <a:r>
              <a:rPr lang="zh-CN" altLang="en-US"/>
              <a:t>，</a:t>
            </a:r>
            <a:endParaRPr lang="en-US" altLang="zh-CN"/>
          </a:p>
          <a:p>
            <a:endParaRPr lang="en-US" altLang="zh-CN"/>
          </a:p>
          <a:p>
            <a:r>
              <a:rPr lang="zh-CN" altLang="en-US"/>
              <a:t>指令功能是访存写入一个</a:t>
            </a:r>
            <a:r>
              <a:rPr lang="en-US" altLang="zh-CN"/>
              <a:t>32</a:t>
            </a:r>
            <a:r>
              <a:rPr lang="zh-CN" altLang="en-US"/>
              <a:t>位的字存储单元，访存地址与</a:t>
            </a:r>
            <a:r>
              <a:rPr lang="en-US" altLang="zh-CN"/>
              <a:t>lw</a:t>
            </a:r>
            <a:r>
              <a:rPr lang="zh-CN" altLang="en-US"/>
              <a:t>指令一样，写入数据是</a:t>
            </a:r>
            <a:r>
              <a:rPr lang="en-US" altLang="zh-CN"/>
              <a:t>rt</a:t>
            </a:r>
            <a:r>
              <a:rPr lang="zh-CN" altLang="en-US"/>
              <a:t>寄存器，</a:t>
            </a:r>
            <a:endParaRPr lang="en-US" altLang="zh-CN"/>
          </a:p>
          <a:p>
            <a:endParaRPr lang="en-US" altLang="zh-CN"/>
          </a:p>
          <a:p>
            <a:r>
              <a:rPr lang="zh-CN" altLang="en-US"/>
              <a:t>同样需要计算访存地址，需要将</a:t>
            </a:r>
            <a:r>
              <a:rPr lang="en-US" altLang="zh-CN"/>
              <a:t>rs</a:t>
            </a:r>
            <a:r>
              <a:rPr lang="zh-CN" altLang="en-US"/>
              <a:t>寄存器的值和立即数字段的值相加得到访存地址访存。</a:t>
            </a:r>
            <a:endParaRPr lang="en-US" altLang="zh-CN"/>
          </a:p>
          <a:p>
            <a:endParaRPr lang="en-US" altLang="zh-CN"/>
          </a:p>
          <a:p>
            <a:r>
              <a:rPr lang="zh-CN" altLang="en-US"/>
              <a:t>前三个时钟周期的数据通路和</a:t>
            </a:r>
            <a:r>
              <a:rPr lang="en-US" altLang="zh-CN"/>
              <a:t>lw</a:t>
            </a:r>
            <a:r>
              <a:rPr lang="zh-CN" altLang="en-US"/>
              <a:t>指令完全一致，首先</a:t>
            </a:r>
            <a:r>
              <a:rPr lang="en-US" altLang="zh-CN"/>
              <a:t>rs</a:t>
            </a:r>
            <a:r>
              <a:rPr lang="zh-CN" altLang="en-US"/>
              <a:t>送暂存器</a:t>
            </a:r>
            <a:r>
              <a:rPr lang="en-US" altLang="zh-CN"/>
              <a:t>x</a:t>
            </a:r>
            <a:r>
              <a:rPr lang="zh-CN" altLang="en-US"/>
              <a:t>，然后</a:t>
            </a:r>
            <a:r>
              <a:rPr lang="en-US" altLang="zh-CN"/>
              <a:t>x</a:t>
            </a:r>
            <a:r>
              <a:rPr lang="zh-CN" altLang="en-US"/>
              <a:t>和立即数相加暂存</a:t>
            </a:r>
            <a:r>
              <a:rPr lang="en-US" altLang="zh-CN"/>
              <a:t>Z</a:t>
            </a:r>
            <a:r>
              <a:rPr lang="zh-CN" altLang="en-US"/>
              <a:t>，再将</a:t>
            </a:r>
            <a:r>
              <a:rPr lang="en-US" altLang="zh-CN"/>
              <a:t>Z</a:t>
            </a:r>
            <a:r>
              <a:rPr lang="zh-CN" altLang="en-US"/>
              <a:t>中访存地址送</a:t>
            </a:r>
            <a:r>
              <a:rPr lang="en-US" altLang="zh-CN"/>
              <a:t>AR</a:t>
            </a:r>
          </a:p>
          <a:p>
            <a:endParaRPr lang="en-US" altLang="zh-CN"/>
          </a:p>
          <a:p>
            <a:r>
              <a:rPr lang="zh-CN" altLang="en-US"/>
              <a:t>第四拍需要将</a:t>
            </a:r>
            <a:r>
              <a:rPr lang="en-US" altLang="zh-CN"/>
              <a:t>rt</a:t>
            </a:r>
            <a:r>
              <a:rPr lang="zh-CN" altLang="en-US"/>
              <a:t>寄存器的值送</a:t>
            </a:r>
            <a:r>
              <a:rPr lang="en-US" altLang="zh-CN"/>
              <a:t>DR</a:t>
            </a:r>
            <a:r>
              <a:rPr lang="zh-CN" altLang="en-US"/>
              <a:t>，需要给出</a:t>
            </a:r>
            <a:r>
              <a:rPr lang="en-US" altLang="zh-CN"/>
              <a:t>Rout</a:t>
            </a:r>
            <a:r>
              <a:rPr lang="zh-CN" altLang="en-US"/>
              <a:t>，</a:t>
            </a:r>
            <a:r>
              <a:rPr lang="en-US" altLang="zh-CN"/>
              <a:t>Rs/RT</a:t>
            </a:r>
            <a:r>
              <a:rPr lang="zh-CN" altLang="en-US"/>
              <a:t>，</a:t>
            </a:r>
            <a:r>
              <a:rPr lang="en-US" altLang="zh-CN"/>
              <a:t>DRin</a:t>
            </a:r>
            <a:r>
              <a:rPr lang="zh-CN" altLang="en-US"/>
              <a:t>信号，注意</a:t>
            </a:r>
            <a:r>
              <a:rPr lang="en-US" altLang="zh-CN"/>
              <a:t>RSRT</a:t>
            </a:r>
            <a:r>
              <a:rPr lang="zh-CN" altLang="en-US"/>
              <a:t>设置为</a:t>
            </a:r>
            <a:r>
              <a:rPr lang="en-US" altLang="zh-CN"/>
              <a:t>1</a:t>
            </a:r>
            <a:r>
              <a:rPr lang="zh-CN" altLang="en-US"/>
              <a:t>，</a:t>
            </a:r>
            <a:r>
              <a:rPr lang="en-US" altLang="zh-CN"/>
              <a:t>rt</a:t>
            </a:r>
            <a:r>
              <a:rPr lang="zh-CN" altLang="en-US"/>
              <a:t>寄存器编号才能送到读寄存器端口</a:t>
            </a:r>
            <a:r>
              <a:rPr lang="en-US" altLang="zh-CN"/>
              <a:t>R#.</a:t>
            </a:r>
          </a:p>
          <a:p>
            <a:endParaRPr lang="en-US" altLang="zh-CN"/>
          </a:p>
          <a:p>
            <a:r>
              <a:rPr lang="zh-CN" altLang="en-US"/>
              <a:t>最后一拍将</a:t>
            </a:r>
            <a:r>
              <a:rPr lang="en-US" altLang="zh-CN"/>
              <a:t>DR</a:t>
            </a:r>
            <a:r>
              <a:rPr lang="zh-CN" altLang="en-US"/>
              <a:t>的数据写入</a:t>
            </a:r>
            <a:r>
              <a:rPr lang="en-US" altLang="zh-CN"/>
              <a:t>AR</a:t>
            </a:r>
            <a:r>
              <a:rPr lang="zh-CN" altLang="en-US"/>
              <a:t>对应的主存地址单元即可，需要给出</a:t>
            </a:r>
            <a:r>
              <a:rPr lang="en-US" altLang="zh-CN"/>
              <a:t>DREout</a:t>
            </a:r>
            <a:r>
              <a:rPr lang="zh-CN" altLang="en-US"/>
              <a:t>和</a:t>
            </a:r>
            <a:r>
              <a:rPr lang="en-US" altLang="zh-CN"/>
              <a:t>Write</a:t>
            </a:r>
            <a:r>
              <a:rPr lang="zh-CN" altLang="en-US"/>
              <a:t>信号，写入动作需要时钟配合。</a:t>
            </a:r>
            <a:endParaRPr lang="en-US" altLang="zh-CN"/>
          </a:p>
          <a:p>
            <a:endParaRPr lang="en-US" altLang="zh-CN"/>
          </a:p>
          <a:p>
            <a:r>
              <a:rPr lang="en-US" altLang="zh-CN"/>
              <a:t>sw</a:t>
            </a:r>
            <a:r>
              <a:rPr lang="zh-CN" altLang="en-US"/>
              <a:t>和</a:t>
            </a:r>
            <a:r>
              <a:rPr lang="en-US" altLang="zh-CN"/>
              <a:t>lw</a:t>
            </a:r>
            <a:r>
              <a:rPr lang="zh-CN" altLang="en-US"/>
              <a:t>指令一样，执行指令周期也需要</a:t>
            </a:r>
            <a:r>
              <a:rPr lang="en-US" altLang="zh-CN"/>
              <a:t>5</a:t>
            </a:r>
            <a:r>
              <a:rPr lang="zh-CN" altLang="en-US"/>
              <a:t>个时钟节拍。</a:t>
            </a:r>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30</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再来看看条件分支指令</a:t>
            </a:r>
            <a:r>
              <a:rPr lang="en-US" altLang="zh-CN"/>
              <a:t>beq</a:t>
            </a:r>
            <a:r>
              <a:rPr lang="zh-CN" altLang="en-US"/>
              <a:t>的执行阶段，</a:t>
            </a:r>
            <a:r>
              <a:rPr lang="en-US" altLang="zh-CN"/>
              <a:t>beq</a:t>
            </a:r>
            <a:r>
              <a:rPr lang="zh-CN" altLang="en-US"/>
              <a:t>指令格式和</a:t>
            </a:r>
            <a:r>
              <a:rPr lang="en-US" altLang="zh-CN"/>
              <a:t>lw</a:t>
            </a:r>
            <a:r>
              <a:rPr lang="zh-CN" altLang="en-US"/>
              <a:t>，</a:t>
            </a:r>
            <a:r>
              <a:rPr lang="en-US" altLang="zh-CN"/>
              <a:t>sw</a:t>
            </a:r>
            <a:r>
              <a:rPr lang="zh-CN" altLang="en-US"/>
              <a:t>一样，也是</a:t>
            </a:r>
            <a:r>
              <a:rPr lang="en-US" altLang="zh-CN"/>
              <a:t>I</a:t>
            </a:r>
            <a:r>
              <a:rPr lang="zh-CN" altLang="en-US"/>
              <a:t>型指令，</a:t>
            </a:r>
            <a:r>
              <a:rPr lang="en-US" altLang="zh-CN"/>
              <a:t>OP</a:t>
            </a:r>
            <a:r>
              <a:rPr lang="zh-CN" altLang="en-US"/>
              <a:t>字段为</a:t>
            </a:r>
            <a:r>
              <a:rPr lang="en-US" altLang="zh-CN"/>
              <a:t>4.</a:t>
            </a:r>
          </a:p>
          <a:p>
            <a:endParaRPr lang="en-US" altLang="zh-CN"/>
          </a:p>
          <a:p>
            <a:r>
              <a:rPr lang="zh-CN" altLang="en-US"/>
              <a:t>指令格式是</a:t>
            </a:r>
            <a:r>
              <a:rPr lang="en-US" altLang="zh-CN"/>
              <a:t>beq,rs,rt</a:t>
            </a:r>
            <a:r>
              <a:rPr lang="zh-CN" altLang="en-US"/>
              <a:t>，</a:t>
            </a:r>
            <a:r>
              <a:rPr lang="en-US" altLang="zh-CN"/>
              <a:t>imm</a:t>
            </a:r>
            <a:r>
              <a:rPr lang="zh-CN" altLang="en-US"/>
              <a:t>， 指令的功能是比较</a:t>
            </a:r>
            <a:r>
              <a:rPr lang="en-US" altLang="zh-CN"/>
              <a:t>rs</a:t>
            </a:r>
            <a:r>
              <a:rPr lang="zh-CN" altLang="en-US"/>
              <a:t>，</a:t>
            </a:r>
            <a:r>
              <a:rPr lang="en-US" altLang="zh-CN"/>
              <a:t>rt</a:t>
            </a:r>
            <a:r>
              <a:rPr lang="zh-CN" altLang="en-US"/>
              <a:t>两个寄存器的值，如果相等则进行分支跳转，跳转地址为</a:t>
            </a:r>
            <a:r>
              <a:rPr lang="en-US" altLang="zh-CN"/>
              <a:t>PC+4+imm&lt;&lt;2</a:t>
            </a:r>
            <a:r>
              <a:rPr lang="zh-CN" altLang="en-US"/>
              <a:t>位。</a:t>
            </a:r>
            <a:endParaRPr lang="en-US" altLang="zh-CN"/>
          </a:p>
          <a:p>
            <a:endParaRPr lang="en-US" altLang="zh-CN"/>
          </a:p>
          <a:p>
            <a:r>
              <a:rPr lang="zh-CN" altLang="en-US"/>
              <a:t>首先需要进行寄存器值的比较，同样</a:t>
            </a:r>
            <a:r>
              <a:rPr lang="en-US" altLang="zh-CN"/>
              <a:t>ALU</a:t>
            </a:r>
            <a:r>
              <a:rPr lang="zh-CN" altLang="en-US"/>
              <a:t>运算需要首先锁存一个寄存器到暂存器</a:t>
            </a:r>
            <a:r>
              <a:rPr lang="en-US" altLang="zh-CN"/>
              <a:t>X</a:t>
            </a:r>
            <a:r>
              <a:rPr lang="zh-CN" altLang="en-US"/>
              <a:t>，所以第一拍和</a:t>
            </a:r>
            <a:r>
              <a:rPr lang="en-US" altLang="zh-CN"/>
              <a:t>lw</a:t>
            </a:r>
            <a:r>
              <a:rPr lang="zh-CN" altLang="en-US"/>
              <a:t>指令一样，首先锁存</a:t>
            </a:r>
            <a:r>
              <a:rPr lang="en-US" altLang="zh-CN"/>
              <a:t>rs</a:t>
            </a:r>
            <a:r>
              <a:rPr lang="zh-CN" altLang="en-US"/>
              <a:t>寄存器，第二拍将</a:t>
            </a:r>
            <a:endParaRPr lang="en-US" altLang="zh-CN"/>
          </a:p>
          <a:p>
            <a:r>
              <a:rPr lang="en-US" altLang="zh-CN"/>
              <a:t>Rt</a:t>
            </a:r>
            <a:r>
              <a:rPr lang="zh-CN" altLang="en-US"/>
              <a:t>寄存器送</a:t>
            </a:r>
            <a:r>
              <a:rPr lang="en-US" altLang="zh-CN"/>
              <a:t>ALUB</a:t>
            </a:r>
            <a:r>
              <a:rPr lang="zh-CN" altLang="en-US"/>
              <a:t>端，需要给出</a:t>
            </a:r>
            <a:r>
              <a:rPr lang="en-US" altLang="zh-CN"/>
              <a:t>Rout</a:t>
            </a:r>
            <a:r>
              <a:rPr lang="zh-CN" altLang="en-US"/>
              <a:t>，</a:t>
            </a:r>
            <a:r>
              <a:rPr lang="en-US" altLang="zh-CN"/>
              <a:t>RS/RT,SUB</a:t>
            </a:r>
            <a:r>
              <a:rPr lang="zh-CN" altLang="en-US"/>
              <a:t>，</a:t>
            </a:r>
            <a:r>
              <a:rPr lang="en-US" altLang="zh-CN"/>
              <a:t>PSWin</a:t>
            </a:r>
            <a:r>
              <a:rPr lang="zh-CN" altLang="en-US"/>
              <a:t>信号</a:t>
            </a:r>
            <a:endParaRPr lang="en-US" altLang="zh-CN"/>
          </a:p>
          <a:p>
            <a:endParaRPr lang="en-US" altLang="zh-CN"/>
          </a:p>
          <a:p>
            <a:r>
              <a:rPr lang="zh-CN" altLang="en-US"/>
              <a:t>运算的值我们并不关心，我们只关心是否相等，如果用减法运算，就是结果是否为零，可以将结果为零或相等的运算标志存放到程序状态寄存器</a:t>
            </a:r>
            <a:r>
              <a:rPr lang="en-US" altLang="zh-CN"/>
              <a:t>PSW</a:t>
            </a:r>
            <a:r>
              <a:rPr lang="zh-CN" altLang="en-US"/>
              <a:t>中暂存。</a:t>
            </a:r>
            <a:endParaRPr lang="en-US" altLang="zh-CN"/>
          </a:p>
          <a:p>
            <a:endParaRPr lang="en-US" altLang="zh-CN"/>
          </a:p>
          <a:p>
            <a:r>
              <a:rPr lang="zh-CN" altLang="en-US"/>
              <a:t>注意在后续实验中，为了简化，</a:t>
            </a:r>
            <a:r>
              <a:rPr lang="en-US" altLang="zh-CN"/>
              <a:t>ALU</a:t>
            </a:r>
            <a:r>
              <a:rPr lang="zh-CN" altLang="en-US"/>
              <a:t>不管任何运算都会计算</a:t>
            </a:r>
            <a:r>
              <a:rPr lang="en-US" altLang="zh-CN"/>
              <a:t>equal</a:t>
            </a:r>
            <a:r>
              <a:rPr lang="zh-CN" altLang="en-US"/>
              <a:t>也就是相等标志，所以在进行具体实验的时候我们不需要控制这个</a:t>
            </a:r>
            <a:r>
              <a:rPr lang="en-US" altLang="zh-CN"/>
              <a:t>sub</a:t>
            </a:r>
            <a:r>
              <a:rPr lang="zh-CN" altLang="en-US"/>
              <a:t>信号。</a:t>
            </a:r>
            <a:endParaRPr lang="en-US" altLang="zh-CN"/>
          </a:p>
          <a:p>
            <a:endParaRPr lang="en-US" altLang="zh-CN"/>
          </a:p>
          <a:p>
            <a:r>
              <a:rPr lang="zh-CN" altLang="en-US"/>
              <a:t>第三拍将开始计算分支目标地址，首先将</a:t>
            </a:r>
            <a:r>
              <a:rPr lang="en-US" altLang="zh-CN"/>
              <a:t>PC</a:t>
            </a:r>
            <a:r>
              <a:rPr lang="zh-CN" altLang="en-US"/>
              <a:t>值送</a:t>
            </a:r>
            <a:r>
              <a:rPr lang="en-US" altLang="zh-CN"/>
              <a:t>X</a:t>
            </a:r>
            <a:r>
              <a:rPr lang="zh-CN" altLang="en-US"/>
              <a:t>暂存，这个数据通路需要给出</a:t>
            </a:r>
            <a:r>
              <a:rPr lang="en-US" altLang="zh-CN"/>
              <a:t>Pcout</a:t>
            </a:r>
            <a:r>
              <a:rPr lang="zh-CN" altLang="en-US"/>
              <a:t>，</a:t>
            </a:r>
            <a:r>
              <a:rPr lang="en-US" altLang="zh-CN"/>
              <a:t>Xin</a:t>
            </a:r>
            <a:r>
              <a:rPr lang="zh-CN" altLang="en-US"/>
              <a:t>控制信号</a:t>
            </a:r>
            <a:endParaRPr lang="en-US" altLang="zh-CN"/>
          </a:p>
          <a:p>
            <a:endParaRPr lang="en-US" altLang="zh-CN"/>
          </a:p>
          <a:p>
            <a:r>
              <a:rPr lang="zh-CN" altLang="en-US"/>
              <a:t>第四拍</a:t>
            </a:r>
            <a:r>
              <a:rPr lang="en-US" altLang="zh-CN"/>
              <a:t>ALU</a:t>
            </a:r>
            <a:r>
              <a:rPr lang="zh-CN" altLang="en-US"/>
              <a:t>计算，将</a:t>
            </a:r>
            <a:r>
              <a:rPr lang="en-US" altLang="zh-CN"/>
              <a:t>IR</a:t>
            </a:r>
            <a:r>
              <a:rPr lang="zh-CN" altLang="en-US"/>
              <a:t>指令字中的地址偏移量输出到</a:t>
            </a:r>
            <a:r>
              <a:rPr lang="en-US" altLang="zh-CN"/>
              <a:t>ALU</a:t>
            </a:r>
            <a:r>
              <a:rPr lang="zh-CN" altLang="en-US"/>
              <a:t>和暂存器</a:t>
            </a:r>
            <a:r>
              <a:rPr lang="en-US" altLang="zh-CN"/>
              <a:t>X</a:t>
            </a:r>
            <a:r>
              <a:rPr lang="zh-CN" altLang="en-US"/>
              <a:t>进行计算得到分支目标地址，为了简化描述，这里用</a:t>
            </a:r>
            <a:r>
              <a:rPr lang="en-US" altLang="zh-CN"/>
              <a:t>IR(A)out</a:t>
            </a:r>
            <a:r>
              <a:rPr lang="zh-CN" altLang="en-US"/>
              <a:t>控制信号表示地址偏移量输出，实际应该将</a:t>
            </a:r>
            <a:r>
              <a:rPr lang="en-US" altLang="zh-CN"/>
              <a:t>16</a:t>
            </a:r>
            <a:r>
              <a:rPr lang="zh-CN" altLang="en-US"/>
              <a:t>位立即数有符号扩展成</a:t>
            </a:r>
            <a:r>
              <a:rPr lang="en-US" altLang="zh-CN"/>
              <a:t>32</a:t>
            </a:r>
            <a:r>
              <a:rPr lang="zh-CN" altLang="en-US"/>
              <a:t>位后再左移两位，</a:t>
            </a:r>
            <a:endParaRPr lang="en-US" altLang="zh-CN"/>
          </a:p>
          <a:p>
            <a:endParaRPr lang="en-US" altLang="zh-CN"/>
          </a:p>
          <a:p>
            <a:r>
              <a:rPr lang="zh-CN" altLang="en-US"/>
              <a:t>最后一个时钟节拍根据状态寄存器</a:t>
            </a:r>
            <a:r>
              <a:rPr lang="en-US" altLang="zh-CN"/>
              <a:t>psw</a:t>
            </a:r>
            <a:r>
              <a:rPr lang="zh-CN" altLang="en-US"/>
              <a:t>中的</a:t>
            </a:r>
            <a:r>
              <a:rPr lang="en-US" altLang="zh-CN"/>
              <a:t>equal</a:t>
            </a:r>
            <a:r>
              <a:rPr lang="zh-CN" altLang="en-US"/>
              <a:t>标志来决定是否更新</a:t>
            </a:r>
            <a:r>
              <a:rPr lang="en-US" altLang="zh-CN"/>
              <a:t>PC</a:t>
            </a:r>
            <a:r>
              <a:rPr lang="zh-CN" altLang="en-US"/>
              <a:t>的值，实现分支跳转，所以</a:t>
            </a:r>
            <a:r>
              <a:rPr lang="en-US" altLang="zh-CN"/>
              <a:t>Pcin</a:t>
            </a:r>
            <a:r>
              <a:rPr lang="zh-CN" altLang="en-US"/>
              <a:t>应该等于</a:t>
            </a:r>
            <a:r>
              <a:rPr lang="en-US" altLang="zh-CN"/>
              <a:t>Psw</a:t>
            </a:r>
            <a:r>
              <a:rPr lang="zh-CN" altLang="en-US"/>
              <a:t>中的</a:t>
            </a:r>
            <a:r>
              <a:rPr lang="en-US" altLang="zh-CN"/>
              <a:t>equal</a:t>
            </a:r>
            <a:r>
              <a:rPr lang="zh-CN" altLang="en-US"/>
              <a:t>标志，相等的时候写入，不相等的时候不写入</a:t>
            </a:r>
            <a:endParaRPr lang="en-US" altLang="zh-CN"/>
          </a:p>
          <a:p>
            <a:endParaRPr lang="en-US" altLang="zh-CN"/>
          </a:p>
          <a:p>
            <a:r>
              <a:rPr lang="zh-CN" altLang="en-US"/>
              <a:t>由于分支目标地址和相等标志并不能同时得到，所以单总线结构中才需要</a:t>
            </a:r>
            <a:r>
              <a:rPr lang="en-US" altLang="zh-CN"/>
              <a:t>PSW</a:t>
            </a:r>
            <a:r>
              <a:rPr lang="zh-CN" altLang="en-US"/>
              <a:t>状态寄存器暂存</a:t>
            </a:r>
            <a:r>
              <a:rPr lang="en-US" altLang="zh-CN"/>
              <a:t>beq</a:t>
            </a:r>
            <a:r>
              <a:rPr lang="zh-CN" altLang="en-US"/>
              <a:t>的比较结果。</a:t>
            </a:r>
            <a:endParaRPr lang="en-US" altLang="zh-CN"/>
          </a:p>
          <a:p>
            <a:endParaRPr lang="en-US" altLang="zh-CN"/>
          </a:p>
          <a:p>
            <a:r>
              <a:rPr lang="en-US" altLang="zh-CN"/>
              <a:t>Beq</a:t>
            </a:r>
            <a:r>
              <a:rPr lang="zh-CN" altLang="en-US"/>
              <a:t>指令执行也需要</a:t>
            </a:r>
            <a:r>
              <a:rPr lang="en-US" altLang="zh-CN"/>
              <a:t>5</a:t>
            </a:r>
            <a:r>
              <a:rPr lang="zh-CN" altLang="en-US"/>
              <a:t>个时钟节拍。</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31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再来看看</a:t>
            </a:r>
            <a:r>
              <a:rPr lang="en-US" altLang="zh-CN"/>
              <a:t>I</a:t>
            </a:r>
            <a:r>
              <a:rPr lang="zh-CN" altLang="en-US"/>
              <a:t>型运算类指令，以</a:t>
            </a:r>
            <a:r>
              <a:rPr lang="en-US" altLang="zh-CN"/>
              <a:t>addi</a:t>
            </a:r>
            <a:r>
              <a:rPr lang="zh-CN" altLang="en-US"/>
              <a:t>指令为例，其指令编码格式为</a:t>
            </a:r>
            <a:r>
              <a:rPr lang="en-US" altLang="zh-CN"/>
              <a:t>addi ,rt,rs,imm</a:t>
            </a:r>
          </a:p>
          <a:p>
            <a:r>
              <a:rPr lang="zh-CN" altLang="en-US"/>
              <a:t>指令格式如图所示，</a:t>
            </a:r>
            <a:r>
              <a:rPr lang="en-US" altLang="zh-CN"/>
              <a:t>op=8</a:t>
            </a:r>
          </a:p>
          <a:p>
            <a:endParaRPr lang="en-US" altLang="zh-CN"/>
          </a:p>
          <a:p>
            <a:r>
              <a:rPr lang="zh-CN" altLang="en-US"/>
              <a:t>指令功能是将</a:t>
            </a:r>
            <a:r>
              <a:rPr lang="en-US" altLang="zh-CN"/>
              <a:t>rs</a:t>
            </a:r>
            <a:r>
              <a:rPr lang="zh-CN" altLang="en-US"/>
              <a:t>寄存器的值和立即数相加结果写入</a:t>
            </a:r>
            <a:r>
              <a:rPr lang="en-US" altLang="zh-CN"/>
              <a:t>rt</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个时钟节拍将立即数的值经过内总线送</a:t>
            </a:r>
            <a:r>
              <a:rPr lang="en-US" altLang="zh-CN"/>
              <a:t>ALU B</a:t>
            </a:r>
            <a:r>
              <a:rPr lang="zh-CN" altLang="en-US"/>
              <a:t>端进行运算，需要给出</a:t>
            </a:r>
            <a:r>
              <a:rPr lang="en-US" altLang="zh-CN"/>
              <a:t>IR(I)out</a:t>
            </a:r>
            <a:r>
              <a:rPr lang="zh-CN" altLang="en-US"/>
              <a:t>信号和</a:t>
            </a:r>
            <a:r>
              <a:rPr lang="en-US" altLang="zh-CN"/>
              <a:t>ADD</a:t>
            </a:r>
            <a:r>
              <a:rPr lang="zh-CN" altLang="en-US"/>
              <a:t>信号，如果是其他类型运算，这里应该给出其他运算选择控制信号，运算结果在时钟配合下锁存在暂存器</a:t>
            </a:r>
            <a:r>
              <a:rPr lang="en-US" altLang="zh-CN"/>
              <a:t>Z</a:t>
            </a:r>
            <a:r>
              <a:rPr lang="zh-CN" altLang="en-US"/>
              <a:t>中。</a:t>
            </a:r>
            <a:endParaRPr lang="en-US" altLang="zh-CN"/>
          </a:p>
          <a:p>
            <a:endParaRPr lang="en-US" altLang="zh-CN"/>
          </a:p>
          <a:p>
            <a:r>
              <a:rPr lang="zh-CN" altLang="en-US"/>
              <a:t>第三个时钟节拍，结果写回，将</a:t>
            </a:r>
            <a:r>
              <a:rPr lang="en-US" altLang="zh-CN"/>
              <a:t>Z</a:t>
            </a:r>
            <a:r>
              <a:rPr lang="zh-CN" altLang="en-US"/>
              <a:t>中的运算结果写入</a:t>
            </a:r>
            <a:r>
              <a:rPr lang="en-US" altLang="zh-CN"/>
              <a:t>rt</a:t>
            </a:r>
            <a:r>
              <a:rPr lang="zh-CN" altLang="en-US"/>
              <a:t>寄存器中，</a:t>
            </a:r>
            <a:r>
              <a:rPr lang="en-US" altLang="zh-CN"/>
              <a:t>W#</a:t>
            </a:r>
            <a:r>
              <a:rPr lang="zh-CN" altLang="en-US"/>
              <a:t>端的多路选择器默认输入</a:t>
            </a:r>
            <a:r>
              <a:rPr lang="en-US" altLang="zh-CN"/>
              <a:t>rt</a:t>
            </a:r>
            <a:r>
              <a:rPr lang="zh-CN" altLang="en-US"/>
              <a:t>，所以只需给出</a:t>
            </a:r>
            <a:r>
              <a:rPr lang="en-US" altLang="zh-CN"/>
              <a:t>Zout</a:t>
            </a:r>
            <a:r>
              <a:rPr lang="zh-CN" altLang="en-US"/>
              <a:t>，</a:t>
            </a:r>
            <a:r>
              <a:rPr lang="en-US" altLang="zh-CN"/>
              <a:t>Rin</a:t>
            </a:r>
            <a:r>
              <a:rPr lang="zh-CN" altLang="en-US"/>
              <a:t>即可完成正确的写入。、</a:t>
            </a:r>
            <a:endParaRPr lang="en-US" altLang="zh-CN"/>
          </a:p>
          <a:p>
            <a:endParaRPr lang="en-US" altLang="zh-CN"/>
          </a:p>
          <a:p>
            <a:r>
              <a:rPr lang="zh-CN" altLang="en-US"/>
              <a:t>所以立即数运算类指令执行过程只需要</a:t>
            </a:r>
            <a:r>
              <a:rPr lang="en-US" altLang="zh-CN"/>
              <a:t>3</a:t>
            </a:r>
            <a:r>
              <a:rPr lang="zh-CN" altLang="en-US"/>
              <a:t>个时钟节拍就可完成。</a:t>
            </a:r>
            <a:endParaRPr lang="en-US" altLang="zh-CN"/>
          </a:p>
          <a:p>
            <a:endParaRPr lang="en-US" altLang="zh-CN"/>
          </a:p>
          <a:p>
            <a:endParaRPr lang="en-US" altLang="zh-CN"/>
          </a:p>
          <a:p>
            <a:endParaRPr lang="en-US" altLang="zh-CN"/>
          </a:p>
          <a:p>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32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R</a:t>
            </a:r>
            <a:r>
              <a:rPr lang="zh-CN" altLang="en-US"/>
              <a:t>型运算指令比</a:t>
            </a:r>
            <a:r>
              <a:rPr lang="en-US" altLang="zh-CN"/>
              <a:t>I</a:t>
            </a:r>
            <a:r>
              <a:rPr lang="zh-CN" altLang="en-US"/>
              <a:t>型指令更简单，以</a:t>
            </a:r>
            <a:r>
              <a:rPr lang="en-US" altLang="zh-CN"/>
              <a:t>add</a:t>
            </a:r>
            <a:r>
              <a:rPr lang="zh-CN" altLang="en-US"/>
              <a:t>指令为例，器指令编码格式为</a:t>
            </a:r>
            <a:r>
              <a:rPr lang="en-US" altLang="zh-CN"/>
              <a:t>add ,rd,rs,rt</a:t>
            </a:r>
          </a:p>
          <a:p>
            <a:endParaRPr lang="en-US" altLang="zh-CN"/>
          </a:p>
          <a:p>
            <a:r>
              <a:rPr lang="zh-CN" altLang="en-US"/>
              <a:t>指令格式如图所示，</a:t>
            </a:r>
            <a:r>
              <a:rPr lang="en-US" altLang="zh-CN"/>
              <a:t>op=0</a:t>
            </a:r>
            <a:r>
              <a:rPr lang="zh-CN" altLang="en-US"/>
              <a:t>，</a:t>
            </a:r>
            <a:r>
              <a:rPr lang="en-US" altLang="zh-CN"/>
              <a:t>rs,rt,rd</a:t>
            </a:r>
            <a:r>
              <a:rPr lang="zh-CN" altLang="en-US"/>
              <a:t>分别为三个</a:t>
            </a:r>
            <a:r>
              <a:rPr lang="en-US" altLang="zh-CN"/>
              <a:t>5</a:t>
            </a:r>
            <a:r>
              <a:rPr lang="zh-CN" altLang="en-US"/>
              <a:t>位寄存器地址，</a:t>
            </a:r>
            <a:r>
              <a:rPr lang="en-US" altLang="zh-CN"/>
              <a:t>funct</a:t>
            </a:r>
            <a:r>
              <a:rPr lang="zh-CN" altLang="en-US"/>
              <a:t>字段表示具体运算，</a:t>
            </a:r>
            <a:r>
              <a:rPr lang="en-US" altLang="zh-CN"/>
              <a:t>shamt</a:t>
            </a:r>
            <a:r>
              <a:rPr lang="zh-CN" altLang="en-US"/>
              <a:t>为移位指令使用，暂不考虑。</a:t>
            </a:r>
            <a:endParaRPr lang="en-US" altLang="zh-CN"/>
          </a:p>
          <a:p>
            <a:endParaRPr lang="en-US" altLang="zh-CN"/>
          </a:p>
          <a:p>
            <a:r>
              <a:rPr lang="zh-CN" altLang="en-US"/>
              <a:t>指令功能是将</a:t>
            </a:r>
            <a:r>
              <a:rPr lang="en-US" altLang="zh-CN"/>
              <a:t>rs</a:t>
            </a:r>
            <a:r>
              <a:rPr lang="zh-CN" altLang="en-US"/>
              <a:t>寄存器和</a:t>
            </a:r>
            <a:r>
              <a:rPr lang="en-US" altLang="zh-CN"/>
              <a:t>rt</a:t>
            </a:r>
            <a:r>
              <a:rPr lang="zh-CN" altLang="en-US"/>
              <a:t>寄存器的值相加结果写入</a:t>
            </a:r>
            <a:r>
              <a:rPr lang="en-US" altLang="zh-CN"/>
              <a:t>rd</a:t>
            </a:r>
            <a:r>
              <a:rPr lang="zh-CN" altLang="en-US"/>
              <a:t>寄存器中。</a:t>
            </a:r>
            <a:endParaRPr lang="en-US" altLang="zh-CN"/>
          </a:p>
          <a:p>
            <a:endParaRPr lang="en-US" altLang="zh-CN"/>
          </a:p>
          <a:p>
            <a:r>
              <a:rPr lang="zh-CN" altLang="en-US"/>
              <a:t>要进行运算，第一个时钟节拍一样是将</a:t>
            </a:r>
            <a:r>
              <a:rPr lang="en-US" altLang="zh-CN"/>
              <a:t>rs</a:t>
            </a:r>
            <a:r>
              <a:rPr lang="zh-CN" altLang="en-US"/>
              <a:t>寄存器锁存在暂存器</a:t>
            </a:r>
            <a:r>
              <a:rPr lang="en-US" altLang="zh-CN"/>
              <a:t>X</a:t>
            </a:r>
            <a:r>
              <a:rPr lang="zh-CN" altLang="en-US"/>
              <a:t>中，这个操作和前面</a:t>
            </a:r>
            <a:r>
              <a:rPr lang="en-US" altLang="zh-CN"/>
              <a:t>3</a:t>
            </a:r>
            <a:r>
              <a:rPr lang="zh-CN" altLang="en-US"/>
              <a:t>条指令都是一样的</a:t>
            </a:r>
            <a:endParaRPr lang="en-US" altLang="zh-CN"/>
          </a:p>
          <a:p>
            <a:endParaRPr lang="en-US" altLang="zh-CN"/>
          </a:p>
          <a:p>
            <a:r>
              <a:rPr lang="zh-CN" altLang="en-US"/>
              <a:t>第</a:t>
            </a:r>
            <a:r>
              <a:rPr lang="en-US" altLang="zh-CN"/>
              <a:t>2</a:t>
            </a:r>
            <a:r>
              <a:rPr lang="zh-CN" altLang="en-US"/>
              <a:t>个时钟节拍将</a:t>
            </a:r>
            <a:r>
              <a:rPr lang="en-US" altLang="zh-CN"/>
              <a:t>rt</a:t>
            </a:r>
            <a:r>
              <a:rPr lang="zh-CN" altLang="en-US"/>
              <a:t>寄存器的值经过内总线送</a:t>
            </a:r>
            <a:r>
              <a:rPr lang="en-US" altLang="zh-CN"/>
              <a:t>ALU B</a:t>
            </a:r>
            <a:r>
              <a:rPr lang="zh-CN" altLang="en-US"/>
              <a:t>端进行运算，需要给出</a:t>
            </a:r>
            <a:r>
              <a:rPr lang="en-US" altLang="zh-CN"/>
              <a:t>RS/RT</a:t>
            </a:r>
            <a:r>
              <a:rPr lang="zh-CN" altLang="en-US"/>
              <a:t>，</a:t>
            </a:r>
            <a:r>
              <a:rPr lang="en-US" altLang="zh-CN"/>
              <a:t>Rout</a:t>
            </a:r>
            <a:r>
              <a:rPr lang="zh-CN" altLang="en-US"/>
              <a:t>信号，</a:t>
            </a:r>
            <a:endParaRPr lang="en-US" altLang="zh-CN"/>
          </a:p>
          <a:p>
            <a:endParaRPr lang="en-US" altLang="zh-CN"/>
          </a:p>
          <a:p>
            <a:r>
              <a:rPr lang="zh-CN" altLang="en-US"/>
              <a:t>同时给出运算选择控制信号</a:t>
            </a:r>
            <a:r>
              <a:rPr lang="en-US" altLang="zh-CN"/>
              <a:t>ADD</a:t>
            </a:r>
            <a:r>
              <a:rPr lang="zh-CN" altLang="en-US"/>
              <a:t>，如果是其他类型运算，也可以其他运算选择控制信号，运算结果在时钟配合下存储在暂存器</a:t>
            </a:r>
            <a:r>
              <a:rPr lang="en-US" altLang="zh-CN"/>
              <a:t>Z</a:t>
            </a:r>
            <a:r>
              <a:rPr lang="zh-CN" altLang="en-US"/>
              <a:t>中。</a:t>
            </a:r>
            <a:endParaRPr lang="en-US" altLang="zh-CN"/>
          </a:p>
          <a:p>
            <a:endParaRPr lang="en-US" altLang="zh-CN"/>
          </a:p>
          <a:p>
            <a:endParaRPr lang="en-US" altLang="zh-CN"/>
          </a:p>
          <a:p>
            <a:r>
              <a:rPr lang="zh-CN" altLang="en-US"/>
              <a:t>第三个时钟节拍，结果写回，要将</a:t>
            </a:r>
            <a:r>
              <a:rPr lang="en-US" altLang="zh-CN"/>
              <a:t>Z</a:t>
            </a:r>
            <a:r>
              <a:rPr lang="zh-CN" altLang="en-US"/>
              <a:t>中的运算结果写入</a:t>
            </a:r>
            <a:r>
              <a:rPr lang="en-US" altLang="zh-CN"/>
              <a:t>rd</a:t>
            </a:r>
            <a:r>
              <a:rPr lang="zh-CN" altLang="en-US"/>
              <a:t>寄存器中，寄存器</a:t>
            </a:r>
            <a:r>
              <a:rPr lang="en-US" altLang="zh-CN"/>
              <a:t>W#</a:t>
            </a:r>
            <a:r>
              <a:rPr lang="zh-CN" altLang="en-US"/>
              <a:t>端口应该送入</a:t>
            </a:r>
            <a:r>
              <a:rPr lang="en-US" altLang="zh-CN"/>
              <a:t>rd</a:t>
            </a:r>
            <a:r>
              <a:rPr lang="zh-CN" altLang="en-US"/>
              <a:t>字段，所需要给出</a:t>
            </a:r>
            <a:r>
              <a:rPr lang="en-US" altLang="zh-CN"/>
              <a:t>Zout</a:t>
            </a:r>
            <a:r>
              <a:rPr lang="zh-CN" altLang="en-US"/>
              <a:t>，</a:t>
            </a:r>
            <a:r>
              <a:rPr lang="en-US" altLang="zh-CN"/>
              <a:t>Rin</a:t>
            </a:r>
            <a:r>
              <a:rPr lang="zh-CN" altLang="en-US"/>
              <a:t>，</a:t>
            </a:r>
            <a:r>
              <a:rPr lang="en-US" altLang="zh-CN"/>
              <a:t>RegDst</a:t>
            </a:r>
            <a:r>
              <a:rPr lang="zh-CN" altLang="en-US"/>
              <a:t>信号才能完成正确的写入。</a:t>
            </a:r>
            <a:endParaRPr lang="en-US" altLang="zh-CN"/>
          </a:p>
          <a:p>
            <a:endParaRPr lang="en-US" altLang="zh-CN"/>
          </a:p>
          <a:p>
            <a:r>
              <a:rPr lang="zh-CN" altLang="en-US"/>
              <a:t>整个指令执行过程也是</a:t>
            </a:r>
            <a:r>
              <a:rPr lang="en-US" altLang="zh-CN"/>
              <a:t>3</a:t>
            </a:r>
            <a:r>
              <a:rPr lang="zh-CN" altLang="en-US"/>
              <a:t>个时钟节拍。</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D5CE584D-DA30-42E6-B6AB-C9D2BEA4D810}" type="slidenum">
              <a:rPr lang="zh-CN" altLang="en-US" smtClean="0"/>
              <a:t>33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34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a:t>5</a:t>
            </a:r>
            <a:r>
              <a:rPr lang="zh-CN" altLang="en-US"/>
              <a:t>条不同指令的控制流。</a:t>
            </a:r>
            <a:endParaRPr lang="en-US" altLang="zh-CN"/>
          </a:p>
          <a:p>
            <a:endParaRPr lang="en-US" altLang="zh-CN"/>
          </a:p>
          <a:p>
            <a:r>
              <a:rPr lang="zh-CN" altLang="en-US"/>
              <a:t>如果采用传统三级时序，指令执行过程将被分成若干机器周期，每一个机器周期又包括若干节拍，</a:t>
            </a:r>
            <a:endParaRPr lang="en-US" altLang="zh-CN"/>
          </a:p>
          <a:p>
            <a:endParaRPr lang="en-US" altLang="zh-CN"/>
          </a:p>
          <a:p>
            <a:r>
              <a:rPr lang="zh-CN" altLang="en-US"/>
              <a:t>如何划分机器周期将会对</a:t>
            </a:r>
            <a:r>
              <a:rPr lang="en-US" altLang="zh-CN"/>
              <a:t>CPU</a:t>
            </a:r>
            <a:r>
              <a:rPr lang="zh-CN" altLang="en-US"/>
              <a:t>性能造成影响，可以采用机器周期数，节拍数固定的定长指令周期，比如我们前面将指令周期分为固定的</a:t>
            </a:r>
            <a:r>
              <a:rPr lang="en-US" altLang="zh-CN"/>
              <a:t>3</a:t>
            </a:r>
            <a:r>
              <a:rPr lang="zh-CN" altLang="en-US"/>
              <a:t>个机器周期，每个机器周期</a:t>
            </a:r>
            <a:r>
              <a:rPr lang="en-US" altLang="zh-CN"/>
              <a:t>4</a:t>
            </a:r>
            <a:r>
              <a:rPr lang="zh-CN" altLang="en-US"/>
              <a:t>个节拍</a:t>
            </a:r>
            <a:endParaRPr lang="en-US" altLang="zh-CN"/>
          </a:p>
          <a:p>
            <a:endParaRPr lang="en-US" altLang="zh-CN"/>
          </a:p>
          <a:p>
            <a:r>
              <a:rPr lang="zh-CN" altLang="en-US"/>
              <a:t>这种方式会浪费一些节拍，比如计算周期的</a:t>
            </a:r>
            <a:r>
              <a:rPr lang="en-US" altLang="zh-CN"/>
              <a:t>T7</a:t>
            </a:r>
            <a:r>
              <a:rPr lang="zh-CN" altLang="en-US"/>
              <a:t>，</a:t>
            </a:r>
            <a:r>
              <a:rPr lang="en-US" altLang="zh-CN"/>
              <a:t>T8</a:t>
            </a:r>
            <a:r>
              <a:rPr lang="zh-CN" altLang="en-US"/>
              <a:t>，  执行指令周期的</a:t>
            </a:r>
            <a:r>
              <a:rPr lang="en-US" altLang="zh-CN"/>
              <a:t>T12</a:t>
            </a:r>
            <a:r>
              <a:rPr lang="zh-CN" altLang="en-US"/>
              <a:t>，还有</a:t>
            </a:r>
            <a:r>
              <a:rPr lang="en-US" altLang="zh-CN"/>
              <a:t>add</a:t>
            </a:r>
            <a:r>
              <a:rPr lang="zh-CN" altLang="en-US"/>
              <a:t>，</a:t>
            </a:r>
            <a:r>
              <a:rPr lang="en-US" altLang="zh-CN"/>
              <a:t>addi</a:t>
            </a:r>
            <a:r>
              <a:rPr lang="zh-CN" altLang="en-US"/>
              <a:t>指令的计算周期的所有节拍</a:t>
            </a:r>
            <a:r>
              <a:rPr lang="en-US" altLang="zh-CN"/>
              <a:t>T5~T8</a:t>
            </a:r>
            <a:r>
              <a:rPr lang="zh-CN" altLang="en-US"/>
              <a:t>。</a:t>
            </a:r>
            <a:endParaRPr lang="en-US" altLang="zh-CN"/>
          </a:p>
          <a:p>
            <a:endParaRPr lang="en-US" altLang="zh-CN"/>
          </a:p>
          <a:p>
            <a:endParaRPr lang="en-US" altLang="zh-CN"/>
          </a:p>
          <a:p>
            <a:r>
              <a:rPr lang="zh-CN" altLang="en-US"/>
              <a:t>相对而言变长指令周期更灵活，机器周期数和节拍数都可动态调整，一个机器周期需要多少节拍就安排多少节拍，后面我们将逐一介绍每一种思路的设计方法。</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43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dirty="0"/>
          </a:p>
          <a:p>
            <a:endParaRPr lang="en-US" altLang="zh-CN" dirty="0"/>
          </a:p>
          <a:p>
            <a:r>
              <a:rPr lang="zh-CN" altLang="en-US" dirty="0"/>
              <a:t>给出基本的节拍脉冲，时序发生器应该自动生成取指状态周期电位</a:t>
            </a:r>
            <a:r>
              <a:rPr lang="en-US" altLang="zh-CN" dirty="0" err="1"/>
              <a:t>Mif</a:t>
            </a:r>
            <a:r>
              <a:rPr lang="zh-CN" altLang="en-US" dirty="0"/>
              <a:t>，计算机状态周期电位</a:t>
            </a:r>
            <a:r>
              <a:rPr lang="en-US" altLang="zh-CN" dirty="0" err="1"/>
              <a:t>Mcal</a:t>
            </a:r>
            <a:r>
              <a:rPr lang="zh-CN" altLang="en-US" dirty="0"/>
              <a:t>，执行状态周期电位</a:t>
            </a:r>
            <a:r>
              <a:rPr lang="en-US" altLang="zh-CN" dirty="0"/>
              <a:t>Mex</a:t>
            </a:r>
            <a:r>
              <a:rPr lang="zh-CN" altLang="en-US" dirty="0"/>
              <a:t>，如图所示</a:t>
            </a:r>
            <a:endParaRPr lang="en-US" altLang="zh-CN" dirty="0"/>
          </a:p>
          <a:p>
            <a:endParaRPr lang="en-US" altLang="zh-CN" dirty="0"/>
          </a:p>
          <a:p>
            <a:r>
              <a:rPr lang="zh-CN" altLang="en-US" dirty="0"/>
              <a:t>每一个机器周期包含四个节拍，</a:t>
            </a:r>
            <a:r>
              <a:rPr lang="en-US" altLang="zh-CN" dirty="0"/>
              <a:t>T1</a:t>
            </a:r>
            <a:r>
              <a:rPr lang="zh-CN" altLang="en-US" dirty="0"/>
              <a:t>，</a:t>
            </a:r>
            <a:r>
              <a:rPr lang="en-US" altLang="zh-CN" dirty="0"/>
              <a:t>T2</a:t>
            </a:r>
            <a:r>
              <a:rPr lang="zh-CN" altLang="en-US" dirty="0"/>
              <a:t>，</a:t>
            </a:r>
            <a:r>
              <a:rPr lang="en-US" altLang="zh-CN" dirty="0"/>
              <a:t>T3</a:t>
            </a:r>
            <a:r>
              <a:rPr lang="zh-CN" altLang="en-US" dirty="0"/>
              <a:t>，</a:t>
            </a:r>
            <a:r>
              <a:rPr lang="en-US" altLang="zh-CN" dirty="0"/>
              <a:t>T4</a:t>
            </a:r>
            <a:r>
              <a:rPr lang="zh-CN" altLang="en-US" dirty="0"/>
              <a:t>，为高电平表示当前处于对应节拍，注意这里状态周期电位和节拍电位都是循环产生的。</a:t>
            </a:r>
            <a:endParaRPr lang="en-US" altLang="zh-CN" dirty="0"/>
          </a:p>
          <a:p>
            <a:endParaRPr lang="en-US" altLang="zh-CN" dirty="0"/>
          </a:p>
          <a:p>
            <a:r>
              <a:rPr lang="zh-CN" altLang="en-US" dirty="0"/>
              <a:t>另外需要注意这里状态周期电位、节拍变化的时机在这里是时钟的下跳沿，而节拍脉冲则是上跳沿有效，控制相关功能部件进行动作。</a:t>
            </a:r>
            <a:endParaRPr lang="en-US" altLang="zh-CN" dirty="0"/>
          </a:p>
          <a:p>
            <a:endParaRPr lang="en-US" altLang="zh-CN" dirty="0"/>
          </a:p>
          <a:p>
            <a:r>
              <a:rPr lang="zh-CN" altLang="en-US" dirty="0"/>
              <a:t>我们需要构建一个时序发生器，输入是节拍脉冲，输出循环产生的状态周期电位和节拍电位信号</a:t>
            </a:r>
            <a:r>
              <a:rPr lang="en-US" altLang="zh-CN" dirty="0"/>
              <a:t>T1~T4</a:t>
            </a:r>
            <a:r>
              <a:rPr lang="zh-CN" altLang="en-US" dirty="0"/>
              <a:t>，</a:t>
            </a:r>
            <a:endParaRPr lang="en-US" altLang="zh-CN" dirty="0"/>
          </a:p>
          <a:p>
            <a:endParaRPr lang="en-US" altLang="zh-CN" dirty="0"/>
          </a:p>
          <a:p>
            <a:r>
              <a:rPr lang="zh-CN" altLang="en-US" dirty="0"/>
              <a:t>要设计这个电路，就需要用到数字逻辑中同步时序电路的设计方法。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46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E259034-BEED-4024-A934-72E55E0D310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看看定长指令周期的三级时序发生器如何实现，根据前面对指令流程的的分析，假设我们需要三个定长的机器周期，每个机器周期四个节拍，每个节拍只需要一个节拍脉冲即可，这里的节拍脉冲就是我们的时钟脉冲，</a:t>
            </a:r>
            <a:endParaRPr lang="en-US" altLang="zh-CN" dirty="0"/>
          </a:p>
          <a:p>
            <a:endParaRPr lang="en-US" altLang="zh-CN" dirty="0"/>
          </a:p>
          <a:p>
            <a:r>
              <a:rPr lang="zh-CN" altLang="en-US" dirty="0"/>
              <a:t>给出基本的节拍脉冲，时序发生器应该自动生成取指状态周期电位</a:t>
            </a:r>
            <a:r>
              <a:rPr lang="en-US" altLang="zh-CN" dirty="0" err="1"/>
              <a:t>Mif</a:t>
            </a:r>
            <a:r>
              <a:rPr lang="zh-CN" altLang="en-US" dirty="0"/>
              <a:t>，计算机状态周期电位</a:t>
            </a:r>
            <a:r>
              <a:rPr lang="en-US" altLang="zh-CN" dirty="0" err="1"/>
              <a:t>Mcal</a:t>
            </a:r>
            <a:r>
              <a:rPr lang="zh-CN" altLang="en-US" dirty="0"/>
              <a:t>，执行状态周期电位</a:t>
            </a:r>
            <a:r>
              <a:rPr lang="en-US" altLang="zh-CN" dirty="0"/>
              <a:t>Mex</a:t>
            </a:r>
            <a:r>
              <a:rPr lang="zh-CN" altLang="en-US" dirty="0"/>
              <a:t>，如图所示</a:t>
            </a:r>
            <a:endParaRPr lang="en-US" altLang="zh-CN" dirty="0"/>
          </a:p>
          <a:p>
            <a:endParaRPr lang="en-US" altLang="zh-CN" dirty="0"/>
          </a:p>
          <a:p>
            <a:r>
              <a:rPr lang="zh-CN" altLang="en-US" dirty="0"/>
              <a:t>每一个机器周期包含四个节拍，</a:t>
            </a:r>
            <a:r>
              <a:rPr lang="en-US" altLang="zh-CN" dirty="0"/>
              <a:t>T1</a:t>
            </a:r>
            <a:r>
              <a:rPr lang="zh-CN" altLang="en-US" dirty="0"/>
              <a:t>，</a:t>
            </a:r>
            <a:r>
              <a:rPr lang="en-US" altLang="zh-CN" dirty="0"/>
              <a:t>T2</a:t>
            </a:r>
            <a:r>
              <a:rPr lang="zh-CN" altLang="en-US" dirty="0"/>
              <a:t>，</a:t>
            </a:r>
            <a:r>
              <a:rPr lang="en-US" altLang="zh-CN" dirty="0"/>
              <a:t>T3</a:t>
            </a:r>
            <a:r>
              <a:rPr lang="zh-CN" altLang="en-US" dirty="0"/>
              <a:t>，</a:t>
            </a:r>
            <a:r>
              <a:rPr lang="en-US" altLang="zh-CN" dirty="0"/>
              <a:t>T4</a:t>
            </a:r>
            <a:r>
              <a:rPr lang="zh-CN" altLang="en-US" dirty="0"/>
              <a:t>，为高电平表示当前处于对应节拍，注意这里状态周期电位和节拍电位都是循环产生的。</a:t>
            </a:r>
            <a:endParaRPr lang="en-US" altLang="zh-CN" dirty="0"/>
          </a:p>
          <a:p>
            <a:endParaRPr lang="en-US" altLang="zh-CN" dirty="0"/>
          </a:p>
          <a:p>
            <a:r>
              <a:rPr lang="zh-CN" altLang="en-US" dirty="0"/>
              <a:t>另外需要注意这里状态周期电位、节拍变化的时机在这里是时钟的下跳沿，而节拍脉冲则是上跳沿有效，控制相关功能部件进行动作。</a:t>
            </a:r>
            <a:endParaRPr lang="en-US" altLang="zh-CN" dirty="0"/>
          </a:p>
          <a:p>
            <a:endParaRPr lang="en-US" altLang="zh-CN" dirty="0"/>
          </a:p>
          <a:p>
            <a:r>
              <a:rPr lang="zh-CN" altLang="en-US" dirty="0"/>
              <a:t>我们需要构建一个时序发生器，输入是节拍脉冲，输出循环产生的状态周期电位和节拍电位信号</a:t>
            </a:r>
            <a:r>
              <a:rPr lang="en-US" altLang="zh-CN" dirty="0"/>
              <a:t>T1~T4</a:t>
            </a:r>
            <a:r>
              <a:rPr lang="zh-CN" altLang="en-US" dirty="0"/>
              <a:t>，</a:t>
            </a:r>
            <a:endParaRPr lang="en-US" altLang="zh-CN" dirty="0"/>
          </a:p>
          <a:p>
            <a:endParaRPr lang="en-US" altLang="zh-CN" dirty="0"/>
          </a:p>
          <a:p>
            <a:r>
              <a:rPr lang="zh-CN" altLang="en-US" dirty="0"/>
              <a:t>要设计这个电路，就需要用到数字逻辑中同步时序电路的设计方法。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50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a:p>
            <a:r>
              <a:rPr lang="zh-CN" altLang="en-US" dirty="0"/>
              <a:t>同步时序电路核心是状态寄存器</a:t>
            </a:r>
            <a:r>
              <a:rPr lang="en-US" altLang="zh-CN" dirty="0"/>
              <a:t>+</a:t>
            </a:r>
            <a:r>
              <a:rPr lang="zh-CN" altLang="en-US" dirty="0"/>
              <a:t>状态转换电路，也就是这里的状态机</a:t>
            </a:r>
            <a:r>
              <a:rPr lang="en-US" altLang="zh-CN" dirty="0"/>
              <a:t>FSM</a:t>
            </a:r>
            <a:r>
              <a:rPr lang="zh-CN" altLang="en-US" dirty="0"/>
              <a:t>组合逻辑，另外还包括一个输出函数电路，也就是这里的时序产生器组合逻辑，</a:t>
            </a:r>
            <a:endParaRPr lang="en-US" altLang="zh-CN" dirty="0"/>
          </a:p>
          <a:p>
            <a:endParaRPr lang="en-US" altLang="zh-CN" dirty="0"/>
          </a:p>
          <a:p>
            <a:r>
              <a:rPr lang="zh-CN" altLang="en-US" dirty="0"/>
              <a:t>时序产生器的输入是时钟脉冲</a:t>
            </a:r>
            <a:r>
              <a:rPr lang="en-US" altLang="zh-CN" dirty="0" err="1"/>
              <a:t>clk</a:t>
            </a:r>
            <a:r>
              <a:rPr lang="zh-CN" altLang="en-US" dirty="0"/>
              <a:t>以及指令译码信号。状态寄存器的输出也就是现态以及指令译码信号决定下一个状态也就是次态。</a:t>
            </a:r>
            <a:endParaRPr lang="en-US" altLang="zh-CN" dirty="0"/>
          </a:p>
          <a:p>
            <a:endParaRPr lang="en-US" altLang="zh-CN" dirty="0"/>
          </a:p>
          <a:p>
            <a:r>
              <a:rPr lang="zh-CN" altLang="en-US" dirty="0"/>
              <a:t>输出的状态周期电位和节拍电位只与现态有关，这是一个典型的</a:t>
            </a:r>
            <a:r>
              <a:rPr lang="en-US" altLang="zh-CN" dirty="0" err="1"/>
              <a:t>moore</a:t>
            </a:r>
            <a:r>
              <a:rPr lang="zh-CN" altLang="en-US" dirty="0"/>
              <a:t>型电路。</a:t>
            </a:r>
            <a:endParaRPr lang="en-US" altLang="zh-CN" dirty="0"/>
          </a:p>
          <a:p>
            <a:endParaRPr lang="en-US" altLang="zh-CN" dirty="0"/>
          </a:p>
          <a:p>
            <a:r>
              <a:rPr lang="zh-CN" altLang="en-US" dirty="0"/>
              <a:t>要构造这个电路首先需要实现状态机组合逻辑，根据数字逻辑同步时序逻辑的设计方法，需要画出对应的状态图。</a:t>
            </a:r>
            <a:endParaRPr lang="en-US" altLang="zh-CN" dirty="0"/>
          </a:p>
          <a:p>
            <a:endParaRPr lang="en-US" altLang="zh-CN" dirty="0"/>
          </a:p>
          <a:p>
            <a:r>
              <a:rPr lang="zh-CN" altLang="en-US" dirty="0"/>
              <a:t>对于定长指令周期，状态图非常简单，就是个</a:t>
            </a:r>
            <a:r>
              <a:rPr lang="en-US" altLang="zh-CN" dirty="0"/>
              <a:t>0~11</a:t>
            </a:r>
            <a:r>
              <a:rPr lang="zh-CN" altLang="en-US" dirty="0"/>
              <a:t>的循环计数器，状态从</a:t>
            </a:r>
            <a:r>
              <a:rPr lang="en-US" altLang="zh-CN" dirty="0"/>
              <a:t>S0</a:t>
            </a:r>
            <a:r>
              <a:rPr lang="zh-CN" altLang="en-US" dirty="0"/>
              <a:t>，到</a:t>
            </a:r>
            <a:r>
              <a:rPr lang="en-US" altLang="zh-CN" dirty="0"/>
              <a:t>S1</a:t>
            </a:r>
            <a:r>
              <a:rPr lang="zh-CN" altLang="en-US" dirty="0"/>
              <a:t>，</a:t>
            </a:r>
            <a:r>
              <a:rPr lang="en-US" altLang="zh-CN" dirty="0"/>
              <a:t>S2</a:t>
            </a:r>
            <a:r>
              <a:rPr lang="zh-CN" altLang="en-US" dirty="0"/>
              <a:t>，</a:t>
            </a:r>
            <a:r>
              <a:rPr lang="en-US" altLang="zh-CN" dirty="0"/>
              <a:t>S3</a:t>
            </a:r>
            <a:r>
              <a:rPr lang="zh-CN" altLang="en-US" dirty="0"/>
              <a:t>，这四个节拍是取指周期，取指令状态周期电位</a:t>
            </a:r>
            <a:r>
              <a:rPr lang="en-US" altLang="zh-CN" dirty="0" err="1"/>
              <a:t>Mif</a:t>
            </a:r>
            <a:r>
              <a:rPr lang="en-US" altLang="zh-CN" dirty="0"/>
              <a:t>=1</a:t>
            </a:r>
            <a:r>
              <a:rPr lang="zh-CN" altLang="en-US" dirty="0"/>
              <a:t>，每一个状态代表一个节拍，各状态</a:t>
            </a:r>
            <a:r>
              <a:rPr lang="en-US" altLang="zh-CN" dirty="0"/>
              <a:t>S0 T1=1</a:t>
            </a:r>
            <a:r>
              <a:rPr lang="zh-CN" altLang="en-US" dirty="0"/>
              <a:t>， </a:t>
            </a:r>
            <a:r>
              <a:rPr lang="en-US" altLang="zh-CN" dirty="0"/>
              <a:t>S</a:t>
            </a:r>
          </a:p>
          <a:p>
            <a:endParaRPr lang="en-US" altLang="zh-CN" dirty="0"/>
          </a:p>
          <a:p>
            <a:r>
              <a:rPr lang="en-US" altLang="zh-CN" dirty="0"/>
              <a:t>S4</a:t>
            </a:r>
            <a:r>
              <a:rPr lang="zh-CN" altLang="en-US" dirty="0"/>
              <a:t>，</a:t>
            </a:r>
            <a:r>
              <a:rPr lang="en-US" altLang="zh-CN" dirty="0"/>
              <a:t>~S7</a:t>
            </a:r>
            <a:r>
              <a:rPr lang="zh-CN" altLang="en-US" dirty="0"/>
              <a:t>是计算周期，状态周期电位</a:t>
            </a:r>
            <a:r>
              <a:rPr lang="en-US" altLang="zh-CN" dirty="0" err="1"/>
              <a:t>Mcal</a:t>
            </a:r>
            <a:r>
              <a:rPr lang="en-US" altLang="zh-CN" dirty="0"/>
              <a:t>=1</a:t>
            </a:r>
            <a:r>
              <a:rPr lang="zh-CN" altLang="en-US" dirty="0"/>
              <a:t>，</a:t>
            </a:r>
            <a:r>
              <a:rPr lang="en-US" altLang="zh-CN" dirty="0"/>
              <a:t>S8-S11</a:t>
            </a:r>
            <a:r>
              <a:rPr lang="zh-CN" altLang="en-US" dirty="0"/>
              <a:t>是执行周期，执行状态周期电位</a:t>
            </a:r>
            <a:r>
              <a:rPr lang="en-US" altLang="zh-CN" dirty="0"/>
              <a:t>Mex=1</a:t>
            </a:r>
            <a:r>
              <a:rPr lang="zh-CN" altLang="en-US" dirty="0"/>
              <a:t>，执行指令周期结束直接进入取指令周期，返回</a:t>
            </a:r>
            <a:r>
              <a:rPr lang="en-US" altLang="zh-CN" dirty="0"/>
              <a:t>S0</a:t>
            </a:r>
            <a:r>
              <a:rPr lang="zh-CN" altLang="en-US" dirty="0"/>
              <a:t>状态，状态切换只与时钟信号有关，与指令译码信号无关。</a:t>
            </a:r>
            <a:endParaRPr lang="en-US" altLang="zh-CN" dirty="0"/>
          </a:p>
          <a:p>
            <a:endParaRPr lang="en-US" altLang="zh-CN" dirty="0"/>
          </a:p>
          <a:p>
            <a:r>
              <a:rPr lang="zh-CN" altLang="en-US" dirty="0"/>
              <a:t>注意机器周期长度选用了最大的机器周期长度，所以计算周期和执行周期都有一些状态是进行空操作，如图中白色状态所示，计算周期包括两个，执行周期包括一个，另外对于</a:t>
            </a:r>
            <a:r>
              <a:rPr lang="en-US" altLang="zh-CN" dirty="0"/>
              <a:t>add</a:t>
            </a:r>
            <a:r>
              <a:rPr lang="zh-CN" altLang="en-US" dirty="0"/>
              <a:t>，</a:t>
            </a:r>
            <a:r>
              <a:rPr lang="en-US" altLang="zh-CN" dirty="0" err="1"/>
              <a:t>addi</a:t>
            </a:r>
            <a:r>
              <a:rPr lang="zh-CN" altLang="en-US" dirty="0"/>
              <a:t>等指令并没有计算周期，所以整个计算周期都是空操作，性能浪费更大。</a:t>
            </a:r>
            <a:endParaRPr lang="en-US" altLang="zh-CN" dirty="0"/>
          </a:p>
          <a:p>
            <a:endParaRPr lang="en-US" altLang="zh-CN" dirty="0"/>
          </a:p>
          <a:p>
            <a:r>
              <a:rPr lang="zh-CN" altLang="en-US" dirty="0"/>
              <a:t>根据状态机构建状态转换表，利用数字逻辑相关原理就可实现次态和现态之间的逻辑关系， 而状态周期电位</a:t>
            </a:r>
            <a:r>
              <a:rPr lang="en-US" altLang="zh-CN" dirty="0"/>
              <a:t>M</a:t>
            </a:r>
            <a:r>
              <a:rPr lang="zh-CN" altLang="en-US" dirty="0"/>
              <a:t>、节拍电位信号</a:t>
            </a:r>
            <a:r>
              <a:rPr lang="en-US" altLang="zh-CN" dirty="0"/>
              <a:t>T</a:t>
            </a:r>
            <a:r>
              <a:rPr lang="zh-CN" altLang="en-US" dirty="0"/>
              <a:t>只与现态有关系，也很容易利用组合逻辑电路的设计方法设计。</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51</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如果是变长的指令周期，则机器周期数和节拍数都可以动态调整，这种方式时序更灵活，程序执行效率最高，</a:t>
            </a:r>
            <a:endParaRPr lang="en-US" altLang="zh-CN"/>
          </a:p>
          <a:p>
            <a:endParaRPr lang="en-US" altLang="zh-CN"/>
          </a:p>
          <a:p>
            <a:r>
              <a:rPr lang="zh-CN" altLang="en-US"/>
              <a:t>具体时序图如图所示，第一条指令包括取指，计算周期，和执行三个机器周期，节拍数分别是</a:t>
            </a:r>
            <a:r>
              <a:rPr lang="en-US" altLang="zh-CN"/>
              <a:t>4,2,3</a:t>
            </a:r>
            <a:r>
              <a:rPr lang="en-US" altLang="zh-CN" baseline="0"/>
              <a:t>  </a:t>
            </a:r>
            <a:r>
              <a:rPr lang="zh-CN" altLang="en-US" baseline="0"/>
              <a:t>，第二条指令没有计算周期，这种方式更加灵活</a:t>
            </a:r>
            <a:endParaRPr lang="en-US" altLang="zh-CN" baseline="0"/>
          </a:p>
          <a:p>
            <a:endParaRPr lang="en-US" altLang="zh-CN" baseline="0"/>
          </a:p>
          <a:p>
            <a:r>
              <a:rPr lang="zh-CN" altLang="en-US" baseline="0"/>
              <a:t>但状态周期电位的变化不仅与时钟有关系，还与指令译码信号有关系，状态图会发生变化，设计相对复杂一点</a:t>
            </a:r>
            <a:endParaRPr lang="en-US" altLang="zh-CN" baseline="0"/>
          </a:p>
          <a:p>
            <a:r>
              <a:rPr lang="zh-CN" altLang="en-US"/>
              <a:t>，</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52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53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p>
          <a:p>
            <a:r>
              <a:rPr lang="zh-CN" altLang="en-US" dirty="0"/>
              <a:t>同步时序电路核心是状态寄存器</a:t>
            </a:r>
            <a:r>
              <a:rPr lang="en-US" altLang="zh-CN" dirty="0"/>
              <a:t>+</a:t>
            </a:r>
            <a:r>
              <a:rPr lang="zh-CN" altLang="en-US" dirty="0"/>
              <a:t>状态转换电路，也就是这里的状态机</a:t>
            </a:r>
            <a:r>
              <a:rPr lang="en-US" altLang="zh-CN" dirty="0"/>
              <a:t>FSM</a:t>
            </a:r>
            <a:r>
              <a:rPr lang="zh-CN" altLang="en-US" dirty="0"/>
              <a:t>组合逻辑，另外还包括一个输出函数电路，也就是这里的时序产生器组合逻辑，</a:t>
            </a:r>
            <a:endParaRPr lang="en-US" altLang="zh-CN" dirty="0"/>
          </a:p>
          <a:p>
            <a:endParaRPr lang="en-US" altLang="zh-CN" dirty="0"/>
          </a:p>
          <a:p>
            <a:r>
              <a:rPr lang="zh-CN" altLang="en-US" dirty="0"/>
              <a:t>时序产生器的输入是时钟脉冲</a:t>
            </a:r>
            <a:r>
              <a:rPr lang="en-US" altLang="zh-CN" dirty="0" err="1"/>
              <a:t>clk</a:t>
            </a:r>
            <a:r>
              <a:rPr lang="zh-CN" altLang="en-US" dirty="0"/>
              <a:t>以及指令译码信号。状态寄存器的输出也就是现态以及指令译码信号决定下一个状态也就是次态。</a:t>
            </a:r>
            <a:endParaRPr lang="en-US" altLang="zh-CN" dirty="0"/>
          </a:p>
          <a:p>
            <a:endParaRPr lang="en-US" altLang="zh-CN" dirty="0"/>
          </a:p>
          <a:p>
            <a:r>
              <a:rPr lang="zh-CN" altLang="en-US" dirty="0"/>
              <a:t>输出的状态周期电位和节拍电位只与现态有关，这是一个典型的</a:t>
            </a:r>
            <a:r>
              <a:rPr lang="en-US" altLang="zh-CN" dirty="0" err="1"/>
              <a:t>moore</a:t>
            </a:r>
            <a:r>
              <a:rPr lang="zh-CN" altLang="en-US" dirty="0"/>
              <a:t>型电路。</a:t>
            </a:r>
            <a:endParaRPr lang="en-US" altLang="zh-CN" dirty="0"/>
          </a:p>
          <a:p>
            <a:endParaRPr lang="en-US" altLang="zh-CN" dirty="0"/>
          </a:p>
          <a:p>
            <a:r>
              <a:rPr lang="zh-CN" altLang="en-US" dirty="0"/>
              <a:t>要构造这个电路首先需要实现状态机组合逻辑，根据数字逻辑同步时序逻辑的设计方法，需要画出对应的状态图。</a:t>
            </a:r>
            <a:endParaRPr lang="en-US" altLang="zh-CN" dirty="0"/>
          </a:p>
          <a:p>
            <a:endParaRPr lang="en-US" altLang="zh-CN" dirty="0"/>
          </a:p>
          <a:p>
            <a:r>
              <a:rPr lang="zh-CN" altLang="en-US" dirty="0"/>
              <a:t>对于定长指令周期，状态图非常简单，就是个</a:t>
            </a:r>
            <a:r>
              <a:rPr lang="en-US" altLang="zh-CN" dirty="0"/>
              <a:t>0~11</a:t>
            </a:r>
            <a:r>
              <a:rPr lang="zh-CN" altLang="en-US" dirty="0"/>
              <a:t>的循环计数器，状态从</a:t>
            </a:r>
            <a:r>
              <a:rPr lang="en-US" altLang="zh-CN" dirty="0"/>
              <a:t>S0</a:t>
            </a:r>
            <a:r>
              <a:rPr lang="zh-CN" altLang="en-US" dirty="0"/>
              <a:t>，到</a:t>
            </a:r>
            <a:r>
              <a:rPr lang="en-US" altLang="zh-CN" dirty="0"/>
              <a:t>S1</a:t>
            </a:r>
            <a:r>
              <a:rPr lang="zh-CN" altLang="en-US" dirty="0"/>
              <a:t>，</a:t>
            </a:r>
            <a:r>
              <a:rPr lang="en-US" altLang="zh-CN" dirty="0"/>
              <a:t>S2</a:t>
            </a:r>
            <a:r>
              <a:rPr lang="zh-CN" altLang="en-US" dirty="0"/>
              <a:t>，</a:t>
            </a:r>
            <a:r>
              <a:rPr lang="en-US" altLang="zh-CN" dirty="0"/>
              <a:t>S3</a:t>
            </a:r>
            <a:r>
              <a:rPr lang="zh-CN" altLang="en-US" dirty="0"/>
              <a:t>，这四个节拍是取指周期，取指令状态周期电位</a:t>
            </a:r>
            <a:r>
              <a:rPr lang="en-US" altLang="zh-CN" dirty="0" err="1"/>
              <a:t>Mif</a:t>
            </a:r>
            <a:r>
              <a:rPr lang="en-US" altLang="zh-CN" dirty="0"/>
              <a:t>=1</a:t>
            </a:r>
            <a:r>
              <a:rPr lang="zh-CN" altLang="en-US" dirty="0"/>
              <a:t>，每一个状态代表一个节拍，各状态</a:t>
            </a:r>
            <a:r>
              <a:rPr lang="en-US" altLang="zh-CN" dirty="0"/>
              <a:t>S0 T1=1</a:t>
            </a:r>
            <a:r>
              <a:rPr lang="zh-CN" altLang="en-US" dirty="0"/>
              <a:t>， </a:t>
            </a:r>
            <a:r>
              <a:rPr lang="en-US" altLang="zh-CN" dirty="0"/>
              <a:t>S</a:t>
            </a:r>
          </a:p>
          <a:p>
            <a:endParaRPr lang="en-US" altLang="zh-CN" dirty="0"/>
          </a:p>
          <a:p>
            <a:r>
              <a:rPr lang="en-US" altLang="zh-CN" dirty="0"/>
              <a:t>S4</a:t>
            </a:r>
            <a:r>
              <a:rPr lang="zh-CN" altLang="en-US" dirty="0"/>
              <a:t>，</a:t>
            </a:r>
            <a:r>
              <a:rPr lang="en-US" altLang="zh-CN" dirty="0"/>
              <a:t>~S7</a:t>
            </a:r>
            <a:r>
              <a:rPr lang="zh-CN" altLang="en-US" dirty="0"/>
              <a:t>是计算周期，状态周期电位</a:t>
            </a:r>
            <a:r>
              <a:rPr lang="en-US" altLang="zh-CN" dirty="0" err="1"/>
              <a:t>Mcal</a:t>
            </a:r>
            <a:r>
              <a:rPr lang="en-US" altLang="zh-CN" dirty="0"/>
              <a:t>=1</a:t>
            </a:r>
            <a:r>
              <a:rPr lang="zh-CN" altLang="en-US" dirty="0"/>
              <a:t>，</a:t>
            </a:r>
            <a:r>
              <a:rPr lang="en-US" altLang="zh-CN" dirty="0"/>
              <a:t>S8-S11</a:t>
            </a:r>
            <a:r>
              <a:rPr lang="zh-CN" altLang="en-US" dirty="0"/>
              <a:t>是执行周期，执行状态周期电位</a:t>
            </a:r>
            <a:r>
              <a:rPr lang="en-US" altLang="zh-CN" dirty="0"/>
              <a:t>Mex=1</a:t>
            </a:r>
            <a:r>
              <a:rPr lang="zh-CN" altLang="en-US" dirty="0"/>
              <a:t>，执行指令周期结束直接进入取指令周期，返回</a:t>
            </a:r>
            <a:r>
              <a:rPr lang="en-US" altLang="zh-CN" dirty="0"/>
              <a:t>S0</a:t>
            </a:r>
            <a:r>
              <a:rPr lang="zh-CN" altLang="en-US" dirty="0"/>
              <a:t>状态，状态切换只与时钟信号有关，与指令译码信号无关。</a:t>
            </a:r>
            <a:endParaRPr lang="en-US" altLang="zh-CN" dirty="0"/>
          </a:p>
          <a:p>
            <a:endParaRPr lang="en-US" altLang="zh-CN" dirty="0"/>
          </a:p>
          <a:p>
            <a:r>
              <a:rPr lang="zh-CN" altLang="en-US" dirty="0"/>
              <a:t>注意机器周期长度选用了最大的机器周期长度，所以计算周期和执行周期都有一些状态是进行空操作，如图中白色状态所示，计算周期包括两个，执行周期包括一个，另外对于</a:t>
            </a:r>
            <a:r>
              <a:rPr lang="en-US" altLang="zh-CN" dirty="0"/>
              <a:t>add</a:t>
            </a:r>
            <a:r>
              <a:rPr lang="zh-CN" altLang="en-US" dirty="0"/>
              <a:t>，</a:t>
            </a:r>
            <a:r>
              <a:rPr lang="en-US" altLang="zh-CN" dirty="0" err="1"/>
              <a:t>addi</a:t>
            </a:r>
            <a:r>
              <a:rPr lang="zh-CN" altLang="en-US" dirty="0"/>
              <a:t>等指令并没有计算周期，所以整个计算周期都是空操作，性能浪费更大。</a:t>
            </a:r>
            <a:endParaRPr lang="en-US" altLang="zh-CN" dirty="0"/>
          </a:p>
          <a:p>
            <a:endParaRPr lang="en-US" altLang="zh-CN" dirty="0"/>
          </a:p>
          <a:p>
            <a:r>
              <a:rPr lang="zh-CN" altLang="en-US" dirty="0"/>
              <a:t>根据状态机构建状态转换表，利用数字逻辑相关原理就可实现次态和现态之间的逻辑关系， 而状态周期电位</a:t>
            </a:r>
            <a:r>
              <a:rPr lang="en-US" altLang="zh-CN" dirty="0"/>
              <a:t>M</a:t>
            </a:r>
            <a:r>
              <a:rPr lang="zh-CN" altLang="en-US" dirty="0"/>
              <a:t>、节拍电位信号</a:t>
            </a:r>
            <a:r>
              <a:rPr lang="en-US" altLang="zh-CN" dirty="0"/>
              <a:t>T</a:t>
            </a:r>
            <a:r>
              <a:rPr lang="zh-CN" altLang="en-US" dirty="0"/>
              <a:t>只与现态有关系，也很容易利用组合逻辑电路的设计方法设计。</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56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积之和范式</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57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58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分析了所有指令取指执行过程中的数据流和控制流，控制流表给出了不同节拍需要给出的控制信号，信号的持续长度就是一个时钟节拍，找出同一控制信号的所有产生条件就可以得到该信号的逻辑表达式。</a:t>
            </a:r>
            <a:endParaRPr lang="en-US" altLang="zh-CN"/>
          </a:p>
          <a:p>
            <a:endParaRPr lang="en-US" altLang="zh-CN"/>
          </a:p>
          <a:p>
            <a:r>
              <a:rPr lang="zh-CN" altLang="en-US"/>
              <a:t>以内存读控制信号</a:t>
            </a:r>
            <a:r>
              <a:rPr lang="en-US" altLang="zh-CN"/>
              <a:t>Read</a:t>
            </a:r>
            <a:r>
              <a:rPr lang="zh-CN" altLang="en-US"/>
              <a:t>为例，</a:t>
            </a:r>
            <a:r>
              <a:rPr lang="en-US" altLang="zh-CN"/>
              <a:t>Read</a:t>
            </a:r>
            <a:r>
              <a:rPr lang="zh-CN" altLang="en-US"/>
              <a:t>信号会在取指令周期</a:t>
            </a:r>
            <a:r>
              <a:rPr lang="en-US" altLang="zh-CN"/>
              <a:t>Mif</a:t>
            </a:r>
            <a:r>
              <a:rPr lang="zh-CN" altLang="en-US"/>
              <a:t>的</a:t>
            </a:r>
            <a:r>
              <a:rPr lang="en-US" altLang="zh-CN"/>
              <a:t>T3</a:t>
            </a:r>
            <a:r>
              <a:rPr lang="zh-CN" altLang="en-US"/>
              <a:t>阶段给出，还会在</a:t>
            </a:r>
            <a:r>
              <a:rPr lang="en-US" altLang="zh-CN"/>
              <a:t>Lw</a:t>
            </a:r>
            <a:r>
              <a:rPr lang="zh-CN" altLang="en-US"/>
              <a:t>指令执行周期</a:t>
            </a:r>
            <a:r>
              <a:rPr lang="en-US" altLang="zh-CN"/>
              <a:t>Mex</a:t>
            </a:r>
            <a:r>
              <a:rPr lang="zh-CN" altLang="en-US"/>
              <a:t>的</a:t>
            </a:r>
            <a:endParaRPr lang="en-US" altLang="zh-CN"/>
          </a:p>
          <a:p>
            <a:r>
              <a:rPr lang="en-US" altLang="zh-CN"/>
              <a:t>T2</a:t>
            </a:r>
            <a:r>
              <a:rPr lang="zh-CN" altLang="en-US"/>
              <a:t>节拍给出，所以</a:t>
            </a:r>
            <a:r>
              <a:rPr lang="en-US" altLang="zh-CN"/>
              <a:t>Read=Mif……..</a:t>
            </a:r>
          </a:p>
          <a:p>
            <a:endParaRPr lang="en-US" altLang="zh-CN"/>
          </a:p>
          <a:p>
            <a:r>
              <a:rPr lang="zh-CN" altLang="en-US"/>
              <a:t>再来看看</a:t>
            </a:r>
            <a:r>
              <a:rPr lang="en-US" altLang="zh-CN"/>
              <a:t>Ir(I)out</a:t>
            </a:r>
            <a:r>
              <a:rPr lang="zh-CN" altLang="en-US"/>
              <a:t>信号，这个信号表示将指令字中的立即数有符号扩展后送内总线，会在</a:t>
            </a:r>
            <a:r>
              <a:rPr lang="en-US" altLang="zh-CN"/>
              <a:t>lw</a:t>
            </a:r>
            <a:r>
              <a:rPr lang="zh-CN" altLang="en-US"/>
              <a:t>，</a:t>
            </a:r>
            <a:r>
              <a:rPr lang="en-US" altLang="zh-CN"/>
              <a:t>sw</a:t>
            </a:r>
            <a:r>
              <a:rPr lang="zh-CN" altLang="en-US"/>
              <a:t>指令的</a:t>
            </a:r>
            <a:r>
              <a:rPr lang="en-US" altLang="zh-CN"/>
              <a:t>T2</a:t>
            </a:r>
            <a:r>
              <a:rPr lang="zh-CN" altLang="en-US"/>
              <a:t>节拍给出，还会在</a:t>
            </a:r>
            <a:r>
              <a:rPr lang="en-US" altLang="zh-CN"/>
              <a:t>addi</a:t>
            </a:r>
            <a:r>
              <a:rPr lang="zh-CN" altLang="en-US"/>
              <a:t>指令的</a:t>
            </a:r>
            <a:r>
              <a:rPr lang="en-US" altLang="zh-CN"/>
              <a:t>T2</a:t>
            </a:r>
            <a:r>
              <a:rPr lang="zh-CN" altLang="en-US"/>
              <a:t>节拍给出，</a:t>
            </a:r>
            <a:endParaRPr lang="en-US" altLang="zh-CN"/>
          </a:p>
          <a:p>
            <a:endParaRPr lang="en-US" altLang="zh-CN"/>
          </a:p>
          <a:p>
            <a:r>
              <a:rPr lang="zh-CN" altLang="en-US"/>
              <a:t>所以其逻辑表达式为。</a:t>
            </a:r>
            <a:endParaRPr lang="en-US" altLang="zh-CN"/>
          </a:p>
          <a:p>
            <a:endParaRPr lang="en-US" altLang="zh-CN"/>
          </a:p>
          <a:p>
            <a:r>
              <a:rPr lang="zh-CN" altLang="en-US"/>
              <a:t>按照这样的方法依次给出所有控制信号的逻辑表达式，就可以实现操作控制器组合逻辑线路。</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59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r>
            <a:r>
              <a:rPr lang="zh-CN" altLang="en-US" dirty="0"/>
              <a:t>取决于指令功能，寻址方式，指令执行结束时是否有中断？</a:t>
            </a:r>
            <a:endParaRPr lang="en-US" altLang="zh-CN" dirty="0"/>
          </a:p>
          <a:p>
            <a:r>
              <a:rPr lang="en-US" altLang="zh-CN" dirty="0"/>
              <a:t>K</a:t>
            </a:r>
            <a:r>
              <a:rPr lang="zh-CN" altLang="en-US" dirty="0"/>
              <a:t>取决于机器周期的长度。</a:t>
            </a:r>
            <a:r>
              <a:rPr lang="en-US" altLang="zh-CN" dirty="0"/>
              <a:t>K</a:t>
            </a:r>
            <a:r>
              <a:rPr lang="zh-CN" altLang="en-US" dirty="0"/>
              <a:t>可以</a:t>
            </a:r>
            <a:r>
              <a:rPr lang="en-US" altLang="zh-CN" dirty="0"/>
              <a:t>=1</a:t>
            </a:r>
          </a:p>
          <a:p>
            <a:endParaRPr lang="en-US" altLang="zh-CN" dirty="0"/>
          </a:p>
          <a:p>
            <a:r>
              <a:rPr lang="zh-CN" altLang="en-US" dirty="0"/>
              <a:t>最短时间是</a:t>
            </a:r>
            <a:r>
              <a:rPr lang="en-US" altLang="zh-CN" dirty="0"/>
              <a:t>cache</a:t>
            </a:r>
            <a:r>
              <a:rPr lang="zh-CN" altLang="en-US" dirty="0"/>
              <a:t>命中时间</a:t>
            </a:r>
            <a:endParaRPr lang="en-US" altLang="zh-CN"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流是由控制流驱动的，将指令周期方框图中各节拍的数据通路转换为控制信号就变成了控制流图，取指令周期是公共操作，需要四个节拍，分别需要给出这些信号，不同指令执行流程不一样，需要的时钟周期和控制信号也不同。  下面这个表格给出了</a:t>
            </a:r>
            <a:r>
              <a:rPr lang="en-US" altLang="zh-CN" dirty="0"/>
              <a:t>5</a:t>
            </a:r>
            <a:r>
              <a:rPr lang="zh-CN" altLang="en-US" dirty="0"/>
              <a:t>条不同指令的控制流。</a:t>
            </a:r>
            <a:endParaRPr lang="en-US" altLang="zh-CN" dirty="0"/>
          </a:p>
          <a:p>
            <a:endParaRPr lang="en-US" altLang="zh-CN" dirty="0"/>
          </a:p>
          <a:p>
            <a:r>
              <a:rPr lang="zh-CN" altLang="en-US" dirty="0"/>
              <a:t>如果采用传统三级时序，指令执行过程将被分成若干机器周期，每一个机器周期又包括若干节拍，</a:t>
            </a:r>
            <a:endParaRPr lang="en-US" altLang="zh-CN" dirty="0"/>
          </a:p>
          <a:p>
            <a:endParaRPr lang="en-US" altLang="zh-CN" dirty="0"/>
          </a:p>
          <a:p>
            <a:r>
              <a:rPr lang="zh-CN" altLang="en-US" dirty="0"/>
              <a:t>如何划分机器周期将会对</a:t>
            </a:r>
            <a:r>
              <a:rPr lang="en-US" altLang="zh-CN" dirty="0"/>
              <a:t>CPU</a:t>
            </a:r>
            <a:r>
              <a:rPr lang="zh-CN" altLang="en-US" dirty="0"/>
              <a:t>性能造成影响，可以采用机器周期数，节拍数固定的定长指令周期，比如我们前面将指令周期分为固定的</a:t>
            </a:r>
            <a:r>
              <a:rPr lang="en-US" altLang="zh-CN" dirty="0"/>
              <a:t>3</a:t>
            </a:r>
            <a:r>
              <a:rPr lang="zh-CN" altLang="en-US" dirty="0"/>
              <a:t>个机器周期，每个机器周期</a:t>
            </a:r>
            <a:r>
              <a:rPr lang="en-US" altLang="zh-CN" dirty="0"/>
              <a:t>4</a:t>
            </a:r>
            <a:r>
              <a:rPr lang="zh-CN" altLang="en-US" dirty="0"/>
              <a:t>个节拍</a:t>
            </a:r>
            <a:endParaRPr lang="en-US" altLang="zh-CN" dirty="0"/>
          </a:p>
          <a:p>
            <a:endParaRPr lang="en-US" altLang="zh-CN" dirty="0"/>
          </a:p>
          <a:p>
            <a:r>
              <a:rPr lang="zh-CN" altLang="en-US" dirty="0"/>
              <a:t>这种方式会浪费一些节拍，比如计算周期的</a:t>
            </a:r>
            <a:r>
              <a:rPr lang="en-US" altLang="zh-CN" dirty="0"/>
              <a:t>T7</a:t>
            </a:r>
            <a:r>
              <a:rPr lang="zh-CN" altLang="en-US" dirty="0"/>
              <a:t>，</a:t>
            </a:r>
            <a:r>
              <a:rPr lang="en-US" altLang="zh-CN" dirty="0"/>
              <a:t>T8</a:t>
            </a:r>
            <a:r>
              <a:rPr lang="zh-CN" altLang="en-US" dirty="0"/>
              <a:t>，  执行指令周期的</a:t>
            </a:r>
            <a:r>
              <a:rPr lang="en-US" altLang="zh-CN" dirty="0"/>
              <a:t>T12</a:t>
            </a:r>
            <a:r>
              <a:rPr lang="zh-CN" altLang="en-US" dirty="0"/>
              <a:t>，还有</a:t>
            </a:r>
            <a:r>
              <a:rPr lang="en-US" altLang="zh-CN" dirty="0"/>
              <a:t>add</a:t>
            </a:r>
            <a:r>
              <a:rPr lang="zh-CN" altLang="en-US" dirty="0"/>
              <a:t>，</a:t>
            </a:r>
            <a:r>
              <a:rPr lang="en-US" altLang="zh-CN" dirty="0" err="1"/>
              <a:t>addi</a:t>
            </a:r>
            <a:r>
              <a:rPr lang="zh-CN" altLang="en-US" dirty="0"/>
              <a:t>指令的计算周期的所有节拍</a:t>
            </a:r>
            <a:r>
              <a:rPr lang="en-US" altLang="zh-CN" dirty="0"/>
              <a:t>T5~T8</a:t>
            </a:r>
            <a:r>
              <a:rPr lang="zh-CN" altLang="en-US" dirty="0"/>
              <a:t>。</a:t>
            </a:r>
            <a:endParaRPr lang="en-US" altLang="zh-CN" dirty="0"/>
          </a:p>
          <a:p>
            <a:endParaRPr lang="en-US" altLang="zh-CN" dirty="0"/>
          </a:p>
          <a:p>
            <a:endParaRPr lang="en-US" altLang="zh-CN" dirty="0"/>
          </a:p>
          <a:p>
            <a:r>
              <a:rPr lang="zh-CN" altLang="en-US" dirty="0"/>
              <a:t>相对而言变长指令周期更灵活，机器周期数和节拍数都可动态调整，一个机器周期需要多少节拍就安排多少节拍，后面我们将逐一介绍每一种思路的设计方法。</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60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前面已经介绍了五条不同指令在单总线主机架构上的指令周期，可以将数据流用方框图的方式来表示，</a:t>
            </a:r>
            <a:endParaRPr lang="en-US" altLang="zh-CN"/>
          </a:p>
          <a:p>
            <a:r>
              <a:rPr lang="zh-CN" altLang="en-US"/>
              <a:t>方框图中每个方框代表一个时钟节拍的数据通路，描述的是数据信息的流动，对应数据通路需要设置相应的控制信号才能建立，</a:t>
            </a:r>
            <a:endParaRPr lang="en-US" altLang="zh-CN"/>
          </a:p>
          <a:p>
            <a:r>
              <a:rPr lang="zh-CN" altLang="en-US"/>
              <a:t>所以也可以用控制流来描述指令执行的流程。</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61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积之和范式</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62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三级时序状态机简单，设计实现容易。</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63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现代计算机性能飞速提升，逐渐取消了慢速的机器周期的概念，改为采用基本时钟周期进行同步，</a:t>
            </a:r>
            <a:endParaRPr lang="en-US" altLang="zh-CN"/>
          </a:p>
          <a:p>
            <a:endParaRPr lang="en-US" altLang="zh-CN"/>
          </a:p>
          <a:p>
            <a:r>
              <a:rPr lang="zh-CN" altLang="en-US"/>
              <a:t>执行一条指令需要多少时钟周期就安排多少时钟周期，不会存在任何时钟节拍的浪费，这种方法更快，设计更复杂，</a:t>
            </a:r>
            <a:endParaRPr lang="en-US" altLang="zh-CN"/>
          </a:p>
          <a:p>
            <a:endParaRPr lang="en-US" altLang="zh-CN"/>
          </a:p>
          <a:p>
            <a:r>
              <a:rPr lang="zh-CN" altLang="en-US"/>
              <a:t>对于前面介绍单总线结构</a:t>
            </a:r>
            <a:r>
              <a:rPr lang="en-US" altLang="zh-CN"/>
              <a:t>CPU</a:t>
            </a:r>
            <a:r>
              <a:rPr lang="zh-CN" altLang="en-US"/>
              <a:t>指令周期控制流图，取消机器周期概念后，我们可以把指令执行过程中的每一个节拍都用一个时钟节拍状态表示，取指令阶段对应</a:t>
            </a:r>
            <a:r>
              <a:rPr lang="en-US" altLang="zh-CN"/>
              <a:t>S0-S3</a:t>
            </a:r>
            <a:r>
              <a:rPr lang="zh-CN" altLang="en-US"/>
              <a:t>，</a:t>
            </a:r>
            <a:r>
              <a:rPr lang="en-US" altLang="zh-CN"/>
              <a:t>lw</a:t>
            </a:r>
            <a:r>
              <a:rPr lang="zh-CN" altLang="en-US"/>
              <a:t>指令执行阶段</a:t>
            </a:r>
            <a:r>
              <a:rPr lang="en-US" altLang="zh-CN"/>
              <a:t>5</a:t>
            </a:r>
            <a:r>
              <a:rPr lang="zh-CN" altLang="en-US"/>
              <a:t>个节拍对应</a:t>
            </a:r>
            <a:r>
              <a:rPr lang="en-US" altLang="zh-CN"/>
              <a:t>S4~S8</a:t>
            </a:r>
            <a:r>
              <a:rPr lang="zh-CN" altLang="en-US"/>
              <a:t>，</a:t>
            </a:r>
            <a:r>
              <a:rPr lang="en-US" altLang="zh-CN"/>
              <a:t>sw</a:t>
            </a:r>
            <a:r>
              <a:rPr lang="zh-CN" altLang="en-US"/>
              <a:t>对应</a:t>
            </a:r>
            <a:r>
              <a:rPr lang="en-US" altLang="zh-CN"/>
              <a:t>S9~S13</a:t>
            </a:r>
          </a:p>
          <a:p>
            <a:r>
              <a:rPr lang="en-US" altLang="zh-CN"/>
              <a:t>Beq</a:t>
            </a:r>
            <a:r>
              <a:rPr lang="zh-CN" altLang="en-US"/>
              <a:t>。 </a:t>
            </a:r>
            <a:r>
              <a:rPr lang="en-US" altLang="zh-CN"/>
              <a:t>Add</a:t>
            </a:r>
            <a:r>
              <a:rPr lang="zh-CN" altLang="en-US"/>
              <a:t>， </a:t>
            </a:r>
            <a:r>
              <a:rPr lang="en-US" altLang="zh-CN"/>
              <a:t>addi</a:t>
            </a:r>
            <a:r>
              <a:rPr lang="zh-CN" altLang="en-US"/>
              <a:t>对应。</a:t>
            </a:r>
            <a:r>
              <a:rPr lang="zh-CN" altLang="en-US" baseline="0"/>
              <a:t>   不同的状态值代表不同的指令的不同阶段，对应不同的控制信号，这样控制信号的产生就只与</a:t>
            </a:r>
            <a:endParaRPr lang="en-US" altLang="zh-CN" baseline="0"/>
          </a:p>
          <a:p>
            <a:r>
              <a:rPr lang="zh-CN" altLang="en-US" baseline="0"/>
              <a:t>状态值有关，设计控制器的关键变成了构建状态机，但要注意的是，这种方式虽然性能最佳，但是状态机相比传统三级时序系统中的时序发生器的状态机复杂得多。</a:t>
            </a:r>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64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按照指令执行流程，我们很容易得到</a:t>
            </a:r>
            <a:r>
              <a:rPr lang="en-US" altLang="zh-CN" baseline="0" dirty="0"/>
              <a:t>5</a:t>
            </a:r>
            <a:r>
              <a:rPr lang="zh-CN" altLang="en-US" baseline="0" dirty="0"/>
              <a:t>条基本指令执行的状态转换图，如图所示，一共包括</a:t>
            </a:r>
            <a:r>
              <a:rPr lang="en-US" altLang="zh-CN" baseline="0" dirty="0"/>
              <a:t>S0-S24  25</a:t>
            </a:r>
            <a:r>
              <a:rPr lang="zh-CN" altLang="en-US" baseline="0" dirty="0"/>
              <a:t>个状态。</a:t>
            </a:r>
            <a:endParaRPr lang="en-US" altLang="zh-CN" baseline="0" dirty="0"/>
          </a:p>
          <a:p>
            <a:endParaRPr lang="en-US" altLang="zh-CN" baseline="0" dirty="0"/>
          </a:p>
          <a:p>
            <a:r>
              <a:rPr lang="zh-CN" altLang="en-US" baseline="0" dirty="0"/>
              <a:t>注意</a:t>
            </a:r>
            <a:r>
              <a:rPr lang="en-US" altLang="zh-CN" baseline="0" dirty="0"/>
              <a:t>0-3</a:t>
            </a:r>
            <a:r>
              <a:rPr lang="zh-CN" altLang="en-US" baseline="0" dirty="0"/>
              <a:t>是取指令阶段，在状态</a:t>
            </a:r>
            <a:r>
              <a:rPr lang="en-US" altLang="zh-CN" baseline="0" dirty="0"/>
              <a:t>3</a:t>
            </a:r>
            <a:r>
              <a:rPr lang="zh-CN" altLang="en-US" baseline="0" dirty="0"/>
              <a:t>需要进行状态分支，状态的切换与指令译码和时钟有关系，所有指令的最后一个状态都会进入公操作最终回到</a:t>
            </a:r>
            <a:r>
              <a:rPr lang="en-US" altLang="zh-CN" baseline="0" dirty="0"/>
              <a:t>S0</a:t>
            </a:r>
            <a:r>
              <a:rPr lang="zh-CN" altLang="en-US" baseline="0" dirty="0"/>
              <a:t>状态取指令。</a:t>
            </a:r>
            <a:endParaRPr lang="en-US" altLang="zh-CN" baseline="0" dirty="0"/>
          </a:p>
          <a:p>
            <a:endParaRPr lang="en-US" altLang="zh-CN" baseline="0" dirty="0"/>
          </a:p>
          <a:p>
            <a:r>
              <a:rPr lang="zh-CN" altLang="en-US" baseline="0" dirty="0"/>
              <a:t>随着指令数目增加，状态机将越来越复杂，为了简化设计，通常会将相同类型的指令的状态路径合并，比如这里</a:t>
            </a:r>
            <a:r>
              <a:rPr lang="en-US" altLang="zh-CN" baseline="0" dirty="0"/>
              <a:t>add</a:t>
            </a:r>
            <a:r>
              <a:rPr lang="zh-CN" altLang="en-US" baseline="0" dirty="0"/>
              <a:t>指令代表</a:t>
            </a:r>
            <a:r>
              <a:rPr lang="en-US" altLang="zh-CN" baseline="0" dirty="0"/>
              <a:t>R</a:t>
            </a:r>
            <a:r>
              <a:rPr lang="zh-CN" altLang="en-US" baseline="0" dirty="0"/>
              <a:t>行运算类指令，就可以共享</a:t>
            </a:r>
            <a:r>
              <a:rPr lang="en-US" altLang="zh-CN" baseline="0" dirty="0"/>
              <a:t>S19~S21</a:t>
            </a:r>
            <a:r>
              <a:rPr lang="zh-CN" altLang="en-US" baseline="0" dirty="0"/>
              <a:t>的状态路径，不同的</a:t>
            </a:r>
            <a:r>
              <a:rPr lang="en-US" altLang="zh-CN" baseline="0" dirty="0"/>
              <a:t>R</a:t>
            </a:r>
            <a:r>
              <a:rPr lang="zh-CN" altLang="en-US" baseline="0" dirty="0"/>
              <a:t>型运算类指令仅仅在实际运算的时候给出的运算选择控制信号不同，我们可以通过单独的运算器控制器产生这个运算控制信号。  同样</a:t>
            </a:r>
            <a:r>
              <a:rPr lang="en-US" altLang="zh-CN" baseline="0" dirty="0"/>
              <a:t>I</a:t>
            </a:r>
            <a:r>
              <a:rPr lang="zh-CN" altLang="en-US" baseline="0" dirty="0"/>
              <a:t>型运算指令也一样。</a:t>
            </a:r>
            <a:endParaRPr lang="en-US" altLang="zh-CN" baseline="0" dirty="0"/>
          </a:p>
          <a:p>
            <a:endParaRPr lang="en-US" altLang="zh-CN" baseline="0" dirty="0"/>
          </a:p>
          <a:p>
            <a:r>
              <a:rPr lang="zh-CN" altLang="en-US" baseline="0" dirty="0"/>
              <a:t>对于</a:t>
            </a:r>
            <a:r>
              <a:rPr lang="en-US" altLang="zh-CN" baseline="0" dirty="0" err="1"/>
              <a:t>beq</a:t>
            </a:r>
            <a:r>
              <a:rPr lang="zh-CN" altLang="en-US" baseline="0" dirty="0"/>
              <a:t>指令，由于相等才跳转，不相等不需要进行任何动作，所以当完成分支判断条件计算完成以后，可以根据状态字</a:t>
            </a:r>
            <a:r>
              <a:rPr lang="en-US" altLang="zh-CN" baseline="0" dirty="0"/>
              <a:t>equal</a:t>
            </a:r>
            <a:r>
              <a:rPr lang="zh-CN" altLang="en-US" baseline="0" dirty="0"/>
              <a:t>的值进行状态路径分支，如果相等则进入</a:t>
            </a:r>
            <a:r>
              <a:rPr lang="en-US" altLang="zh-CN" baseline="0" dirty="0"/>
              <a:t>S16-S17</a:t>
            </a:r>
            <a:r>
              <a:rPr lang="zh-CN" altLang="en-US" baseline="0" dirty="0"/>
              <a:t>以及</a:t>
            </a:r>
            <a:r>
              <a:rPr lang="en-US" altLang="zh-CN" baseline="0" dirty="0"/>
              <a:t>S18</a:t>
            </a:r>
            <a:r>
              <a:rPr lang="zh-CN" altLang="en-US" baseline="0" dirty="0"/>
              <a:t>路径计算分支目标地址修改</a:t>
            </a:r>
            <a:r>
              <a:rPr lang="en-US" altLang="zh-CN" baseline="0" dirty="0"/>
              <a:t>PC</a:t>
            </a:r>
            <a:r>
              <a:rPr lang="zh-CN" altLang="en-US" baseline="0" dirty="0"/>
              <a:t>值，如果不相等则直接进入公操作最终返回</a:t>
            </a:r>
            <a:r>
              <a:rPr lang="en-US" altLang="zh-CN" baseline="0" dirty="0"/>
              <a:t>S0</a:t>
            </a:r>
            <a:r>
              <a:rPr lang="zh-CN" altLang="en-US" baseline="0" dirty="0"/>
              <a:t>状态取指，这种优化使得</a:t>
            </a:r>
            <a:r>
              <a:rPr lang="en-US" altLang="zh-CN" baseline="0" dirty="0" err="1"/>
              <a:t>beq</a:t>
            </a:r>
            <a:r>
              <a:rPr lang="zh-CN" altLang="en-US" baseline="0" dirty="0"/>
              <a:t>指令在不需要分支时只需要</a:t>
            </a:r>
            <a:r>
              <a:rPr lang="en-US" altLang="zh-CN" baseline="0" dirty="0"/>
              <a:t>6</a:t>
            </a:r>
            <a:r>
              <a:rPr lang="zh-CN" altLang="en-US" baseline="0" dirty="0"/>
              <a:t>个时钟周期，进一步提升了程序执行性能。</a:t>
            </a:r>
            <a:endParaRPr lang="en-US" altLang="zh-CN" baseline="0" dirty="0"/>
          </a:p>
          <a:p>
            <a:endParaRPr lang="en-US" altLang="zh-CN" baseline="0" dirty="0"/>
          </a:p>
          <a:p>
            <a:r>
              <a:rPr lang="zh-CN" altLang="en-US" baseline="0" dirty="0"/>
              <a:t>有了状态机，就可以根据状态机构建状态转换表，如右侧表所示，利用状态表就可以得到次态与现态的逻辑表达式，构建状态机组合逻辑模块。</a:t>
            </a:r>
            <a:endParaRPr lang="en-US" altLang="zh-CN" baseline="0" dirty="0"/>
          </a:p>
          <a:p>
            <a:endParaRPr lang="en-US" altLang="zh-CN" baseline="0" dirty="0"/>
          </a:p>
          <a:p>
            <a:r>
              <a:rPr lang="zh-CN" altLang="en-US" baseline="0" dirty="0"/>
              <a:t>注意</a:t>
            </a:r>
            <a:r>
              <a:rPr lang="en-US" altLang="zh-CN" baseline="0" dirty="0"/>
              <a:t>MIPS R</a:t>
            </a:r>
            <a:r>
              <a:rPr lang="zh-CN" altLang="en-US" baseline="0" dirty="0"/>
              <a:t>型运算指令可以进行状态合并，精简状态图，单独用运算控制器生成</a:t>
            </a:r>
            <a:r>
              <a:rPr lang="en-US" altLang="zh-CN" baseline="0" dirty="0" err="1"/>
              <a:t>alu</a:t>
            </a:r>
            <a:r>
              <a:rPr lang="zh-CN" altLang="en-US" baseline="0" dirty="0"/>
              <a:t>运算控制信号</a:t>
            </a:r>
            <a:endParaRPr lang="en-US" altLang="zh-CN" baseline="0"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65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来具体看看状态转换表，注意</a:t>
            </a:r>
            <a:r>
              <a:rPr lang="en-US" altLang="zh-CN" dirty="0"/>
              <a:t>S0</a:t>
            </a:r>
            <a:r>
              <a:rPr lang="zh-CN" altLang="en-US" dirty="0"/>
              <a:t>会无条件切换到</a:t>
            </a:r>
            <a:r>
              <a:rPr lang="en-US" altLang="zh-CN" dirty="0"/>
              <a:t>S1</a:t>
            </a:r>
            <a:r>
              <a:rPr lang="zh-CN" altLang="en-US" dirty="0"/>
              <a:t>状态，输入条件五个指令译码信号全部填的是无关项</a:t>
            </a:r>
            <a:r>
              <a:rPr lang="en-US" altLang="zh-CN" dirty="0"/>
              <a:t>x</a:t>
            </a:r>
          </a:p>
          <a:p>
            <a:r>
              <a:rPr lang="en-US" altLang="zh-CN" dirty="0"/>
              <a:t>S1</a:t>
            </a:r>
            <a:r>
              <a:rPr lang="zh-CN" altLang="en-US" dirty="0"/>
              <a:t>，到</a:t>
            </a:r>
            <a:r>
              <a:rPr lang="en-US" altLang="zh-CN" dirty="0"/>
              <a:t>S2</a:t>
            </a:r>
            <a:r>
              <a:rPr lang="zh-CN" altLang="en-US" dirty="0"/>
              <a:t>， </a:t>
            </a:r>
            <a:r>
              <a:rPr lang="en-US" altLang="zh-CN" dirty="0"/>
              <a:t>S2</a:t>
            </a:r>
            <a:r>
              <a:rPr lang="zh-CN" altLang="en-US" dirty="0"/>
              <a:t>到</a:t>
            </a:r>
            <a:r>
              <a:rPr lang="en-US" altLang="zh-CN" dirty="0"/>
              <a:t>S3</a:t>
            </a:r>
            <a:r>
              <a:rPr lang="zh-CN" altLang="en-US" dirty="0"/>
              <a:t>，</a:t>
            </a:r>
            <a:r>
              <a:rPr lang="en-US" altLang="zh-CN" dirty="0"/>
              <a:t>S3</a:t>
            </a:r>
            <a:r>
              <a:rPr lang="zh-CN" altLang="en-US" dirty="0"/>
              <a:t>会进行状态分支，分别根据不同的指令译码信号切换到不同的状态，注意图中紫色部分的填写。</a:t>
            </a:r>
            <a:endParaRPr lang="en-US" altLang="zh-CN" dirty="0"/>
          </a:p>
          <a:p>
            <a:endParaRPr lang="en-US" altLang="zh-CN" dirty="0"/>
          </a:p>
          <a:p>
            <a:r>
              <a:rPr lang="en-US" altLang="zh-CN" dirty="0" err="1"/>
              <a:t>Lw</a:t>
            </a:r>
            <a:r>
              <a:rPr lang="zh-CN" altLang="en-US" dirty="0"/>
              <a:t>指令对应</a:t>
            </a:r>
            <a:r>
              <a:rPr lang="en-US" altLang="zh-CN" dirty="0"/>
              <a:t>S4~S8</a:t>
            </a:r>
            <a:r>
              <a:rPr lang="zh-CN" altLang="en-US" dirty="0"/>
              <a:t>状态，其中</a:t>
            </a:r>
            <a:r>
              <a:rPr lang="en-US" altLang="zh-CN" dirty="0"/>
              <a:t>S4</a:t>
            </a:r>
            <a:r>
              <a:rPr lang="zh-CN" altLang="en-US" dirty="0"/>
              <a:t>无条件到</a:t>
            </a:r>
            <a:r>
              <a:rPr lang="en-US" altLang="zh-CN" dirty="0"/>
              <a:t>S5</a:t>
            </a:r>
            <a:r>
              <a:rPr lang="zh-CN" altLang="en-US" dirty="0"/>
              <a:t>，</a:t>
            </a:r>
            <a:r>
              <a:rPr lang="en-US" altLang="zh-CN" dirty="0"/>
              <a:t>S5</a:t>
            </a:r>
            <a:r>
              <a:rPr lang="zh-CN" altLang="en-US" dirty="0"/>
              <a:t>到</a:t>
            </a:r>
            <a:r>
              <a:rPr lang="en-US" altLang="zh-CN" dirty="0"/>
              <a:t>S6</a:t>
            </a:r>
            <a:r>
              <a:rPr lang="zh-CN" altLang="en-US" dirty="0"/>
              <a:t>，</a:t>
            </a:r>
            <a:r>
              <a:rPr lang="en-US" altLang="zh-CN" dirty="0"/>
              <a:t>S6</a:t>
            </a:r>
            <a:r>
              <a:rPr lang="zh-CN" altLang="en-US" dirty="0"/>
              <a:t>到</a:t>
            </a:r>
            <a:r>
              <a:rPr lang="en-US" altLang="zh-CN" dirty="0"/>
              <a:t>S7</a:t>
            </a:r>
            <a:r>
              <a:rPr lang="zh-CN" altLang="en-US" dirty="0"/>
              <a:t>，</a:t>
            </a:r>
            <a:r>
              <a:rPr lang="en-US" altLang="zh-CN" dirty="0"/>
              <a:t>S7</a:t>
            </a:r>
            <a:r>
              <a:rPr lang="zh-CN" altLang="en-US" dirty="0"/>
              <a:t>到</a:t>
            </a:r>
            <a:r>
              <a:rPr lang="en-US" altLang="zh-CN" dirty="0"/>
              <a:t>S8</a:t>
            </a:r>
            <a:r>
              <a:rPr lang="zh-CN" altLang="en-US" dirty="0"/>
              <a:t>，</a:t>
            </a:r>
            <a:r>
              <a:rPr lang="en-US" altLang="zh-CN" dirty="0"/>
              <a:t>S8</a:t>
            </a:r>
            <a:r>
              <a:rPr lang="zh-CN" altLang="en-US" dirty="0"/>
              <a:t>则直接进入</a:t>
            </a:r>
            <a:r>
              <a:rPr lang="en-US" altLang="zh-CN" dirty="0"/>
              <a:t>S0</a:t>
            </a:r>
            <a:r>
              <a:rPr lang="zh-CN" altLang="en-US" dirty="0"/>
              <a:t>，也就是返回取指令</a:t>
            </a:r>
            <a:endParaRPr lang="en-US" altLang="zh-CN" dirty="0"/>
          </a:p>
          <a:p>
            <a:endParaRPr lang="en-US" altLang="zh-CN" dirty="0"/>
          </a:p>
          <a:p>
            <a:r>
              <a:rPr lang="zh-CN" altLang="en-US" dirty="0"/>
              <a:t>依次类推，完成整个状态转换表就可以得到次态和现态的逻辑关系。</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66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总结一下现代时序硬布线控制器的设计流程</a:t>
            </a:r>
            <a:endParaRPr lang="en-US" altLang="zh-CN"/>
          </a:p>
          <a:p>
            <a:r>
              <a:rPr lang="en-US" altLang="zh-CN"/>
              <a:t>1</a:t>
            </a:r>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67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最后来对比下传统三级时序，和现代时序系统，</a:t>
            </a:r>
            <a:endParaRPr lang="en-US" altLang="zh-CN"/>
          </a:p>
          <a:p>
            <a:endParaRPr lang="en-US" altLang="zh-CN"/>
          </a:p>
          <a:p>
            <a:r>
              <a:rPr lang="zh-CN" altLang="en-US"/>
              <a:t>传统三级时序核心部件是时序产生器，内部也包括一个状态机，相对而言状态机比较简单，设计容易，但存在一些时间浪费，操作控制信号与状态周期电位，节拍电位，指令译码，反馈信号的值有关系，</a:t>
            </a:r>
            <a:endParaRPr lang="en-US" altLang="zh-CN"/>
          </a:p>
          <a:p>
            <a:endParaRPr lang="en-US" altLang="zh-CN"/>
          </a:p>
          <a:p>
            <a:endParaRPr lang="en-US" altLang="zh-CN"/>
          </a:p>
          <a:p>
            <a:r>
              <a:rPr lang="zh-CN" altLang="en-US"/>
              <a:t>随着</a:t>
            </a:r>
            <a:r>
              <a:rPr lang="en-US" altLang="zh-CN"/>
              <a:t>CPU</a:t>
            </a:r>
            <a:r>
              <a:rPr lang="zh-CN" altLang="en-US"/>
              <a:t>性能的发展，目前机器周期的概念已经不再流行，</a:t>
            </a:r>
            <a:endParaRPr lang="en-US" altLang="zh-CN"/>
          </a:p>
          <a:p>
            <a:endParaRPr lang="en-US" altLang="zh-CN"/>
          </a:p>
          <a:p>
            <a:r>
              <a:rPr lang="zh-CN" altLang="en-US"/>
              <a:t>执行一条指令仅仅需要若干时钟周期，现代时序普遍采用以时钟周期进行同步的现代时序系统，所以</a:t>
            </a:r>
            <a:r>
              <a:rPr lang="en-US" altLang="zh-CN"/>
              <a:t>CPU</a:t>
            </a:r>
            <a:r>
              <a:rPr lang="zh-CN" altLang="en-US"/>
              <a:t>可以看做一个状态机，核心是状态寄存器</a:t>
            </a:r>
            <a:r>
              <a:rPr lang="en-US" altLang="zh-CN"/>
              <a:t>+</a:t>
            </a:r>
            <a:r>
              <a:rPr lang="zh-CN" altLang="en-US"/>
              <a:t>状态机组合逻辑，不同指令的不同执行阶段对应不同的状态，</a:t>
            </a:r>
            <a:endParaRPr lang="en-US" altLang="zh-CN"/>
          </a:p>
          <a:p>
            <a:endParaRPr lang="en-US" altLang="zh-CN"/>
          </a:p>
          <a:p>
            <a:r>
              <a:rPr lang="zh-CN" altLang="en-US"/>
              <a:t>状态的切换与指令译码，反馈，现态有关，而操作控制信号仅仅与状态有关。</a:t>
            </a:r>
            <a:endParaRPr lang="en-US" altLang="zh-CN"/>
          </a:p>
          <a:p>
            <a:endParaRPr lang="en-US" altLang="zh-CN"/>
          </a:p>
          <a:p>
            <a:r>
              <a:rPr lang="zh-CN" altLang="en-US"/>
              <a:t>后续实验中我们将分别完成不同的实现。</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68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是在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年发现的，它存在于早期的奔腾处理器当中。这个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影响的是</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的浮点单元（</a:t>
            </a:r>
            <a:r>
              <a:rPr lang="en-US" altLang="zh-CN" sz="1200" b="0" i="0" kern="1200" dirty="0">
                <a:solidFill>
                  <a:schemeClr val="tx1"/>
                </a:solidFill>
                <a:effectLst/>
                <a:latin typeface="+mn-lt"/>
                <a:ea typeface="+mn-ea"/>
                <a:cs typeface="+mn-cs"/>
              </a:rPr>
              <a:t>FPU</a:t>
            </a:r>
            <a:r>
              <a:rPr lang="zh-CN" altLang="en-US" sz="1200" b="0" i="0" kern="1200" dirty="0">
                <a:solidFill>
                  <a:schemeClr val="tx1"/>
                </a:solidFill>
                <a:effectLst/>
                <a:latin typeface="+mn-lt"/>
                <a:ea typeface="+mn-ea"/>
                <a:cs typeface="+mn-cs"/>
              </a:rPr>
              <a:t>），它会导致一些运算出现错误，例如计算除法的时候得到一个错误的结果。根据英特尔的说法，这是一个普通用户极少会遇见的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，普通用户甚至每</a:t>
            </a:r>
            <a:r>
              <a:rPr lang="en-US" altLang="zh-CN" sz="1200" b="0" i="0" kern="1200" dirty="0">
                <a:solidFill>
                  <a:schemeClr val="tx1"/>
                </a:solidFill>
                <a:effectLst/>
                <a:latin typeface="+mn-lt"/>
                <a:ea typeface="+mn-ea"/>
                <a:cs typeface="+mn-cs"/>
              </a:rPr>
              <a:t>27000</a:t>
            </a:r>
            <a:r>
              <a:rPr lang="zh-CN" altLang="en-US" sz="1200" b="0" i="0" kern="1200" dirty="0">
                <a:solidFill>
                  <a:schemeClr val="tx1"/>
                </a:solidFill>
                <a:effectLst/>
                <a:latin typeface="+mn-lt"/>
                <a:ea typeface="+mn-ea"/>
                <a:cs typeface="+mn-cs"/>
              </a:rPr>
              <a:t>年才会遇到一次。</a:t>
            </a:r>
          </a:p>
          <a:p>
            <a:br>
              <a:rPr lang="zh-CN" altLang="en-US" dirty="0"/>
            </a:br>
            <a:r>
              <a:rPr lang="zh-CN" altLang="en-US" sz="1200" b="0" i="0" kern="1200" dirty="0">
                <a:solidFill>
                  <a:schemeClr val="tx1"/>
                </a:solidFill>
                <a:effectLst/>
                <a:latin typeface="+mn-lt"/>
                <a:ea typeface="+mn-ea"/>
                <a:cs typeface="+mn-cs"/>
              </a:rPr>
              <a:t>奔腾</a:t>
            </a:r>
            <a:r>
              <a:rPr lang="en-US" altLang="zh-CN" sz="1200" b="0" i="0" kern="1200" dirty="0">
                <a:solidFill>
                  <a:schemeClr val="tx1"/>
                </a:solidFill>
                <a:effectLst/>
                <a:latin typeface="+mn-lt"/>
                <a:ea typeface="+mn-ea"/>
                <a:cs typeface="+mn-cs"/>
              </a:rPr>
              <a:t>FDIV Bug</a:t>
            </a:r>
          </a:p>
          <a:p>
            <a:r>
              <a:rPr lang="zh-CN" altLang="en-US" sz="1200" b="0" i="0" kern="1200" dirty="0">
                <a:solidFill>
                  <a:schemeClr val="tx1"/>
                </a:solidFill>
                <a:effectLst/>
                <a:latin typeface="+mn-lt"/>
                <a:ea typeface="+mn-ea"/>
                <a:cs typeface="+mn-cs"/>
              </a:rPr>
              <a:t>　　尽管如此，奔腾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仍是一个不折不扣的缺陷，而且英特尔对该</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最初并不重视，只决定为部分已经证明受影响的用户更换</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。但是，这引起了用户的不满，毕竟相关产品都卖了一年了，影响的范围可不小。在用户以及竞争对手的压力下（</a:t>
            </a:r>
            <a:r>
              <a:rPr lang="en-US" altLang="zh-CN" sz="1200" b="0" i="0" kern="1200" dirty="0">
                <a:solidFill>
                  <a:schemeClr val="tx1"/>
                </a:solidFill>
                <a:effectLst/>
                <a:latin typeface="+mn-lt"/>
                <a:ea typeface="+mn-ea"/>
                <a:cs typeface="+mn-cs"/>
              </a:rPr>
              <a:t>IBM</a:t>
            </a:r>
            <a:r>
              <a:rPr lang="zh-CN" altLang="en-US" sz="1200" b="0" i="0" kern="1200" dirty="0">
                <a:solidFill>
                  <a:schemeClr val="tx1"/>
                </a:solidFill>
                <a:effectLst/>
                <a:latin typeface="+mn-lt"/>
                <a:ea typeface="+mn-ea"/>
                <a:cs typeface="+mn-cs"/>
              </a:rPr>
              <a:t>等公司也参与了推波助澜），英特尔在</a:t>
            </a:r>
            <a:r>
              <a:rPr lang="en-US" altLang="zh-CN" sz="1200" b="0" i="0" kern="1200" dirty="0">
                <a:solidFill>
                  <a:schemeClr val="tx1"/>
                </a:solidFill>
                <a:effectLst/>
                <a:latin typeface="+mn-lt"/>
                <a:ea typeface="+mn-ea"/>
                <a:cs typeface="+mn-cs"/>
              </a:rPr>
              <a:t>1994</a:t>
            </a:r>
            <a:r>
              <a:rPr lang="zh-CN" altLang="en-US" sz="1200" b="0" i="0" kern="1200" dirty="0">
                <a:solidFill>
                  <a:schemeClr val="tx1"/>
                </a:solidFill>
                <a:effectLst/>
                <a:latin typeface="+mn-lt"/>
                <a:ea typeface="+mn-ea"/>
                <a:cs typeface="+mn-cs"/>
              </a:rPr>
              <a:t>年的</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月宣布召回了受影响的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，一些存在缺陷的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还被官方做成了钥匙扣。</a:t>
            </a:r>
          </a:p>
          <a:p>
            <a:r>
              <a:rPr lang="zh-CN" altLang="en-US" sz="1200" b="0" i="0" kern="1200" dirty="0">
                <a:solidFill>
                  <a:schemeClr val="tx1"/>
                </a:solidFill>
                <a:effectLst/>
                <a:latin typeface="+mn-lt"/>
                <a:ea typeface="+mn-ea"/>
                <a:cs typeface="+mn-cs"/>
              </a:rPr>
              <a:t>　　显然，奔腾</a:t>
            </a:r>
            <a:r>
              <a:rPr lang="en-US" altLang="zh-CN" sz="1200" b="0" i="0" kern="1200" dirty="0">
                <a:solidFill>
                  <a:schemeClr val="tx1"/>
                </a:solidFill>
                <a:effectLst/>
                <a:latin typeface="+mn-lt"/>
                <a:ea typeface="+mn-ea"/>
                <a:cs typeface="+mn-cs"/>
              </a:rPr>
              <a:t>FDIV Bug</a:t>
            </a:r>
            <a:r>
              <a:rPr lang="zh-CN" altLang="en-US" sz="1200" b="0" i="0" kern="1200" dirty="0">
                <a:solidFill>
                  <a:schemeClr val="tx1"/>
                </a:solidFill>
                <a:effectLst/>
                <a:latin typeface="+mn-lt"/>
                <a:ea typeface="+mn-ea"/>
                <a:cs typeface="+mn-cs"/>
              </a:rPr>
              <a:t>并不能通过软件的方法修补，为了解决问题，英特尔召回的成本甚至高达</a:t>
            </a:r>
            <a:r>
              <a:rPr lang="en-US" altLang="zh-CN" sz="1200" b="0" i="0" kern="1200" dirty="0">
                <a:solidFill>
                  <a:schemeClr val="tx1"/>
                </a:solidFill>
                <a:effectLst/>
                <a:latin typeface="+mn-lt"/>
                <a:ea typeface="+mn-ea"/>
                <a:cs typeface="+mn-cs"/>
              </a:rPr>
              <a:t>4.75</a:t>
            </a:r>
            <a:r>
              <a:rPr lang="zh-CN" altLang="en-US" sz="1200" b="0" i="0" kern="1200" dirty="0">
                <a:solidFill>
                  <a:schemeClr val="tx1"/>
                </a:solidFill>
                <a:effectLst/>
                <a:latin typeface="+mn-lt"/>
                <a:ea typeface="+mn-ea"/>
                <a:cs typeface="+mn-cs"/>
              </a:rPr>
              <a:t>亿美元，结合通货膨胀率，这大致相当于现在的</a:t>
            </a:r>
            <a:r>
              <a:rPr lang="en-US" altLang="zh-CN" sz="1200" b="0" i="0" kern="1200" dirty="0">
                <a:solidFill>
                  <a:schemeClr val="tx1"/>
                </a:solidFill>
                <a:effectLst/>
                <a:latin typeface="+mn-lt"/>
                <a:ea typeface="+mn-ea"/>
                <a:cs typeface="+mn-cs"/>
              </a:rPr>
              <a:t>7.88</a:t>
            </a:r>
            <a:r>
              <a:rPr lang="zh-CN" altLang="en-US" sz="1200" b="0" i="0" kern="1200" dirty="0">
                <a:solidFill>
                  <a:schemeClr val="tx1"/>
                </a:solidFill>
                <a:effectLst/>
                <a:latin typeface="+mn-lt"/>
                <a:ea typeface="+mn-ea"/>
                <a:cs typeface="+mn-cs"/>
              </a:rPr>
              <a:t>亿美元。</a:t>
            </a:r>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　　奔腾</a:t>
            </a:r>
            <a:r>
              <a:rPr lang="en-US" altLang="zh-CN" sz="1200" b="1" i="0" kern="1200" dirty="0">
                <a:solidFill>
                  <a:schemeClr val="tx1"/>
                </a:solidFill>
                <a:effectLst/>
                <a:latin typeface="+mn-lt"/>
                <a:ea typeface="+mn-ea"/>
                <a:cs typeface="+mn-cs"/>
              </a:rPr>
              <a:t>F00F bug</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　　这是一个在</a:t>
            </a:r>
            <a:r>
              <a:rPr lang="en-US" altLang="zh-CN" sz="1200" b="0" i="0" kern="1200" dirty="0">
                <a:solidFill>
                  <a:schemeClr val="tx1"/>
                </a:solidFill>
                <a:effectLst/>
                <a:latin typeface="+mn-lt"/>
                <a:ea typeface="+mn-ea"/>
                <a:cs typeface="+mn-cs"/>
              </a:rPr>
              <a:t>1997</a:t>
            </a:r>
            <a:r>
              <a:rPr lang="zh-CN" altLang="en-US" sz="1200" b="0" i="0" kern="1200" dirty="0">
                <a:solidFill>
                  <a:schemeClr val="tx1"/>
                </a:solidFill>
                <a:effectLst/>
                <a:latin typeface="+mn-lt"/>
                <a:ea typeface="+mn-ea"/>
                <a:cs typeface="+mn-cs"/>
              </a:rPr>
              <a:t>年发现的</a:t>
            </a:r>
            <a:r>
              <a:rPr lang="en-US" altLang="zh-CN" sz="1200" b="0" i="0" kern="1200" dirty="0">
                <a:solidFill>
                  <a:schemeClr val="tx1"/>
                </a:solidFill>
                <a:effectLst/>
                <a:latin typeface="+mn-lt"/>
                <a:ea typeface="+mn-ea"/>
                <a:cs typeface="+mn-cs"/>
              </a:rPr>
              <a:t>CPU Bug</a:t>
            </a:r>
            <a:r>
              <a:rPr lang="zh-CN" altLang="en-US" sz="1200" b="0" i="0" kern="1200" dirty="0">
                <a:solidFill>
                  <a:schemeClr val="tx1"/>
                </a:solidFill>
                <a:effectLst/>
                <a:latin typeface="+mn-lt"/>
                <a:ea typeface="+mn-ea"/>
                <a:cs typeface="+mn-cs"/>
              </a:rPr>
              <a:t>，影响了奔腾</a:t>
            </a:r>
            <a:r>
              <a:rPr lang="en-US" altLang="zh-CN" sz="1200" b="0" i="0" kern="1200" dirty="0">
                <a:solidFill>
                  <a:schemeClr val="tx1"/>
                </a:solidFill>
                <a:effectLst/>
                <a:latin typeface="+mn-lt"/>
                <a:ea typeface="+mn-ea"/>
                <a:cs typeface="+mn-cs"/>
              </a:rPr>
              <a:t>MMX</a:t>
            </a:r>
            <a:r>
              <a:rPr lang="zh-CN" altLang="en-US" sz="1200" b="0" i="0" kern="1200" dirty="0">
                <a:solidFill>
                  <a:schemeClr val="tx1"/>
                </a:solidFill>
                <a:effectLst/>
                <a:latin typeface="+mn-lt"/>
                <a:ea typeface="+mn-ea"/>
                <a:cs typeface="+mn-cs"/>
              </a:rPr>
              <a:t>和奔腾</a:t>
            </a:r>
            <a:r>
              <a:rPr lang="en-US" altLang="zh-CN" sz="1200" b="0" i="0" kern="1200" dirty="0" err="1">
                <a:solidFill>
                  <a:schemeClr val="tx1"/>
                </a:solidFill>
                <a:effectLst/>
                <a:latin typeface="+mn-lt"/>
                <a:ea typeface="+mn-ea"/>
                <a:cs typeface="+mn-cs"/>
              </a:rPr>
              <a:t>OverDrive</a:t>
            </a:r>
            <a:r>
              <a:rPr lang="zh-CN" altLang="en-US" sz="1200" b="0" i="0" kern="1200" dirty="0">
                <a:solidFill>
                  <a:schemeClr val="tx1"/>
                </a:solidFill>
                <a:effectLst/>
                <a:latin typeface="+mn-lt"/>
                <a:ea typeface="+mn-ea"/>
                <a:cs typeface="+mn-cs"/>
              </a:rPr>
              <a:t>处理器等基于</a:t>
            </a:r>
            <a:r>
              <a:rPr lang="en-US" altLang="zh-CN" sz="1200" b="0" i="0" kern="1200" dirty="0">
                <a:solidFill>
                  <a:schemeClr val="tx1"/>
                </a:solidFill>
                <a:effectLst/>
                <a:latin typeface="+mn-lt"/>
                <a:ea typeface="+mn-ea"/>
                <a:cs typeface="+mn-cs"/>
              </a:rPr>
              <a:t>P5</a:t>
            </a:r>
            <a:r>
              <a:rPr lang="zh-CN" altLang="en-US" sz="1200" b="0" i="0" kern="1200" dirty="0">
                <a:solidFill>
                  <a:schemeClr val="tx1"/>
                </a:solidFill>
                <a:effectLst/>
                <a:latin typeface="+mn-lt"/>
                <a:ea typeface="+mn-ea"/>
                <a:cs typeface="+mn-cs"/>
              </a:rPr>
              <a:t>微架构的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会导致电脑出现死机之类的情况，需要重启才能继续使用电脑。这也是一个影响深远的</a:t>
            </a:r>
            <a:r>
              <a:rPr lang="en-US" altLang="zh-CN" sz="1200" b="0" i="0" kern="1200" dirty="0">
                <a:solidFill>
                  <a:schemeClr val="tx1"/>
                </a:solidFill>
                <a:effectLst/>
                <a:latin typeface="+mn-lt"/>
                <a:ea typeface="+mn-ea"/>
                <a:cs typeface="+mn-cs"/>
              </a:rPr>
              <a:t>Bug</a:t>
            </a:r>
            <a:r>
              <a:rPr lang="zh-CN" altLang="en-US" sz="1200" b="0" i="0" kern="1200" dirty="0">
                <a:solidFill>
                  <a:schemeClr val="tx1"/>
                </a:solidFill>
                <a:effectLst/>
                <a:latin typeface="+mn-lt"/>
                <a:ea typeface="+mn-ea"/>
                <a:cs typeface="+mn-cs"/>
              </a:rPr>
              <a:t>，以至于现在很多硬件设计的缺陷都用</a:t>
            </a:r>
            <a:r>
              <a:rPr lang="en-US" altLang="zh-CN" sz="1200" b="0" i="0" kern="1200" dirty="0">
                <a:solidFill>
                  <a:schemeClr val="tx1"/>
                </a:solidFill>
                <a:effectLst/>
                <a:latin typeface="+mn-lt"/>
                <a:ea typeface="+mn-ea"/>
                <a:cs typeface="+mn-cs"/>
              </a:rPr>
              <a:t>F00F</a:t>
            </a:r>
            <a:r>
              <a:rPr lang="zh-CN" altLang="en-US" sz="1200" b="0" i="0" kern="1200" dirty="0">
                <a:solidFill>
                  <a:schemeClr val="tx1"/>
                </a:solidFill>
                <a:effectLst/>
                <a:latin typeface="+mn-lt"/>
                <a:ea typeface="+mn-ea"/>
                <a:cs typeface="+mn-cs"/>
              </a:rPr>
              <a:t>来命名。</a:t>
            </a:r>
          </a:p>
          <a:p>
            <a:br>
              <a:rPr lang="zh-CN" altLang="en-US" dirty="0"/>
            </a:br>
            <a:endParaRPr lang="en-US" altLang="zh-CN" dirty="0"/>
          </a:p>
          <a:p>
            <a:endParaRPr lang="en-US" altLang="zh-CN" dirty="0"/>
          </a:p>
          <a:p>
            <a:r>
              <a:rPr lang="en-US" altLang="zh-CN" dirty="0"/>
              <a:t>994</a:t>
            </a:r>
            <a:r>
              <a:rPr lang="zh-CN" altLang="en-US" dirty="0"/>
              <a:t>年</a:t>
            </a:r>
            <a:r>
              <a:rPr lang="en-US" altLang="zh-CN" dirty="0"/>
              <a:t>10</a:t>
            </a:r>
            <a:r>
              <a:rPr lang="zh-CN" altLang="en-US" dirty="0"/>
              <a:t>月</a:t>
            </a:r>
            <a:r>
              <a:rPr lang="en-US" altLang="zh-CN" dirty="0"/>
              <a:t>30</a:t>
            </a:r>
            <a:r>
              <a:rPr lang="zh-CN" altLang="en-US" dirty="0"/>
              <a:t>日，</a:t>
            </a:r>
            <a:r>
              <a:rPr lang="en-US" altLang="zh-CN" dirty="0"/>
              <a:t>Lynchburg </a:t>
            </a:r>
            <a:r>
              <a:rPr lang="zh-CN" altLang="en-US" dirty="0"/>
              <a:t>（佛吉尼亚）学院的 </a:t>
            </a:r>
            <a:r>
              <a:rPr lang="en-US" altLang="zh-CN" dirty="0"/>
              <a:t>Thomas R. Nicely </a:t>
            </a:r>
            <a:r>
              <a:rPr lang="zh-CN" altLang="en-US" dirty="0"/>
              <a:t>博士在他的一个试验中追踪到一个未曾预期的结果，是在他的奔腾</a:t>
            </a:r>
            <a:r>
              <a:rPr lang="en-US" altLang="zh-CN" dirty="0"/>
              <a:t>PC</a:t>
            </a:r>
            <a:r>
              <a:rPr lang="zh-CN" altLang="en-US" dirty="0"/>
              <a:t>的一个除法问题引起的不正确答案。他将发现发到了</a:t>
            </a:r>
            <a:r>
              <a:rPr lang="en-US" altLang="zh-CN" dirty="0"/>
              <a:t>Internet</a:t>
            </a:r>
            <a:r>
              <a:rPr lang="zh-CN" altLang="en-US" dirty="0"/>
              <a:t>上，很快，引发了狂风 烈火，无数人重现了他发现的问题，并发现了其它会产生错误答案的情形。幸运的是，这些情况很少见，只在极端的大量数学、科学和工程计算中会导致错误结果。 大多数人在报税和运行业务时从不会遇到这类问题。这一事件引人注目的不是</a:t>
            </a:r>
            <a:r>
              <a:rPr lang="en-US" altLang="zh-CN" dirty="0"/>
              <a:t>bug</a:t>
            </a:r>
            <a:r>
              <a:rPr lang="zh-CN" altLang="en-US" dirty="0"/>
              <a:t>本身，而是</a:t>
            </a:r>
            <a:r>
              <a:rPr lang="en-US" altLang="zh-CN" dirty="0"/>
              <a:t>Intel</a:t>
            </a:r>
            <a:r>
              <a:rPr lang="zh-CN" altLang="en-US" dirty="0"/>
              <a:t>处理这一情况的方式：在芯片发布之前，他们的软件工程师在自己的测试中发现了这个问题。</a:t>
            </a:r>
            <a:r>
              <a:rPr lang="en-US" altLang="zh-CN" dirty="0"/>
              <a:t>Intel</a:t>
            </a:r>
            <a:r>
              <a:rPr lang="zh-CN" altLang="en-US" dirty="0"/>
              <a:t>的管理层决定问题没有严重到足以确保修复，甚至公开它。当</a:t>
            </a:r>
            <a:r>
              <a:rPr lang="en-US" altLang="zh-CN" dirty="0"/>
              <a:t>bug</a:t>
            </a:r>
            <a:r>
              <a:rPr lang="zh-CN" altLang="en-US" dirty="0"/>
              <a:t>被发现之后，</a:t>
            </a:r>
            <a:r>
              <a:rPr lang="en-US" altLang="zh-CN" dirty="0"/>
              <a:t>Intel</a:t>
            </a:r>
            <a:r>
              <a:rPr lang="zh-CN" altLang="en-US" dirty="0"/>
              <a:t>试图通过媒体和公开声明减小问题被认为的严重性。迫于压力，</a:t>
            </a:r>
            <a:r>
              <a:rPr lang="en-US" altLang="zh-CN" dirty="0"/>
              <a:t>Intel</a:t>
            </a:r>
            <a:r>
              <a:rPr lang="zh-CN" altLang="en-US" dirty="0"/>
              <a:t>提出更换有问题的芯片，但只是对于能够证明被这个</a:t>
            </a:r>
            <a:r>
              <a:rPr lang="en-US" altLang="zh-CN" dirty="0"/>
              <a:t>bug</a:t>
            </a:r>
            <a:r>
              <a:rPr lang="zh-CN" altLang="en-US" dirty="0"/>
              <a:t>影响的用户。群情激怒，</a:t>
            </a:r>
            <a:r>
              <a:rPr lang="en-US" altLang="zh-CN" dirty="0"/>
              <a:t>Internet</a:t>
            </a:r>
            <a:r>
              <a:rPr lang="zh-CN" altLang="en-US" dirty="0"/>
              <a:t>新闻组塞满了愤怒的客户，要求</a:t>
            </a:r>
            <a:r>
              <a:rPr lang="en-US" altLang="zh-CN" dirty="0"/>
              <a:t>Intel</a:t>
            </a:r>
            <a:r>
              <a:rPr lang="zh-CN" altLang="en-US" dirty="0"/>
              <a:t>解决这一问题。新闻记事将</a:t>
            </a:r>
            <a:r>
              <a:rPr lang="en-US" altLang="zh-CN" dirty="0"/>
              <a:t>Intel</a:t>
            </a:r>
            <a:r>
              <a:rPr lang="zh-CN" altLang="en-US" dirty="0"/>
              <a:t>描绘成对客户漠不关心和不被信任的。最终，</a:t>
            </a:r>
            <a:r>
              <a:rPr lang="en-US" altLang="zh-CN" dirty="0"/>
              <a:t>Intel</a:t>
            </a:r>
            <a:r>
              <a:rPr lang="zh-CN" altLang="en-US" dirty="0"/>
              <a:t>为它处理</a:t>
            </a:r>
            <a:r>
              <a:rPr lang="en-US" altLang="zh-CN" dirty="0"/>
              <a:t>bug</a:t>
            </a:r>
            <a:r>
              <a:rPr lang="zh-CN" altLang="en-US" dirty="0"/>
              <a:t>的方式道歉，并化费了</a:t>
            </a:r>
            <a:r>
              <a:rPr lang="en-US" altLang="zh-CN" dirty="0"/>
              <a:t>4</a:t>
            </a:r>
            <a:r>
              <a:rPr lang="zh-CN" altLang="en-US" dirty="0"/>
              <a:t>亿多美元更换坏的芯片。现在，</a:t>
            </a:r>
            <a:r>
              <a:rPr lang="en-US" altLang="zh-CN" dirty="0"/>
              <a:t>Intel</a:t>
            </a:r>
            <a:r>
              <a:rPr lang="zh-CN" altLang="en-US" dirty="0"/>
              <a:t>在它的网站上报告已知的问题，并小心关注</a:t>
            </a:r>
            <a:r>
              <a:rPr lang="en-US" altLang="zh-CN" dirty="0"/>
              <a:t>Internet</a:t>
            </a:r>
            <a:r>
              <a:rPr lang="zh-CN" altLang="en-US" dirty="0"/>
              <a:t>新闻组上客户的反馈。毕竟是损失惨重啊！</a:t>
            </a:r>
            <a:r>
              <a:rPr lang="en-US" altLang="zh-CN" dirty="0"/>
              <a:t>2000</a:t>
            </a:r>
            <a:r>
              <a:rPr lang="zh-CN" altLang="en-US" dirty="0"/>
              <a:t>年</a:t>
            </a:r>
            <a:r>
              <a:rPr lang="en-US" altLang="zh-CN" dirty="0"/>
              <a:t>8</a:t>
            </a:r>
            <a:r>
              <a:rPr lang="zh-CN" altLang="en-US" dirty="0"/>
              <a:t>月</a:t>
            </a:r>
            <a:r>
              <a:rPr lang="en-US" altLang="zh-CN" dirty="0"/>
              <a:t>28</a:t>
            </a:r>
            <a:r>
              <a:rPr lang="zh-CN" altLang="en-US" dirty="0"/>
              <a:t>日，在投产一个月并发货之后，</a:t>
            </a:r>
            <a:r>
              <a:rPr lang="en-US" altLang="zh-CN" dirty="0"/>
              <a:t>Intel</a:t>
            </a:r>
            <a:r>
              <a:rPr lang="zh-CN" altLang="en-US" dirty="0"/>
              <a:t>宣布召回所有的</a:t>
            </a:r>
            <a:r>
              <a:rPr lang="en-US" altLang="zh-CN" dirty="0"/>
              <a:t>1.13MHz</a:t>
            </a:r>
            <a:r>
              <a:rPr lang="zh-CN" altLang="en-US" dirty="0"/>
              <a:t>奔腾</a:t>
            </a:r>
            <a:r>
              <a:rPr lang="en-US" altLang="zh-CN" dirty="0"/>
              <a:t>III</a:t>
            </a:r>
            <a:r>
              <a:rPr lang="zh-CN" altLang="en-US" dirty="0"/>
              <a:t>处理器。问题发现在，特定的指令会造成运行的应用冻结。于是，计算机生产商们制定计划召回已经在客户手中的</a:t>
            </a:r>
            <a:r>
              <a:rPr lang="en-US" altLang="zh-CN" dirty="0"/>
              <a:t>PC</a:t>
            </a:r>
            <a:r>
              <a:rPr lang="zh-CN" altLang="en-US" dirty="0"/>
              <a:t>，计算更换有缺陷的芯片的成本。一切又重来一回。这与技术无关，是管理层错误决策的问题。</a:t>
            </a:r>
          </a:p>
          <a:p>
            <a:r>
              <a:rPr lang="en-US" altLang="zh-CN" dirty="0"/>
              <a:t>————————————————</a:t>
            </a:r>
          </a:p>
          <a:p>
            <a:r>
              <a:rPr lang="zh-CN" altLang="en-US" dirty="0"/>
              <a:t>版权声明：本文为</a:t>
            </a:r>
            <a:r>
              <a:rPr lang="en-US" altLang="zh-CN" dirty="0"/>
              <a:t>CSDN</a:t>
            </a:r>
            <a:r>
              <a:rPr lang="zh-CN" altLang="en-US" dirty="0"/>
              <a:t>博主「</a:t>
            </a:r>
            <a:r>
              <a:rPr lang="en-US" altLang="zh-CN" dirty="0" err="1"/>
              <a:t>tiansiyuan</a:t>
            </a:r>
            <a:r>
              <a:rPr lang="zh-CN" altLang="en-US" dirty="0"/>
              <a:t>」的原创文章，遵循 </a:t>
            </a:r>
            <a:r>
              <a:rPr lang="en-US" altLang="zh-CN" dirty="0"/>
              <a:t>CC 4.0 BY-SA </a:t>
            </a:r>
            <a:r>
              <a:rPr lang="zh-CN" altLang="en-US" dirty="0"/>
              <a:t>版权协议，转载请附上原文出处链接及本声明。</a:t>
            </a:r>
          </a:p>
          <a:p>
            <a:r>
              <a:rPr lang="zh-CN" altLang="en-US" dirty="0"/>
              <a:t>原文链接：</a:t>
            </a:r>
            <a:r>
              <a:rPr lang="en-US" altLang="zh-CN" dirty="0"/>
              <a:t>https://blog.csdn.net/tiansiyuan/article/details/1925386</a:t>
            </a:r>
            <a:endParaRPr lang="zh-CN" altLang="en-US" dirty="0"/>
          </a:p>
        </p:txBody>
      </p:sp>
      <p:sp>
        <p:nvSpPr>
          <p:cNvPr id="2089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3191D6D5-D4E3-4D88-8B90-9C8D4E40C776}" type="slidenum">
              <a:rPr lang="en-US" altLang="zh-CN" sz="1000">
                <a:solidFill>
                  <a:schemeClr val="tx1"/>
                </a:solidFill>
                <a:latin typeface="Arial" panose="020B0604020202020204" pitchFamily="34" charset="0"/>
              </a:rPr>
              <a:t>69</a:t>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使能信号保持多长时间？</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微指令字包括操作控制字段和顺序控制字段两部分，如果采用直接表示法，操作控制字段每一位对应一个控制信号，也称为微命令，可同时给出多个操作信号。</a:t>
            </a:r>
            <a:endParaRPr lang="en-US" altLang="zh-CN"/>
          </a:p>
          <a:p>
            <a:endParaRPr lang="en-US" altLang="zh-CN"/>
          </a:p>
          <a:p>
            <a:r>
              <a:rPr lang="zh-CN" altLang="en-US"/>
              <a:t>单总线</a:t>
            </a:r>
            <a:r>
              <a:rPr lang="en-US" altLang="zh-CN"/>
              <a:t>MIPS</a:t>
            </a:r>
            <a:r>
              <a:rPr lang="zh-CN" altLang="en-US"/>
              <a:t>中包括</a:t>
            </a:r>
            <a:r>
              <a:rPr lang="en-US" altLang="zh-CN"/>
              <a:t>22</a:t>
            </a:r>
            <a:r>
              <a:rPr lang="zh-CN" altLang="en-US"/>
              <a:t>个微操作控制信号，所以微指令的微操作控制字段如果采用直接表示法包括</a:t>
            </a:r>
            <a:r>
              <a:rPr lang="en-US" altLang="zh-CN"/>
              <a:t>22</a:t>
            </a:r>
            <a:r>
              <a:rPr lang="zh-CN" altLang="en-US"/>
              <a:t>位，</a:t>
            </a:r>
            <a:endParaRPr lang="en-US" altLang="zh-CN"/>
          </a:p>
          <a:p>
            <a:endParaRPr lang="en-US" altLang="zh-CN"/>
          </a:p>
          <a:p>
            <a:r>
              <a:rPr lang="zh-CN" altLang="en-US"/>
              <a:t>顺序控制字段用于控制微程序的执行顺序，判别逻辑为零，则下一条微指令地址从下址字段获取，否则要按约定规则生成，</a:t>
            </a:r>
            <a:endParaRPr lang="en-US" altLang="zh-CN"/>
          </a:p>
          <a:p>
            <a:endParaRPr lang="en-US" altLang="zh-CN"/>
          </a:p>
          <a:p>
            <a:r>
              <a:rPr lang="zh-CN" altLang="en-US"/>
              <a:t>这里应包括两个判别测试位</a:t>
            </a:r>
            <a:r>
              <a:rPr lang="en-US" altLang="zh-CN"/>
              <a:t>P0</a:t>
            </a:r>
            <a:r>
              <a:rPr lang="zh-CN" altLang="en-US"/>
              <a:t>，</a:t>
            </a:r>
            <a:r>
              <a:rPr lang="en-US" altLang="zh-CN"/>
              <a:t>P1</a:t>
            </a:r>
            <a:r>
              <a:rPr lang="zh-CN" altLang="en-US"/>
              <a:t>，</a:t>
            </a:r>
            <a:r>
              <a:rPr lang="en-US" altLang="zh-CN"/>
              <a:t>P0</a:t>
            </a:r>
            <a:r>
              <a:rPr lang="zh-CN" altLang="en-US"/>
              <a:t>表示要根据指令译码进行无条件分支，</a:t>
            </a:r>
            <a:r>
              <a:rPr lang="en-US" altLang="zh-CN"/>
              <a:t>P1</a:t>
            </a:r>
            <a:r>
              <a:rPr lang="zh-CN" altLang="en-US"/>
              <a:t>，表示要根据</a:t>
            </a:r>
            <a:r>
              <a:rPr lang="en-US" altLang="zh-CN"/>
              <a:t>PSW</a:t>
            </a:r>
            <a:r>
              <a:rPr lang="zh-CN" altLang="en-US"/>
              <a:t>的</a:t>
            </a:r>
            <a:r>
              <a:rPr lang="en-US" altLang="zh-CN"/>
              <a:t>equal</a:t>
            </a:r>
            <a:r>
              <a:rPr lang="zh-CN" altLang="en-US"/>
              <a:t>值进行有条件分支，状态机包括</a:t>
            </a:r>
            <a:r>
              <a:rPr lang="en-US" altLang="zh-CN"/>
              <a:t>25</a:t>
            </a:r>
            <a:r>
              <a:rPr lang="zh-CN" altLang="en-US"/>
              <a:t>个状态，所以下址字段应该为</a:t>
            </a:r>
            <a:r>
              <a:rPr lang="en-US" altLang="zh-CN"/>
              <a:t>5</a:t>
            </a:r>
            <a:r>
              <a:rPr lang="zh-CN" altLang="en-US"/>
              <a:t>位。 </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72</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73</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Intel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is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that runs inside x86 processors made by </a:t>
            </a:r>
            <a:r>
              <a:rPr lang="en-US" altLang="zh-CN" sz="1200" b="0" i="0" kern="1200" dirty="0" err="1">
                <a:solidFill>
                  <a:schemeClr val="tx1"/>
                </a:solidFill>
                <a:effectLst/>
                <a:latin typeface="+mn-lt"/>
                <a:ea typeface="+mn-ea"/>
                <a:cs typeface="+mn-cs"/>
              </a:rPr>
              <a:t>Intel.Since</a:t>
            </a:r>
            <a:r>
              <a:rPr lang="en-US" altLang="zh-CN" sz="1200" b="0" i="0" kern="1200" dirty="0">
                <a:solidFill>
                  <a:schemeClr val="tx1"/>
                </a:solidFill>
                <a:effectLst/>
                <a:latin typeface="+mn-lt"/>
                <a:ea typeface="+mn-ea"/>
                <a:cs typeface="+mn-cs"/>
              </a:rPr>
              <a:t> the P6microarchitecture introduced in the mid-1990s, the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programs can be patched by the operating system or BIOS firmware to workaround bugs found in the CPU after release. Intel had originally designed </a:t>
            </a:r>
            <a:r>
              <a:rPr lang="en-US" altLang="zh-CN" sz="1200" b="1" i="0" kern="1200" dirty="0">
                <a:solidFill>
                  <a:schemeClr val="tx1"/>
                </a:solidFill>
                <a:effectLst/>
                <a:latin typeface="+mn-lt"/>
                <a:ea typeface="+mn-ea"/>
                <a:cs typeface="+mn-cs"/>
              </a:rPr>
              <a:t>microcode</a:t>
            </a:r>
            <a:r>
              <a:rPr lang="en-US" altLang="zh-CN" sz="1200" b="0" i="0" kern="1200" dirty="0">
                <a:solidFill>
                  <a:schemeClr val="tx1"/>
                </a:solidFill>
                <a:effectLst/>
                <a:latin typeface="+mn-lt"/>
                <a:ea typeface="+mn-ea"/>
                <a:cs typeface="+mn-cs"/>
              </a:rPr>
              <a:t> updates for processor debugging under its design for testing (DFT) initiative.</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t>74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  采用下址字段法的微程序控制器基本框架如图所示，核心部件是微地址寄存器和控制存储器，微地址寄存器中的微地址访问控制存储器中的微指令字，</a:t>
            </a:r>
            <a:endParaRPr lang="en-US" altLang="zh-CN"/>
          </a:p>
          <a:p>
            <a:r>
              <a:rPr lang="zh-CN" altLang="en-US"/>
              <a:t>微指令字中的微操作控制字段送控制总线控制各执行部件，而顺序控制字段的下址字段和判别字段送地址转移逻辑，由地址转移逻辑根据判别字段的值，下址字段的值、状态条件、以及指令译码情况决定下一条微指令地址，并送微地址寄存器</a:t>
            </a:r>
            <a:r>
              <a:rPr lang="en-US" altLang="zh-CN"/>
              <a:t>AR</a:t>
            </a:r>
            <a:r>
              <a:rPr lang="zh-CN" altLang="en-US"/>
              <a:t>输入端，当时钟到来，微地址寄存器更新，访问下一条微指令，依次循环。    </a:t>
            </a:r>
            <a:endParaRPr lang="en-US" altLang="zh-CN"/>
          </a:p>
          <a:p>
            <a:endParaRPr lang="en-US" altLang="zh-CN"/>
          </a:p>
          <a:p>
            <a:r>
              <a:rPr lang="zh-CN" altLang="en-US"/>
              <a:t>如果将地址转移逻辑进一步细化，就得到这样一个架构图，图中，后续微指令地址有多个来源，分别是下址字段，以及各判别测试位对应的微程序分支地址，这里</a:t>
            </a:r>
            <a:r>
              <a:rPr lang="en-US" altLang="zh-CN"/>
              <a:t>P0</a:t>
            </a:r>
            <a:r>
              <a:rPr lang="zh-CN" altLang="en-US"/>
              <a:t>比较特殊，它没有条件状态位，当</a:t>
            </a:r>
            <a:r>
              <a:rPr lang="en-US" altLang="zh-CN"/>
              <a:t>P0</a:t>
            </a:r>
            <a:r>
              <a:rPr lang="zh-CN" altLang="en-US"/>
              <a:t>为</a:t>
            </a:r>
            <a:r>
              <a:rPr lang="en-US" altLang="zh-CN"/>
              <a:t>1</a:t>
            </a:r>
            <a:r>
              <a:rPr lang="zh-CN" altLang="en-US"/>
              <a:t>时，表示下一条微指令地址应该根据指令译码信号决定进行分支，也就是由这里微程序入口查找逻辑提供各指令的微程序入口，而其他判别测试位都对应一个条件状态位，只有判别测试位和对应的条件状态位均为</a:t>
            </a:r>
            <a:r>
              <a:rPr lang="en-US" altLang="zh-CN"/>
              <a:t>1</a:t>
            </a:r>
            <a:r>
              <a:rPr lang="zh-CN" altLang="en-US"/>
              <a:t>时才会选择对应的分支地址作为后续地址。这里利用条件判别测试逻辑生成多路选择器的选择控制信号。   当然这里微程序入口查找逻辑以及条件判别测试逻辑实际上也可以利用</a:t>
            </a:r>
            <a:r>
              <a:rPr lang="en-US" altLang="zh-CN"/>
              <a:t>ROM</a:t>
            </a:r>
            <a:r>
              <a:rPr lang="zh-CN" altLang="en-US"/>
              <a:t>单元来实现。</a:t>
            </a:r>
            <a:endParaRPr lang="en-US" altLang="zh-CN"/>
          </a:p>
          <a:p>
            <a:endParaRPr lang="en-US" altLang="zh-CN"/>
          </a:p>
        </p:txBody>
      </p:sp>
      <p:sp>
        <p:nvSpPr>
          <p:cNvPr id="4" name="灯片编号占位符 3"/>
          <p:cNvSpPr>
            <a:spLocks noGrp="1"/>
          </p:cNvSpPr>
          <p:nvPr>
            <p:ph type="sldNum" sz="quarter" idx="10"/>
          </p:nvPr>
        </p:nvSpPr>
        <p:spPr/>
        <p:txBody>
          <a:bodyPr/>
          <a:lstStyle/>
          <a:p>
            <a:fld id="{7E259034-BEED-4024-A934-72E55E0D3101}" type="slidenum">
              <a:rPr lang="zh-CN" altLang="en-US" smtClean="0"/>
              <a:t>76</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一条微指令对应，</a:t>
            </a:r>
          </a:p>
        </p:txBody>
      </p:sp>
      <p:sp>
        <p:nvSpPr>
          <p:cNvPr id="4" name="灯片编号占位符 3"/>
          <p:cNvSpPr>
            <a:spLocks noGrp="1"/>
          </p:cNvSpPr>
          <p:nvPr>
            <p:ph type="sldNum" sz="quarter" idx="10"/>
          </p:nvPr>
        </p:nvSpPr>
        <p:spPr/>
        <p:txBody>
          <a:bodyPr/>
          <a:lstStyle/>
          <a:p>
            <a:fld id="{7E259034-BEED-4024-A934-72E55E0D3101}" type="slidenum">
              <a:rPr lang="zh-CN" altLang="en-US" smtClean="0"/>
              <a:t>77</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刚刚介绍的是微指令的设计，下面我们来看看单总线结构</a:t>
            </a:r>
            <a:r>
              <a:rPr lang="en-US" altLang="zh-CN"/>
              <a:t>CPU</a:t>
            </a:r>
            <a:r>
              <a:rPr lang="zh-CN" altLang="en-US"/>
              <a:t>中具体的微程序微指令。</a:t>
            </a:r>
            <a:endParaRPr lang="en-US" altLang="zh-CN"/>
          </a:p>
          <a:p>
            <a:endParaRPr lang="en-US" altLang="zh-CN"/>
          </a:p>
          <a:p>
            <a:r>
              <a:rPr lang="zh-CN" altLang="en-US"/>
              <a:t>以取指令过程为例，包括</a:t>
            </a:r>
            <a:r>
              <a:rPr lang="en-US" altLang="zh-CN"/>
              <a:t>4</a:t>
            </a:r>
            <a:r>
              <a:rPr lang="zh-CN" altLang="en-US"/>
              <a:t>个时钟周期，就应该包括四条微指令，每一条微指令包括多个操作控制信号。</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78</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第一个节拍，应该</a:t>
            </a:r>
            <a:r>
              <a:rPr lang="en-US" altLang="zh-CN"/>
              <a:t>PC</a:t>
            </a:r>
            <a:r>
              <a:rPr lang="zh-CN" altLang="en-US"/>
              <a:t>送</a:t>
            </a:r>
            <a:r>
              <a:rPr lang="en-US" altLang="zh-CN"/>
              <a:t>AR</a:t>
            </a:r>
            <a:r>
              <a:rPr lang="zh-CN" altLang="en-US"/>
              <a:t>，所以第一条微指令对应状态</a:t>
            </a:r>
            <a:r>
              <a:rPr lang="en-US" altLang="zh-CN"/>
              <a:t>S0</a:t>
            </a:r>
            <a:r>
              <a:rPr lang="zh-CN" altLang="en-US"/>
              <a:t>，微指令地址为</a:t>
            </a:r>
            <a:r>
              <a:rPr lang="en-US" altLang="zh-CN"/>
              <a:t>00000</a:t>
            </a:r>
            <a:r>
              <a:rPr lang="zh-CN" altLang="en-US"/>
              <a:t>，必须设置控制字段中对应的为</a:t>
            </a:r>
            <a:r>
              <a:rPr lang="en-US" altLang="zh-CN"/>
              <a:t>1</a:t>
            </a:r>
            <a:r>
              <a:rPr lang="zh-CN" altLang="en-US"/>
              <a:t>，。。。。  根据状态机，下一个状态是</a:t>
            </a:r>
            <a:r>
              <a:rPr lang="en-US" altLang="zh-CN"/>
              <a:t>S1</a:t>
            </a:r>
            <a:r>
              <a:rPr lang="zh-CN" altLang="en-US"/>
              <a:t>，所以下址字段应该是</a:t>
            </a:r>
            <a:r>
              <a:rPr lang="en-US" altLang="zh-CN"/>
              <a:t>1</a:t>
            </a:r>
            <a:r>
              <a:rPr lang="zh-CN" altLang="en-US"/>
              <a:t>，</a:t>
            </a:r>
            <a:endParaRPr lang="en-US" altLang="zh-CN"/>
          </a:p>
          <a:p>
            <a:endParaRPr lang="en-US" altLang="zh-CN"/>
          </a:p>
          <a:p>
            <a:r>
              <a:rPr lang="zh-CN" altLang="en-US"/>
              <a:t>第二条微指令的地址是</a:t>
            </a:r>
            <a:r>
              <a:rPr lang="en-US" altLang="zh-CN"/>
              <a:t>1</a:t>
            </a:r>
            <a:r>
              <a:rPr lang="zh-CN" altLang="en-US"/>
              <a:t>，需要设置，下址字段根据状态机后续状态位</a:t>
            </a:r>
            <a:r>
              <a:rPr lang="en-US" altLang="zh-CN"/>
              <a:t>2</a:t>
            </a:r>
            <a:r>
              <a:rPr lang="zh-CN" altLang="en-US"/>
              <a:t>，</a:t>
            </a:r>
            <a:endParaRPr lang="en-US" altLang="zh-CN"/>
          </a:p>
          <a:p>
            <a:endParaRPr lang="en-US" altLang="zh-CN"/>
          </a:p>
          <a:p>
            <a:r>
              <a:rPr lang="zh-CN" altLang="en-US"/>
              <a:t>同理可以得到其他两条微指令，注意最后一条微指令</a:t>
            </a:r>
            <a:r>
              <a:rPr lang="en-US" altLang="zh-CN"/>
              <a:t>P0</a:t>
            </a:r>
            <a:r>
              <a:rPr lang="zh-CN" altLang="en-US"/>
              <a:t>位为</a:t>
            </a:r>
            <a:r>
              <a:rPr lang="en-US" altLang="zh-CN"/>
              <a:t>1</a:t>
            </a:r>
            <a:r>
              <a:rPr lang="zh-CN" altLang="en-US"/>
              <a:t>，表示要根据</a:t>
            </a:r>
            <a:r>
              <a:rPr lang="en-US" altLang="zh-CN"/>
              <a:t>IR</a:t>
            </a:r>
            <a:r>
              <a:rPr lang="zh-CN" altLang="en-US"/>
              <a:t>中的指令字的功能选择下一条微指令，也就是要根据微程序入口查找逻辑给出下一条微指令的地址。下址字段无效，为</a:t>
            </a:r>
            <a:r>
              <a:rPr lang="en-US" altLang="zh-CN"/>
              <a:t>xxxxx</a:t>
            </a:r>
            <a:r>
              <a:rPr lang="zh-CN" altLang="en-US"/>
              <a:t>，具体实验的时候为了统一，可以填零。</a:t>
            </a:r>
            <a:endParaRPr lang="en-US" altLang="zh-CN"/>
          </a:p>
          <a:p>
            <a:endParaRPr lang="en-US" altLang="zh-CN"/>
          </a:p>
          <a:p>
            <a:r>
              <a:rPr lang="zh-CN" altLang="en-US"/>
              <a:t>这就是取指令阶段的</a:t>
            </a:r>
            <a:r>
              <a:rPr lang="en-US" altLang="zh-CN"/>
              <a:t>4</a:t>
            </a:r>
            <a:r>
              <a:rPr lang="zh-CN" altLang="en-US"/>
              <a:t>条微指令，大家要重点关注</a:t>
            </a:r>
            <a:r>
              <a:rPr lang="en-US" altLang="zh-CN"/>
              <a:t>P</a:t>
            </a:r>
            <a:r>
              <a:rPr lang="zh-CN" altLang="en-US"/>
              <a:t>字段的设置。</a:t>
            </a:r>
            <a:endParaRPr lang="en-US" altLang="zh-CN"/>
          </a:p>
          <a:p>
            <a:endParaRPr lang="en-US" altLang="zh-CN"/>
          </a:p>
          <a:p>
            <a:r>
              <a:rPr lang="zh-CN" altLang="en-US"/>
              <a:t>要注意，取指令微程序包括</a:t>
            </a:r>
            <a:r>
              <a:rPr lang="en-US" altLang="zh-CN"/>
              <a:t>4</a:t>
            </a:r>
            <a:r>
              <a:rPr lang="zh-CN" altLang="en-US"/>
              <a:t>条微指令，存放在控存的零号单元，</a:t>
            </a:r>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79</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LW</a:t>
            </a:r>
            <a:r>
              <a:rPr lang="zh-CN" altLang="en-US"/>
              <a:t>指令对应五个节拍，所以包括五条微指令，第一条微指令地址为</a:t>
            </a:r>
            <a:r>
              <a:rPr lang="en-US" altLang="zh-CN"/>
              <a:t>4</a:t>
            </a:r>
            <a:r>
              <a:rPr lang="zh-CN" altLang="en-US"/>
              <a:t>，对应状态机中的</a:t>
            </a:r>
            <a:r>
              <a:rPr lang="en-US" altLang="zh-CN"/>
              <a:t>S4</a:t>
            </a:r>
            <a:r>
              <a:rPr lang="zh-CN" altLang="en-US"/>
              <a:t>状态，下址字段为</a:t>
            </a:r>
            <a:r>
              <a:rPr lang="en-US" altLang="zh-CN"/>
              <a:t>5</a:t>
            </a:r>
            <a:r>
              <a:rPr lang="zh-CN" altLang="en-US"/>
              <a:t>，后续下址字段均指向顺序微指令地址，</a:t>
            </a:r>
            <a:endParaRPr lang="en-US" altLang="zh-CN"/>
          </a:p>
          <a:p>
            <a:endParaRPr lang="en-US" altLang="zh-CN"/>
          </a:p>
          <a:p>
            <a:r>
              <a:rPr lang="zh-CN" altLang="en-US"/>
              <a:t>注意第</a:t>
            </a:r>
            <a:r>
              <a:rPr lang="en-US" altLang="zh-CN"/>
              <a:t>5</a:t>
            </a:r>
            <a:r>
              <a:rPr lang="zh-CN" altLang="en-US"/>
              <a:t>条微指令的下址字段为全</a:t>
            </a:r>
            <a:r>
              <a:rPr lang="en-US" altLang="zh-CN"/>
              <a:t>0</a:t>
            </a:r>
            <a:r>
              <a:rPr lang="zh-CN" altLang="en-US"/>
              <a:t>，表示微程序执行完毕，要跳转到</a:t>
            </a:r>
            <a:r>
              <a:rPr lang="en-US" altLang="zh-CN"/>
              <a:t>0</a:t>
            </a:r>
            <a:r>
              <a:rPr lang="zh-CN" altLang="en-US"/>
              <a:t>号单元执行取指令微程序。</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80</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同样</a:t>
            </a:r>
            <a:r>
              <a:rPr lang="en-US" altLang="zh-CN"/>
              <a:t>Sw</a:t>
            </a:r>
            <a:r>
              <a:rPr lang="zh-CN" altLang="en-US"/>
              <a:t>指令微程序也类似，大家要重点关注微指令的地址，和下址字段，最后一条微指令下址字段也是跳转到取指令微程序入口地址</a:t>
            </a:r>
            <a:r>
              <a:rPr lang="en-US" altLang="zh-CN"/>
              <a:t>0</a:t>
            </a:r>
            <a:r>
              <a:rPr lang="zh-CN" altLang="en-US"/>
              <a:t>号单元</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81</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Beq</a:t>
            </a:r>
            <a:r>
              <a:rPr lang="zh-CN" altLang="en-US"/>
              <a:t>指令比较特殊，第二条指令也就是</a:t>
            </a:r>
            <a:r>
              <a:rPr lang="en-US" altLang="zh-CN"/>
              <a:t>S15</a:t>
            </a:r>
            <a:r>
              <a:rPr lang="zh-CN" altLang="en-US"/>
              <a:t>状态，</a:t>
            </a:r>
            <a:r>
              <a:rPr lang="en-US" altLang="zh-CN"/>
              <a:t>P1=1</a:t>
            </a:r>
            <a:r>
              <a:rPr lang="zh-CN" altLang="en-US"/>
              <a:t>，也就是执行完这条微指令后要根据</a:t>
            </a:r>
            <a:r>
              <a:rPr lang="en-US" altLang="zh-CN"/>
              <a:t>Equal</a:t>
            </a:r>
            <a:r>
              <a:rPr lang="zh-CN" altLang="en-US"/>
              <a:t>的值进行微程序分支</a:t>
            </a:r>
            <a:endParaRPr lang="en-US" altLang="zh-CN"/>
          </a:p>
          <a:p>
            <a:endParaRPr lang="en-US" altLang="zh-CN"/>
          </a:p>
          <a:p>
            <a:r>
              <a:rPr lang="zh-CN" altLang="en-US"/>
              <a:t>如果</a:t>
            </a:r>
            <a:r>
              <a:rPr lang="en-US" altLang="zh-CN"/>
              <a:t>P1&amp;EUQAL=1</a:t>
            </a:r>
            <a:r>
              <a:rPr lang="zh-CN" altLang="en-US"/>
              <a:t>，则跳转到</a:t>
            </a:r>
            <a:r>
              <a:rPr lang="en-US" altLang="zh-CN"/>
              <a:t>S16</a:t>
            </a:r>
            <a:r>
              <a:rPr lang="zh-CN" altLang="en-US"/>
              <a:t>状态，否则进入下址字段所指向的取指微程序入口地址，</a:t>
            </a:r>
            <a:r>
              <a:rPr lang="en-US" altLang="zh-CN"/>
              <a:t>0</a:t>
            </a:r>
            <a:r>
              <a:rPr lang="zh-CN" altLang="en-US"/>
              <a:t>号单元，这是</a:t>
            </a:r>
            <a:r>
              <a:rPr lang="en-US" altLang="zh-CN"/>
              <a:t>5</a:t>
            </a:r>
            <a:r>
              <a:rPr lang="zh-CN" altLang="en-US"/>
              <a:t>条指令中唯一使用了判别测试位的指令。</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a:t>
            </a:r>
            <a:r>
              <a:rPr lang="en-US" altLang="zh-CN" dirty="0"/>
              <a:t>1</a:t>
            </a:r>
            <a:r>
              <a:rPr lang="zh-CN" altLang="en-US" dirty="0"/>
              <a:t>时刻</a:t>
            </a:r>
            <a:r>
              <a:rPr lang="en-US" altLang="zh-CN" dirty="0"/>
              <a:t>A</a:t>
            </a:r>
            <a:r>
              <a:rPr lang="zh-CN" altLang="en-US" dirty="0"/>
              <a:t>寄存器输入是狼群，</a:t>
            </a:r>
            <a:r>
              <a:rPr lang="en-US" altLang="zh-CN" dirty="0"/>
              <a:t>B</a:t>
            </a:r>
            <a:r>
              <a:rPr lang="zh-CN" altLang="en-US" dirty="0"/>
              <a:t>寄存器输入是一群羊，羊群必须在</a:t>
            </a:r>
            <a:r>
              <a:rPr lang="en-US" altLang="zh-CN" dirty="0"/>
              <a:t>hold</a:t>
            </a:r>
            <a:r>
              <a:rPr lang="zh-CN" altLang="en-US" dirty="0"/>
              <a:t>时间内进入寄存器</a:t>
            </a:r>
            <a:r>
              <a:rPr lang="en-US" altLang="zh-CN" dirty="0"/>
              <a:t>B</a:t>
            </a:r>
            <a:r>
              <a:rPr lang="zh-CN" altLang="en-US" dirty="0"/>
              <a:t>才算安全，那狼怎么样才能抓</a:t>
            </a:r>
            <a:r>
              <a:rPr lang="zh-CN" altLang="en-US"/>
              <a:t>到羊？狼选择什么路径时间最短？</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18</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加法指令需要</a:t>
            </a:r>
            <a:r>
              <a:rPr lang="en-US" altLang="zh-CN"/>
              <a:t>3</a:t>
            </a:r>
            <a:r>
              <a:rPr lang="zh-CN" altLang="en-US"/>
              <a:t>条，分别对应状态。。。。</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83</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立即数加指令也以后，这里不再详细讲述。</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84</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将所有微指令按状态值顺序存放在控制中，就得到这样一个微程序分布，你会发现取值微程序放在</a:t>
            </a:r>
            <a:r>
              <a:rPr lang="en-US" altLang="zh-CN"/>
              <a:t>0</a:t>
            </a:r>
            <a:r>
              <a:rPr lang="zh-CN" altLang="en-US"/>
              <a:t>号单元开始的地方，属于公操作，每一条指令的微程序结束都会跳转到这里，注意图中每一段微程序的最后一条微指令的下址字段都是零，图中浅黄色所示，而第</a:t>
            </a:r>
            <a:r>
              <a:rPr lang="en-US" altLang="zh-CN"/>
              <a:t>3</a:t>
            </a:r>
            <a:r>
              <a:rPr lang="zh-CN" altLang="en-US"/>
              <a:t>条微指令也就是</a:t>
            </a:r>
            <a:r>
              <a:rPr lang="en-US" altLang="zh-CN"/>
              <a:t>S3</a:t>
            </a:r>
            <a:r>
              <a:rPr lang="zh-CN" altLang="en-US"/>
              <a:t>状态，</a:t>
            </a:r>
            <a:r>
              <a:rPr lang="en-US" altLang="zh-CN"/>
              <a:t>P0</a:t>
            </a:r>
            <a:r>
              <a:rPr lang="zh-CN" altLang="en-US"/>
              <a:t>为</a:t>
            </a:r>
            <a:r>
              <a:rPr lang="en-US" altLang="zh-CN"/>
              <a:t>1</a:t>
            </a:r>
            <a:r>
              <a:rPr lang="zh-CN" altLang="en-US"/>
              <a:t>，要根据指令译码情况进行微程序分支。   微程序通常顺序存放，当然采用下址字段法实际上也不一定要遵循这样的原则。  这就是单总线</a:t>
            </a:r>
            <a:r>
              <a:rPr lang="en-US" altLang="zh-CN"/>
              <a:t>CPU</a:t>
            </a:r>
            <a:r>
              <a:rPr lang="zh-CN" altLang="en-US"/>
              <a:t>的微程序。</a:t>
            </a:r>
            <a:endParaRPr lang="en-US" altLang="zh-CN"/>
          </a:p>
          <a:p>
            <a:endParaRPr lang="en-US" altLang="zh-CN"/>
          </a:p>
          <a:p>
            <a:endParaRPr lang="en-US" altLang="zh-CN"/>
          </a:p>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t>85</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a:t>按照指令执行流程，我们很容易得到</a:t>
            </a:r>
            <a:r>
              <a:rPr lang="en-US" altLang="zh-CN" baseline="0"/>
              <a:t>5</a:t>
            </a:r>
            <a:r>
              <a:rPr lang="zh-CN" altLang="en-US" baseline="0"/>
              <a:t>条基本指令执行的状态转换图，如图所示，一共包括</a:t>
            </a:r>
            <a:r>
              <a:rPr lang="en-US" altLang="zh-CN" baseline="0"/>
              <a:t>S0-S24  25</a:t>
            </a:r>
            <a:r>
              <a:rPr lang="zh-CN" altLang="en-US" baseline="0"/>
              <a:t>个状态。</a:t>
            </a:r>
            <a:endParaRPr lang="en-US" altLang="zh-CN" baseline="0"/>
          </a:p>
          <a:p>
            <a:endParaRPr lang="en-US" altLang="zh-CN" baseline="0"/>
          </a:p>
          <a:p>
            <a:r>
              <a:rPr lang="zh-CN" altLang="en-US" baseline="0"/>
              <a:t>注意</a:t>
            </a:r>
            <a:r>
              <a:rPr lang="en-US" altLang="zh-CN" baseline="0"/>
              <a:t>0-3</a:t>
            </a:r>
            <a:r>
              <a:rPr lang="zh-CN" altLang="en-US" baseline="0"/>
              <a:t>是取指令阶段，在状态</a:t>
            </a:r>
            <a:r>
              <a:rPr lang="en-US" altLang="zh-CN" baseline="0"/>
              <a:t>3</a:t>
            </a:r>
            <a:r>
              <a:rPr lang="zh-CN" altLang="en-US" baseline="0"/>
              <a:t>需要进行状态分支，状态的切换与指令译码和时钟有关系，所有指令的最后一个状态都会进入公操作最终回到</a:t>
            </a:r>
            <a:r>
              <a:rPr lang="en-US" altLang="zh-CN" baseline="0"/>
              <a:t>S0</a:t>
            </a:r>
            <a:r>
              <a:rPr lang="zh-CN" altLang="en-US" baseline="0"/>
              <a:t>状态取指令。</a:t>
            </a:r>
            <a:endParaRPr lang="en-US" altLang="zh-CN" baseline="0"/>
          </a:p>
          <a:p>
            <a:endParaRPr lang="en-US" altLang="zh-CN" baseline="0"/>
          </a:p>
          <a:p>
            <a:r>
              <a:rPr lang="zh-CN" altLang="en-US" baseline="0"/>
              <a:t>随着指令数目增加，状态机将越来越复杂，为了简化设计，通常会将相同类型的指令的状态路径合并，比如这里</a:t>
            </a:r>
            <a:r>
              <a:rPr lang="en-US" altLang="zh-CN" baseline="0"/>
              <a:t>add</a:t>
            </a:r>
            <a:r>
              <a:rPr lang="zh-CN" altLang="en-US" baseline="0"/>
              <a:t>指令代表</a:t>
            </a:r>
            <a:r>
              <a:rPr lang="en-US" altLang="zh-CN" baseline="0"/>
              <a:t>R</a:t>
            </a:r>
            <a:r>
              <a:rPr lang="zh-CN" altLang="en-US" baseline="0"/>
              <a:t>行运算类指令，就可以共享</a:t>
            </a:r>
            <a:r>
              <a:rPr lang="en-US" altLang="zh-CN" baseline="0"/>
              <a:t>S19~S21</a:t>
            </a:r>
            <a:r>
              <a:rPr lang="zh-CN" altLang="en-US" baseline="0"/>
              <a:t>的状态路径，不同的</a:t>
            </a:r>
            <a:r>
              <a:rPr lang="en-US" altLang="zh-CN" baseline="0"/>
              <a:t>R</a:t>
            </a:r>
            <a:r>
              <a:rPr lang="zh-CN" altLang="en-US" baseline="0"/>
              <a:t>型运算类指令仅仅在实际运算的时候给出的运算选择控制信号不同，我们可以通过单独的运算器控制器产生这个运算控制信号。  同样</a:t>
            </a:r>
            <a:r>
              <a:rPr lang="en-US" altLang="zh-CN" baseline="0"/>
              <a:t>I</a:t>
            </a:r>
            <a:r>
              <a:rPr lang="zh-CN" altLang="en-US" baseline="0"/>
              <a:t>型运算指令也一样。</a:t>
            </a:r>
            <a:endParaRPr lang="en-US" altLang="zh-CN" baseline="0"/>
          </a:p>
          <a:p>
            <a:endParaRPr lang="en-US" altLang="zh-CN" baseline="0"/>
          </a:p>
          <a:p>
            <a:r>
              <a:rPr lang="zh-CN" altLang="en-US" baseline="0"/>
              <a:t>对于</a:t>
            </a:r>
            <a:r>
              <a:rPr lang="en-US" altLang="zh-CN" baseline="0"/>
              <a:t>beq</a:t>
            </a:r>
            <a:r>
              <a:rPr lang="zh-CN" altLang="en-US" baseline="0"/>
              <a:t>指令，由于相等才跳转，不相等不需要进行任何动作，所以当完成分支判断条件计算完成以后，可以根据状态字</a:t>
            </a:r>
            <a:r>
              <a:rPr lang="en-US" altLang="zh-CN" baseline="0"/>
              <a:t>equal</a:t>
            </a:r>
            <a:r>
              <a:rPr lang="zh-CN" altLang="en-US" baseline="0"/>
              <a:t>的值进行状态路径分支，如果相等则进入</a:t>
            </a:r>
            <a:r>
              <a:rPr lang="en-US" altLang="zh-CN" baseline="0"/>
              <a:t>S16-S17</a:t>
            </a:r>
            <a:r>
              <a:rPr lang="zh-CN" altLang="en-US" baseline="0"/>
              <a:t>以及</a:t>
            </a:r>
            <a:r>
              <a:rPr lang="en-US" altLang="zh-CN" baseline="0"/>
              <a:t>S18</a:t>
            </a:r>
            <a:r>
              <a:rPr lang="zh-CN" altLang="en-US" baseline="0"/>
              <a:t>路径计算分支目标地址修改</a:t>
            </a:r>
            <a:r>
              <a:rPr lang="en-US" altLang="zh-CN" baseline="0"/>
              <a:t>PC</a:t>
            </a:r>
            <a:r>
              <a:rPr lang="zh-CN" altLang="en-US" baseline="0"/>
              <a:t>值，如果不相等则直接进入公操作最终返回</a:t>
            </a:r>
            <a:r>
              <a:rPr lang="en-US" altLang="zh-CN" baseline="0"/>
              <a:t>S0</a:t>
            </a:r>
            <a:r>
              <a:rPr lang="zh-CN" altLang="en-US" baseline="0"/>
              <a:t>状态取指，这种优化使得</a:t>
            </a:r>
            <a:r>
              <a:rPr lang="en-US" altLang="zh-CN" baseline="0"/>
              <a:t>beq</a:t>
            </a:r>
            <a:r>
              <a:rPr lang="zh-CN" altLang="en-US" baseline="0"/>
              <a:t>指令在不需要分支时只需要</a:t>
            </a:r>
            <a:r>
              <a:rPr lang="en-US" altLang="zh-CN" baseline="0"/>
              <a:t>6</a:t>
            </a:r>
            <a:r>
              <a:rPr lang="zh-CN" altLang="en-US" baseline="0"/>
              <a:t>个时钟周期，进一步提升了程序执行性能。</a:t>
            </a:r>
            <a:endParaRPr lang="en-US" altLang="zh-CN" baseline="0"/>
          </a:p>
          <a:p>
            <a:endParaRPr lang="en-US" altLang="zh-CN" baseline="0"/>
          </a:p>
          <a:p>
            <a:r>
              <a:rPr lang="zh-CN" altLang="en-US" baseline="0"/>
              <a:t>有了状态机，就可以根据状态机构建状态转换表，如右侧表所示，利用状态表就可以得到次态与现态的逻辑表达式，构建状态机组合逻辑模块。</a:t>
            </a:r>
            <a:endParaRPr lang="en-US" altLang="zh-CN" baseline="0"/>
          </a:p>
        </p:txBody>
      </p:sp>
      <p:sp>
        <p:nvSpPr>
          <p:cNvPr id="4" name="灯片编号占位符 3"/>
          <p:cNvSpPr>
            <a:spLocks noGrp="1"/>
          </p:cNvSpPr>
          <p:nvPr>
            <p:ph type="sldNum" sz="quarter" idx="10"/>
          </p:nvPr>
        </p:nvSpPr>
        <p:spPr/>
        <p:txBody>
          <a:bodyPr/>
          <a:lstStyle/>
          <a:p>
            <a:fld id="{7E259034-BEED-4024-A934-72E55E0D3101}" type="slidenum">
              <a:rPr lang="zh-CN" altLang="en-US" smtClean="0"/>
              <a:t>86</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尝试给出</a:t>
            </a:r>
            <a:r>
              <a:rPr lang="en-US" altLang="zh-CN" dirty="0"/>
              <a:t>4</a:t>
            </a:r>
            <a:r>
              <a:rPr lang="zh-CN" altLang="en-US" dirty="0"/>
              <a:t>条指令的微指令序列，黑板上画状态机即可</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87</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88</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p:sp>
      <p:sp>
        <p:nvSpPr>
          <p:cNvPr id="2396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96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2"/>
                </a:solidFill>
                <a:latin typeface="Verdana" panose="020B0604030504040204" pitchFamily="34" charset="0"/>
                <a:ea typeface="宋体" panose="02010600030101010101" pitchFamily="2" charset="-122"/>
              </a:defRPr>
            </a:lvl1pPr>
            <a:lvl2pPr marL="669290" indent="-257175" eaLnBrk="0" hangingPunct="0">
              <a:defRPr sz="3400">
                <a:solidFill>
                  <a:schemeClr val="tx2"/>
                </a:solidFill>
                <a:latin typeface="Verdana" panose="020B0604030504040204" pitchFamily="34" charset="0"/>
                <a:ea typeface="宋体" panose="02010600030101010101" pitchFamily="2" charset="-122"/>
              </a:defRPr>
            </a:lvl2pPr>
            <a:lvl3pPr marL="1029335" indent="-205740" eaLnBrk="0" hangingPunct="0">
              <a:defRPr sz="3400">
                <a:solidFill>
                  <a:schemeClr val="tx2"/>
                </a:solidFill>
                <a:latin typeface="Verdana" panose="020B0604030504040204" pitchFamily="34" charset="0"/>
                <a:ea typeface="宋体" panose="02010600030101010101" pitchFamily="2" charset="-122"/>
              </a:defRPr>
            </a:lvl3pPr>
            <a:lvl4pPr marL="1441450" indent="-205740" eaLnBrk="0" hangingPunct="0">
              <a:defRPr sz="3400">
                <a:solidFill>
                  <a:schemeClr val="tx2"/>
                </a:solidFill>
                <a:latin typeface="Verdana" panose="020B0604030504040204" pitchFamily="34" charset="0"/>
                <a:ea typeface="宋体" panose="02010600030101010101" pitchFamily="2" charset="-122"/>
              </a:defRPr>
            </a:lvl4pPr>
            <a:lvl5pPr marL="1853565" indent="-205740" eaLnBrk="0" hangingPunct="0">
              <a:defRPr sz="3400">
                <a:solidFill>
                  <a:schemeClr val="tx2"/>
                </a:solidFill>
                <a:latin typeface="Verdana" panose="020B0604030504040204" pitchFamily="34" charset="0"/>
                <a:ea typeface="宋体" panose="02010600030101010101" pitchFamily="2" charset="-122"/>
              </a:defRPr>
            </a:lvl5pPr>
            <a:lvl6pPr marL="226504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6pPr>
            <a:lvl7pPr marL="267716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7pPr>
            <a:lvl8pPr marL="3088640"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8pPr>
            <a:lvl9pPr marL="3500755" indent="-205740" algn="ctr" eaLnBrk="0" fontAlgn="base" hangingPunct="0">
              <a:spcBef>
                <a:spcPct val="0"/>
              </a:spcBef>
              <a:spcAft>
                <a:spcPct val="0"/>
              </a:spcAft>
              <a:defRPr sz="3400">
                <a:solidFill>
                  <a:schemeClr val="tx2"/>
                </a:solidFill>
                <a:latin typeface="Verdana" panose="020B0604030504040204" pitchFamily="34" charset="0"/>
                <a:ea typeface="宋体" panose="02010600030101010101" pitchFamily="2" charset="-122"/>
              </a:defRPr>
            </a:lvl9pPr>
          </a:lstStyle>
          <a:p>
            <a:pPr eaLnBrk="1" hangingPunct="1"/>
            <a:fld id="{2189C530-12A4-40E9-9940-A071D21F4086}" type="slidenum">
              <a:rPr lang="en-US" altLang="zh-CN" sz="1000">
                <a:solidFill>
                  <a:schemeClr val="tx1"/>
                </a:solidFill>
                <a:latin typeface="Arial" panose="020B0604020202020204" pitchFamily="34" charset="0"/>
              </a:rPr>
              <a:t>89</a:t>
            </a:fld>
            <a:endParaRPr lang="en-US" altLang="zh-CN" sz="1000">
              <a:solidFill>
                <a:schemeClr val="tx1"/>
              </a:solidFill>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FPGA</a:t>
            </a:r>
            <a:r>
              <a:rPr lang="zh-CN" altLang="en-US" dirty="0"/>
              <a:t>逻辑就是存储逻辑</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98</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关中断，开中断类似</a:t>
            </a:r>
            <a:r>
              <a:rPr lang="en-US" altLang="zh-CN" dirty="0"/>
              <a:t>PV</a:t>
            </a:r>
            <a:r>
              <a:rPr lang="zh-CN" altLang="en-US" dirty="0"/>
              <a:t>操作，保证中断服务的原子性</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104</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106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关键延迟  </a:t>
            </a:r>
            <a:r>
              <a:rPr lang="en-US" altLang="zh-CN" dirty="0"/>
              <a:t>clk-to-q+4Adder+setup time =50ns</a:t>
            </a:r>
          </a:p>
          <a:p>
            <a:r>
              <a:rPr lang="zh-CN" altLang="en-US" dirty="0"/>
              <a:t>最大频率  </a:t>
            </a:r>
            <a:r>
              <a:rPr lang="en-US" altLang="zh-CN" dirty="0"/>
              <a:t>20Mhz</a:t>
            </a:r>
          </a:p>
          <a:p>
            <a:r>
              <a:rPr lang="en-US" altLang="zh-CN" dirty="0"/>
              <a:t>S0</a:t>
            </a:r>
            <a:r>
              <a:rPr lang="zh-CN" altLang="en-US" dirty="0"/>
              <a:t>信号是最短路径 </a:t>
            </a:r>
            <a:r>
              <a:rPr lang="en-US" altLang="zh-CN" dirty="0"/>
              <a:t>10ns</a:t>
            </a:r>
            <a:r>
              <a:rPr lang="zh-CN" altLang="en-US" dirty="0"/>
              <a:t>，保持违例   </a:t>
            </a:r>
            <a:r>
              <a:rPr lang="en-US" altLang="zh-CN" dirty="0"/>
              <a:t>10+Clk_to_q=15ns</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19</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109</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115</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强制对齐</a:t>
            </a:r>
          </a:p>
        </p:txBody>
      </p:sp>
      <p:sp>
        <p:nvSpPr>
          <p:cNvPr id="4" name="灯片编号占位符 3"/>
          <p:cNvSpPr>
            <a:spLocks noGrp="1"/>
          </p:cNvSpPr>
          <p:nvPr>
            <p:ph type="sldNum" sz="quarter" idx="10"/>
          </p:nvPr>
        </p:nvSpPr>
        <p:spPr/>
        <p:txBody>
          <a:bodyPr/>
          <a:lstStyle/>
          <a:p>
            <a:fld id="{D5CE584D-DA30-42E6-B6AB-C9D2BEA4D810}" type="slidenum">
              <a:rPr lang="zh-CN" altLang="en-US" smtClean="0"/>
              <a:t>116</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移位指令见</a:t>
            </a:r>
            <a:r>
              <a:rPr lang="en-US" altLang="zh-CN" dirty="0"/>
              <a:t>ppt</a:t>
            </a:r>
            <a:r>
              <a:rPr lang="zh-CN" altLang="en-US" dirty="0"/>
              <a:t>页面外的图</a:t>
            </a:r>
          </a:p>
        </p:txBody>
      </p:sp>
      <p:sp>
        <p:nvSpPr>
          <p:cNvPr id="4" name="灯片编号占位符 3"/>
          <p:cNvSpPr>
            <a:spLocks noGrp="1"/>
          </p:cNvSpPr>
          <p:nvPr>
            <p:ph type="sldNum" sz="quarter" idx="5"/>
          </p:nvPr>
        </p:nvSpPr>
        <p:spPr/>
        <p:txBody>
          <a:bodyPr/>
          <a:lstStyle/>
          <a:p>
            <a:fld id="{D5CE584D-DA30-42E6-B6AB-C9D2BEA4D810}" type="slidenum">
              <a:rPr lang="zh-CN" altLang="en-US" smtClean="0"/>
              <a:t>121</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124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t>128</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t>139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a:solidFill>
                  <a:schemeClr val="tx1"/>
                </a:solidFill>
                <a:effectLst/>
                <a:latin typeface="+mn-lt"/>
                <a:ea typeface="+mn-ea"/>
                <a:cs typeface="+mn-cs"/>
              </a:rPr>
              <a:t>有了单总线结构的</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数据通路，下面我们将分析</a:t>
            </a:r>
            <a:r>
              <a:rPr lang="zh-CN" altLang="zh-CN" sz="1200" kern="1200">
                <a:solidFill>
                  <a:schemeClr val="tx1"/>
                </a:solidFill>
                <a:effectLst/>
                <a:latin typeface="+mn-lt"/>
                <a:ea typeface="+mn-ea"/>
                <a:cs typeface="+mn-cs"/>
              </a:rPr>
              <a:t>五条</a:t>
            </a:r>
            <a:r>
              <a:rPr lang="zh-CN" altLang="en-US" sz="1200" kern="1200">
                <a:solidFill>
                  <a:schemeClr val="tx1"/>
                </a:solidFill>
                <a:effectLst/>
                <a:latin typeface="+mn-lt"/>
                <a:ea typeface="+mn-ea"/>
                <a:cs typeface="+mn-cs"/>
              </a:rPr>
              <a:t>典型</a:t>
            </a:r>
            <a:r>
              <a:rPr lang="en-US" altLang="zh-CN" sz="1200" kern="1200">
                <a:solidFill>
                  <a:schemeClr val="tx1"/>
                </a:solidFill>
                <a:effectLst/>
                <a:latin typeface="+mn-lt"/>
                <a:ea typeface="+mn-ea"/>
                <a:cs typeface="+mn-cs"/>
              </a:rPr>
              <a:t>MIPS</a:t>
            </a:r>
            <a:r>
              <a:rPr lang="zh-CN" altLang="zh-CN" sz="1200" kern="1200">
                <a:solidFill>
                  <a:schemeClr val="tx1"/>
                </a:solidFill>
                <a:effectLst/>
                <a:latin typeface="+mn-lt"/>
                <a:ea typeface="+mn-ea"/>
                <a:cs typeface="+mn-cs"/>
              </a:rPr>
              <a:t>指令</a:t>
            </a:r>
            <a:r>
              <a:rPr lang="zh-CN" altLang="en-US" sz="1200" kern="1200">
                <a:solidFill>
                  <a:schemeClr val="tx1"/>
                </a:solidFill>
                <a:effectLst/>
                <a:latin typeface="+mn-lt"/>
                <a:ea typeface="+mn-ea"/>
                <a:cs typeface="+mn-cs"/>
              </a:rPr>
              <a:t>在这样一个数据通路上运行的基本流程</a:t>
            </a:r>
            <a:r>
              <a:rPr lang="zh-CN"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我们将重点探讨不同指令执行过程中的数据流和控制流情况，</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五条指令粉笔是访存指令</a:t>
            </a:r>
            <a:r>
              <a:rPr lang="en-US" altLang="zh-CN" sz="1200" kern="1200">
                <a:solidFill>
                  <a:schemeClr val="tx1"/>
                </a:solidFill>
                <a:effectLst/>
                <a:latin typeface="+mn-lt"/>
                <a:ea typeface="+mn-ea"/>
                <a:cs typeface="+mn-cs"/>
              </a:rPr>
              <a:t>lw</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sw</a:t>
            </a:r>
            <a:r>
              <a:rPr lang="zh-CN" altLang="en-US" sz="1200" kern="1200">
                <a:solidFill>
                  <a:schemeClr val="tx1"/>
                </a:solidFill>
                <a:effectLst/>
                <a:latin typeface="+mn-lt"/>
                <a:ea typeface="+mn-ea"/>
                <a:cs typeface="+mn-cs"/>
              </a:rPr>
              <a:t>，条件分支指令</a:t>
            </a:r>
            <a:r>
              <a:rPr lang="en-US" altLang="zh-CN" sz="1200" kern="1200">
                <a:solidFill>
                  <a:schemeClr val="tx1"/>
                </a:solidFill>
                <a:effectLst/>
                <a:latin typeface="+mn-lt"/>
                <a:ea typeface="+mn-ea"/>
                <a:cs typeface="+mn-cs"/>
              </a:rPr>
              <a:t>beq</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R</a:t>
            </a:r>
            <a:r>
              <a:rPr lang="zh-CN" altLang="en-US" sz="1200" kern="1200">
                <a:solidFill>
                  <a:schemeClr val="tx1"/>
                </a:solidFill>
                <a:effectLst/>
                <a:latin typeface="+mn-lt"/>
                <a:ea typeface="+mn-ea"/>
                <a:cs typeface="+mn-cs"/>
              </a:rPr>
              <a:t>型运算指令</a:t>
            </a:r>
            <a:r>
              <a:rPr lang="en-US" altLang="zh-CN" sz="1200" kern="1200">
                <a:solidFill>
                  <a:schemeClr val="tx1"/>
                </a:solidFill>
                <a:effectLst/>
                <a:latin typeface="+mn-lt"/>
                <a:ea typeface="+mn-ea"/>
                <a:cs typeface="+mn-cs"/>
              </a:rPr>
              <a:t>add,</a:t>
            </a:r>
            <a:r>
              <a:rPr lang="zh-CN" altLang="en-US" sz="1200" kern="1200">
                <a:solidFill>
                  <a:schemeClr val="tx1"/>
                </a:solidFill>
                <a:effectLst/>
                <a:latin typeface="+mn-lt"/>
                <a:ea typeface="+mn-ea"/>
                <a:cs typeface="+mn-cs"/>
              </a:rPr>
              <a:t>立即数运算指令</a:t>
            </a:r>
            <a:r>
              <a:rPr lang="en-US" altLang="zh-CN" sz="1200" kern="1200">
                <a:solidFill>
                  <a:schemeClr val="tx1"/>
                </a:solidFill>
                <a:effectLst/>
                <a:latin typeface="+mn-lt"/>
                <a:ea typeface="+mn-ea"/>
                <a:cs typeface="+mn-cs"/>
              </a:rPr>
              <a:t>addi</a:t>
            </a:r>
            <a:r>
              <a:rPr lang="zh-CN" altLang="en-US" sz="1200" kern="1200">
                <a:solidFill>
                  <a:schemeClr val="tx1"/>
                </a:solidFill>
                <a:effectLst/>
                <a:latin typeface="+mn-lt"/>
                <a:ea typeface="+mn-ea"/>
                <a:cs typeface="+mn-cs"/>
              </a:rPr>
              <a:t>，这几条指令具有较好的代表性，</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后续我们可以利用这几条简单的指令构建一个小型的实验系统验证</a:t>
            </a:r>
            <a:r>
              <a:rPr lang="en-US" altLang="zh-CN" sz="1200" kern="1200">
                <a:solidFill>
                  <a:schemeClr val="tx1"/>
                </a:solidFill>
                <a:effectLst/>
                <a:latin typeface="+mn-lt"/>
                <a:ea typeface="+mn-ea"/>
                <a:cs typeface="+mn-cs"/>
              </a:rPr>
              <a:t>CPU</a:t>
            </a:r>
            <a:r>
              <a:rPr lang="zh-CN" altLang="en-US" sz="1200" kern="1200">
                <a:solidFill>
                  <a:schemeClr val="tx1"/>
                </a:solidFill>
                <a:effectLst/>
                <a:latin typeface="+mn-lt"/>
                <a:ea typeface="+mn-ea"/>
                <a:cs typeface="+mn-cs"/>
              </a:rPr>
              <a:t>设计中的诸多知识点 。</a:t>
            </a:r>
            <a:endParaRPr lang="en-US"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24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前面详细介绍了单总线结构</a:t>
            </a:r>
            <a:r>
              <a:rPr lang="en-US" altLang="zh-CN"/>
              <a:t>CPU</a:t>
            </a:r>
            <a:r>
              <a:rPr lang="zh-CN" altLang="en-US"/>
              <a:t>的模型，这里我们给出其在</a:t>
            </a:r>
            <a:r>
              <a:rPr lang="en-US" altLang="zh-CN"/>
              <a:t>Logisim</a:t>
            </a:r>
            <a:r>
              <a:rPr lang="zh-CN" altLang="en-US"/>
              <a:t>上的具体实现</a:t>
            </a:r>
            <a:endParaRPr lang="en-US" altLang="zh-CN"/>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25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首先我们来看看取指令如何完成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在前面我们反复强调过了</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取指令的过程是以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a:t>
            </a:r>
            <a:r>
              <a:rPr lang="zh-CN" altLang="en-US" sz="1200" kern="1200">
                <a:solidFill>
                  <a:schemeClr val="tx1"/>
                </a:solidFill>
                <a:effectLst/>
                <a:latin typeface="+mn-lt"/>
                <a:ea typeface="+mn-ea"/>
                <a:cs typeface="+mn-cs"/>
              </a:rPr>
              <a:t>主存，</a:t>
            </a:r>
            <a:r>
              <a:rPr lang="zh-CN" altLang="zh-CN" sz="1200" kern="1200">
                <a:solidFill>
                  <a:schemeClr val="tx1"/>
                </a:solidFill>
                <a:effectLst/>
                <a:latin typeface="+mn-lt"/>
                <a:ea typeface="+mn-ea"/>
                <a:cs typeface="+mn-cs"/>
              </a:rPr>
              <a:t>将指令从主存取出送到指令寄存器</a:t>
            </a:r>
            <a:r>
              <a:rPr lang="en-US" altLang="zh-CN" sz="1200" kern="1200">
                <a:solidFill>
                  <a:schemeClr val="tx1"/>
                </a:solidFill>
                <a:effectLst/>
                <a:latin typeface="+mn-lt"/>
                <a:ea typeface="+mn-ea"/>
                <a:cs typeface="+mn-cs"/>
              </a:rPr>
              <a:t>IR</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然后再将</a:t>
            </a:r>
            <a:r>
              <a:rPr lang="en-US" altLang="zh-CN" sz="1200" kern="1200">
                <a:solidFill>
                  <a:schemeClr val="tx1"/>
                </a:solidFill>
                <a:effectLst/>
                <a:latin typeface="+mn-lt"/>
                <a:ea typeface="+mn-ea"/>
                <a:cs typeface="+mn-cs"/>
              </a:rPr>
              <a:t>PC++</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的意思是</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加上指令的字节长度，如果是</a:t>
            </a:r>
            <a:r>
              <a:rPr lang="en-US" altLang="zh-CN" sz="1200" kern="1200">
                <a:solidFill>
                  <a:schemeClr val="tx1"/>
                </a:solidFill>
                <a:effectLst/>
                <a:latin typeface="+mn-lt"/>
                <a:ea typeface="+mn-ea"/>
                <a:cs typeface="+mn-cs"/>
              </a:rPr>
              <a:t>MIPS</a:t>
            </a:r>
            <a:r>
              <a:rPr lang="zh-CN" altLang="en-US" sz="1200" kern="1200">
                <a:solidFill>
                  <a:schemeClr val="tx1"/>
                </a:solidFill>
                <a:effectLst/>
                <a:latin typeface="+mn-lt"/>
                <a:ea typeface="+mn-ea"/>
                <a:cs typeface="+mn-cs"/>
              </a:rPr>
              <a:t>指令，由于指令长度为</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，所以</a:t>
            </a:r>
            <a:r>
              <a:rPr lang="en-US" altLang="zh-CN" sz="1200" kern="1200">
                <a:solidFill>
                  <a:schemeClr val="tx1"/>
                </a:solidFill>
                <a:effectLst/>
                <a:latin typeface="+mn-lt"/>
                <a:ea typeface="+mn-ea"/>
                <a:cs typeface="+mn-cs"/>
              </a:rPr>
              <a:t>PC=PC+4</a:t>
            </a:r>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在这样一个</a:t>
            </a:r>
            <a:r>
              <a:rPr lang="zh-CN" altLang="en-US" sz="1200" kern="1200">
                <a:solidFill>
                  <a:schemeClr val="tx1"/>
                </a:solidFill>
                <a:effectLst/>
                <a:latin typeface="+mn-lt"/>
                <a:ea typeface="+mn-ea"/>
                <a:cs typeface="+mn-cs"/>
              </a:rPr>
              <a:t>单总线</a:t>
            </a:r>
            <a:r>
              <a:rPr lang="zh-CN" altLang="zh-CN" sz="1200" kern="1200">
                <a:solidFill>
                  <a:schemeClr val="tx1"/>
                </a:solidFill>
                <a:effectLst/>
                <a:latin typeface="+mn-lt"/>
                <a:ea typeface="+mn-ea"/>
                <a:cs typeface="+mn-cs"/>
              </a:rPr>
              <a:t>主机架构里面</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要完成取指令的通路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必须要通过</a:t>
            </a:r>
            <a:r>
              <a:rPr lang="zh-CN" altLang="en-US" sz="1200" kern="1200">
                <a:solidFill>
                  <a:schemeClr val="tx1"/>
                </a:solidFill>
                <a:effectLst/>
                <a:latin typeface="+mn-lt"/>
                <a:ea typeface="+mn-ea"/>
                <a:cs typeface="+mn-cs"/>
              </a:rPr>
              <a:t>内部</a:t>
            </a:r>
            <a:r>
              <a:rPr lang="zh-CN" altLang="zh-CN" sz="1200" kern="1200">
                <a:solidFill>
                  <a:schemeClr val="tx1"/>
                </a:solidFill>
                <a:effectLst/>
                <a:latin typeface="+mn-lt"/>
                <a:ea typeface="+mn-ea"/>
                <a:cs typeface="+mn-cs"/>
              </a:rPr>
              <a:t>总线反复的进行数据的传递</a:t>
            </a:r>
            <a:r>
              <a:rPr lang="zh-CN" altLang="en-US" sz="1200" kern="1200">
                <a:solidFill>
                  <a:schemeClr val="tx1"/>
                </a:solidFill>
                <a:effectLst/>
                <a:latin typeface="+mn-lt"/>
                <a:ea typeface="+mn-ea"/>
                <a:cs typeface="+mn-cs"/>
              </a:rPr>
              <a:t>，我们来看一看具体的过程。</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首先以</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为地址访问主存</a:t>
            </a:r>
            <a:r>
              <a:rPr lang="zh-CN" altLang="en-US" sz="1200" kern="1200">
                <a:solidFill>
                  <a:schemeClr val="tx1"/>
                </a:solidFill>
                <a:effectLst/>
                <a:latin typeface="+mn-lt"/>
                <a:ea typeface="+mn-ea"/>
                <a:cs typeface="+mn-cs"/>
              </a:rPr>
              <a:t>，访问主存的接口是</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寄存器，访存必须</a:t>
            </a:r>
            <a:r>
              <a:rPr lang="zh-CN" altLang="zh-CN" sz="1200" kern="1200">
                <a:solidFill>
                  <a:schemeClr val="tx1"/>
                </a:solidFill>
                <a:effectLst/>
                <a:latin typeface="+mn-lt"/>
                <a:ea typeface="+mn-ea"/>
                <a:cs typeface="+mn-cs"/>
              </a:rPr>
              <a:t>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另外</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还要</a:t>
            </a:r>
            <a:r>
              <a:rPr lang="en-US" altLang="zh-CN" sz="1200" kern="1200">
                <a:solidFill>
                  <a:schemeClr val="tx1"/>
                </a:solidFill>
                <a:effectLst/>
                <a:latin typeface="+mn-lt"/>
                <a:ea typeface="+mn-ea"/>
                <a:cs typeface="+mn-cs"/>
              </a:rPr>
              <a:t>+4</a:t>
            </a:r>
            <a:endParaRPr lang="zh-CN"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所</a:t>
            </a:r>
            <a:r>
              <a:rPr lang="zh-CN" altLang="zh-CN" sz="1200" kern="1200">
                <a:solidFill>
                  <a:schemeClr val="tx1"/>
                </a:solidFill>
                <a:effectLst/>
                <a:latin typeface="+mn-lt"/>
                <a:ea typeface="+mn-ea"/>
                <a:cs typeface="+mn-cs"/>
              </a:rPr>
              <a:t>以我们还要将</a:t>
            </a:r>
            <a:r>
              <a:rPr lang="en-US" altLang="zh-CN" sz="1200" kern="1200">
                <a:solidFill>
                  <a:schemeClr val="tx1"/>
                </a:solidFill>
                <a:effectLst/>
                <a:latin typeface="+mn-lt"/>
                <a:ea typeface="+mn-ea"/>
                <a:cs typeface="+mn-cs"/>
              </a:rPr>
              <a:t>PC</a:t>
            </a:r>
            <a:r>
              <a:rPr lang="zh-CN" altLang="zh-CN" sz="1200" kern="1200">
                <a:solidFill>
                  <a:schemeClr val="tx1"/>
                </a:solidFill>
                <a:effectLst/>
                <a:latin typeface="+mn-lt"/>
                <a:ea typeface="+mn-ea"/>
                <a:cs typeface="+mn-cs"/>
              </a:rPr>
              <a:t>的值送到</a:t>
            </a:r>
            <a:r>
              <a:rPr lang="en-US" altLang="zh-CN" sz="1200" kern="1200">
                <a:solidFill>
                  <a:schemeClr val="tx1"/>
                </a:solidFill>
                <a:effectLst/>
                <a:latin typeface="+mn-lt"/>
                <a:ea typeface="+mn-ea"/>
                <a:cs typeface="+mn-cs"/>
              </a:rPr>
              <a:t>ALU</a:t>
            </a:r>
            <a:r>
              <a:rPr lang="zh-CN" altLang="zh-CN" sz="1200" kern="1200">
                <a:solidFill>
                  <a:schemeClr val="tx1"/>
                </a:solidFill>
                <a:effectLst/>
                <a:latin typeface="+mn-lt"/>
                <a:ea typeface="+mn-ea"/>
                <a:cs typeface="+mn-cs"/>
              </a:rPr>
              <a:t>一个输入</a:t>
            </a:r>
            <a:r>
              <a:rPr lang="zh-CN" altLang="en-US" sz="1200" kern="1200">
                <a:solidFill>
                  <a:schemeClr val="tx1"/>
                </a:solidFill>
                <a:effectLst/>
                <a:latin typeface="+mn-lt"/>
                <a:ea typeface="+mn-ea"/>
                <a:cs typeface="+mn-cs"/>
              </a:rPr>
              <a:t>暂存器</a:t>
            </a:r>
            <a:r>
              <a:rPr lang="en-US" altLang="zh-CN" sz="1200" kern="1200">
                <a:solidFill>
                  <a:schemeClr val="tx1"/>
                </a:solidFill>
                <a:effectLst/>
                <a:latin typeface="+mn-lt"/>
                <a:ea typeface="+mn-ea"/>
                <a:cs typeface="+mn-cs"/>
              </a:rPr>
              <a:t>X</a:t>
            </a:r>
            <a:r>
              <a:rPr lang="zh-CN" altLang="zh-CN" sz="1200" kern="1200">
                <a:solidFill>
                  <a:schemeClr val="tx1"/>
                </a:solidFill>
                <a:effectLst/>
                <a:latin typeface="+mn-lt"/>
                <a:ea typeface="+mn-ea"/>
                <a:cs typeface="+mn-cs"/>
              </a:rPr>
              <a:t>中</a:t>
            </a:r>
            <a:r>
              <a:rPr lang="zh-CN" altLang="en-US" sz="1200" kern="1200">
                <a:solidFill>
                  <a:schemeClr val="tx1"/>
                </a:solidFill>
                <a:effectLst/>
                <a:latin typeface="+mn-lt"/>
                <a:ea typeface="+mn-ea"/>
                <a:cs typeface="+mn-cs"/>
              </a:rPr>
              <a:t>进行加</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的动作，也就是要建立</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到</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的数据通路，</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要建立</a:t>
            </a:r>
            <a:r>
              <a:rPr lang="zh-CN" altLang="zh-CN" sz="1200" kern="1200">
                <a:solidFill>
                  <a:schemeClr val="tx1"/>
                </a:solidFill>
                <a:effectLst/>
                <a:latin typeface="+mn-lt"/>
                <a:ea typeface="+mn-ea"/>
                <a:cs typeface="+mn-cs"/>
              </a:rPr>
              <a:t>这个</a:t>
            </a:r>
            <a:r>
              <a:rPr lang="zh-CN" altLang="en-US" sz="1200" kern="1200">
                <a:solidFill>
                  <a:schemeClr val="tx1"/>
                </a:solidFill>
                <a:effectLst/>
                <a:latin typeface="+mn-lt"/>
                <a:ea typeface="+mn-ea"/>
                <a:cs typeface="+mn-cs"/>
              </a:rPr>
              <a:t>通路我们需要给出</a:t>
            </a: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个控制信号，注意这里给出控制信号的意思就是当前信号值为</a:t>
            </a:r>
            <a:r>
              <a:rPr lang="en-US" altLang="zh-CN" sz="1200" kern="1200">
                <a:solidFill>
                  <a:schemeClr val="tx1"/>
                </a:solidFill>
                <a:effectLst/>
                <a:latin typeface="+mn-lt"/>
                <a:ea typeface="+mn-ea"/>
                <a:cs typeface="+mn-cs"/>
              </a:rPr>
              <a:t>1</a:t>
            </a:r>
          </a:p>
          <a:p>
            <a:r>
              <a:rPr lang="zh-CN" altLang="en-US" sz="1200" kern="1200">
                <a:solidFill>
                  <a:schemeClr val="tx1"/>
                </a:solidFill>
                <a:effectLst/>
                <a:latin typeface="+mn-lt"/>
                <a:ea typeface="+mn-ea"/>
                <a:cs typeface="+mn-cs"/>
              </a:rPr>
              <a:t>首先给出</a:t>
            </a:r>
            <a:r>
              <a:rPr lang="en-US" altLang="zh-CN" sz="1200" kern="1200">
                <a:solidFill>
                  <a:schemeClr val="tx1"/>
                </a:solidFill>
                <a:effectLst/>
                <a:latin typeface="+mn-lt"/>
                <a:ea typeface="+mn-ea"/>
                <a:cs typeface="+mn-cs"/>
              </a:rPr>
              <a:t>Pcout</a:t>
            </a:r>
            <a:r>
              <a:rPr lang="zh-CN" altLang="en-US" sz="1200" kern="1200">
                <a:solidFill>
                  <a:schemeClr val="tx1"/>
                </a:solidFill>
                <a:effectLst/>
                <a:latin typeface="+mn-lt"/>
                <a:ea typeface="+mn-ea"/>
                <a:cs typeface="+mn-cs"/>
              </a:rPr>
              <a:t>信号，</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值将经内总线传输到</a:t>
            </a:r>
            <a:r>
              <a:rPr lang="en-US" altLang="zh-CN" sz="1200" kern="1200">
                <a:solidFill>
                  <a:schemeClr val="tx1"/>
                </a:solidFill>
                <a:effectLst/>
                <a:latin typeface="+mn-lt"/>
                <a:ea typeface="+mn-ea"/>
                <a:cs typeface="+mn-cs"/>
              </a:rPr>
              <a:t>AR</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X</a:t>
            </a:r>
            <a:r>
              <a:rPr lang="zh-CN" altLang="en-US" sz="1200" kern="1200">
                <a:solidFill>
                  <a:schemeClr val="tx1"/>
                </a:solidFill>
                <a:effectLst/>
                <a:latin typeface="+mn-lt"/>
                <a:ea typeface="+mn-ea"/>
                <a:cs typeface="+mn-cs"/>
              </a:rPr>
              <a:t>的输入端，给出</a:t>
            </a:r>
            <a:r>
              <a:rPr lang="en-US" altLang="zh-CN" sz="1200" kern="1200">
                <a:solidFill>
                  <a:schemeClr val="tx1"/>
                </a:solidFill>
                <a:effectLst/>
                <a:latin typeface="+mn-lt"/>
                <a:ea typeface="+mn-ea"/>
                <a:cs typeface="+mn-cs"/>
              </a:rPr>
              <a:t>Xin</a:t>
            </a:r>
            <a:r>
              <a:rPr lang="zh-CN" altLang="en-US"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Arin</a:t>
            </a:r>
            <a:r>
              <a:rPr lang="zh-CN" altLang="en-US" sz="1200" kern="1200">
                <a:solidFill>
                  <a:schemeClr val="tx1"/>
                </a:solidFill>
                <a:effectLst/>
                <a:latin typeface="+mn-lt"/>
                <a:ea typeface="+mn-ea"/>
                <a:cs typeface="+mn-cs"/>
              </a:rPr>
              <a:t>的写使能信号，第一个时钟到来时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值将分别锁存在两个寄存器中。</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注意这三个控制信号在当前时钟周期是持续给出的，也就是控制信号的时间长度是一个时钟周期，下一个时钟周期应该形成新的数据通路，会给出不同的控制信号。</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再来看看第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个时钟周期，需要进行</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的动作，只需要给出</a:t>
            </a:r>
            <a:r>
              <a:rPr lang="en-US" altLang="zh-CN" sz="1200" kern="1200">
                <a:solidFill>
                  <a:schemeClr val="tx1"/>
                </a:solidFill>
                <a:effectLst/>
                <a:latin typeface="+mn-lt"/>
                <a:ea typeface="+mn-ea"/>
                <a:cs typeface="+mn-cs"/>
              </a:rPr>
              <a:t>ALU</a:t>
            </a:r>
            <a:r>
              <a:rPr lang="zh-CN" altLang="en-US" sz="1200" kern="1200">
                <a:solidFill>
                  <a:schemeClr val="tx1"/>
                </a:solidFill>
                <a:effectLst/>
                <a:latin typeface="+mn-lt"/>
                <a:ea typeface="+mn-ea"/>
                <a:cs typeface="+mn-cs"/>
              </a:rPr>
              <a:t>控制器信号</a:t>
            </a:r>
            <a:r>
              <a:rPr lang="en-US" altLang="zh-CN" sz="1200" kern="1200">
                <a:solidFill>
                  <a:schemeClr val="tx1"/>
                </a:solidFill>
                <a:effectLst/>
                <a:latin typeface="+mn-lt"/>
                <a:ea typeface="+mn-ea"/>
                <a:cs typeface="+mn-cs"/>
              </a:rPr>
              <a:t>+4</a:t>
            </a:r>
            <a:r>
              <a:rPr lang="zh-CN" altLang="en-US" sz="1200" kern="1200">
                <a:solidFill>
                  <a:schemeClr val="tx1"/>
                </a:solidFill>
                <a:effectLst/>
                <a:latin typeface="+mn-lt"/>
                <a:ea typeface="+mn-ea"/>
                <a:cs typeface="+mn-cs"/>
              </a:rPr>
              <a:t>的运算选择，</a:t>
            </a:r>
            <a:r>
              <a:rPr lang="en-US" altLang="zh-CN" sz="1200" kern="1200">
                <a:solidFill>
                  <a:schemeClr val="tx1"/>
                </a:solidFill>
                <a:effectLst/>
                <a:latin typeface="+mn-lt"/>
                <a:ea typeface="+mn-ea"/>
                <a:cs typeface="+mn-cs"/>
              </a:rPr>
              <a:t>X+4</a:t>
            </a:r>
            <a:r>
              <a:rPr lang="zh-CN" altLang="en-US" sz="1200" kern="1200">
                <a:solidFill>
                  <a:schemeClr val="tx1"/>
                </a:solidFill>
                <a:effectLst/>
                <a:latin typeface="+mn-lt"/>
                <a:ea typeface="+mn-ea"/>
                <a:cs typeface="+mn-cs"/>
              </a:rPr>
              <a:t>的结果就会在时钟到来时自动锁存在暂存器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中。</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而第三个时钟周期，可以并行进行</a:t>
            </a:r>
            <a:r>
              <a:rPr lang="en-US" altLang="zh-CN" sz="1200" kern="1200">
                <a:solidFill>
                  <a:schemeClr val="tx1"/>
                </a:solidFill>
                <a:effectLst/>
                <a:latin typeface="+mn-lt"/>
                <a:ea typeface="+mn-ea"/>
                <a:cs typeface="+mn-cs"/>
              </a:rPr>
              <a:t>PC+4</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，以及内存读取的数据通路，这两个数据通路分别在内总线、外总线进行，不存在总线资源冲突，所以可以并发</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需要给出四个操作控制信号，首先给出</a:t>
            </a:r>
            <a:r>
              <a:rPr lang="en-US" altLang="zh-CN" sz="1200" kern="1200">
                <a:solidFill>
                  <a:schemeClr val="tx1"/>
                </a:solidFill>
                <a:effectLst/>
                <a:latin typeface="+mn-lt"/>
                <a:ea typeface="+mn-ea"/>
                <a:cs typeface="+mn-cs"/>
              </a:rPr>
              <a:t>Zout</a:t>
            </a:r>
            <a:r>
              <a:rPr lang="zh-CN" altLang="en-US" sz="1200" kern="1200">
                <a:solidFill>
                  <a:schemeClr val="tx1"/>
                </a:solidFill>
                <a:effectLst/>
                <a:latin typeface="+mn-lt"/>
                <a:ea typeface="+mn-ea"/>
                <a:cs typeface="+mn-cs"/>
              </a:rPr>
              <a:t>信号，暂存器</a:t>
            </a:r>
            <a:r>
              <a:rPr lang="en-US" altLang="zh-CN" sz="1200" kern="1200">
                <a:solidFill>
                  <a:schemeClr val="tx1"/>
                </a:solidFill>
                <a:effectLst/>
                <a:latin typeface="+mn-lt"/>
                <a:ea typeface="+mn-ea"/>
                <a:cs typeface="+mn-cs"/>
              </a:rPr>
              <a:t>Z</a:t>
            </a:r>
            <a:r>
              <a:rPr lang="zh-CN" altLang="en-US" sz="1200" kern="1200">
                <a:solidFill>
                  <a:schemeClr val="tx1"/>
                </a:solidFill>
                <a:effectLst/>
                <a:latin typeface="+mn-lt"/>
                <a:ea typeface="+mn-ea"/>
                <a:cs typeface="+mn-cs"/>
              </a:rPr>
              <a:t>的值经内总线送</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输入端，给出内存读信号，经过一个存储周期后指令字会读取到</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输入端，</a:t>
            </a:r>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给出</a:t>
            </a:r>
            <a:r>
              <a:rPr lang="en-US" altLang="zh-CN" sz="1200" kern="1200">
                <a:solidFill>
                  <a:schemeClr val="tx1"/>
                </a:solidFill>
                <a:effectLst/>
                <a:latin typeface="+mn-lt"/>
                <a:ea typeface="+mn-ea"/>
                <a:cs typeface="+mn-cs"/>
              </a:rPr>
              <a:t>Pcin</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DREin</a:t>
            </a:r>
            <a:r>
              <a:rPr lang="zh-CN" altLang="en-US" sz="1200" kern="1200">
                <a:solidFill>
                  <a:schemeClr val="tx1"/>
                </a:solidFill>
                <a:effectLst/>
                <a:latin typeface="+mn-lt"/>
                <a:ea typeface="+mn-ea"/>
                <a:cs typeface="+mn-cs"/>
              </a:rPr>
              <a:t>写使能信号，时钟到来时</a:t>
            </a:r>
            <a:r>
              <a:rPr lang="en-US" altLang="zh-CN" sz="1200" kern="1200">
                <a:solidFill>
                  <a:schemeClr val="tx1"/>
                </a:solidFill>
                <a:effectLst/>
                <a:latin typeface="+mn-lt"/>
                <a:ea typeface="+mn-ea"/>
                <a:cs typeface="+mn-cs"/>
              </a:rPr>
              <a:t>PC</a:t>
            </a:r>
            <a:r>
              <a:rPr lang="zh-CN" altLang="en-US" sz="1200" kern="1200">
                <a:solidFill>
                  <a:schemeClr val="tx1"/>
                </a:solidFill>
                <a:effectLst/>
                <a:latin typeface="+mn-lt"/>
                <a:ea typeface="+mn-ea"/>
                <a:cs typeface="+mn-cs"/>
              </a:rPr>
              <a:t>、</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粉笔锁存相应的值。</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最后一个时钟只需要将从内存取出的指令字从</a:t>
            </a:r>
            <a:r>
              <a:rPr lang="en-US" altLang="zh-CN" sz="1200" kern="1200">
                <a:solidFill>
                  <a:schemeClr val="tx1"/>
                </a:solidFill>
                <a:effectLst/>
                <a:latin typeface="+mn-lt"/>
                <a:ea typeface="+mn-ea"/>
                <a:cs typeface="+mn-cs"/>
              </a:rPr>
              <a:t>DR</a:t>
            </a:r>
            <a:r>
              <a:rPr lang="zh-CN" altLang="en-US" sz="1200" kern="1200">
                <a:solidFill>
                  <a:schemeClr val="tx1"/>
                </a:solidFill>
                <a:effectLst/>
                <a:latin typeface="+mn-lt"/>
                <a:ea typeface="+mn-ea"/>
                <a:cs typeface="+mn-cs"/>
              </a:rPr>
              <a:t>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即可，给出</a:t>
            </a:r>
            <a:r>
              <a:rPr lang="en-US" altLang="zh-CN" sz="1200" kern="1200">
                <a:solidFill>
                  <a:schemeClr val="tx1"/>
                </a:solidFill>
                <a:effectLst/>
                <a:latin typeface="+mn-lt"/>
                <a:ea typeface="+mn-ea"/>
                <a:cs typeface="+mn-cs"/>
              </a:rPr>
              <a:t>DRout</a:t>
            </a:r>
            <a:r>
              <a:rPr lang="zh-CN" altLang="en-US" sz="1200" kern="1200">
                <a:solidFill>
                  <a:schemeClr val="tx1"/>
                </a:solidFill>
                <a:effectLst/>
                <a:latin typeface="+mn-lt"/>
                <a:ea typeface="+mn-ea"/>
                <a:cs typeface="+mn-cs"/>
              </a:rPr>
              <a:t>信号，指令字经内总线送</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输入端，同时给出</a:t>
            </a:r>
            <a:r>
              <a:rPr lang="en-US" altLang="zh-CN" sz="1200" kern="1200">
                <a:solidFill>
                  <a:schemeClr val="tx1"/>
                </a:solidFill>
                <a:effectLst/>
                <a:latin typeface="+mn-lt"/>
                <a:ea typeface="+mn-ea"/>
                <a:cs typeface="+mn-cs"/>
              </a:rPr>
              <a:t>IRin</a:t>
            </a:r>
            <a:r>
              <a:rPr lang="zh-CN" altLang="en-US" sz="1200" kern="1200">
                <a:solidFill>
                  <a:schemeClr val="tx1"/>
                </a:solidFill>
                <a:effectLst/>
                <a:latin typeface="+mn-lt"/>
                <a:ea typeface="+mn-ea"/>
                <a:cs typeface="+mn-cs"/>
              </a:rPr>
              <a:t>信号，时钟到来时指令字锁存在</a:t>
            </a:r>
            <a:r>
              <a:rPr lang="en-US" altLang="zh-CN" sz="1200" kern="1200">
                <a:solidFill>
                  <a:schemeClr val="tx1"/>
                </a:solidFill>
                <a:effectLst/>
                <a:latin typeface="+mn-lt"/>
                <a:ea typeface="+mn-ea"/>
                <a:cs typeface="+mn-cs"/>
              </a:rPr>
              <a:t>IR</a:t>
            </a:r>
            <a:r>
              <a:rPr lang="zh-CN" altLang="en-US" sz="1200" kern="1200">
                <a:solidFill>
                  <a:schemeClr val="tx1"/>
                </a:solidFill>
                <a:effectLst/>
                <a:latin typeface="+mn-lt"/>
                <a:ea typeface="+mn-ea"/>
                <a:cs typeface="+mn-cs"/>
              </a:rPr>
              <a:t>中，完成取指令的功能。</a:t>
            </a:r>
            <a:endParaRPr lang="en-US" altLang="zh-CN" sz="1200" kern="1200">
              <a:solidFill>
                <a:schemeClr val="tx1"/>
              </a:solidFill>
              <a:effectLst/>
              <a:latin typeface="+mn-lt"/>
              <a:ea typeface="+mn-ea"/>
              <a:cs typeface="+mn-cs"/>
            </a:endParaRPr>
          </a:p>
          <a:p>
            <a:endParaRPr lang="zh-CN"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在这个过程中我们可以看到整个总线</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在每一</a:t>
            </a:r>
            <a:r>
              <a:rPr lang="zh-CN" altLang="en-US" sz="1200" kern="1200">
                <a:solidFill>
                  <a:schemeClr val="tx1"/>
                </a:solidFill>
                <a:effectLst/>
                <a:latin typeface="+mn-lt"/>
                <a:ea typeface="+mn-ea"/>
                <a:cs typeface="+mn-cs"/>
              </a:rPr>
              <a:t>个时钟节</a:t>
            </a:r>
            <a:r>
              <a:rPr lang="zh-CN" altLang="zh-CN" sz="1200" kern="1200">
                <a:solidFill>
                  <a:schemeClr val="tx1"/>
                </a:solidFill>
                <a:effectLst/>
                <a:latin typeface="+mn-lt"/>
                <a:ea typeface="+mn-ea"/>
                <a:cs typeface="+mn-cs"/>
              </a:rPr>
              <a:t>拍可能都会传送不同的值</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所以总线是一个竞争性的资源</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它必须要分时使用</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这也使得取指令</a:t>
            </a:r>
            <a:r>
              <a:rPr lang="zh-CN" altLang="en-US" sz="1200" kern="1200">
                <a:solidFill>
                  <a:schemeClr val="tx1"/>
                </a:solidFill>
                <a:effectLst/>
                <a:latin typeface="+mn-lt"/>
                <a:ea typeface="+mn-ea"/>
                <a:cs typeface="+mn-cs"/>
              </a:rPr>
              <a:t>数据通路</a:t>
            </a:r>
            <a:r>
              <a:rPr lang="zh-CN" altLang="zh-CN" sz="1200" kern="1200">
                <a:solidFill>
                  <a:schemeClr val="tx1"/>
                </a:solidFill>
                <a:effectLst/>
                <a:latin typeface="+mn-lt"/>
                <a:ea typeface="+mn-ea"/>
                <a:cs typeface="+mn-cs"/>
              </a:rPr>
              <a:t>被分成了四个</a:t>
            </a:r>
            <a:r>
              <a:rPr lang="zh-CN" altLang="en-US" sz="1200" kern="1200">
                <a:solidFill>
                  <a:schemeClr val="tx1"/>
                </a:solidFill>
                <a:effectLst/>
                <a:latin typeface="+mn-lt"/>
                <a:ea typeface="+mn-ea"/>
                <a:cs typeface="+mn-cs"/>
              </a:rPr>
              <a:t>时钟</a:t>
            </a:r>
            <a:r>
              <a:rPr lang="zh-CN" altLang="zh-CN" sz="1200" kern="1200">
                <a:solidFill>
                  <a:schemeClr val="tx1"/>
                </a:solidFill>
                <a:effectLst/>
                <a:latin typeface="+mn-lt"/>
                <a:ea typeface="+mn-ea"/>
                <a:cs typeface="+mn-cs"/>
              </a:rPr>
              <a:t>节拍</a:t>
            </a:r>
            <a:r>
              <a:rPr lang="zh-CN" altLang="en-US" sz="1200" kern="1200">
                <a:solidFill>
                  <a:schemeClr val="tx1"/>
                </a:solidFill>
                <a:effectLst/>
                <a:latin typeface="+mn-lt"/>
                <a:ea typeface="+mn-ea"/>
                <a:cs typeface="+mn-cs"/>
              </a:rPr>
              <a:t>，当然节拍的顺序并不是唯一的，比如读访存的操作也可以放在第</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个节拍，</a:t>
            </a:r>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r>
              <a:rPr lang="zh-CN" altLang="en-US" sz="1200" kern="1200">
                <a:solidFill>
                  <a:schemeClr val="tx1"/>
                </a:solidFill>
                <a:effectLst/>
                <a:latin typeface="+mn-lt"/>
                <a:ea typeface="+mn-ea"/>
                <a:cs typeface="+mn-cs"/>
              </a:rPr>
              <a:t>而控制这些数据通路建立的控制</a:t>
            </a:r>
            <a:r>
              <a:rPr lang="zh-CN" altLang="zh-CN" sz="1200" kern="1200">
                <a:solidFill>
                  <a:schemeClr val="tx1"/>
                </a:solidFill>
                <a:effectLst/>
                <a:latin typeface="+mn-lt"/>
                <a:ea typeface="+mn-ea"/>
                <a:cs typeface="+mn-cs"/>
              </a:rPr>
              <a:t>信号并不能同时给出</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必须严格的控制</a:t>
            </a:r>
            <a:r>
              <a:rPr lang="zh-CN" altLang="en-US" sz="1200" kern="1200">
                <a:solidFill>
                  <a:schemeClr val="tx1"/>
                </a:solidFill>
                <a:effectLst/>
                <a:latin typeface="+mn-lt"/>
                <a:ea typeface="+mn-ea"/>
                <a:cs typeface="+mn-cs"/>
              </a:rPr>
              <a:t>它们</a:t>
            </a:r>
            <a:r>
              <a:rPr lang="zh-CN" altLang="zh-CN" sz="1200" kern="1200">
                <a:solidFill>
                  <a:schemeClr val="tx1"/>
                </a:solidFill>
                <a:effectLst/>
                <a:latin typeface="+mn-lt"/>
                <a:ea typeface="+mn-ea"/>
                <a:cs typeface="+mn-cs"/>
              </a:rPr>
              <a:t>的时间先后顺序</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我们将在</a:t>
            </a:r>
            <a:r>
              <a:rPr lang="zh-CN" altLang="en-US" sz="1200" kern="1200">
                <a:solidFill>
                  <a:schemeClr val="tx1"/>
                </a:solidFill>
                <a:effectLst/>
                <a:latin typeface="+mn-lt"/>
                <a:ea typeface="+mn-ea"/>
                <a:cs typeface="+mn-cs"/>
              </a:rPr>
              <a:t>后面</a:t>
            </a:r>
            <a:r>
              <a:rPr lang="zh-CN" altLang="zh-CN" sz="1200" kern="1200">
                <a:solidFill>
                  <a:schemeClr val="tx1"/>
                </a:solidFill>
                <a:effectLst/>
                <a:latin typeface="+mn-lt"/>
                <a:ea typeface="+mn-ea"/>
                <a:cs typeface="+mn-cs"/>
              </a:rPr>
              <a:t>控制器的设计</a:t>
            </a:r>
            <a:r>
              <a:rPr lang="zh-CN" altLang="en-US" sz="1200" kern="1200">
                <a:solidFill>
                  <a:schemeClr val="tx1"/>
                </a:solidFill>
                <a:effectLst/>
                <a:latin typeface="+mn-lt"/>
                <a:ea typeface="+mn-ea"/>
                <a:cs typeface="+mn-cs"/>
              </a:rPr>
              <a:t>原理中</a:t>
            </a:r>
            <a:r>
              <a:rPr lang="zh-CN" altLang="zh-CN" sz="1200" kern="1200">
                <a:solidFill>
                  <a:schemeClr val="tx1"/>
                </a:solidFill>
                <a:effectLst/>
                <a:latin typeface="+mn-lt"/>
                <a:ea typeface="+mn-ea"/>
                <a:cs typeface="+mn-cs"/>
              </a:rPr>
              <a:t>去解决</a:t>
            </a:r>
            <a:r>
              <a:rPr lang="zh-CN" altLang="en-US" sz="1200" kern="1200">
                <a:solidFill>
                  <a:schemeClr val="tx1"/>
                </a:solidFill>
                <a:effectLst/>
                <a:latin typeface="+mn-lt"/>
                <a:ea typeface="+mn-ea"/>
                <a:cs typeface="+mn-cs"/>
              </a:rPr>
              <a:t>时序的</a:t>
            </a:r>
            <a:r>
              <a:rPr lang="zh-CN" altLang="zh-CN" sz="1200" kern="1200">
                <a:solidFill>
                  <a:schemeClr val="tx1"/>
                </a:solidFill>
                <a:effectLst/>
                <a:latin typeface="+mn-lt"/>
                <a:ea typeface="+mn-ea"/>
                <a:cs typeface="+mn-cs"/>
              </a:rPr>
              <a:t>问题</a:t>
            </a:r>
          </a:p>
          <a:p>
            <a:endParaRPr lang="en-US" altLang="zh-CN" sz="1200" kern="1200">
              <a:solidFill>
                <a:schemeClr val="tx1"/>
              </a:solidFill>
              <a:effectLst/>
              <a:latin typeface="+mn-lt"/>
              <a:ea typeface="+mn-ea"/>
              <a:cs typeface="+mn-cs"/>
            </a:endParaRPr>
          </a:p>
          <a:p>
            <a:endParaRPr lang="en-US" altLang="zh-CN"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a:solidFill>
                  <a:schemeClr val="tx1"/>
                </a:solidFill>
                <a:effectLst/>
                <a:latin typeface="+mn-lt"/>
                <a:ea typeface="+mn-ea"/>
                <a:cs typeface="+mn-cs"/>
              </a:rPr>
              <a:t>这就是我们完整</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取指令数据通路</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当一条指令被取出来以后</a:t>
            </a:r>
            <a:r>
              <a:rPr lang="zh-CN" altLang="en-US"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就进入</a:t>
            </a:r>
            <a:r>
              <a:rPr lang="zh-CN" altLang="en-US" sz="1200" kern="1200">
                <a:solidFill>
                  <a:schemeClr val="tx1"/>
                </a:solidFill>
                <a:effectLst/>
                <a:latin typeface="+mn-lt"/>
                <a:ea typeface="+mn-ea"/>
                <a:cs typeface="+mn-cs"/>
              </a:rPr>
              <a:t>了指令的</a:t>
            </a:r>
            <a:r>
              <a:rPr lang="zh-CN" altLang="zh-CN" sz="1200" kern="1200">
                <a:solidFill>
                  <a:schemeClr val="tx1"/>
                </a:solidFill>
                <a:effectLst/>
                <a:latin typeface="+mn-lt"/>
                <a:ea typeface="+mn-ea"/>
                <a:cs typeface="+mn-cs"/>
              </a:rPr>
              <a:t>执行阶段</a:t>
            </a:r>
            <a:r>
              <a:rPr lang="en-US" altLang="zh-CN" sz="1200" kern="1200">
                <a:solidFill>
                  <a:schemeClr val="tx1"/>
                </a:solidFill>
                <a:effectLst/>
                <a:latin typeface="+mn-lt"/>
                <a:ea typeface="+mn-ea"/>
                <a:cs typeface="+mn-cs"/>
              </a:rPr>
              <a:t>.</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t>27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27" name="组合 26"/>
          <p:cNvGrpSpPr/>
          <p:nvPr userDrawn="1"/>
        </p:nvGrpSpPr>
        <p:grpSpPr>
          <a:xfrm>
            <a:off x="4049" y="-2356"/>
            <a:ext cx="12187951" cy="6993161"/>
            <a:chOff x="4049" y="26519"/>
            <a:chExt cx="12187951" cy="6993161"/>
          </a:xfrm>
        </p:grpSpPr>
        <p:pic>
          <p:nvPicPr>
            <p:cNvPr id="28" name="图片 27"/>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r="52"/>
            <a:stretch>
              <a:fillRect/>
            </a:stretch>
          </p:blipFill>
          <p:spPr>
            <a:xfrm>
              <a:off x="6561" y="3618316"/>
              <a:ext cx="12185439" cy="3401364"/>
            </a:xfrm>
            <a:prstGeom prst="rect">
              <a:avLst/>
            </a:prstGeom>
          </p:spPr>
        </p:pic>
        <p:sp>
          <p:nvSpPr>
            <p:cNvPr id="29" name="矩形 28"/>
            <p:cNvSpPr/>
            <p:nvPr userDrawn="1"/>
          </p:nvSpPr>
          <p:spPr>
            <a:xfrm>
              <a:off x="4049" y="26519"/>
              <a:ext cx="12187951"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30" name="图片 29"/>
          <p:cNvPicPr>
            <a:picLocks noChangeAspect="1"/>
          </p:cNvPicPr>
          <p:nvPr userDrawn="1"/>
        </p:nvPicPr>
        <p:blipFill>
          <a:blip r:embed="rId3"/>
          <a:stretch>
            <a:fillRect/>
          </a:stretch>
        </p:blipFill>
        <p:spPr>
          <a:xfrm>
            <a:off x="10310585" y="364350"/>
            <a:ext cx="1554844" cy="353947"/>
          </a:xfrm>
          <a:prstGeom prst="rect">
            <a:avLst/>
          </a:prstGeom>
        </p:spPr>
      </p:pic>
      <p:sp>
        <p:nvSpPr>
          <p:cNvPr id="3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椭圆 31"/>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33" name="矩形 32"/>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t>‹#›</a:t>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36" name="图片 35"/>
          <p:cNvPicPr>
            <a:picLocks noChangeAspect="1"/>
          </p:cNvPicPr>
          <p:nvPr userDrawn="1"/>
        </p:nvPicPr>
        <p:blipFill>
          <a:blip r:embed="rId4">
            <a:biLevel thresh="50000"/>
          </a:blip>
          <a:stretch>
            <a:fillRect/>
          </a:stretch>
        </p:blipFill>
        <p:spPr>
          <a:xfrm>
            <a:off x="617443" y="6665667"/>
            <a:ext cx="1380275" cy="255024"/>
          </a:xfrm>
          <a:prstGeom prst="rect">
            <a:avLst/>
          </a:prstGeom>
        </p:spPr>
      </p:pic>
      <p:sp>
        <p:nvSpPr>
          <p:cNvPr id="2" name="标题 1"/>
          <p:cNvSpPr>
            <a:spLocks noGrp="1"/>
          </p:cNvSpPr>
          <p:nvPr>
            <p:ph type="title"/>
          </p:nvPr>
        </p:nvSpPr>
        <p:spPr>
          <a:xfrm>
            <a:off x="487822" y="257614"/>
            <a:ext cx="10515600" cy="617641"/>
          </a:xfrm>
        </p:spPr>
        <p:txBody>
          <a:bodyPr>
            <a:normAutofit/>
          </a:bodyPr>
          <a:lstStyle>
            <a:lvl1pPr>
              <a:defRPr sz="2800" b="1">
                <a:solidFill>
                  <a:srgbClr val="2E4E7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3" name="内容占位符 2"/>
          <p:cNvSpPr>
            <a:spLocks noGrp="1"/>
          </p:cNvSpPr>
          <p:nvPr>
            <p:ph idx="1"/>
          </p:nvPr>
        </p:nvSpPr>
        <p:spPr>
          <a:xfrm>
            <a:off x="487822" y="942764"/>
            <a:ext cx="10515599" cy="5637024"/>
          </a:xfrm>
          <a:prstGeom prst="rect">
            <a:avLst/>
          </a:prstGeom>
        </p:spPr>
        <p:txBody>
          <a:bodyPr/>
          <a:lstStyle>
            <a:lvl1pPr marL="342900" indent="-342900">
              <a:lnSpc>
                <a:spcPct val="150000"/>
              </a:lnSpc>
              <a:buClr>
                <a:srgbClr val="FFC000"/>
              </a:buClr>
              <a:buFont typeface="Wingdings" panose="05000000000000000000" pitchFamily="2" charset="2"/>
              <a:buChar char="n"/>
              <a:defRPr sz="2600">
                <a:latin typeface="微软雅黑" panose="020B0503020204020204" pitchFamily="34" charset="-122"/>
                <a:ea typeface="微软雅黑" panose="020B0503020204020204" pitchFamily="34" charset="-122"/>
              </a:defRPr>
            </a:lvl1pPr>
            <a:lvl2pPr marL="812800" indent="-355600">
              <a:lnSpc>
                <a:spcPct val="150000"/>
              </a:lnSpc>
              <a:buClr>
                <a:srgbClr val="FFC000"/>
              </a:buClr>
              <a:buFont typeface="Wingdings" panose="05000000000000000000" pitchFamily="2" charset="2"/>
              <a:buChar char="p"/>
              <a:defRPr sz="2400">
                <a:solidFill>
                  <a:srgbClr val="0E7C7F"/>
                </a:solidFill>
                <a:latin typeface="微软雅黑" panose="020B0503020204020204" pitchFamily="34" charset="-122"/>
                <a:ea typeface="微软雅黑" panose="020B0503020204020204" pitchFamily="34" charset="-122"/>
              </a:defRPr>
            </a:lvl2pPr>
            <a:lvl3pPr marL="1143000" indent="-228600">
              <a:lnSpc>
                <a:spcPct val="150000"/>
              </a:lnSpc>
              <a:buClr>
                <a:srgbClr val="FFC000"/>
              </a:buClr>
              <a:buFont typeface="Wingdings" panose="05000000000000000000" pitchFamily="2" charset="2"/>
              <a:buChar char="u"/>
              <a:defRPr sz="2200">
                <a:latin typeface="微软雅黑" panose="020B0503020204020204" pitchFamily="34" charset="-122"/>
                <a:ea typeface="微软雅黑" panose="020B0503020204020204" pitchFamily="34" charset="-122"/>
              </a:defRPr>
            </a:lvl3pPr>
            <a:lvl4pPr>
              <a:lnSpc>
                <a:spcPct val="150000"/>
              </a:lnSpc>
              <a:defRPr sz="1600">
                <a:latin typeface="微软雅黑" panose="020B0503020204020204" pitchFamily="34" charset="-122"/>
                <a:ea typeface="微软雅黑" panose="020B0503020204020204" pitchFamily="34" charset="-122"/>
              </a:defRPr>
            </a:lvl4pPr>
            <a:lvl5pPr>
              <a:lnSpc>
                <a:spcPct val="15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2B2F23B-AF66-41A9-897D-44609AD9DFB7}" type="datetimeFigureOut">
              <a:rPr lang="zh-CN" altLang="en-US" smtClean="0"/>
              <a:t>2024/5/28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E9DA9CF-03F6-42E8-909A-D8D840B3AC4D}" type="datetimeFigureOut">
              <a:rPr lang="zh-CN" altLang="en-US" smtClean="0"/>
              <a:t>2024/5/28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t>‹#›</a:t>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t>2024/5/28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8.png"/><Relationship Id="rId7"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8.png"/><Relationship Id="rId7"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0.jpeg"/><Relationship Id="rId4" Type="http://schemas.microsoft.com/office/2007/relationships/hdphoto" Target="../media/hdphoto1.wdp"/></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GI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9.wmf"/><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26.png"/><Relationship Id="rId4" Type="http://schemas.openxmlformats.org/officeDocument/2006/relationships/image" Target="../media/image25.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26.png"/><Relationship Id="rId4" Type="http://schemas.openxmlformats.org/officeDocument/2006/relationships/image" Target="../media/image25.jpeg"/></Relationships>
</file>

<file path=ppt/slides/_rels/slide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19.wmf"/><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4.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26.png"/><Relationship Id="rId4" Type="http://schemas.openxmlformats.org/officeDocument/2006/relationships/image" Target="../media/image25.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5"/>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指令执行一般流程</a:t>
            </a:r>
          </a:p>
        </p:txBody>
      </p:sp>
      <p:sp>
        <p:nvSpPr>
          <p:cNvPr id="4" name="TextBox 24"/>
          <p:cNvSpPr txBox="1"/>
          <p:nvPr/>
        </p:nvSpPr>
        <p:spPr>
          <a:xfrm>
            <a:off x="596349" y="917548"/>
            <a:ext cx="10812385" cy="1960880"/>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取指令、执行指令反复循环</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指令功能、寻址方式不同，数据通路、 执行时间不同，</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如何安排时序？</a:t>
            </a:r>
            <a:endParaRPr lang="zh-CN" altLang="en-US" sz="2275" dirty="0">
              <a:solidFill>
                <a:srgbClr val="0066FF"/>
              </a:solidFill>
              <a:latin typeface="微软雅黑" panose="020B0503020204020204" pitchFamily="34" charset="-122"/>
              <a:ea typeface="微软雅黑" panose="020B0503020204020204" pitchFamily="34" charset="-122"/>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加法指令、除法指令、访存指令、浮点运算指令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659035" y="3300603"/>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取指令</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en-US" altLang="zh-CN" sz="1200" b="1" dirty="0">
                <a:latin typeface="Segoe UI Black" panose="020B0A02040204020203" pitchFamily="34" charset="0"/>
                <a:ea typeface="微软雅黑" panose="020B0503020204020204" pitchFamily="34" charset="-122"/>
                <a:cs typeface="Segoe UI Black" panose="020B0A02040204020203" pitchFamily="34" charset="0"/>
              </a:rPr>
              <a:t>M[PC++]</a:t>
            </a:r>
            <a:endParaRPr lang="zh-CN" altLang="en-US" sz="12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 name="Oval 4"/>
          <p:cNvSpPr>
            <a:spLocks noChangeArrowheads="1"/>
          </p:cNvSpPr>
          <p:nvPr/>
        </p:nvSpPr>
        <p:spPr bwMode="auto">
          <a:xfrm>
            <a:off x="2274529" y="3300603"/>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指令译码</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Oval 4"/>
          <p:cNvSpPr>
            <a:spLocks noChangeArrowheads="1"/>
          </p:cNvSpPr>
          <p:nvPr/>
        </p:nvSpPr>
        <p:spPr bwMode="auto">
          <a:xfrm>
            <a:off x="7121013" y="3300603"/>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数据操作</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指令执行</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1811497" y="3876834"/>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426991" y="3876834"/>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3890024" y="3300603"/>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取操作数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657980" y="3876834"/>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273475" y="3876834"/>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736508" y="3300603"/>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地址计算</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存操作数</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644015" y="4286885"/>
            <a:ext cx="8877935" cy="845804"/>
            <a:chOff x="1939017" y="4621806"/>
            <a:chExt cx="9363447" cy="749074"/>
          </a:xfrm>
        </p:grpSpPr>
        <p:cxnSp>
          <p:nvCxnSpPr>
            <p:cNvPr id="21" name="曲线连接符 20"/>
            <p:cNvCxnSpPr>
              <a:stCxn id="18" idx="3"/>
              <a:endCxn id="5" idx="5"/>
            </p:cNvCxnSpPr>
            <p:nvPr/>
          </p:nvCxnSpPr>
          <p:spPr>
            <a:xfrm rot="5400000">
              <a:off x="6619066" y="-58243"/>
              <a:ext cx="3349" cy="9363447"/>
            </a:xfrm>
            <a:prstGeom prst="curvedConnector3">
              <a:avLst>
                <a:gd name="adj1" fmla="val 12850010"/>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237313" y="4940661"/>
              <a:ext cx="880021" cy="430219"/>
            </a:xfrm>
            <a:prstGeom prst="rect">
              <a:avLst/>
            </a:prstGeom>
          </p:spPr>
          <p:txBody>
            <a:bodyPr wrap="square">
              <a:spAutoFit/>
            </a:bodyPr>
            <a:lstStyle/>
            <a:p>
              <a:pPr>
                <a:lnSpc>
                  <a:spcPct val="150000"/>
                </a:lnSpc>
                <a:spcBef>
                  <a:spcPts val="570"/>
                </a:spcBef>
                <a:spcAft>
                  <a:spcPts val="570"/>
                </a:spcAft>
                <a:buClr>
                  <a:srgbClr val="FFC000"/>
                </a:buClr>
              </a:pPr>
              <a:r>
                <a:rPr lang="zh-CN" altLang="en-US" sz="170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无中断</a:t>
              </a:r>
            </a:p>
          </p:txBody>
        </p:sp>
      </p:grpSp>
      <p:grpSp>
        <p:nvGrpSpPr>
          <p:cNvPr id="23" name="组合 22"/>
          <p:cNvGrpSpPr/>
          <p:nvPr/>
        </p:nvGrpSpPr>
        <p:grpSpPr>
          <a:xfrm>
            <a:off x="1235710" y="4453255"/>
            <a:ext cx="9692640" cy="1964055"/>
            <a:chOff x="1468101" y="4846525"/>
            <a:chExt cx="10222707" cy="1993324"/>
          </a:xfrm>
        </p:grpSpPr>
        <p:sp>
          <p:nvSpPr>
            <p:cNvPr id="24" name="Oval 4"/>
            <p:cNvSpPr>
              <a:spLocks noChangeArrowheads="1"/>
            </p:cNvSpPr>
            <p:nvPr/>
          </p:nvSpPr>
          <p:spPr bwMode="auto">
            <a:xfrm>
              <a:off x="5978077"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中断响应</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a:p>
              <a:pPr algn="ctr"/>
              <a:r>
                <a:rPr lang="zh-CN" altLang="en-US" sz="1800" b="1" dirty="0">
                  <a:latin typeface="Segoe UI Black" panose="020B0A02040204020203" pitchFamily="34" charset="0"/>
                  <a:ea typeface="微软雅黑" panose="020B0503020204020204" pitchFamily="34" charset="-122"/>
                  <a:cs typeface="Segoe UI Black" panose="020B0A02040204020203" pitchFamily="34" charset="0"/>
                </a:rPr>
                <a:t>周期</a:t>
              </a:r>
              <a:endParaRPr lang="en-US" altLang="zh-CN" sz="1800" b="1" dirty="0">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49368" y="3290750"/>
              <a:ext cx="1385665" cy="4497214"/>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8101" y="4846525"/>
              <a:ext cx="4509939" cy="1385665"/>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458485" y="5454069"/>
              <a:ext cx="1338114" cy="493014"/>
            </a:xfrm>
            <a:prstGeom prst="rect">
              <a:avLst/>
            </a:prstGeom>
          </p:spPr>
          <p:txBody>
            <a:bodyPr wrap="square">
              <a:spAutoFit/>
            </a:bodyPr>
            <a:lstStyle/>
            <a:p>
              <a:pPr>
                <a:lnSpc>
                  <a:spcPct val="150000"/>
                </a:lnSpc>
                <a:spcBef>
                  <a:spcPts val="570"/>
                </a:spcBef>
                <a:spcAft>
                  <a:spcPts val="570"/>
                </a:spcAft>
                <a:buClr>
                  <a:srgbClr val="FFC000"/>
                </a:buClr>
              </a:pPr>
              <a:r>
                <a:rPr lang="zh-CN" altLang="en-US" sz="170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有中断请求</a:t>
              </a:r>
            </a:p>
          </p:txBody>
        </p:sp>
      </p:grpSp>
      <p:grpSp>
        <p:nvGrpSpPr>
          <p:cNvPr id="108" name="组合 107"/>
          <p:cNvGrpSpPr/>
          <p:nvPr/>
        </p:nvGrpSpPr>
        <p:grpSpPr>
          <a:xfrm>
            <a:off x="9603757" y="5832508"/>
            <a:ext cx="2124726" cy="579957"/>
            <a:chOff x="371537" y="4732301"/>
            <a:chExt cx="2678518" cy="579957"/>
          </a:xfrm>
        </p:grpSpPr>
        <p:sp>
          <p:nvSpPr>
            <p:cNvPr id="109" name="矩形 10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55430" y="4822224"/>
              <a:ext cx="2535663" cy="398780"/>
            </a:xfrm>
            <a:prstGeom prst="rect">
              <a:avLst/>
            </a:prstGeom>
          </p:spPr>
          <p:txBody>
            <a:bodyPr wrap="square">
              <a:spAutoFit/>
            </a:bodyPr>
            <a:lstStyle/>
            <a:p>
              <a:pPr algn="ctr">
                <a:defRPr/>
              </a:pPr>
              <a:r>
                <a:rPr lang="zh-CN" sz="2000" b="1" dirty="0">
                  <a:solidFill>
                    <a:schemeClr val="bg1"/>
                  </a:solidFill>
                  <a:latin typeface="微软雅黑" panose="020B0503020204020204" pitchFamily="34" charset="-122"/>
                  <a:ea typeface="微软雅黑" panose="020B0503020204020204" pitchFamily="34" charset="-122"/>
                </a:rPr>
                <a:t>状态机逻辑</a:t>
              </a:r>
              <a:endParaRPr 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right)">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righ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wipe(left)">
                                      <p:cBhvr>
                                        <p:cTn id="58" dur="500"/>
                                        <p:tgtEl>
                                          <p:spTgt spid="10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
                                            <p:txEl>
                                              <p:pRg st="0" end="0"/>
                                            </p:txEl>
                                          </p:spTgt>
                                        </p:tgtEl>
                                        <p:attrNameLst>
                                          <p:attrName>style.visibility</p:attrName>
                                        </p:attrNameLst>
                                      </p:cBhvr>
                                      <p:to>
                                        <p:strVal val="visible"/>
                                      </p:to>
                                    </p:set>
                                    <p:animEffect transition="in" filter="wipe(left)">
                                      <p:cBhvr>
                                        <p:cTn id="63" dur="500"/>
                                        <p:tgtEl>
                                          <p:spTgt spid="4">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4">
                                            <p:txEl>
                                              <p:pRg st="1" end="1"/>
                                            </p:txEl>
                                          </p:spTgt>
                                        </p:tgtEl>
                                        <p:attrNameLst>
                                          <p:attrName>style.visibility</p:attrName>
                                        </p:attrNameLst>
                                      </p:cBhvr>
                                      <p:to>
                                        <p:strVal val="visible"/>
                                      </p:to>
                                    </p:set>
                                    <p:animEffect transition="in" filter="wipe(left)">
                                      <p:cBhvr>
                                        <p:cTn id="68" dur="500"/>
                                        <p:tgtEl>
                                          <p:spTgt spid="4">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4">
                                            <p:txEl>
                                              <p:pRg st="2" end="2"/>
                                            </p:txEl>
                                          </p:spTgt>
                                        </p:tgtEl>
                                        <p:attrNameLst>
                                          <p:attrName>style.visibility</p:attrName>
                                        </p:attrNameLst>
                                      </p:cBhvr>
                                      <p:to>
                                        <p:strVal val="visible"/>
                                      </p:to>
                                    </p:set>
                                    <p:animEffect transition="in" filter="wipe(left)">
                                      <p:cBhvr>
                                        <p:cTn id="73"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p:cNvCxnSpPr/>
          <p:nvPr/>
        </p:nvCxnSpPr>
        <p:spPr>
          <a:xfrm flipH="1">
            <a:off x="8328518" y="5005930"/>
            <a:ext cx="794" cy="685800"/>
          </a:xfrm>
          <a:prstGeom prst="straightConnector1">
            <a:avLst/>
          </a:prstGeom>
          <a:noFill/>
          <a:ln w="38100" cap="flat" cmpd="sng" algn="ctr">
            <a:solidFill>
              <a:srgbClr val="333333">
                <a:shade val="95000"/>
                <a:satMod val="105000"/>
              </a:srgbClr>
            </a:solidFill>
            <a:prstDash val="solid"/>
            <a:tailEnd type="arrow"/>
          </a:ln>
          <a:effectLst/>
        </p:spPr>
      </p:cxnSp>
      <p:cxnSp>
        <p:nvCxnSpPr>
          <p:cNvPr id="27" name="直接箭头连接符 26"/>
          <p:cNvCxnSpPr>
            <a:stCxn id="18" idx="2"/>
            <a:endCxn id="14" idx="7"/>
          </p:cNvCxnSpPr>
          <p:nvPr/>
        </p:nvCxnSpPr>
        <p:spPr>
          <a:xfrm flipH="1">
            <a:off x="8646812" y="4402680"/>
            <a:ext cx="330200" cy="417513"/>
          </a:xfrm>
          <a:prstGeom prst="straightConnector1">
            <a:avLst/>
          </a:prstGeom>
          <a:noFill/>
          <a:ln w="38100" cap="flat" cmpd="sng" algn="ctr">
            <a:solidFill>
              <a:srgbClr val="333333">
                <a:shade val="95000"/>
                <a:satMod val="105000"/>
              </a:srgbClr>
            </a:solidFill>
            <a:prstDash val="solid"/>
            <a:tailEnd type="arrow"/>
          </a:ln>
          <a:effectLst/>
        </p:spPr>
      </p:cxnSp>
      <p:cxnSp>
        <p:nvCxnSpPr>
          <p:cNvPr id="26" name="直接箭头连接符 25"/>
          <p:cNvCxnSpPr>
            <a:endCxn id="14" idx="1"/>
          </p:cNvCxnSpPr>
          <p:nvPr/>
        </p:nvCxnSpPr>
        <p:spPr>
          <a:xfrm>
            <a:off x="7392687" y="4402680"/>
            <a:ext cx="541338" cy="417513"/>
          </a:xfrm>
          <a:prstGeom prst="straightConnector1">
            <a:avLst/>
          </a:prstGeom>
          <a:noFill/>
          <a:ln w="38100" cap="flat" cmpd="sng" algn="ctr">
            <a:solidFill>
              <a:srgbClr val="333333">
                <a:shade val="95000"/>
                <a:satMod val="105000"/>
              </a:srgbClr>
            </a:solidFill>
            <a:prstDash val="solid"/>
            <a:tailEnd type="arrow"/>
          </a:ln>
          <a:effectLst/>
        </p:spPr>
      </p:cxnSp>
      <p:sp>
        <p:nvSpPr>
          <p:cNvPr id="2" name="标题 1"/>
          <p:cNvSpPr>
            <a:spLocks noGrp="1"/>
          </p:cNvSpPr>
          <p:nvPr>
            <p:ph type="title"/>
          </p:nvPr>
        </p:nvSpPr>
        <p:spPr/>
        <p:txBody>
          <a:bodyPr/>
          <a:lstStyle/>
          <a:p>
            <a:r>
              <a:rPr lang="zh-CN" altLang="en-US" dirty="0"/>
              <a:t>程序员角度理解     高级语言如何执行成二值逻辑</a:t>
            </a:r>
          </a:p>
        </p:txBody>
      </p:sp>
      <p:sp>
        <p:nvSpPr>
          <p:cNvPr id="4" name="矩形 3"/>
          <p:cNvSpPr/>
          <p:nvPr/>
        </p:nvSpPr>
        <p:spPr>
          <a:xfrm>
            <a:off x="6168725" y="887955"/>
            <a:ext cx="1223962"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dirty="0">
                <a:solidFill>
                  <a:prstClr val="white"/>
                </a:solidFill>
                <a:latin typeface="Calibri" panose="020F0502020204030204"/>
                <a:ea typeface="宋体" panose="02010600030101010101" pitchFamily="2" charset="-122"/>
              </a:rPr>
              <a:t>c=</a:t>
            </a:r>
            <a:r>
              <a:rPr lang="en-US" altLang="zh-CN" sz="2400" kern="0" dirty="0" err="1">
                <a:solidFill>
                  <a:prstClr val="white"/>
                </a:solidFill>
                <a:latin typeface="Calibri" panose="020F0502020204030204"/>
                <a:ea typeface="宋体" panose="02010600030101010101" pitchFamily="2" charset="-122"/>
              </a:rPr>
              <a:t>a+b</a:t>
            </a:r>
            <a:r>
              <a:rPr lang="en-US" altLang="zh-CN" sz="2400" kern="0" dirty="0">
                <a:solidFill>
                  <a:prstClr val="white"/>
                </a:solidFill>
                <a:latin typeface="Calibri" panose="020F0502020204030204"/>
                <a:ea typeface="宋体" panose="02010600030101010101" pitchFamily="2" charset="-122"/>
              </a:rPr>
              <a:t>;</a:t>
            </a:r>
            <a:endParaRPr lang="zh-CN" altLang="en-US" sz="2400" kern="0" dirty="0">
              <a:solidFill>
                <a:prstClr val="white"/>
              </a:solidFill>
              <a:latin typeface="Calibri" panose="020F0502020204030204"/>
              <a:ea typeface="宋体" panose="02010600030101010101" pitchFamily="2" charset="-122"/>
            </a:endParaRPr>
          </a:p>
        </p:txBody>
      </p:sp>
      <p:sp>
        <p:nvSpPr>
          <p:cNvPr id="5" name="矩形 4"/>
          <p:cNvSpPr/>
          <p:nvPr/>
        </p:nvSpPr>
        <p:spPr>
          <a:xfrm>
            <a:off x="7105350" y="2316705"/>
            <a:ext cx="201612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add $s1, $s2,$s3</a:t>
            </a:r>
            <a:endParaRPr lang="zh-CN" altLang="en-US" kern="0" baseline="-25000" dirty="0">
              <a:solidFill>
                <a:prstClr val="white"/>
              </a:solidFill>
              <a:latin typeface="Calibri" panose="020F0502020204030204"/>
              <a:ea typeface="宋体" panose="02010600030101010101" pitchFamily="2" charset="-122"/>
            </a:endParaRPr>
          </a:p>
        </p:txBody>
      </p:sp>
      <p:sp>
        <p:nvSpPr>
          <p:cNvPr id="6" name="矩形 5"/>
          <p:cNvSpPr/>
          <p:nvPr/>
        </p:nvSpPr>
        <p:spPr>
          <a:xfrm>
            <a:off x="1992012" y="3970880"/>
            <a:ext cx="92868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OP=00</a:t>
            </a:r>
            <a:endParaRPr lang="zh-CN" altLang="en-US" kern="0" dirty="0">
              <a:solidFill>
                <a:prstClr val="white"/>
              </a:solidFill>
              <a:latin typeface="Calibri" panose="020F0502020204030204"/>
              <a:ea typeface="宋体" panose="02010600030101010101" pitchFamily="2" charset="-122"/>
            </a:endParaRPr>
          </a:p>
        </p:txBody>
      </p:sp>
      <p:sp>
        <p:nvSpPr>
          <p:cNvPr id="7" name="矩形 6"/>
          <p:cNvSpPr/>
          <p:nvPr/>
        </p:nvSpPr>
        <p:spPr>
          <a:xfrm>
            <a:off x="2920700" y="3970880"/>
            <a:ext cx="58420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18</a:t>
            </a:r>
            <a:endParaRPr lang="zh-CN" altLang="en-US" kern="0" baseline="-25000" dirty="0">
              <a:solidFill>
                <a:prstClr val="white"/>
              </a:solidFill>
              <a:latin typeface="Calibri" panose="020F0502020204030204"/>
              <a:ea typeface="宋体" panose="02010600030101010101" pitchFamily="2" charset="-122"/>
            </a:endParaRPr>
          </a:p>
        </p:txBody>
      </p:sp>
      <p:sp>
        <p:nvSpPr>
          <p:cNvPr id="8" name="矩形 7"/>
          <p:cNvSpPr/>
          <p:nvPr/>
        </p:nvSpPr>
        <p:spPr>
          <a:xfrm>
            <a:off x="3504900" y="3970880"/>
            <a:ext cx="5905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19</a:t>
            </a:r>
            <a:endParaRPr lang="zh-CN" altLang="en-US" kern="0" baseline="-25000" dirty="0">
              <a:solidFill>
                <a:prstClr val="white"/>
              </a:solidFill>
              <a:latin typeface="Calibri" panose="020F0502020204030204"/>
              <a:ea typeface="宋体" panose="02010600030101010101" pitchFamily="2" charset="-122"/>
            </a:endParaRPr>
          </a:p>
        </p:txBody>
      </p:sp>
      <p:sp>
        <p:nvSpPr>
          <p:cNvPr id="9" name="矩形 8"/>
          <p:cNvSpPr/>
          <p:nvPr/>
        </p:nvSpPr>
        <p:spPr>
          <a:xfrm>
            <a:off x="4128787" y="3970880"/>
            <a:ext cx="600075"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17</a:t>
            </a:r>
            <a:endParaRPr lang="zh-CN" altLang="en-US" kern="0" baseline="-25000" dirty="0">
              <a:solidFill>
                <a:prstClr val="white"/>
              </a:solidFill>
              <a:latin typeface="Calibri" panose="020F0502020204030204"/>
              <a:ea typeface="宋体" panose="02010600030101010101" pitchFamily="2" charset="-122"/>
            </a:endParaRPr>
          </a:p>
        </p:txBody>
      </p:sp>
      <p:sp>
        <p:nvSpPr>
          <p:cNvPr id="10" name="矩形 9"/>
          <p:cNvSpPr/>
          <p:nvPr/>
        </p:nvSpPr>
        <p:spPr>
          <a:xfrm>
            <a:off x="4728862" y="3970880"/>
            <a:ext cx="6477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0</a:t>
            </a:r>
            <a:endParaRPr lang="zh-CN" altLang="en-US" kern="0" baseline="-25000" dirty="0">
              <a:solidFill>
                <a:prstClr val="white"/>
              </a:solidFill>
              <a:latin typeface="Calibri" panose="020F0502020204030204"/>
              <a:ea typeface="宋体" panose="02010600030101010101" pitchFamily="2" charset="-122"/>
            </a:endParaRPr>
          </a:p>
        </p:txBody>
      </p:sp>
      <p:sp>
        <p:nvSpPr>
          <p:cNvPr id="11" name="矩形 10"/>
          <p:cNvSpPr/>
          <p:nvPr/>
        </p:nvSpPr>
        <p:spPr>
          <a:xfrm>
            <a:off x="5376562" y="3970880"/>
            <a:ext cx="647700"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dirty="0">
                <a:solidFill>
                  <a:prstClr val="white"/>
                </a:solidFill>
                <a:latin typeface="Calibri" panose="020F0502020204030204"/>
                <a:ea typeface="宋体" panose="02010600030101010101" pitchFamily="2" charset="-122"/>
              </a:rPr>
              <a:t>32</a:t>
            </a:r>
            <a:endParaRPr lang="zh-CN" altLang="en-US" kern="0" dirty="0">
              <a:solidFill>
                <a:prstClr val="white"/>
              </a:solidFill>
              <a:latin typeface="Calibri" panose="020F0502020204030204"/>
              <a:ea typeface="宋体" panose="02010600030101010101" pitchFamily="2" charset="-122"/>
            </a:endParaRPr>
          </a:p>
        </p:txBody>
      </p:sp>
      <p:sp>
        <p:nvSpPr>
          <p:cNvPr id="14" name="椭圆 13"/>
          <p:cNvSpPr/>
          <p:nvPr/>
        </p:nvSpPr>
        <p:spPr>
          <a:xfrm>
            <a:off x="7786387" y="4751930"/>
            <a:ext cx="1008063" cy="468313"/>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链接器</a:t>
            </a:r>
          </a:p>
        </p:txBody>
      </p:sp>
      <p:sp>
        <p:nvSpPr>
          <p:cNvPr id="17" name="圆角矩形 33"/>
          <p:cNvSpPr/>
          <p:nvPr/>
        </p:nvSpPr>
        <p:spPr>
          <a:xfrm>
            <a:off x="6313187"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目标代码</a:t>
            </a:r>
          </a:p>
        </p:txBody>
      </p:sp>
      <p:sp>
        <p:nvSpPr>
          <p:cNvPr id="18" name="圆角矩形 34"/>
          <p:cNvSpPr/>
          <p:nvPr/>
        </p:nvSpPr>
        <p:spPr>
          <a:xfrm>
            <a:off x="8184850" y="39740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机器语言</a:t>
            </a:r>
          </a:p>
        </p:txBody>
      </p:sp>
      <p:sp>
        <p:nvSpPr>
          <p:cNvPr id="19" name="圆角矩形 35"/>
          <p:cNvSpPr/>
          <p:nvPr/>
        </p:nvSpPr>
        <p:spPr>
          <a:xfrm>
            <a:off x="7537150" y="5691730"/>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可执行代码</a:t>
            </a:r>
          </a:p>
        </p:txBody>
      </p:sp>
      <p:sp>
        <p:nvSpPr>
          <p:cNvPr id="20" name="圆角矩形 36"/>
          <p:cNvSpPr/>
          <p:nvPr/>
        </p:nvSpPr>
        <p:spPr>
          <a:xfrm>
            <a:off x="3792237" y="6082255"/>
            <a:ext cx="15843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存储器</a:t>
            </a:r>
          </a:p>
        </p:txBody>
      </p:sp>
      <p:sp>
        <p:nvSpPr>
          <p:cNvPr id="21" name="椭圆 20"/>
          <p:cNvSpPr/>
          <p:nvPr/>
        </p:nvSpPr>
        <p:spPr>
          <a:xfrm>
            <a:off x="6046487" y="59409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加载器</a:t>
            </a:r>
          </a:p>
        </p:txBody>
      </p:sp>
      <p:cxnSp>
        <p:nvCxnSpPr>
          <p:cNvPr id="22" name="直接箭头连接符 21"/>
          <p:cNvCxnSpPr>
            <a:stCxn id="15" idx="2"/>
            <a:endCxn id="12" idx="1"/>
          </p:cNvCxnSpPr>
          <p:nvPr/>
        </p:nvCxnSpPr>
        <p:spPr>
          <a:xfrm>
            <a:off x="5052712" y="1303880"/>
            <a:ext cx="255588" cy="2873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3" name="直接箭头连接符 22"/>
          <p:cNvCxnSpPr>
            <a:stCxn id="12" idx="4"/>
            <a:endCxn id="16" idx="0"/>
          </p:cNvCxnSpPr>
          <p:nvPr/>
        </p:nvCxnSpPr>
        <p:spPr>
          <a:xfrm>
            <a:off x="5665487" y="1989680"/>
            <a:ext cx="250825" cy="3270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4" name="直接箭头连接符 23"/>
          <p:cNvCxnSpPr/>
          <p:nvPr/>
        </p:nvCxnSpPr>
        <p:spPr>
          <a:xfrm>
            <a:off x="6070643" y="2695902"/>
            <a:ext cx="400050" cy="401638"/>
          </a:xfrm>
          <a:prstGeom prst="straightConnector1">
            <a:avLst/>
          </a:prstGeom>
          <a:noFill/>
          <a:ln w="38100" cap="flat" cmpd="sng" algn="ctr">
            <a:solidFill>
              <a:srgbClr val="333333">
                <a:shade val="95000"/>
                <a:satMod val="105000"/>
              </a:srgbClr>
            </a:solidFill>
            <a:prstDash val="solid"/>
            <a:tailEnd type="arrow"/>
          </a:ln>
          <a:effectLst/>
        </p:spPr>
      </p:cxnSp>
      <p:cxnSp>
        <p:nvCxnSpPr>
          <p:cNvPr id="25" name="直接箭头连接符 24"/>
          <p:cNvCxnSpPr/>
          <p:nvPr/>
        </p:nvCxnSpPr>
        <p:spPr>
          <a:xfrm>
            <a:off x="6744987" y="3545430"/>
            <a:ext cx="431800" cy="428625"/>
          </a:xfrm>
          <a:prstGeom prst="straightConnector1">
            <a:avLst/>
          </a:prstGeom>
          <a:noFill/>
          <a:ln w="38100" cap="flat" cmpd="sng" algn="ctr">
            <a:solidFill>
              <a:srgbClr val="333333">
                <a:shade val="95000"/>
                <a:satMod val="105000"/>
              </a:srgbClr>
            </a:solidFill>
            <a:prstDash val="solid"/>
            <a:tailEnd type="arrow"/>
          </a:ln>
          <a:effectLst/>
        </p:spPr>
      </p:cxnSp>
      <p:cxnSp>
        <p:nvCxnSpPr>
          <p:cNvPr id="29" name="直接箭头连接符 28"/>
          <p:cNvCxnSpPr>
            <a:stCxn id="19" idx="1"/>
            <a:endCxn id="21" idx="7"/>
          </p:cNvCxnSpPr>
          <p:nvPr/>
        </p:nvCxnSpPr>
        <p:spPr>
          <a:xfrm flipH="1">
            <a:off x="6906912" y="5906043"/>
            <a:ext cx="630238" cy="103187"/>
          </a:xfrm>
          <a:prstGeom prst="straightConnector1">
            <a:avLst/>
          </a:prstGeom>
          <a:noFill/>
          <a:ln w="38100" cap="flat" cmpd="sng" algn="ctr">
            <a:solidFill>
              <a:srgbClr val="333333">
                <a:shade val="95000"/>
                <a:satMod val="105000"/>
              </a:srgbClr>
            </a:solidFill>
            <a:prstDash val="solid"/>
            <a:tailEnd type="arrow"/>
          </a:ln>
          <a:effectLst/>
        </p:spPr>
      </p:cxnSp>
      <p:cxnSp>
        <p:nvCxnSpPr>
          <p:cNvPr id="30" name="直接箭头连接符 29"/>
          <p:cNvCxnSpPr>
            <a:stCxn id="21" idx="2"/>
            <a:endCxn id="20" idx="3"/>
          </p:cNvCxnSpPr>
          <p:nvPr/>
        </p:nvCxnSpPr>
        <p:spPr>
          <a:xfrm flipH="1">
            <a:off x="5376562" y="6175918"/>
            <a:ext cx="669925" cy="120650"/>
          </a:xfrm>
          <a:prstGeom prst="straightConnector1">
            <a:avLst/>
          </a:prstGeom>
          <a:noFill/>
          <a:ln w="38100" cap="flat" cmpd="sng" algn="ctr">
            <a:solidFill>
              <a:srgbClr val="333333">
                <a:shade val="95000"/>
                <a:satMod val="105000"/>
              </a:srgbClr>
            </a:solidFill>
            <a:prstDash val="solid"/>
            <a:tailEnd type="arrow"/>
          </a:ln>
          <a:effectLst/>
        </p:spPr>
      </p:cxnSp>
      <p:sp>
        <p:nvSpPr>
          <p:cNvPr id="32" name="圆角矩形 38"/>
          <p:cNvSpPr/>
          <p:nvPr/>
        </p:nvSpPr>
        <p:spPr>
          <a:xfrm>
            <a:off x="3468387" y="4624930"/>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执行</a:t>
            </a:r>
          </a:p>
        </p:txBody>
      </p:sp>
      <p:cxnSp>
        <p:nvCxnSpPr>
          <p:cNvPr id="33" name="直接箭头连接符 32"/>
          <p:cNvCxnSpPr>
            <a:stCxn id="20" idx="0"/>
            <a:endCxn id="31" idx="2"/>
          </p:cNvCxnSpPr>
          <p:nvPr/>
        </p:nvCxnSpPr>
        <p:spPr>
          <a:xfrm flipH="1" flipV="1">
            <a:off x="4562175" y="5782218"/>
            <a:ext cx="22225" cy="300037"/>
          </a:xfrm>
          <a:prstGeom prst="straightConnector1">
            <a:avLst/>
          </a:prstGeom>
          <a:noFill/>
          <a:ln w="38100" cap="flat" cmpd="sng" algn="ctr">
            <a:solidFill>
              <a:srgbClr val="333333">
                <a:shade val="95000"/>
                <a:satMod val="105000"/>
              </a:srgbClr>
            </a:solidFill>
            <a:prstDash val="solid"/>
            <a:tailEnd type="arrow"/>
          </a:ln>
          <a:effectLst/>
        </p:spPr>
      </p:cxnSp>
      <p:cxnSp>
        <p:nvCxnSpPr>
          <p:cNvPr id="34" name="直接箭头连接符 33"/>
          <p:cNvCxnSpPr>
            <a:stCxn id="31" idx="0"/>
            <a:endCxn id="32" idx="2"/>
          </p:cNvCxnSpPr>
          <p:nvPr/>
        </p:nvCxnSpPr>
        <p:spPr>
          <a:xfrm flipH="1" flipV="1">
            <a:off x="4260550" y="5053555"/>
            <a:ext cx="301625" cy="300038"/>
          </a:xfrm>
          <a:prstGeom prst="straightConnector1">
            <a:avLst/>
          </a:prstGeom>
          <a:noFill/>
          <a:ln w="38100" cap="flat" cmpd="sng" algn="ctr">
            <a:solidFill>
              <a:srgbClr val="333333">
                <a:shade val="95000"/>
                <a:satMod val="105000"/>
              </a:srgbClr>
            </a:solidFill>
            <a:prstDash val="solid"/>
            <a:tailEnd type="arrow"/>
          </a:ln>
          <a:effectLst/>
        </p:spPr>
      </p:cxnSp>
      <p:sp>
        <p:nvSpPr>
          <p:cNvPr id="15" name="圆角矩形 31"/>
          <p:cNvSpPr/>
          <p:nvPr/>
        </p:nvSpPr>
        <p:spPr>
          <a:xfrm>
            <a:off x="4584400" y="875255"/>
            <a:ext cx="9366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en-US" altLang="zh-CN"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a:t>
            </a: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语言</a:t>
            </a:r>
          </a:p>
        </p:txBody>
      </p:sp>
      <p:sp>
        <p:nvSpPr>
          <p:cNvPr id="12" name="椭圆 11"/>
          <p:cNvSpPr/>
          <p:nvPr/>
        </p:nvSpPr>
        <p:spPr>
          <a:xfrm>
            <a:off x="5160662" y="1521368"/>
            <a:ext cx="1008063"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编译器</a:t>
            </a:r>
          </a:p>
        </p:txBody>
      </p:sp>
      <p:sp>
        <p:nvSpPr>
          <p:cNvPr id="16" name="圆角矩形 32"/>
          <p:cNvSpPr/>
          <p:nvPr/>
        </p:nvSpPr>
        <p:spPr>
          <a:xfrm>
            <a:off x="5232100" y="2316705"/>
            <a:ext cx="1368425" cy="428625"/>
          </a:xfrm>
          <a:prstGeom prst="roundRect">
            <a:avLst/>
          </a:prstGeom>
          <a:solidFill>
            <a:srgbClr val="080808"/>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汇编语言</a:t>
            </a:r>
          </a:p>
        </p:txBody>
      </p:sp>
      <p:sp>
        <p:nvSpPr>
          <p:cNvPr id="13" name="椭圆 12"/>
          <p:cNvSpPr/>
          <p:nvPr/>
        </p:nvSpPr>
        <p:spPr>
          <a:xfrm>
            <a:off x="6168725" y="3077118"/>
            <a:ext cx="1008062" cy="468312"/>
          </a:xfrm>
          <a:prstGeom prst="ellipse">
            <a:avLst/>
          </a:prstGeom>
          <a:solidFill>
            <a:srgbClr val="FFC000"/>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2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汇编器</a:t>
            </a:r>
          </a:p>
        </p:txBody>
      </p:sp>
      <p:sp>
        <p:nvSpPr>
          <p:cNvPr id="31" name="圆角矩形 30"/>
          <p:cNvSpPr/>
          <p:nvPr/>
        </p:nvSpPr>
        <p:spPr>
          <a:xfrm>
            <a:off x="3770012" y="5353593"/>
            <a:ext cx="1584325" cy="428625"/>
          </a:xfrm>
          <a:prstGeom prst="roundRect">
            <a:avLst/>
          </a:prstGeom>
          <a:solidFill>
            <a:srgbClr val="149C99"/>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1800" b="0" i="1"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取指令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u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up)">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up)">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up)">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left)">
                                      <p:cBhvr>
                                        <p:cTn id="70" dur="500"/>
                                        <p:tgtEl>
                                          <p:spTgt spid="7"/>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wipe(left)">
                                      <p:cBhvr>
                                        <p:cTn id="73" dur="500"/>
                                        <p:tgtEl>
                                          <p:spTgt spid="8"/>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left)">
                                      <p:cBhvr>
                                        <p:cTn id="76" dur="500"/>
                                        <p:tgtEl>
                                          <p:spTgt spid="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up)">
                                      <p:cBhvr>
                                        <p:cTn id="87" dur="500"/>
                                        <p:tgtEl>
                                          <p:spTgt spid="2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wipe(up)">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wipe(up)">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wipe(up)">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wipe(up)">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wipe(up)">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up)">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grpId="0" nodeType="click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up)">
                                      <p:cBhvr>
                                        <p:cTn id="127" dur="500"/>
                                        <p:tgtEl>
                                          <p:spTgt spid="2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wipe(up)">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wipe(up)">
                                      <p:cBhvr>
                                        <p:cTn id="142" dur="500"/>
                                        <p:tgtEl>
                                          <p:spTgt spid="34"/>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1" fill="hold" grpId="0" nodeType="click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wipe(up)">
                                      <p:cBhvr>
                                        <p:cTn id="1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0" grpId="0" animBg="1"/>
      <p:bldP spid="21" grpId="0" animBg="1"/>
      <p:bldP spid="32" grpId="0" animBg="1"/>
      <p:bldP spid="15" grpId="0" animBg="1"/>
      <p:bldP spid="12" grpId="0" animBg="1"/>
      <p:bldP spid="16" grpId="0" animBg="1"/>
      <p:bldP spid="13" grpId="0" animBg="1"/>
      <p:bldP spid="31"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r>
              <a:rPr lang="en-US" altLang="zh-CN" b="1" dirty="0"/>
              <a:t>6.6 </a:t>
            </a:r>
            <a:r>
              <a:rPr lang="zh-CN" altLang="en-US" b="1" dirty="0"/>
              <a:t>微程序控制器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6.7 </a:t>
            </a:r>
            <a:r>
              <a:rPr lang="zh-CN" altLang="en-US" b="1" dirty="0">
                <a:solidFill>
                  <a:srgbClr val="C00000"/>
                </a:solidFill>
                <a:effectLst>
                  <a:outerShdw blurRad="38100" dist="38100" dir="2700000" algn="tl">
                    <a:srgbClr val="000000">
                      <a:alpha val="43137"/>
                    </a:srgbClr>
                  </a:outerShdw>
                </a:effectLst>
              </a:rPr>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中断机制实现</a:t>
            </a:r>
            <a:endParaRPr lang="zh-CN" altLang="en-US" dirty="0"/>
          </a:p>
        </p:txBody>
      </p:sp>
      <p:sp>
        <p:nvSpPr>
          <p:cNvPr id="4" name="TextBox 24"/>
          <p:cNvSpPr txBox="1"/>
          <p:nvPr/>
        </p:nvSpPr>
        <p:spPr>
          <a:xfrm>
            <a:off x="596349" y="917548"/>
            <a:ext cx="10812385" cy="1296509"/>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取指令、执行指令</a:t>
            </a: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反复循环</a:t>
            </a:r>
            <a:endParaRPr lang="en-US" altLang="zh-CN"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如何加入中断周期？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5" name="Oval 4"/>
          <p:cNvSpPr>
            <a:spLocks noChangeArrowheads="1"/>
          </p:cNvSpPr>
          <p:nvPr/>
        </p:nvSpPr>
        <p:spPr bwMode="auto">
          <a:xfrm>
            <a:off x="850170"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微软雅黑" panose="020B0503020204020204" pitchFamily="34" charset="-122"/>
                <a:ea typeface="微软雅黑" panose="020B0503020204020204" pitchFamily="34" charset="-122"/>
                <a:cs typeface="微软雅黑" panose="020B0503020204020204" pitchFamily="34" charset="-122"/>
              </a:rPr>
              <a:t>取指令</a:t>
            </a:r>
            <a:endParaRPr lang="en-US" altLang="zh-CN" sz="1800" b="1"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PC++</a:t>
            </a: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Oval 4"/>
          <p:cNvSpPr>
            <a:spLocks noChangeArrowheads="1"/>
          </p:cNvSpPr>
          <p:nvPr/>
        </p:nvSpPr>
        <p:spPr bwMode="auto">
          <a:xfrm>
            <a:off x="2465664"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微软雅黑" panose="020B0503020204020204" pitchFamily="34" charset="-122"/>
                <a:ea typeface="微软雅黑" panose="020B0503020204020204" pitchFamily="34" charset="-122"/>
                <a:cs typeface="Segoe UI Black" panose="020B0A02040204020203" pitchFamily="34" charset="0"/>
              </a:rPr>
              <a:t>指令译码</a:t>
            </a:r>
          </a:p>
        </p:txBody>
      </p:sp>
      <p:sp>
        <p:nvSpPr>
          <p:cNvPr id="7" name="Oval 4"/>
          <p:cNvSpPr>
            <a:spLocks noChangeArrowheads="1"/>
          </p:cNvSpPr>
          <p:nvPr/>
        </p:nvSpPr>
        <p:spPr bwMode="auto">
          <a:xfrm>
            <a:off x="7312148" y="3127248"/>
            <a:ext cx="1152462" cy="1152462"/>
          </a:xfrm>
          <a:prstGeom prst="ellipse">
            <a:avLst/>
          </a:prstGeom>
          <a:solidFill>
            <a:srgbClr val="FFC000"/>
          </a:solidFill>
          <a:ln w="28575" algn="ctr">
            <a:solidFill>
              <a:schemeClr val="tx1"/>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微软雅黑" panose="020B0503020204020204" pitchFamily="34" charset="-122"/>
                <a:ea typeface="微软雅黑" panose="020B0503020204020204" pitchFamily="34" charset="-122"/>
                <a:cs typeface="Segoe UI Black" panose="020B0A02040204020203" pitchFamily="34" charset="0"/>
              </a:rPr>
              <a:t>数据操作</a:t>
            </a:r>
            <a:endParaRPr lang="en-US" altLang="zh-CN" sz="1800" b="1" dirty="0">
              <a:latin typeface="微软雅黑" panose="020B0503020204020204" pitchFamily="34" charset="-122"/>
              <a:ea typeface="微软雅黑" panose="020B0503020204020204" pitchFamily="34" charset="-122"/>
              <a:cs typeface="Segoe UI Black" panose="020B0A02040204020203" pitchFamily="34" charset="0"/>
            </a:endParaRPr>
          </a:p>
          <a:p>
            <a:pPr algn="ctr"/>
            <a:r>
              <a:rPr lang="zh-CN" altLang="en-US" sz="1800" b="1" dirty="0">
                <a:latin typeface="微软雅黑" panose="020B0503020204020204" pitchFamily="34" charset="-122"/>
                <a:ea typeface="微软雅黑" panose="020B0503020204020204" pitchFamily="34" charset="-122"/>
                <a:cs typeface="Segoe UI Black" panose="020B0A02040204020203" pitchFamily="34" charset="0"/>
              </a:rPr>
              <a:t>指令执行</a:t>
            </a:r>
            <a:endParaRPr lang="en-US" altLang="zh-CN" sz="1800" b="1" dirty="0">
              <a:latin typeface="微软雅黑" panose="020B0503020204020204" pitchFamily="34" charset="-122"/>
              <a:ea typeface="Segoe UI Black" panose="020B0A02040204020203" pitchFamily="34" charset="0"/>
              <a:cs typeface="Segoe UI Black" panose="020B0A02040204020203" pitchFamily="34" charset="0"/>
            </a:endParaRPr>
          </a:p>
        </p:txBody>
      </p:sp>
      <p:cxnSp>
        <p:nvCxnSpPr>
          <p:cNvPr id="8" name="直接箭头连接符 7"/>
          <p:cNvCxnSpPr>
            <a:stCxn id="5" idx="6"/>
            <a:endCxn id="6" idx="2"/>
          </p:cNvCxnSpPr>
          <p:nvPr/>
        </p:nvCxnSpPr>
        <p:spPr>
          <a:xfrm>
            <a:off x="2002632"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618126"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081159" y="3127248"/>
            <a:ext cx="2767956" cy="1152462"/>
            <a:chOff x="4324142" y="3801131"/>
            <a:chExt cx="2919329" cy="1215487"/>
          </a:xfrm>
        </p:grpSpPr>
        <p:sp>
          <p:nvSpPr>
            <p:cNvPr id="11" name="Oval 4"/>
            <p:cNvSpPr>
              <a:spLocks noChangeArrowheads="1"/>
            </p:cNvSpPr>
            <p:nvPr/>
          </p:nvSpPr>
          <p:spPr bwMode="auto">
            <a:xfrm>
              <a:off x="4324142"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微软雅黑" panose="020B0503020204020204" pitchFamily="34" charset="-122"/>
                  <a:ea typeface="微软雅黑" panose="020B0503020204020204" pitchFamily="34" charset="-122"/>
                  <a:cs typeface="Segoe UI Black" panose="020B0A02040204020203" pitchFamily="34" charset="0"/>
                </a:rPr>
                <a:t>操作数</a:t>
              </a:r>
              <a:endParaRPr lang="en-US" altLang="zh-CN" sz="1800" b="1" dirty="0">
                <a:latin typeface="微软雅黑" panose="020B0503020204020204" pitchFamily="34" charset="-122"/>
                <a:ea typeface="微软雅黑" panose="020B0503020204020204" pitchFamily="34" charset="-122"/>
                <a:cs typeface="Segoe UI Black" panose="020B0A02040204020203" pitchFamily="34" charset="0"/>
              </a:endParaRPr>
            </a:p>
            <a:p>
              <a:pPr algn="ctr"/>
              <a:r>
                <a:rPr lang="zh-CN" altLang="en-US" sz="1800" b="1" dirty="0">
                  <a:latin typeface="微软雅黑" panose="020B0503020204020204" pitchFamily="34" charset="-122"/>
                  <a:ea typeface="微软雅黑" panose="020B0503020204020204" pitchFamily="34" charset="-122"/>
                  <a:cs typeface="Segoe UI Black" panose="020B0A02040204020203" pitchFamily="34" charset="0"/>
                </a:rPr>
                <a:t>地址计算</a:t>
              </a:r>
              <a:endParaRPr lang="en-US" altLang="zh-CN" sz="1800" b="1" dirty="0">
                <a:latin typeface="微软雅黑" panose="020B0503020204020204" pitchFamily="34" charset="-122"/>
                <a:ea typeface="Segoe UI Black" panose="020B0A02040204020203" pitchFamily="34" charset="0"/>
                <a:cs typeface="Segoe UI Black" panose="020B0A02040204020203" pitchFamily="34" charset="0"/>
              </a:endParaRPr>
            </a:p>
          </p:txBody>
        </p:sp>
        <p:sp>
          <p:nvSpPr>
            <p:cNvPr id="12" name="Oval 4"/>
            <p:cNvSpPr>
              <a:spLocks noChangeArrowheads="1"/>
            </p:cNvSpPr>
            <p:nvPr/>
          </p:nvSpPr>
          <p:spPr bwMode="auto">
            <a:xfrm>
              <a:off x="6027984"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微软雅黑" panose="020B0503020204020204" pitchFamily="34" charset="-122"/>
                  <a:ea typeface="微软雅黑" panose="020B0503020204020204" pitchFamily="34" charset="-122"/>
                  <a:cs typeface="Segoe UI Black" panose="020B0A02040204020203" pitchFamily="34" charset="0"/>
                </a:rPr>
                <a:t>取操作数</a:t>
              </a:r>
            </a:p>
          </p:txBody>
        </p:sp>
        <p:cxnSp>
          <p:nvCxnSpPr>
            <p:cNvPr id="13" name="直接箭头连接符 12"/>
            <p:cNvCxnSpPr/>
            <p:nvPr/>
          </p:nvCxnSpPr>
          <p:spPr>
            <a:xfrm>
              <a:off x="5539629"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cxnSp>
        <p:nvCxnSpPr>
          <p:cNvPr id="14" name="直接箭头连接符 13"/>
          <p:cNvCxnSpPr/>
          <p:nvPr/>
        </p:nvCxnSpPr>
        <p:spPr>
          <a:xfrm>
            <a:off x="6849115"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464610" y="3703479"/>
            <a:ext cx="463033"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8927643" y="3127248"/>
            <a:ext cx="2767954" cy="1152462"/>
            <a:chOff x="9435668" y="3801131"/>
            <a:chExt cx="2919327" cy="1215487"/>
          </a:xfrm>
        </p:grpSpPr>
        <p:sp>
          <p:nvSpPr>
            <p:cNvPr id="17" name="Oval 4"/>
            <p:cNvSpPr>
              <a:spLocks noChangeArrowheads="1"/>
            </p:cNvSpPr>
            <p:nvPr/>
          </p:nvSpPr>
          <p:spPr bwMode="auto">
            <a:xfrm>
              <a:off x="943566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微软雅黑" panose="020B0503020204020204" pitchFamily="34" charset="-122"/>
                  <a:ea typeface="微软雅黑" panose="020B0503020204020204" pitchFamily="34" charset="-122"/>
                  <a:cs typeface="Segoe UI Black" panose="020B0A02040204020203" pitchFamily="34" charset="0"/>
                </a:rPr>
                <a:t>操作数</a:t>
              </a:r>
              <a:endParaRPr lang="en-US" altLang="zh-CN" sz="1800" b="1" dirty="0">
                <a:latin typeface="微软雅黑" panose="020B0503020204020204" pitchFamily="34" charset="-122"/>
                <a:ea typeface="微软雅黑" panose="020B0503020204020204" pitchFamily="34" charset="-122"/>
                <a:cs typeface="Segoe UI Black" panose="020B0A02040204020203" pitchFamily="34" charset="0"/>
              </a:endParaRPr>
            </a:p>
            <a:p>
              <a:pPr algn="ctr"/>
              <a:r>
                <a:rPr lang="zh-CN" altLang="en-US" sz="1800" b="1" dirty="0">
                  <a:latin typeface="微软雅黑" panose="020B0503020204020204" pitchFamily="34" charset="-122"/>
                  <a:ea typeface="微软雅黑" panose="020B0503020204020204" pitchFamily="34" charset="-122"/>
                  <a:cs typeface="Segoe UI Black" panose="020B0A02040204020203" pitchFamily="34" charset="0"/>
                </a:rPr>
                <a:t>地址计算</a:t>
              </a:r>
              <a:endParaRPr lang="en-US" altLang="zh-CN" sz="1800" b="1" dirty="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8" name="Oval 4"/>
            <p:cNvSpPr>
              <a:spLocks noChangeArrowheads="1"/>
            </p:cNvSpPr>
            <p:nvPr/>
          </p:nvSpPr>
          <p:spPr bwMode="auto">
            <a:xfrm>
              <a:off x="11139508" y="3801131"/>
              <a:ext cx="1215487" cy="1215487"/>
            </a:xfrm>
            <a:prstGeom prst="ellipse">
              <a:avLst/>
            </a:prstGeom>
            <a:solidFill>
              <a:srgbClr val="FFFFFF"/>
            </a:solidFill>
            <a:ln w="28575" algn="ctr">
              <a:solidFill>
                <a:schemeClr val="accent2"/>
              </a:solidFill>
              <a:prstDash val="solid"/>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微软雅黑" panose="020B0503020204020204" pitchFamily="34" charset="-122"/>
                  <a:ea typeface="微软雅黑" panose="020B0503020204020204" pitchFamily="34" charset="-122"/>
                  <a:cs typeface="Segoe UI Black" panose="020B0A02040204020203" pitchFamily="34" charset="0"/>
                </a:rPr>
                <a:t>存操作数</a:t>
              </a:r>
            </a:p>
          </p:txBody>
        </p:sp>
        <p:cxnSp>
          <p:nvCxnSpPr>
            <p:cNvPr id="19" name="直接箭头连接符 18"/>
            <p:cNvCxnSpPr/>
            <p:nvPr/>
          </p:nvCxnSpPr>
          <p:spPr>
            <a:xfrm>
              <a:off x="10651155" y="4408875"/>
              <a:ext cx="488355" cy="0"/>
            </a:xfrm>
            <a:prstGeom prst="straightConnector1">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1840210" y="4113741"/>
            <a:ext cx="8878051" cy="656248"/>
            <a:chOff x="1944019" y="4621694"/>
            <a:chExt cx="9363569" cy="692135"/>
          </a:xfrm>
        </p:grpSpPr>
        <p:cxnSp>
          <p:nvCxnSpPr>
            <p:cNvPr id="21" name="曲线连接符 20"/>
            <p:cNvCxnSpPr>
              <a:stCxn id="18" idx="3"/>
              <a:endCxn id="5" idx="5"/>
            </p:cNvCxnSpPr>
            <p:nvPr/>
          </p:nvCxnSpPr>
          <p:spPr>
            <a:xfrm rot="5400000">
              <a:off x="6619106" y="-53393"/>
              <a:ext cx="13395" cy="9363569"/>
            </a:xfrm>
            <a:prstGeom prst="curvedConnector3">
              <a:avLst>
                <a:gd name="adj1" fmla="val 5288929"/>
              </a:avLst>
            </a:prstGeom>
            <a:ln w="38100">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005588" y="4850248"/>
              <a:ext cx="889630" cy="463581"/>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无中断</a:t>
              </a:r>
            </a:p>
          </p:txBody>
        </p:sp>
      </p:grpSp>
      <p:grpSp>
        <p:nvGrpSpPr>
          <p:cNvPr id="23" name="组合 22"/>
          <p:cNvGrpSpPr/>
          <p:nvPr/>
        </p:nvGrpSpPr>
        <p:grpSpPr>
          <a:xfrm>
            <a:off x="1426401" y="4288854"/>
            <a:ext cx="9692966" cy="1881012"/>
            <a:chOff x="1467633" y="4855969"/>
            <a:chExt cx="10223050" cy="1983880"/>
          </a:xfrm>
        </p:grpSpPr>
        <p:sp>
          <p:nvSpPr>
            <p:cNvPr id="24" name="Oval 4"/>
            <p:cNvSpPr>
              <a:spLocks noChangeArrowheads="1"/>
            </p:cNvSpPr>
            <p:nvPr/>
          </p:nvSpPr>
          <p:spPr bwMode="auto">
            <a:xfrm>
              <a:off x="6034333" y="5624362"/>
              <a:ext cx="1215487" cy="1215487"/>
            </a:xfrm>
            <a:prstGeom prst="ellipse">
              <a:avLst/>
            </a:prstGeom>
            <a:solidFill>
              <a:srgbClr val="FFC000"/>
            </a:solidFill>
            <a:ln w="28575" algn="ctr">
              <a:solidFill>
                <a:srgbClr val="FF0000"/>
              </a:solidFill>
              <a:round/>
            </a:ln>
            <a:effectLst>
              <a:outerShdw blurRad="76200" dir="18900000" sy="23000" kx="-1200000" algn="bl" rotWithShape="0">
                <a:prstClr val="black">
                  <a:alpha val="20000"/>
                </a:prstClr>
              </a:outerShdw>
            </a:effectLst>
          </p:spPr>
          <p:txBody>
            <a:bodyPr wrap="none" anchor="ctr"/>
            <a:lstStyle/>
            <a:p>
              <a:pPr algn="ctr"/>
              <a:r>
                <a:rPr lang="zh-CN" altLang="en-US" sz="1800" b="1" dirty="0">
                  <a:latin typeface="微软雅黑" panose="020B0503020204020204" pitchFamily="34" charset="-122"/>
                  <a:ea typeface="微软雅黑" panose="020B0503020204020204" pitchFamily="34" charset="-122"/>
                  <a:cs typeface="Segoe UI Black" panose="020B0A02040204020203" pitchFamily="34" charset="0"/>
                </a:rPr>
                <a:t>中断响应</a:t>
              </a:r>
              <a:endParaRPr lang="en-US" altLang="zh-CN" sz="1800" b="1" dirty="0">
                <a:latin typeface="微软雅黑" panose="020B0503020204020204" pitchFamily="34" charset="-122"/>
                <a:ea typeface="微软雅黑" panose="020B0503020204020204" pitchFamily="34" charset="-122"/>
                <a:cs typeface="Segoe UI Black" panose="020B0A02040204020203" pitchFamily="34" charset="0"/>
              </a:endParaRPr>
            </a:p>
            <a:p>
              <a:pPr algn="ctr"/>
              <a:r>
                <a:rPr lang="zh-CN" altLang="en-US" sz="1800" b="1" dirty="0">
                  <a:latin typeface="微软雅黑" panose="020B0503020204020204" pitchFamily="34" charset="-122"/>
                  <a:ea typeface="微软雅黑" panose="020B0503020204020204" pitchFamily="34" charset="-122"/>
                  <a:cs typeface="Segoe UI Black" panose="020B0A02040204020203" pitchFamily="34" charset="0"/>
                </a:rPr>
                <a:t>周期</a:t>
              </a:r>
              <a:endParaRPr lang="en-US" altLang="zh-CN" sz="1800" b="1" dirty="0">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25" name="曲线连接符 24"/>
            <p:cNvCxnSpPr>
              <a:stCxn id="18" idx="4"/>
              <a:endCxn id="24" idx="6"/>
            </p:cNvCxnSpPr>
            <p:nvPr/>
          </p:nvCxnSpPr>
          <p:spPr>
            <a:xfrm rot="5400000">
              <a:off x="8782184" y="3323606"/>
              <a:ext cx="1376136" cy="4440862"/>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24" idx="2"/>
              <a:endCxn id="5" idx="4"/>
            </p:cNvCxnSpPr>
            <p:nvPr/>
          </p:nvCxnSpPr>
          <p:spPr>
            <a:xfrm rot="10800000">
              <a:off x="1467633" y="4855970"/>
              <a:ext cx="4566700" cy="1376136"/>
            </a:xfrm>
            <a:prstGeom prst="curvedConnector2">
              <a:avLst/>
            </a:prstGeom>
            <a:ln w="38100">
              <a:solidFill>
                <a:srgbClr val="FF0000"/>
              </a:solidFill>
              <a:tailEnd type="triangle"/>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8350398" y="5440006"/>
              <a:ext cx="1352872" cy="463582"/>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有中断请求</a:t>
              </a:r>
            </a:p>
          </p:txBody>
        </p:sp>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异常与中断</a:t>
            </a:r>
          </a:p>
        </p:txBody>
      </p:sp>
      <p:sp>
        <p:nvSpPr>
          <p:cNvPr id="3" name="内容占位符 2"/>
          <p:cNvSpPr>
            <a:spLocks noGrp="1"/>
          </p:cNvSpPr>
          <p:nvPr>
            <p:ph idx="1"/>
          </p:nvPr>
        </p:nvSpPr>
        <p:spPr>
          <a:xfrm>
            <a:off x="487680" y="942975"/>
            <a:ext cx="11299190" cy="5978525"/>
          </a:xfrm>
        </p:spPr>
        <p:txBody>
          <a:bodyPr>
            <a:normAutofit/>
          </a:bodyPr>
          <a:lstStyle/>
          <a:p>
            <a:r>
              <a:rPr lang="zh-CN" altLang="en-US" sz="1800" b="1" dirty="0"/>
              <a:t>内部异常  </a:t>
            </a:r>
            <a:r>
              <a:rPr lang="en-US" altLang="zh-CN" sz="1800" b="1" dirty="0"/>
              <a:t>(</a:t>
            </a:r>
            <a:r>
              <a:rPr lang="zh-CN" altLang="en-US" sz="1800" b="1" dirty="0"/>
              <a:t>当前指令无法执行</a:t>
            </a:r>
            <a:r>
              <a:rPr lang="en-US" altLang="zh-CN" sz="1800" b="1" dirty="0"/>
              <a:t>)</a:t>
            </a:r>
          </a:p>
          <a:p>
            <a:pPr lvl="1"/>
            <a:r>
              <a:rPr lang="zh-CN" altLang="en-US" sz="1800" b="1" dirty="0"/>
              <a:t>故障（</a:t>
            </a:r>
            <a:r>
              <a:rPr lang="en-US" altLang="zh-CN" sz="1800" b="1" dirty="0"/>
              <a:t>Fault</a:t>
            </a:r>
            <a:r>
              <a:rPr lang="zh-CN" altLang="en-US" sz="1800" b="1" dirty="0"/>
              <a:t>）</a:t>
            </a:r>
            <a:endParaRPr lang="en-US" altLang="zh-CN" sz="1800" b="1" dirty="0"/>
          </a:p>
          <a:p>
            <a:pPr lvl="2"/>
            <a:r>
              <a:rPr lang="zh-CN" altLang="en-US" sz="1600" dirty="0"/>
              <a:t>由指令执行引起的异常，如未定义指令、越权指令、段故障、缺页故障、存储保护违例、数据未对齐、除数为零、浮点溢出、整数溢出等。</a:t>
            </a:r>
            <a:endParaRPr lang="en-US" altLang="zh-CN" sz="1600" dirty="0"/>
          </a:p>
          <a:p>
            <a:pPr lvl="2"/>
            <a:r>
              <a:rPr lang="zh-CN" altLang="en-US" sz="1600" dirty="0"/>
              <a:t>可恢复的故障，指令需恢复执行，不可恢复故障，进程被终止</a:t>
            </a:r>
            <a:endParaRPr lang="en-US" altLang="zh-CN" sz="1600" dirty="0"/>
          </a:p>
          <a:p>
            <a:pPr lvl="1"/>
            <a:r>
              <a:rPr lang="zh-CN" altLang="en-US" sz="1800" b="1" dirty="0"/>
              <a:t>自陷（ </a:t>
            </a:r>
            <a:r>
              <a:rPr lang="en-US" altLang="zh-CN" sz="1800" b="1" dirty="0"/>
              <a:t>trap</a:t>
            </a:r>
            <a:r>
              <a:rPr lang="zh-CN" altLang="en-US" sz="1800" b="1" dirty="0"/>
              <a:t>）</a:t>
            </a:r>
            <a:endParaRPr lang="en-US" altLang="zh-CN" sz="1800" b="1" dirty="0"/>
          </a:p>
          <a:p>
            <a:pPr lvl="2"/>
            <a:r>
              <a:rPr lang="zh-CN" altLang="en-US" sz="1600" dirty="0"/>
              <a:t>是一种事先安排的“异常”事件，通过在程序中显式的调用自陷指令触发自陷异常，用于在用户态下调用操作系统内核程序，如系统调用、条件陷阱指令。</a:t>
            </a:r>
            <a:endParaRPr lang="en-US" altLang="zh-CN" sz="1600" dirty="0"/>
          </a:p>
          <a:p>
            <a:pPr lvl="1"/>
            <a:r>
              <a:rPr lang="zh-CN" altLang="en-US" sz="1800" b="1" dirty="0"/>
              <a:t>终止（</a:t>
            </a:r>
            <a:r>
              <a:rPr lang="en-US" altLang="zh-CN" sz="1800" b="1" dirty="0"/>
              <a:t>Abort</a:t>
            </a:r>
            <a:r>
              <a:rPr lang="zh-CN" altLang="en-US" sz="1800" b="1" dirty="0"/>
              <a:t>）</a:t>
            </a:r>
            <a:endParaRPr lang="en-US" altLang="zh-CN" sz="1800" b="1" dirty="0"/>
          </a:p>
          <a:p>
            <a:pPr lvl="2"/>
            <a:r>
              <a:rPr lang="zh-CN" altLang="en-US" sz="1600" dirty="0"/>
              <a:t>随机出现的使得 </a:t>
            </a:r>
            <a:r>
              <a:rPr lang="en-US" altLang="zh-CN" sz="1600" dirty="0"/>
              <a:t>CPU </a:t>
            </a:r>
            <a:r>
              <a:rPr lang="zh-CN" altLang="en-US" sz="1600" dirty="0"/>
              <a:t>无法继续执行的硬件故障，和具体指令无关。如机器校验错、总线错误、异常处理中再次异常的双错等，此时当前程序无法继续执行，只能终止执行，由异常服务处理程序来重启系统</a:t>
            </a:r>
            <a:endParaRPr lang="en-US" altLang="zh-CN" sz="1600" dirty="0"/>
          </a:p>
          <a:p>
            <a:r>
              <a:rPr lang="zh-CN" altLang="en-US" sz="1800" b="1" dirty="0"/>
              <a:t>外部中断（当前指令执行完毕）</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直接箭头连接符 51"/>
          <p:cNvCxnSpPr>
            <a:stCxn id="6" idx="2"/>
            <a:endCxn id="50" idx="0"/>
          </p:cNvCxnSpPr>
          <p:nvPr/>
        </p:nvCxnSpPr>
        <p:spPr>
          <a:xfrm>
            <a:off x="9207393" y="984475"/>
            <a:ext cx="0"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9207393" y="4055544"/>
            <a:ext cx="1512" cy="28803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41188" y="2712667"/>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bg1"/>
                </a:solidFill>
              </a:rPr>
              <a:t>关中断</a:t>
            </a:r>
          </a:p>
        </p:txBody>
      </p:sp>
      <p:sp>
        <p:nvSpPr>
          <p:cNvPr id="66" name="矩形 65"/>
          <p:cNvSpPr/>
          <p:nvPr/>
        </p:nvSpPr>
        <p:spPr>
          <a:xfrm>
            <a:off x="8241188" y="317860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sym typeface="Wingdings" panose="05000000000000000000" pitchFamily="2" charset="2"/>
              </a:rPr>
              <a:t>保存断点</a:t>
            </a:r>
            <a:endParaRPr lang="zh-CN" altLang="en-US" sz="1400" dirty="0">
              <a:solidFill>
                <a:schemeClr val="bg1"/>
              </a:solidFill>
            </a:endParaRPr>
          </a:p>
        </p:txBody>
      </p:sp>
      <p:sp>
        <p:nvSpPr>
          <p:cNvPr id="67" name="矩形 66"/>
          <p:cNvSpPr/>
          <p:nvPr/>
        </p:nvSpPr>
        <p:spPr>
          <a:xfrm>
            <a:off x="8241188" y="3648768"/>
            <a:ext cx="1927855" cy="398152"/>
          </a:xfrm>
          <a:prstGeom prst="rect">
            <a:avLst/>
          </a:prstGeom>
          <a:solidFill>
            <a:srgbClr val="FF66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a:solidFill>
                  <a:schemeClr val="bg1"/>
                </a:solidFill>
              </a:rPr>
              <a:t>中断识别</a:t>
            </a:r>
            <a:endParaRPr lang="zh-CN" altLang="en-US" sz="1400" dirty="0">
              <a:solidFill>
                <a:schemeClr val="bg1"/>
              </a:solidFill>
            </a:endParaRPr>
          </a:p>
        </p:txBody>
      </p:sp>
      <p:sp>
        <p:nvSpPr>
          <p:cNvPr id="158" name="Text Box 5"/>
          <p:cNvSpPr txBox="1">
            <a:spLocks noChangeArrowheads="1"/>
          </p:cNvSpPr>
          <p:nvPr/>
        </p:nvSpPr>
        <p:spPr bwMode="auto">
          <a:xfrm>
            <a:off x="9409103" y="2383985"/>
            <a:ext cx="736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grpSp>
        <p:nvGrpSpPr>
          <p:cNvPr id="171" name="组合 170"/>
          <p:cNvGrpSpPr/>
          <p:nvPr/>
        </p:nvGrpSpPr>
        <p:grpSpPr>
          <a:xfrm>
            <a:off x="8612188" y="1488531"/>
            <a:ext cx="1193434" cy="874094"/>
            <a:chOff x="740325" y="2747927"/>
            <a:chExt cx="936104" cy="875907"/>
          </a:xfrm>
          <a:solidFill>
            <a:srgbClr val="00B050"/>
          </a:solidFill>
        </p:grpSpPr>
        <p:cxnSp>
          <p:nvCxnSpPr>
            <p:cNvPr id="48" name="直接箭头连接符 47"/>
            <p:cNvCxnSpPr/>
            <p:nvPr/>
          </p:nvCxnSpPr>
          <p:spPr>
            <a:xfrm>
              <a:off x="1208377" y="2747927"/>
              <a:ext cx="0" cy="463407"/>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740325" y="3211334"/>
              <a:ext cx="936104" cy="412500"/>
            </a:xfrm>
            <a:prstGeom prst="hexagon">
              <a:avLst/>
            </a:prstGeom>
            <a:grp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bg1"/>
                  </a:solidFill>
                </a:rPr>
                <a:t>中断</a:t>
              </a:r>
            </a:p>
          </p:txBody>
        </p:sp>
      </p:grpSp>
      <p:cxnSp>
        <p:nvCxnSpPr>
          <p:cNvPr id="13" name="肘形连接符 12"/>
          <p:cNvCxnSpPr/>
          <p:nvPr/>
        </p:nvCxnSpPr>
        <p:spPr>
          <a:xfrm rot="16200000" flipH="1">
            <a:off x="9062552" y="479594"/>
            <a:ext cx="288032" cy="1648"/>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243466" y="624435"/>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取指令</a:t>
            </a:r>
          </a:p>
        </p:txBody>
      </p:sp>
      <p:sp>
        <p:nvSpPr>
          <p:cNvPr id="50" name="矩形 49"/>
          <p:cNvSpPr/>
          <p:nvPr/>
        </p:nvSpPr>
        <p:spPr>
          <a:xfrm>
            <a:off x="8243466" y="1272507"/>
            <a:ext cx="1927855" cy="360040"/>
          </a:xfrm>
          <a:prstGeom prst="rect">
            <a:avLst/>
          </a:prstGeom>
          <a:solidFill>
            <a:srgbClr val="92D05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执行指令</a:t>
            </a:r>
          </a:p>
        </p:txBody>
      </p:sp>
      <p:sp>
        <p:nvSpPr>
          <p:cNvPr id="53" name="矩形 52"/>
          <p:cNvSpPr/>
          <p:nvPr/>
        </p:nvSpPr>
        <p:spPr>
          <a:xfrm>
            <a:off x="8220168" y="4327947"/>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保护现场</a:t>
            </a:r>
          </a:p>
        </p:txBody>
      </p:sp>
      <p:sp>
        <p:nvSpPr>
          <p:cNvPr id="54" name="矩形 53"/>
          <p:cNvSpPr/>
          <p:nvPr/>
        </p:nvSpPr>
        <p:spPr>
          <a:xfrm>
            <a:off x="8220168" y="4785614"/>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设备中断服务子程序</a:t>
            </a:r>
          </a:p>
        </p:txBody>
      </p:sp>
      <p:sp>
        <p:nvSpPr>
          <p:cNvPr id="55" name="矩形 54"/>
          <p:cNvSpPr/>
          <p:nvPr/>
        </p:nvSpPr>
        <p:spPr>
          <a:xfrm>
            <a:off x="8220168" y="5243281"/>
            <a:ext cx="1927855" cy="398152"/>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dirty="0">
                <a:solidFill>
                  <a:schemeClr val="dk1"/>
                </a:solidFill>
              </a:rPr>
              <a:t>恢复现场</a:t>
            </a:r>
          </a:p>
        </p:txBody>
      </p:sp>
      <p:sp>
        <p:nvSpPr>
          <p:cNvPr id="58" name="矩形 57"/>
          <p:cNvSpPr/>
          <p:nvPr/>
        </p:nvSpPr>
        <p:spPr>
          <a:xfrm>
            <a:off x="8220168" y="5746267"/>
            <a:ext cx="1927855" cy="810500"/>
          </a:xfrm>
          <a:prstGeom prst="rect">
            <a:avLst/>
          </a:prstGeom>
          <a:solidFill>
            <a:srgbClr val="FFC000"/>
          </a:solidFill>
          <a:effectLst>
            <a:outerShdw blurRad="50800" dist="38100" dir="2700000" algn="tl"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lnSpc>
                <a:spcPct val="150000"/>
              </a:lnSpc>
            </a:pPr>
            <a:r>
              <a:rPr lang="zh-CN" altLang="en-US" sz="1400" dirty="0">
                <a:solidFill>
                  <a:schemeClr val="dk1"/>
                </a:solidFill>
              </a:rPr>
              <a:t>开中断</a:t>
            </a:r>
          </a:p>
          <a:p>
            <a:pPr algn="ctr">
              <a:lnSpc>
                <a:spcPct val="150000"/>
              </a:lnSpc>
            </a:pPr>
            <a:r>
              <a:rPr lang="zh-CN" altLang="en-US" sz="1400" dirty="0">
                <a:solidFill>
                  <a:schemeClr val="dk1"/>
                </a:solidFill>
              </a:rPr>
              <a:t>中断返回 </a:t>
            </a:r>
            <a:r>
              <a:rPr lang="en-US" altLang="zh-CN" sz="1400" dirty="0">
                <a:solidFill>
                  <a:schemeClr val="dk1"/>
                </a:solidFill>
              </a:rPr>
              <a:t>EPC</a:t>
            </a:r>
            <a:r>
              <a:rPr lang="en-US" altLang="zh-CN" sz="1400" dirty="0">
                <a:solidFill>
                  <a:schemeClr val="dk1"/>
                </a:solidFill>
                <a:sym typeface="Wingdings" panose="05000000000000000000" pitchFamily="2" charset="2"/>
              </a:rPr>
              <a:t>PC</a:t>
            </a:r>
            <a:endParaRPr lang="zh-CN" altLang="en-US" sz="1400" dirty="0">
              <a:solidFill>
                <a:schemeClr val="dk1"/>
              </a:solidFill>
            </a:endParaRPr>
          </a:p>
        </p:txBody>
      </p:sp>
      <p:cxnSp>
        <p:nvCxnSpPr>
          <p:cNvPr id="61" name="直接箭头连接符 60"/>
          <p:cNvCxnSpPr>
            <a:endCxn id="7" idx="0"/>
          </p:cNvCxnSpPr>
          <p:nvPr/>
        </p:nvCxnSpPr>
        <p:spPr>
          <a:xfrm>
            <a:off x="9205115" y="2383985"/>
            <a:ext cx="1" cy="328682"/>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034259" y="804456"/>
            <a:ext cx="577930" cy="1352347"/>
            <a:chOff x="1282811" y="825991"/>
            <a:chExt cx="577930" cy="1352347"/>
          </a:xfrm>
        </p:grpSpPr>
        <p:sp>
          <p:nvSpPr>
            <p:cNvPr id="156" name="Text Box 5"/>
            <p:cNvSpPr txBox="1">
              <a:spLocks noChangeArrowheads="1"/>
            </p:cNvSpPr>
            <p:nvPr/>
          </p:nvSpPr>
          <p:spPr bwMode="auto">
            <a:xfrm>
              <a:off x="1282811" y="1688568"/>
              <a:ext cx="5779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algn="l" eaLnBrk="1" hangingPunct="1"/>
              <a:r>
                <a:rPr lang="en-US" altLang="zh-CN" sz="1800" dirty="0">
                  <a:latin typeface="Tahoma" panose="020B0604030504040204" pitchFamily="34" charset="0"/>
                  <a:ea typeface="宋体" panose="02010600030101010101" pitchFamily="2" charset="-122"/>
                </a:rPr>
                <a:t>No</a:t>
              </a:r>
              <a:endParaRPr lang="zh-CN" altLang="en-US" sz="1800" dirty="0">
                <a:latin typeface="Tahoma" panose="020B0604030504040204" pitchFamily="34" charset="0"/>
                <a:ea typeface="宋体" panose="02010600030101010101" pitchFamily="2" charset="-122"/>
              </a:endParaRPr>
            </a:p>
          </p:txBody>
        </p:sp>
        <p:cxnSp>
          <p:nvCxnSpPr>
            <p:cNvPr id="21" name="肘形连接符 20"/>
            <p:cNvCxnSpPr>
              <a:stCxn id="4" idx="3"/>
              <a:endCxn id="6" idx="1"/>
            </p:cNvCxnSpPr>
            <p:nvPr/>
          </p:nvCxnSpPr>
          <p:spPr>
            <a:xfrm rot="10800000">
              <a:off x="1482393" y="825991"/>
              <a:ext cx="368722" cy="1352347"/>
            </a:xfrm>
            <a:prstGeom prst="bentConnector3">
              <a:avLst>
                <a:gd name="adj1" fmla="val 161998"/>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71" name="肘形连接符 70"/>
          <p:cNvCxnSpPr>
            <a:stCxn id="58" idx="3"/>
            <a:endCxn id="6" idx="3"/>
          </p:cNvCxnSpPr>
          <p:nvPr/>
        </p:nvCxnSpPr>
        <p:spPr>
          <a:xfrm flipV="1">
            <a:off x="10148023" y="804455"/>
            <a:ext cx="23298" cy="5347062"/>
          </a:xfrm>
          <a:prstGeom prst="bentConnector3">
            <a:avLst>
              <a:gd name="adj1" fmla="val 6213628"/>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146476" y="912468"/>
            <a:ext cx="432556" cy="1200329"/>
          </a:xfrm>
          <a:prstGeom prst="rect">
            <a:avLst/>
          </a:prstGeom>
          <a:noFill/>
        </p:spPr>
        <p:txBody>
          <a:bodyPr wrap="square" rtlCol="0">
            <a:spAutoFit/>
          </a:bodyPr>
          <a:lstStyle/>
          <a:p>
            <a:r>
              <a:rPr lang="zh-CN" altLang="en-US" b="1" dirty="0"/>
              <a:t>单重中断</a:t>
            </a:r>
          </a:p>
        </p:txBody>
      </p:sp>
      <p:grpSp>
        <p:nvGrpSpPr>
          <p:cNvPr id="77" name="组合 76"/>
          <p:cNvGrpSpPr/>
          <p:nvPr/>
        </p:nvGrpSpPr>
        <p:grpSpPr>
          <a:xfrm>
            <a:off x="7146476" y="2753317"/>
            <a:ext cx="1008620" cy="1354796"/>
            <a:chOff x="179004" y="2533546"/>
            <a:chExt cx="1008620" cy="1354796"/>
          </a:xfrm>
        </p:grpSpPr>
        <p:grpSp>
          <p:nvGrpSpPr>
            <p:cNvPr id="69" name="组合 68"/>
            <p:cNvGrpSpPr/>
            <p:nvPr/>
          </p:nvGrpSpPr>
          <p:grpSpPr>
            <a:xfrm>
              <a:off x="683568" y="2533546"/>
              <a:ext cx="504056" cy="1327502"/>
              <a:chOff x="-324544" y="2533546"/>
              <a:chExt cx="1008112" cy="1327502"/>
            </a:xfrm>
          </p:grpSpPr>
          <p:cxnSp>
            <p:nvCxnSpPr>
              <p:cNvPr id="43" name="直接连接符 42"/>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93721" y="2671726"/>
              <a:ext cx="432048" cy="107721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周期</a:t>
              </a:r>
            </a:p>
          </p:txBody>
        </p:sp>
        <p:sp>
          <p:nvSpPr>
            <p:cNvPr id="72" name="TextBox 71"/>
            <p:cNvSpPr txBox="1"/>
            <p:nvPr/>
          </p:nvSpPr>
          <p:spPr>
            <a:xfrm>
              <a:off x="179004" y="2564903"/>
              <a:ext cx="432048" cy="1323439"/>
            </a:xfrm>
            <a:prstGeom prst="rect">
              <a:avLst/>
            </a:prstGeom>
            <a:noFill/>
          </p:spPr>
          <p:txBody>
            <a:bodyPr wrap="square" rtlCol="0">
              <a:spAutoFit/>
            </a:bodyPr>
            <a:lstStyle/>
            <a:p>
              <a:r>
                <a:rPr lang="zh-CN" altLang="en-US" sz="1600" dirty="0">
                  <a:solidFill>
                    <a:srgbClr val="FF0000"/>
                  </a:solidFill>
                  <a:latin typeface="微软雅黑" panose="020B0503020204020204" pitchFamily="34" charset="-122"/>
                  <a:ea typeface="微软雅黑" panose="020B0503020204020204" pitchFamily="34" charset="-122"/>
                </a:rPr>
                <a:t>中断隐指令</a:t>
              </a:r>
            </a:p>
          </p:txBody>
        </p:sp>
      </p:grpSp>
      <p:grpSp>
        <p:nvGrpSpPr>
          <p:cNvPr id="129" name="组合 128"/>
          <p:cNvGrpSpPr/>
          <p:nvPr/>
        </p:nvGrpSpPr>
        <p:grpSpPr>
          <a:xfrm>
            <a:off x="7561194" y="4335092"/>
            <a:ext cx="593903" cy="2236088"/>
            <a:chOff x="593721" y="2533546"/>
            <a:chExt cx="593903" cy="1327502"/>
          </a:xfrm>
        </p:grpSpPr>
        <p:grpSp>
          <p:nvGrpSpPr>
            <p:cNvPr id="130" name="组合 129"/>
            <p:cNvGrpSpPr/>
            <p:nvPr/>
          </p:nvGrpSpPr>
          <p:grpSpPr>
            <a:xfrm>
              <a:off x="683568" y="2533546"/>
              <a:ext cx="504056" cy="1327502"/>
              <a:chOff x="-324544" y="2533546"/>
              <a:chExt cx="1008112" cy="1327502"/>
            </a:xfrm>
          </p:grpSpPr>
          <p:cxnSp>
            <p:nvCxnSpPr>
              <p:cNvPr id="132" name="直接连接符 131"/>
              <p:cNvCxnSpPr/>
              <p:nvPr/>
            </p:nvCxnSpPr>
            <p:spPr>
              <a:xfrm>
                <a:off x="-324544" y="2533546"/>
                <a:ext cx="10081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467544" y="2533546"/>
                <a:ext cx="0" cy="1302227"/>
              </a:xfrm>
              <a:prstGeom prst="line">
                <a:avLst/>
              </a:prstGeom>
              <a:ln>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4544" y="3861048"/>
                <a:ext cx="100811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593721" y="2733201"/>
              <a:ext cx="432048" cy="931863"/>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中断</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服务程序</a:t>
              </a:r>
            </a:p>
          </p:txBody>
        </p:sp>
      </p:grpSp>
      <p:grpSp>
        <p:nvGrpSpPr>
          <p:cNvPr id="3" name="组合 2"/>
          <p:cNvGrpSpPr/>
          <p:nvPr/>
        </p:nvGrpSpPr>
        <p:grpSpPr>
          <a:xfrm>
            <a:off x="10230928" y="2752158"/>
            <a:ext cx="712564" cy="1251051"/>
            <a:chOff x="7477684" y="2671771"/>
            <a:chExt cx="712564" cy="1251051"/>
          </a:xfrm>
        </p:grpSpPr>
        <p:sp>
          <p:nvSpPr>
            <p:cNvPr id="38" name="任意多边形 12"/>
            <p:cNvSpPr/>
            <p:nvPr/>
          </p:nvSpPr>
          <p:spPr bwMode="auto">
            <a:xfrm flipH="1">
              <a:off x="7477684" y="2671771"/>
              <a:ext cx="237923" cy="1251051"/>
            </a:xfrm>
            <a:custGeom>
              <a:avLst/>
              <a:gdLst>
                <a:gd name="T0" fmla="*/ 2147483647 w 130"/>
                <a:gd name="T1" fmla="*/ 0 h 1054"/>
                <a:gd name="T2" fmla="*/ 2147483647 w 130"/>
                <a:gd name="T3" fmla="*/ 2147483647 h 1054"/>
                <a:gd name="T4" fmla="*/ 2147483647 w 130"/>
                <a:gd name="T5" fmla="*/ 2147483647 h 1054"/>
                <a:gd name="T6" fmla="*/ 2147483647 w 130"/>
                <a:gd name="T7" fmla="*/ 2147483647 h 1054"/>
                <a:gd name="T8" fmla="*/ 2147483647 w 130"/>
                <a:gd name="T9" fmla="*/ 2147483647 h 1054"/>
                <a:gd name="T10" fmla="*/ 2147483647 w 130"/>
                <a:gd name="T11" fmla="*/ 2147483647 h 1054"/>
                <a:gd name="T12" fmla="*/ 2147483647 w 130"/>
                <a:gd name="T13" fmla="*/ 2147483647 h 1054"/>
                <a:gd name="T14" fmla="*/ 2147483647 w 130"/>
                <a:gd name="T15" fmla="*/ 2147483647 h 1054"/>
                <a:gd name="T16" fmla="*/ 2147483647 w 130"/>
                <a:gd name="T17" fmla="*/ 2147483647 h 1054"/>
                <a:gd name="T18" fmla="*/ 2147483647 w 130"/>
                <a:gd name="T19" fmla="*/ 2147483647 h 1054"/>
                <a:gd name="T20" fmla="*/ 2147483647 w 130"/>
                <a:gd name="T21" fmla="*/ 2147483647 h 1054"/>
                <a:gd name="T22" fmla="*/ 2147483647 w 130"/>
                <a:gd name="T23" fmla="*/ 2147483647 h 1054"/>
                <a:gd name="T24" fmla="*/ 2147483647 w 130"/>
                <a:gd name="T25" fmla="*/ 2147483647 h 1054"/>
                <a:gd name="T26" fmla="*/ 2147483647 w 130"/>
                <a:gd name="T27" fmla="*/ 2147483647 h 1054"/>
                <a:gd name="T28" fmla="*/ 2147483647 w 130"/>
                <a:gd name="T29" fmla="*/ 2147483647 h 1054"/>
                <a:gd name="T30" fmla="*/ 0 w 130"/>
                <a:gd name="T31" fmla="*/ 2147483647 h 1054"/>
                <a:gd name="T32" fmla="*/ 2147483647 w 130"/>
                <a:gd name="T33" fmla="*/ 2147483647 h 1054"/>
                <a:gd name="T34" fmla="*/ 2147483647 w 130"/>
                <a:gd name="T35" fmla="*/ 2147483647 h 1054"/>
                <a:gd name="T36" fmla="*/ 2147483647 w 130"/>
                <a:gd name="T37" fmla="*/ 2147483647 h 1054"/>
                <a:gd name="T38" fmla="*/ 2147483647 w 130"/>
                <a:gd name="T39" fmla="*/ 2147483647 h 1054"/>
                <a:gd name="T40" fmla="*/ 2147483647 w 130"/>
                <a:gd name="T41" fmla="*/ 2147483647 h 1054"/>
                <a:gd name="T42" fmla="*/ 2147483647 w 130"/>
                <a:gd name="T43" fmla="*/ 2147483647 h 1054"/>
                <a:gd name="T44" fmla="*/ 2147483647 w 130"/>
                <a:gd name="T45" fmla="*/ 2147483647 h 1054"/>
                <a:gd name="T46" fmla="*/ 2147483647 w 130"/>
                <a:gd name="T47" fmla="*/ 2147483647 h 1054"/>
                <a:gd name="T48" fmla="*/ 2147483647 w 130"/>
                <a:gd name="T49" fmla="*/ 2147483647 h 1054"/>
                <a:gd name="T50" fmla="*/ 2147483647 w 130"/>
                <a:gd name="T51" fmla="*/ 2147483647 h 1054"/>
                <a:gd name="T52" fmla="*/ 2147483647 w 130"/>
                <a:gd name="T53" fmla="*/ 2147483647 h 1054"/>
                <a:gd name="T54" fmla="*/ 2147483647 w 130"/>
                <a:gd name="T55" fmla="*/ 2147483647 h 1054"/>
                <a:gd name="T56" fmla="*/ 2147483647 w 130"/>
                <a:gd name="T57" fmla="*/ 2147483647 h 1054"/>
                <a:gd name="T58" fmla="*/ 2147483647 w 130"/>
                <a:gd name="T59" fmla="*/ 2147483647 h 1054"/>
                <a:gd name="T60" fmla="*/ 2147483647 w 130"/>
                <a:gd name="T61" fmla="*/ 2147483647 h 105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30" h="1054">
                  <a:moveTo>
                    <a:pt x="130" y="0"/>
                  </a:moveTo>
                  <a:lnTo>
                    <a:pt x="116" y="2"/>
                  </a:lnTo>
                  <a:lnTo>
                    <a:pt x="105" y="7"/>
                  </a:lnTo>
                  <a:lnTo>
                    <a:pt x="93" y="16"/>
                  </a:lnTo>
                  <a:lnTo>
                    <a:pt x="84" y="27"/>
                  </a:lnTo>
                  <a:lnTo>
                    <a:pt x="71" y="55"/>
                  </a:lnTo>
                  <a:lnTo>
                    <a:pt x="68" y="71"/>
                  </a:lnTo>
                  <a:lnTo>
                    <a:pt x="66" y="89"/>
                  </a:lnTo>
                  <a:lnTo>
                    <a:pt x="66" y="441"/>
                  </a:lnTo>
                  <a:lnTo>
                    <a:pt x="64" y="459"/>
                  </a:lnTo>
                  <a:lnTo>
                    <a:pt x="61" y="475"/>
                  </a:lnTo>
                  <a:lnTo>
                    <a:pt x="48" y="502"/>
                  </a:lnTo>
                  <a:lnTo>
                    <a:pt x="36" y="513"/>
                  </a:lnTo>
                  <a:lnTo>
                    <a:pt x="25" y="520"/>
                  </a:lnTo>
                  <a:lnTo>
                    <a:pt x="14" y="525"/>
                  </a:lnTo>
                  <a:lnTo>
                    <a:pt x="0" y="527"/>
                  </a:lnTo>
                  <a:lnTo>
                    <a:pt x="14" y="529"/>
                  </a:lnTo>
                  <a:lnTo>
                    <a:pt x="25" y="534"/>
                  </a:lnTo>
                  <a:lnTo>
                    <a:pt x="36" y="543"/>
                  </a:lnTo>
                  <a:lnTo>
                    <a:pt x="48" y="554"/>
                  </a:lnTo>
                  <a:lnTo>
                    <a:pt x="61" y="582"/>
                  </a:lnTo>
                  <a:lnTo>
                    <a:pt x="64" y="597"/>
                  </a:lnTo>
                  <a:lnTo>
                    <a:pt x="66" y="616"/>
                  </a:lnTo>
                  <a:lnTo>
                    <a:pt x="66" y="968"/>
                  </a:lnTo>
                  <a:lnTo>
                    <a:pt x="68" y="986"/>
                  </a:lnTo>
                  <a:lnTo>
                    <a:pt x="71" y="1002"/>
                  </a:lnTo>
                  <a:lnTo>
                    <a:pt x="84" y="1029"/>
                  </a:lnTo>
                  <a:lnTo>
                    <a:pt x="93" y="1040"/>
                  </a:lnTo>
                  <a:lnTo>
                    <a:pt x="105" y="1047"/>
                  </a:lnTo>
                  <a:lnTo>
                    <a:pt x="116" y="1052"/>
                  </a:lnTo>
                  <a:lnTo>
                    <a:pt x="130" y="1054"/>
                  </a:lnTo>
                </a:path>
              </a:pathLst>
            </a:custGeom>
            <a:noFill/>
            <a:ln w="22225">
              <a:solidFill>
                <a:srgbClr val="000000"/>
              </a:solidFill>
              <a:prstDash val="solid"/>
              <a:round/>
            </a:ln>
            <a:extLst>
              <a:ext uri="{909E8E84-426E-40DD-AFC4-6F175D3DCCD1}">
                <a14:hiddenFill xmlns:a14="http://schemas.microsoft.com/office/drawing/2010/main">
                  <a:solidFill>
                    <a:srgbClr val="FFFFFF"/>
                  </a:solidFill>
                </a14:hiddenFill>
              </a:ext>
            </a:extLst>
          </p:spPr>
          <p:txBody>
            <a:bodyPr/>
            <a:lstStyle/>
            <a:p>
              <a:pPr algn="ctr"/>
              <a:endParaRPr lang="zh-CN" altLang="en-US" sz="2000">
                <a:solidFill>
                  <a:srgbClr val="0099FF"/>
                </a:solidFill>
              </a:endParaRPr>
            </a:p>
          </p:txBody>
        </p:sp>
        <p:sp>
          <p:nvSpPr>
            <p:cNvPr id="40" name="TextBox 71"/>
            <p:cNvSpPr txBox="1"/>
            <p:nvPr/>
          </p:nvSpPr>
          <p:spPr>
            <a:xfrm>
              <a:off x="7758200" y="2785434"/>
              <a:ext cx="432048" cy="1077218"/>
            </a:xfrm>
            <a:prstGeom prst="rect">
              <a:avLst/>
            </a:prstGeom>
            <a:noFill/>
          </p:spPr>
          <p:txBody>
            <a:bodyPr wrap="square" rtlCol="0">
              <a:spAutoFit/>
            </a:bodyPr>
            <a:lstStyle/>
            <a:p>
              <a:r>
                <a:rPr lang="zh-CN" altLang="en-US" sz="1600">
                  <a:solidFill>
                    <a:srgbClr val="FF0000"/>
                  </a:solidFill>
                  <a:latin typeface="微软雅黑" panose="020B0503020204020204" pitchFamily="34" charset="-122"/>
                  <a:ea typeface="微软雅黑" panose="020B0503020204020204" pitchFamily="34" charset="-122"/>
                </a:rPr>
                <a:t>硬件实现</a:t>
              </a:r>
              <a:endParaRPr lang="zh-CN" altLang="en-US" sz="1600" dirty="0">
                <a:solidFill>
                  <a:srgbClr val="FF0000"/>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466519" y="533352"/>
            <a:ext cx="6096000" cy="6182212"/>
          </a:xfrm>
          <a:prstGeom prst="rect">
            <a:avLst/>
          </a:prstGeom>
        </p:spPr>
        <p:txBody>
          <a:bodyPr vert="horz" lIns="91440" tIns="45720" rIns="91440" bIns="45720" rtlCol="0">
            <a:normAutofit fontScale="77500" lnSpcReduction="20000"/>
          </a:bodyPr>
          <a:lstStyle/>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关中断</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临时禁止中断请求，是为了保障中断响应周期以及中断服务程序中保护现场操作的完整性</a:t>
            </a:r>
            <a:endParaRPr lang="en-US" altLang="zh-CN" sz="2600" dirty="0">
              <a:latin typeface="微软雅黑" panose="020B0503020204020204" pitchFamily="34" charset="-122"/>
              <a:ea typeface="微软雅黑" panose="020B0503020204020204" pitchFamily="34" charset="-122"/>
            </a:endParaRP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保存断点</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保存将来返回被中断程序的位置，对于已经执行完毕的指令其断点是下一条指令的位置（注意有可能不是顺序指令），对于缺页故障，段错等执行指令引起的故障异常，由于指令并没有执行，所以断点应该是异常指令的 PC 值。</a:t>
            </a:r>
          </a:p>
          <a:p>
            <a:pPr marL="342900" indent="-342900">
              <a:lnSpc>
                <a:spcPct val="150000"/>
              </a:lnSpc>
              <a:spcBef>
                <a:spcPts val="1000"/>
              </a:spcBef>
              <a:buClr>
                <a:srgbClr val="FFC000"/>
              </a:buClr>
              <a:buFont typeface="Wingdings" panose="05000000000000000000" pitchFamily="2" charset="2"/>
              <a:buChar char="n"/>
            </a:pPr>
            <a:r>
              <a:rPr lang="zh-CN" altLang="en-US" sz="2600" b="1" dirty="0">
                <a:latin typeface="微软雅黑" panose="020B0503020204020204" pitchFamily="34" charset="-122"/>
                <a:ea typeface="微软雅黑" panose="020B0503020204020204" pitchFamily="34" charset="-122"/>
              </a:rPr>
              <a:t>中断识别</a:t>
            </a:r>
            <a:endParaRPr lang="en-US" altLang="zh-CN" sz="2600" b="1" dirty="0">
              <a:latin typeface="微软雅黑" panose="020B0503020204020204" pitchFamily="34" charset="-122"/>
              <a:ea typeface="微软雅黑" panose="020B0503020204020204" pitchFamily="34" charset="-122"/>
            </a:endParaRPr>
          </a:p>
          <a:p>
            <a:pPr lvl="1">
              <a:lnSpc>
                <a:spcPct val="150000"/>
              </a:lnSpc>
              <a:spcBef>
                <a:spcPts val="1000"/>
              </a:spcBef>
              <a:buClr>
                <a:srgbClr val="FFC000"/>
              </a:buClr>
            </a:pPr>
            <a:r>
              <a:rPr lang="zh-CN" altLang="en-US" sz="2600" dirty="0">
                <a:latin typeface="微软雅黑" panose="020B0503020204020204" pitchFamily="34" charset="-122"/>
                <a:ea typeface="微软雅黑" panose="020B0503020204020204" pitchFamily="34" charset="-122"/>
              </a:rPr>
              <a:t>就是根据当前的中断请求识别出中断来源，也就是发生了什么中断，并将对应中断的中断服务程序入口地址送程序计数器 PC</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中断异常处理数据通路升级</a:t>
            </a:r>
          </a:p>
        </p:txBody>
      </p:sp>
      <p:sp>
        <p:nvSpPr>
          <p:cNvPr id="3" name="内容占位符 2"/>
          <p:cNvSpPr>
            <a:spLocks noGrp="1"/>
          </p:cNvSpPr>
          <p:nvPr>
            <p:ph idx="1"/>
          </p:nvPr>
        </p:nvSpPr>
        <p:spPr>
          <a:xfrm>
            <a:off x="489274" y="1962185"/>
            <a:ext cx="6459078" cy="4603476"/>
          </a:xfrm>
        </p:spPr>
        <p:txBody>
          <a:bodyPr>
            <a:normAutofit fontScale="92500" lnSpcReduction="20000"/>
          </a:bodyPr>
          <a:lstStyle/>
          <a:p>
            <a:r>
              <a:rPr lang="zh-CN" altLang="en-US" b="1" dirty="0"/>
              <a:t>开关中断</a:t>
            </a:r>
            <a:endParaRPr lang="en-US" altLang="zh-CN" b="1" dirty="0"/>
          </a:p>
          <a:p>
            <a:pPr lvl="1"/>
            <a:r>
              <a:rPr lang="zh-CN" altLang="en-US" dirty="0"/>
              <a:t>增加</a:t>
            </a:r>
            <a:r>
              <a:rPr lang="en-US" altLang="zh-CN" dirty="0"/>
              <a:t>IE</a:t>
            </a:r>
            <a:r>
              <a:rPr lang="zh-CN" altLang="en-US" dirty="0"/>
              <a:t>寄存器</a:t>
            </a:r>
            <a:endParaRPr lang="en-US" altLang="zh-CN" dirty="0"/>
          </a:p>
          <a:p>
            <a:r>
              <a:rPr lang="zh-CN" altLang="en-US" b="1" dirty="0"/>
              <a:t>保存断点</a:t>
            </a:r>
            <a:endParaRPr lang="en-US" altLang="zh-CN" b="1" dirty="0"/>
          </a:p>
          <a:p>
            <a:pPr lvl="1"/>
            <a:r>
              <a:rPr lang="zh-CN" altLang="en-US" dirty="0"/>
              <a:t>增加</a:t>
            </a:r>
            <a:r>
              <a:rPr lang="en-US" altLang="zh-CN" dirty="0"/>
              <a:t>EPC</a:t>
            </a:r>
            <a:r>
              <a:rPr lang="zh-CN" altLang="en-US" dirty="0"/>
              <a:t>寄存器</a:t>
            </a:r>
            <a:r>
              <a:rPr lang="en-US" altLang="zh-CN" dirty="0"/>
              <a:t>/</a:t>
            </a:r>
            <a:r>
              <a:rPr lang="zh-CN" altLang="en-US" dirty="0"/>
              <a:t>堆栈</a:t>
            </a:r>
            <a:endParaRPr lang="en-US" altLang="zh-CN" dirty="0"/>
          </a:p>
          <a:p>
            <a:r>
              <a:rPr lang="zh-CN" altLang="en-US" b="1" dirty="0"/>
              <a:t>中断识别</a:t>
            </a:r>
            <a:endParaRPr lang="en-US" altLang="zh-CN" b="1" dirty="0"/>
          </a:p>
          <a:p>
            <a:pPr lvl="1"/>
            <a:r>
              <a:rPr lang="zh-CN" altLang="en-US" dirty="0"/>
              <a:t>增加中断控制逻辑</a:t>
            </a:r>
            <a:endParaRPr lang="en-US" altLang="zh-CN" dirty="0"/>
          </a:p>
          <a:p>
            <a:r>
              <a:rPr lang="zh-CN" altLang="en-US" b="1" dirty="0"/>
              <a:t>软件支持</a:t>
            </a:r>
            <a:endParaRPr lang="en-US" altLang="zh-CN" b="1" dirty="0"/>
          </a:p>
          <a:p>
            <a:pPr lvl="1"/>
            <a:r>
              <a:rPr lang="en-US" altLang="zh-CN" dirty="0" err="1"/>
              <a:t>eret</a:t>
            </a:r>
            <a:r>
              <a:rPr lang="zh-CN" altLang="en-US" dirty="0"/>
              <a:t>指令支持</a:t>
            </a:r>
            <a:endParaRPr lang="en-US" altLang="zh-CN" dirty="0"/>
          </a:p>
          <a:p>
            <a:pPr lvl="1"/>
            <a:endParaRPr lang="en-US" altLang="zh-CN" dirty="0"/>
          </a:p>
          <a:p>
            <a:pPr lvl="1"/>
            <a:endParaRPr lang="en-US" altLang="zh-CN" dirty="0"/>
          </a:p>
        </p:txBody>
      </p:sp>
      <p:sp>
        <p:nvSpPr>
          <p:cNvPr id="4" name="Rectangle 110"/>
          <p:cNvSpPr>
            <a:spLocks noChangeArrowheads="1"/>
          </p:cNvSpPr>
          <p:nvPr/>
        </p:nvSpPr>
        <p:spPr bwMode="auto">
          <a:xfrm>
            <a:off x="6063523" y="974726"/>
            <a:ext cx="5668850" cy="5292616"/>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5" name="组合 4"/>
          <p:cNvGrpSpPr/>
          <p:nvPr/>
        </p:nvGrpSpPr>
        <p:grpSpPr>
          <a:xfrm>
            <a:off x="9032258" y="1698179"/>
            <a:ext cx="1556581" cy="1457131"/>
            <a:chOff x="10090237" y="2019256"/>
            <a:chExt cx="1641707" cy="1536818"/>
          </a:xfrm>
        </p:grpSpPr>
        <p:sp>
          <p:nvSpPr>
            <p:cNvPr id="6" name="Rectangle 104"/>
            <p:cNvSpPr>
              <a:spLocks noChangeArrowheads="1"/>
            </p:cNvSpPr>
            <p:nvPr/>
          </p:nvSpPr>
          <p:spPr bwMode="auto">
            <a:xfrm>
              <a:off x="10090237" y="2791281"/>
              <a:ext cx="635080"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7" name="Rectangle 104"/>
            <p:cNvSpPr>
              <a:spLocks noChangeArrowheads="1"/>
            </p:cNvSpPr>
            <p:nvPr/>
          </p:nvSpPr>
          <p:spPr bwMode="auto">
            <a:xfrm>
              <a:off x="10097109" y="2019256"/>
              <a:ext cx="1634835"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9723524" y="2122559"/>
            <a:ext cx="858666" cy="711391"/>
            <a:chOff x="10819307" y="2466844"/>
            <a:chExt cx="905624" cy="750295"/>
          </a:xfrm>
        </p:grpSpPr>
        <p:sp>
          <p:nvSpPr>
            <p:cNvPr id="11"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2" name="Rectangle 104"/>
            <p:cNvSpPr>
              <a:spLocks noChangeArrowheads="1"/>
            </p:cNvSpPr>
            <p:nvPr/>
          </p:nvSpPr>
          <p:spPr bwMode="auto">
            <a:xfrm>
              <a:off x="10819307" y="2790423"/>
              <a:ext cx="905624" cy="42671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3" name="组合 12"/>
          <p:cNvGrpSpPr/>
          <p:nvPr/>
        </p:nvGrpSpPr>
        <p:grpSpPr>
          <a:xfrm>
            <a:off x="6172674" y="1502320"/>
            <a:ext cx="2262243" cy="782519"/>
            <a:chOff x="7094351" y="1564383"/>
            <a:chExt cx="2385959" cy="825313"/>
          </a:xfrm>
        </p:grpSpPr>
        <p:cxnSp>
          <p:nvCxnSpPr>
            <p:cNvPr id="14" name="直接箭头连接符 13"/>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5" name="直接箭头连接符 14"/>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6" name="组合 15"/>
            <p:cNvGrpSpPr/>
            <p:nvPr/>
          </p:nvGrpSpPr>
          <p:grpSpPr>
            <a:xfrm>
              <a:off x="7094351" y="1564383"/>
              <a:ext cx="2385959" cy="825313"/>
              <a:chOff x="7094351" y="1564383"/>
              <a:chExt cx="2385959" cy="825313"/>
            </a:xfrm>
          </p:grpSpPr>
          <p:sp>
            <p:nvSpPr>
              <p:cNvPr id="17" name="Line 7"/>
              <p:cNvSpPr>
                <a:spLocks noChangeShapeType="1"/>
              </p:cNvSpPr>
              <p:nvPr/>
            </p:nvSpPr>
            <p:spPr bwMode="auto">
              <a:xfrm flipH="1">
                <a:off x="864288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8" name="直接连接符 17"/>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9" name="等腰三角形 18"/>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0"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 name="Text Box 36"/>
          <p:cNvSpPr txBox="1">
            <a:spLocks noChangeArrowheads="1"/>
          </p:cNvSpPr>
          <p:nvPr/>
        </p:nvSpPr>
        <p:spPr bwMode="auto">
          <a:xfrm>
            <a:off x="10420808" y="2984840"/>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4" name="组合 23"/>
          <p:cNvGrpSpPr/>
          <p:nvPr/>
        </p:nvGrpSpPr>
        <p:grpSpPr>
          <a:xfrm>
            <a:off x="8539906" y="3143758"/>
            <a:ext cx="2567515" cy="808106"/>
            <a:chOff x="9570959" y="3543889"/>
            <a:chExt cx="2707926" cy="852299"/>
          </a:xfrm>
        </p:grpSpPr>
        <p:sp>
          <p:nvSpPr>
            <p:cNvPr id="25"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6"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7" name="组合 26"/>
            <p:cNvGrpSpPr/>
            <p:nvPr/>
          </p:nvGrpSpPr>
          <p:grpSpPr>
            <a:xfrm rot="16200000">
              <a:off x="9875660" y="3482511"/>
              <a:ext cx="159131" cy="768533"/>
              <a:chOff x="6712622" y="6427719"/>
              <a:chExt cx="159131" cy="768533"/>
            </a:xfrm>
          </p:grpSpPr>
          <p:cxnSp>
            <p:nvCxnSpPr>
              <p:cNvPr id="30" name="直接连接符 29"/>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1" name="等腰三角形 30"/>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8" name="直接箭头连接符 27"/>
            <p:cNvCxnSpPr/>
            <p:nvPr/>
          </p:nvCxnSpPr>
          <p:spPr>
            <a:xfrm flipH="1">
              <a:off x="11493511" y="375125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9" name="Text Box 35"/>
            <p:cNvSpPr txBox="1">
              <a:spLocks noChangeArrowheads="1"/>
            </p:cNvSpPr>
            <p:nvPr/>
          </p:nvSpPr>
          <p:spPr bwMode="auto">
            <a:xfrm>
              <a:off x="11324046" y="3991275"/>
              <a:ext cx="95483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32" name="Rectangle 129"/>
          <p:cNvSpPr>
            <a:spLocks noChangeArrowheads="1"/>
          </p:cNvSpPr>
          <p:nvPr/>
        </p:nvSpPr>
        <p:spPr bwMode="auto">
          <a:xfrm>
            <a:off x="4883351" y="2178808"/>
            <a:ext cx="810414" cy="1491370"/>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3" name="直接连接符 32"/>
          <p:cNvCxnSpPr/>
          <p:nvPr/>
        </p:nvCxnSpPr>
        <p:spPr>
          <a:xfrm flipH="1">
            <a:off x="5693765" y="3130697"/>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rot="16200000">
            <a:off x="6119982" y="305115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5" name="Line 7"/>
          <p:cNvSpPr>
            <a:spLocks noChangeShapeType="1"/>
          </p:cNvSpPr>
          <p:nvPr/>
        </p:nvSpPr>
        <p:spPr bwMode="auto">
          <a:xfrm>
            <a:off x="5711828" y="3278542"/>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36" name="直接连接符 35"/>
          <p:cNvCxnSpPr/>
          <p:nvPr/>
        </p:nvCxnSpPr>
        <p:spPr>
          <a:xfrm>
            <a:off x="7637266" y="3305688"/>
            <a:ext cx="79362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7" name="等腰三角形 36"/>
          <p:cNvSpPr/>
          <p:nvPr/>
        </p:nvSpPr>
        <p:spPr>
          <a:xfrm rot="5400000" flipH="1">
            <a:off x="7944550" y="3233645"/>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8" name="Line 7"/>
          <p:cNvSpPr>
            <a:spLocks noChangeShapeType="1"/>
          </p:cNvSpPr>
          <p:nvPr/>
        </p:nvSpPr>
        <p:spPr bwMode="auto">
          <a:xfrm flipH="1">
            <a:off x="7620517" y="2330845"/>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39" name="Rectangle 104"/>
          <p:cNvSpPr>
            <a:spLocks noChangeArrowheads="1"/>
          </p:cNvSpPr>
          <p:nvPr/>
        </p:nvSpPr>
        <p:spPr bwMode="auto">
          <a:xfrm>
            <a:off x="6765620" y="2241736"/>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0" name="Rectangle 104"/>
          <p:cNvSpPr>
            <a:spLocks noChangeArrowheads="1"/>
          </p:cNvSpPr>
          <p:nvPr/>
        </p:nvSpPr>
        <p:spPr bwMode="auto">
          <a:xfrm>
            <a:off x="6765620" y="3017973"/>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1" name="直接箭头连接符 40"/>
          <p:cNvCxnSpPr/>
          <p:nvPr/>
        </p:nvCxnSpPr>
        <p:spPr>
          <a:xfrm flipH="1">
            <a:off x="7629054" y="2543370"/>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2" name="Line 127"/>
          <p:cNvSpPr>
            <a:spLocks noChangeShapeType="1"/>
          </p:cNvSpPr>
          <p:nvPr/>
        </p:nvSpPr>
        <p:spPr bwMode="auto">
          <a:xfrm>
            <a:off x="5481068"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43" name="Line 127"/>
          <p:cNvSpPr>
            <a:spLocks noChangeShapeType="1"/>
          </p:cNvSpPr>
          <p:nvPr/>
        </p:nvSpPr>
        <p:spPr bwMode="auto">
          <a:xfrm>
            <a:off x="5110325" y="1825880"/>
            <a:ext cx="985"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4" name="直接箭头连接符 43"/>
          <p:cNvCxnSpPr/>
          <p:nvPr/>
        </p:nvCxnSpPr>
        <p:spPr>
          <a:xfrm>
            <a:off x="6921903" y="2732280"/>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45" name="Line 7"/>
          <p:cNvSpPr>
            <a:spLocks noChangeShapeType="1"/>
          </p:cNvSpPr>
          <p:nvPr/>
        </p:nvSpPr>
        <p:spPr bwMode="auto">
          <a:xfrm flipH="1">
            <a:off x="7622241" y="3137826"/>
            <a:ext cx="812675" cy="0"/>
          </a:xfrm>
          <a:prstGeom prst="line">
            <a:avLst/>
          </a:prstGeom>
          <a:noFill/>
          <a:ln w="19050">
            <a:solidFill>
              <a:srgbClr val="0066FF"/>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6" name="直接箭头连接符 45"/>
          <p:cNvCxnSpPr/>
          <p:nvPr/>
        </p:nvCxnSpPr>
        <p:spPr>
          <a:xfrm>
            <a:off x="7428034" y="273959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47" name="组合 46"/>
          <p:cNvGrpSpPr/>
          <p:nvPr/>
        </p:nvGrpSpPr>
        <p:grpSpPr>
          <a:xfrm>
            <a:off x="6938259" y="3440390"/>
            <a:ext cx="506131" cy="278379"/>
            <a:chOff x="1081011" y="4795829"/>
            <a:chExt cx="533810" cy="293603"/>
          </a:xfrm>
        </p:grpSpPr>
        <p:cxnSp>
          <p:nvCxnSpPr>
            <p:cNvPr id="48" name="直接箭头连接符 47"/>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49" name="直接箭头连接符 48"/>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50" name="Text Box 125"/>
          <p:cNvSpPr txBox="1">
            <a:spLocks noChangeArrowheads="1"/>
          </p:cNvSpPr>
          <p:nvPr/>
        </p:nvSpPr>
        <p:spPr bwMode="auto">
          <a:xfrm>
            <a:off x="4706103" y="150581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Text Box 126"/>
          <p:cNvSpPr txBox="1">
            <a:spLocks noChangeArrowheads="1"/>
          </p:cNvSpPr>
          <p:nvPr/>
        </p:nvSpPr>
        <p:spPr bwMode="auto">
          <a:xfrm>
            <a:off x="5273295" y="1493149"/>
            <a:ext cx="723760" cy="398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Text Box 50"/>
          <p:cNvSpPr txBox="1">
            <a:spLocks noChangeArrowheads="1"/>
          </p:cNvSpPr>
          <p:nvPr/>
        </p:nvSpPr>
        <p:spPr bwMode="auto">
          <a:xfrm>
            <a:off x="7886684" y="2373739"/>
            <a:ext cx="679449"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Text Box 49"/>
          <p:cNvSpPr txBox="1">
            <a:spLocks noChangeArrowheads="1"/>
          </p:cNvSpPr>
          <p:nvPr/>
        </p:nvSpPr>
        <p:spPr bwMode="auto">
          <a:xfrm>
            <a:off x="7432420" y="2705667"/>
            <a:ext cx="73853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4" name="Text Box 48"/>
          <p:cNvSpPr txBox="1">
            <a:spLocks noChangeArrowheads="1"/>
          </p:cNvSpPr>
          <p:nvPr/>
        </p:nvSpPr>
        <p:spPr bwMode="auto">
          <a:xfrm>
            <a:off x="7438237" y="3424329"/>
            <a:ext cx="83306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Text Box 9"/>
          <p:cNvSpPr txBox="1">
            <a:spLocks noChangeArrowheads="1"/>
          </p:cNvSpPr>
          <p:nvPr/>
        </p:nvSpPr>
        <p:spPr bwMode="auto">
          <a:xfrm>
            <a:off x="6104236" y="2714773"/>
            <a:ext cx="85196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8"/>
          <p:cNvSpPr txBox="1">
            <a:spLocks noChangeArrowheads="1"/>
          </p:cNvSpPr>
          <p:nvPr/>
        </p:nvSpPr>
        <p:spPr bwMode="auto">
          <a:xfrm>
            <a:off x="6273679" y="3417983"/>
            <a:ext cx="77636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7" name="Line 7"/>
          <p:cNvSpPr>
            <a:spLocks noChangeShapeType="1"/>
          </p:cNvSpPr>
          <p:nvPr/>
        </p:nvSpPr>
        <p:spPr bwMode="auto">
          <a:xfrm flipH="1">
            <a:off x="5711828" y="2433552"/>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8" name="Text Box 8"/>
          <p:cNvSpPr txBox="1">
            <a:spLocks noChangeArrowheads="1"/>
          </p:cNvSpPr>
          <p:nvPr/>
        </p:nvSpPr>
        <p:spPr bwMode="auto">
          <a:xfrm>
            <a:off x="8601931" y="3573113"/>
            <a:ext cx="97671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515"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9" name="组合 58"/>
          <p:cNvGrpSpPr/>
          <p:nvPr/>
        </p:nvGrpSpPr>
        <p:grpSpPr>
          <a:xfrm>
            <a:off x="7708631" y="1072005"/>
            <a:ext cx="891670" cy="5100944"/>
            <a:chOff x="8694219" y="1358838"/>
            <a:chExt cx="940433" cy="5760959"/>
          </a:xfrm>
        </p:grpSpPr>
        <p:sp>
          <p:nvSpPr>
            <p:cNvPr id="60" name="Text Box 109"/>
            <p:cNvSpPr txBox="1">
              <a:spLocks noChangeArrowheads="1"/>
            </p:cNvSpPr>
            <p:nvPr/>
          </p:nvSpPr>
          <p:spPr bwMode="auto">
            <a:xfrm>
              <a:off x="8694219" y="1373302"/>
              <a:ext cx="799793"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latin typeface="微软雅黑" panose="020B0503020204020204" pitchFamily="34" charset="-122"/>
                  <a:ea typeface="微软雅黑" panose="020B0503020204020204" pitchFamily="34" charset="-122"/>
                  <a:cs typeface="Segoe UI Black" panose="020B0A02040204020203" pitchFamily="34" charset="0"/>
                </a:rPr>
                <a:t>内总线</a:t>
              </a:r>
              <a:endParaRPr lang="zh-CN" altLang="en-US" sz="3790">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61" name="上下箭头 60"/>
            <p:cNvSpPr/>
            <p:nvPr/>
          </p:nvSpPr>
          <p:spPr>
            <a:xfrm>
              <a:off x="9427633" y="1358838"/>
              <a:ext cx="207019" cy="5760959"/>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62" name="组合 61"/>
          <p:cNvGrpSpPr/>
          <p:nvPr/>
        </p:nvGrpSpPr>
        <p:grpSpPr>
          <a:xfrm>
            <a:off x="9179879" y="1066909"/>
            <a:ext cx="1538354" cy="692725"/>
            <a:chOff x="10245931" y="1353464"/>
            <a:chExt cx="1622483" cy="730608"/>
          </a:xfrm>
        </p:grpSpPr>
        <p:sp>
          <p:nvSpPr>
            <p:cNvPr id="63"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4"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5"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6"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7"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8"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69"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操作控制信号</a:t>
              </a:r>
              <a:endParaRPr lang="zh-CN" altLang="en-US" sz="379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0"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1" name="直接箭头连接符 70"/>
          <p:cNvCxnSpPr/>
          <p:nvPr/>
        </p:nvCxnSpPr>
        <p:spPr>
          <a:xfrm flipV="1">
            <a:off x="9546352"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2" name="直接箭头连接符 71"/>
          <p:cNvCxnSpPr/>
          <p:nvPr/>
        </p:nvCxnSpPr>
        <p:spPr>
          <a:xfrm flipV="1">
            <a:off x="10141754" y="3548347"/>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3" name="直接箭头连接符 72"/>
          <p:cNvCxnSpPr/>
          <p:nvPr/>
        </p:nvCxnSpPr>
        <p:spPr>
          <a:xfrm flipH="1">
            <a:off x="10633039" y="1998414"/>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74" name="Text Box 36"/>
          <p:cNvSpPr txBox="1">
            <a:spLocks noChangeArrowheads="1"/>
          </p:cNvSpPr>
          <p:nvPr/>
        </p:nvSpPr>
        <p:spPr bwMode="auto">
          <a:xfrm>
            <a:off x="10650583" y="2068535"/>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7" name="组合 76"/>
          <p:cNvGrpSpPr/>
          <p:nvPr/>
        </p:nvGrpSpPr>
        <p:grpSpPr>
          <a:xfrm>
            <a:off x="6168648" y="4699085"/>
            <a:ext cx="2262242" cy="782519"/>
            <a:chOff x="7094351" y="1564383"/>
            <a:chExt cx="2385958" cy="825313"/>
          </a:xfrm>
        </p:grpSpPr>
        <p:cxnSp>
          <p:nvCxnSpPr>
            <p:cNvPr id="78" name="直接箭头连接符 77"/>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80" name="组合 79"/>
            <p:cNvGrpSpPr/>
            <p:nvPr/>
          </p:nvGrpSpPr>
          <p:grpSpPr>
            <a:xfrm>
              <a:off x="7094351" y="1564383"/>
              <a:ext cx="2385958" cy="825313"/>
              <a:chOff x="7094351" y="1564383"/>
              <a:chExt cx="2385958" cy="825313"/>
            </a:xfrm>
          </p:grpSpPr>
          <p:sp>
            <p:nvSpPr>
              <p:cNvPr id="81" name="Line 7"/>
              <p:cNvSpPr>
                <a:spLocks noChangeShapeType="1"/>
              </p:cNvSpPr>
              <p:nvPr/>
            </p:nvSpPr>
            <p:spPr bwMode="auto">
              <a:xfrm flipH="1">
                <a:off x="8643284"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82" name="直接连接符 81"/>
              <p:cNvCxnSpPr/>
              <p:nvPr/>
            </p:nvCxnSpPr>
            <p:spPr>
              <a:xfrm>
                <a:off x="8632094"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3" name="等腰三角形 82"/>
              <p:cNvSpPr/>
              <p:nvPr/>
            </p:nvSpPr>
            <p:spPr>
              <a:xfrm rot="5400000" flipH="1">
                <a:off x="8993265"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84"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EPC</a:t>
                </a:r>
              </a:p>
            </p:txBody>
          </p:sp>
          <p:sp>
            <p:nvSpPr>
              <p:cNvPr id="85"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6"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EPC</a:t>
                </a:r>
                <a:r>
                  <a:rPr lang="en-US" altLang="zh-CN" sz="1515"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53" name="组合 152"/>
          <p:cNvGrpSpPr/>
          <p:nvPr/>
        </p:nvGrpSpPr>
        <p:grpSpPr>
          <a:xfrm>
            <a:off x="10629937" y="1547422"/>
            <a:ext cx="1431489" cy="4697388"/>
            <a:chOff x="10629937" y="1547422"/>
            <a:chExt cx="1431489" cy="4697388"/>
          </a:xfrm>
        </p:grpSpPr>
        <p:cxnSp>
          <p:nvCxnSpPr>
            <p:cNvPr id="75" name="直接箭头连接符 74"/>
            <p:cNvCxnSpPr/>
            <p:nvPr/>
          </p:nvCxnSpPr>
          <p:spPr>
            <a:xfrm flipH="1">
              <a:off x="10629937" y="1818590"/>
              <a:ext cx="557723" cy="0"/>
            </a:xfrm>
            <a:prstGeom prst="straightConnector1">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76" name="Text Box 36"/>
            <p:cNvSpPr txBox="1">
              <a:spLocks noChangeArrowheads="1"/>
            </p:cNvSpPr>
            <p:nvPr/>
          </p:nvSpPr>
          <p:spPr bwMode="auto">
            <a:xfrm>
              <a:off x="10683376" y="1547422"/>
              <a:ext cx="93004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2" name="直接箭头连接符 91"/>
            <p:cNvCxnSpPr>
              <a:endCxn id="113" idx="3"/>
            </p:cNvCxnSpPr>
            <p:nvPr/>
          </p:nvCxnSpPr>
          <p:spPr>
            <a:xfrm>
              <a:off x="11187660" y="1818590"/>
              <a:ext cx="0" cy="2969437"/>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3" name="流程图: 延期 112"/>
            <p:cNvSpPr/>
            <p:nvPr/>
          </p:nvSpPr>
          <p:spPr>
            <a:xfrm rot="16200000">
              <a:off x="11054009" y="4813404"/>
              <a:ext cx="267302" cy="216548"/>
            </a:xfrm>
            <a:prstGeom prst="flowChartDela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4" name="直接箭头连接符 113"/>
            <p:cNvCxnSpPr/>
            <p:nvPr/>
          </p:nvCxnSpPr>
          <p:spPr>
            <a:xfrm>
              <a:off x="11120286" y="5055329"/>
              <a:ext cx="0" cy="406354"/>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a:off x="11255386" y="5075630"/>
              <a:ext cx="0" cy="574709"/>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16" name="Text Box 36"/>
            <p:cNvSpPr txBox="1">
              <a:spLocks noChangeArrowheads="1"/>
            </p:cNvSpPr>
            <p:nvPr/>
          </p:nvSpPr>
          <p:spPr bwMode="auto">
            <a:xfrm>
              <a:off x="10743808" y="5921132"/>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STI</a:t>
              </a: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0" name="直接箭头连接符 119"/>
            <p:cNvCxnSpPr/>
            <p:nvPr/>
          </p:nvCxnSpPr>
          <p:spPr>
            <a:xfrm flipV="1">
              <a:off x="11340880"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21" name="Rectangle 104"/>
            <p:cNvSpPr>
              <a:spLocks noChangeArrowheads="1"/>
            </p:cNvSpPr>
            <p:nvPr/>
          </p:nvSpPr>
          <p:spPr bwMode="auto">
            <a:xfrm>
              <a:off x="11046962" y="5581922"/>
              <a:ext cx="416849" cy="321457"/>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IE</a:t>
              </a:r>
            </a:p>
          </p:txBody>
        </p:sp>
        <p:cxnSp>
          <p:nvCxnSpPr>
            <p:cNvPr id="122" name="直接箭头连接符 121"/>
            <p:cNvCxnSpPr/>
            <p:nvPr/>
          </p:nvCxnSpPr>
          <p:spPr>
            <a:xfrm flipV="1">
              <a:off x="11181003" y="5909439"/>
              <a:ext cx="0" cy="181481"/>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56" name="Text Box 36"/>
            <p:cNvSpPr txBox="1">
              <a:spLocks noChangeArrowheads="1"/>
            </p:cNvSpPr>
            <p:nvPr/>
          </p:nvSpPr>
          <p:spPr bwMode="auto">
            <a:xfrm>
              <a:off x="11345928" y="5913427"/>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CLI</a:t>
              </a:r>
            </a:p>
            <a:p>
              <a:pPr defTabSz="866775" eaLnBrk="0" fontAlgn="base" hangingPunct="0">
                <a:spcBef>
                  <a:spcPct val="0"/>
                </a:spcBef>
                <a:spcAft>
                  <a:spcPct val="0"/>
                </a:spcAft>
              </a:pPr>
              <a:endParaRPr lang="en-US" altLang="zh-CN" sz="32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5" name="组合 154"/>
          <p:cNvGrpSpPr/>
          <p:nvPr/>
        </p:nvGrpSpPr>
        <p:grpSpPr>
          <a:xfrm>
            <a:off x="9154009" y="4937591"/>
            <a:ext cx="664222" cy="321797"/>
            <a:chOff x="9154009" y="4937591"/>
            <a:chExt cx="664222" cy="321797"/>
          </a:xfrm>
        </p:grpSpPr>
        <p:sp>
          <p:nvSpPr>
            <p:cNvPr id="133" name="Line 7"/>
            <p:cNvSpPr>
              <a:spLocks noChangeShapeType="1"/>
            </p:cNvSpPr>
            <p:nvPr/>
          </p:nvSpPr>
          <p:spPr bwMode="auto">
            <a:xfrm rot="16200000">
              <a:off x="9575215" y="5098490"/>
              <a:ext cx="3217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34" name="Text Box 36"/>
            <p:cNvSpPr txBox="1">
              <a:spLocks noChangeArrowheads="1"/>
            </p:cNvSpPr>
            <p:nvPr/>
          </p:nvSpPr>
          <p:spPr bwMode="auto">
            <a:xfrm>
              <a:off x="9154009" y="5017727"/>
              <a:ext cx="66422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dirty="0">
                  <a:latin typeface="Segoe UI Black" panose="020B0A02040204020203" pitchFamily="34" charset="0"/>
                  <a:ea typeface="Segoe UI Black" panose="020B0A02040204020203" pitchFamily="34" charset="0"/>
                  <a:cs typeface="Segoe UI Black" panose="020B0A02040204020203" pitchFamily="34" charset="0"/>
                </a:rPr>
                <a:t>中断号</a:t>
              </a:r>
              <a:endParaRPr lang="en-US" altLang="zh-CN" sz="1200" dirty="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4" name="组合 153"/>
          <p:cNvGrpSpPr/>
          <p:nvPr/>
        </p:nvGrpSpPr>
        <p:grpSpPr>
          <a:xfrm>
            <a:off x="8575649" y="3786217"/>
            <a:ext cx="2501229" cy="1215136"/>
            <a:chOff x="8575649" y="3786217"/>
            <a:chExt cx="2501229" cy="1215136"/>
          </a:xfrm>
        </p:grpSpPr>
        <p:sp>
          <p:nvSpPr>
            <p:cNvPr id="89" name="Text Box 54"/>
            <p:cNvSpPr txBox="1">
              <a:spLocks noChangeArrowheads="1"/>
            </p:cNvSpPr>
            <p:nvPr/>
          </p:nvSpPr>
          <p:spPr bwMode="auto">
            <a:xfrm>
              <a:off x="9467631" y="3786217"/>
              <a:ext cx="105164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defTabSz="866775" eaLnBrk="0" fontAlgn="base" hangingPunct="0">
                <a:spcBef>
                  <a:spcPct val="0"/>
                </a:spcBef>
                <a:spcAft>
                  <a:spcPct val="0"/>
                </a:spcAft>
                <a:defRPr sz="1515">
                  <a:solidFill>
                    <a:srgbClr val="0066FF"/>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err="1"/>
                <a:t>IntA</a:t>
              </a:r>
              <a:r>
                <a:rPr lang="en-US" altLang="zh-CN" baseline="-25000" err="1"/>
                <a:t>out</a:t>
              </a:r>
              <a:endParaRPr lang="en-US" altLang="zh-CN" baseline="-25000"/>
            </a:p>
          </p:txBody>
        </p:sp>
        <p:cxnSp>
          <p:nvCxnSpPr>
            <p:cNvPr id="125" name="直接连接符 124"/>
            <p:cNvCxnSpPr/>
            <p:nvPr/>
          </p:nvCxnSpPr>
          <p:spPr>
            <a:xfrm flipH="1">
              <a:off x="8575649" y="4608605"/>
              <a:ext cx="1006206"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26" name="等腰三角形 125"/>
            <p:cNvSpPr/>
            <p:nvPr/>
          </p:nvSpPr>
          <p:spPr>
            <a:xfrm rot="16200000">
              <a:off x="8959161" y="4538098"/>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132" name="组合 131"/>
            <p:cNvGrpSpPr/>
            <p:nvPr/>
          </p:nvGrpSpPr>
          <p:grpSpPr>
            <a:xfrm rot="16200000">
              <a:off x="9490927" y="4290194"/>
              <a:ext cx="811603" cy="610716"/>
              <a:chOff x="5347918" y="5583277"/>
              <a:chExt cx="505805" cy="464968"/>
            </a:xfrm>
          </p:grpSpPr>
          <p:sp>
            <p:nvSpPr>
              <p:cNvPr id="146" name="流程图: 手动操作 145"/>
              <p:cNvSpPr/>
              <p:nvPr/>
            </p:nvSpPr>
            <p:spPr>
              <a:xfrm rot="10800000">
                <a:off x="5347918" y="558327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chemeClr val="tx1"/>
                    </a:solidFill>
                  </a:rPr>
                  <a:t>MUX</a:t>
                </a:r>
                <a:endParaRPr lang="zh-CN" altLang="en-US" sz="900" b="1" dirty="0">
                  <a:solidFill>
                    <a:schemeClr val="tx1"/>
                  </a:solidFill>
                </a:endParaRPr>
              </a:p>
            </p:txBody>
          </p:sp>
          <p:sp>
            <p:nvSpPr>
              <p:cNvPr id="147" name="Line 7"/>
              <p:cNvSpPr>
                <a:spLocks noChangeShapeType="1"/>
              </p:cNvSpPr>
              <p:nvPr/>
            </p:nvSpPr>
            <p:spPr bwMode="auto">
              <a:xfrm rot="16200000">
                <a:off x="5422353" y="5921163"/>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8" name="Line 7"/>
              <p:cNvSpPr>
                <a:spLocks noChangeShapeType="1"/>
              </p:cNvSpPr>
              <p:nvPr/>
            </p:nvSpPr>
            <p:spPr bwMode="auto">
              <a:xfrm rot="16200000">
                <a:off x="5657450"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49" name="Line 7"/>
              <p:cNvSpPr>
                <a:spLocks noChangeShapeType="1"/>
              </p:cNvSpPr>
              <p:nvPr/>
            </p:nvSpPr>
            <p:spPr bwMode="auto">
              <a:xfrm rot="16200000">
                <a:off x="5540394" y="5921162"/>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sp>
            <p:nvSpPr>
              <p:cNvPr id="150" name="Line 7"/>
              <p:cNvSpPr>
                <a:spLocks noChangeShapeType="1"/>
              </p:cNvSpPr>
              <p:nvPr/>
            </p:nvSpPr>
            <p:spPr bwMode="auto">
              <a:xfrm rot="16200000">
                <a:off x="5305771" y="5930498"/>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35" name="直接箭头连接符 134"/>
            <p:cNvCxnSpPr/>
            <p:nvPr/>
          </p:nvCxnSpPr>
          <p:spPr>
            <a:xfrm>
              <a:off x="9723697" y="4070596"/>
              <a:ext cx="0" cy="19410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36" name="Text Box 36"/>
            <p:cNvSpPr txBox="1">
              <a:spLocks noChangeArrowheads="1"/>
            </p:cNvSpPr>
            <p:nvPr/>
          </p:nvSpPr>
          <p:spPr bwMode="auto">
            <a:xfrm>
              <a:off x="10133157" y="417370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7" name="Text Box 36"/>
            <p:cNvSpPr txBox="1">
              <a:spLocks noChangeArrowheads="1"/>
            </p:cNvSpPr>
            <p:nvPr/>
          </p:nvSpPr>
          <p:spPr bwMode="auto">
            <a:xfrm>
              <a:off x="10133156" y="4362847"/>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B</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8" name="Text Box 36"/>
            <p:cNvSpPr txBox="1">
              <a:spLocks noChangeArrowheads="1"/>
            </p:cNvSpPr>
            <p:nvPr/>
          </p:nvSpPr>
          <p:spPr bwMode="auto">
            <a:xfrm>
              <a:off x="10133155" y="4738901"/>
              <a:ext cx="943721"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D</a:t>
              </a: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中断入口</a:t>
              </a: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2" name="组合 151"/>
          <p:cNvGrpSpPr/>
          <p:nvPr/>
        </p:nvGrpSpPr>
        <p:grpSpPr>
          <a:xfrm>
            <a:off x="8606345" y="5175010"/>
            <a:ext cx="2501076" cy="988265"/>
            <a:chOff x="8606345" y="5175010"/>
            <a:chExt cx="2501076" cy="988265"/>
          </a:xfrm>
        </p:grpSpPr>
        <p:sp>
          <p:nvSpPr>
            <p:cNvPr id="127" name="Text Box 36"/>
            <p:cNvSpPr txBox="1">
              <a:spLocks noChangeArrowheads="1"/>
            </p:cNvSpPr>
            <p:nvPr/>
          </p:nvSpPr>
          <p:spPr bwMode="auto">
            <a:xfrm>
              <a:off x="10277396" y="5218986"/>
              <a:ext cx="807314"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latin typeface="Segoe UI Black" panose="020B0A02040204020203" pitchFamily="34" charset="0"/>
                  <a:ea typeface="Segoe UI Black" panose="020B0A02040204020203" pitchFamily="34" charset="0"/>
                  <a:cs typeface="Segoe UI Black" panose="020B0A02040204020203" pitchFamily="34" charset="0"/>
                </a:rPr>
                <a:t>中断请求</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28" name="直接箭头连接符 127"/>
            <p:cNvCxnSpPr>
              <a:stCxn id="129" idx="3"/>
            </p:cNvCxnSpPr>
            <p:nvPr/>
          </p:nvCxnSpPr>
          <p:spPr>
            <a:xfrm>
              <a:off x="10254902" y="5461683"/>
              <a:ext cx="852519" cy="0"/>
            </a:xfrm>
            <a:prstGeom prst="straightConnector1">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129" name="Rectangle 104"/>
            <p:cNvSpPr>
              <a:spLocks noChangeArrowheads="1"/>
            </p:cNvSpPr>
            <p:nvPr/>
          </p:nvSpPr>
          <p:spPr bwMode="auto">
            <a:xfrm>
              <a:off x="9238542" y="5259388"/>
              <a:ext cx="1016360" cy="404590"/>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中断控制</a:t>
              </a:r>
              <a:endParaRPr lang="en-US" altLang="zh-CN" sz="114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9276018" y="5927235"/>
              <a:ext cx="1086752"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   B   C   D</a:t>
              </a:r>
            </a:p>
            <a:p>
              <a:pPr defTabSz="866775" eaLnBrk="0" fontAlgn="base" hangingPunct="0">
                <a:spcBef>
                  <a:spcPct val="0"/>
                </a:spcBef>
                <a:spcAft>
                  <a:spcPct val="0"/>
                </a:spcAft>
              </a:pPr>
              <a:endParaRPr lang="en-US" altLang="zh-CN" sz="3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Text Box 36"/>
            <p:cNvSpPr txBox="1">
              <a:spLocks noChangeArrowheads="1"/>
            </p:cNvSpPr>
            <p:nvPr/>
          </p:nvSpPr>
          <p:spPr bwMode="auto">
            <a:xfrm>
              <a:off x="8706129" y="5920094"/>
              <a:ext cx="681887" cy="236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Segoe UI Black" panose="020B0A02040204020203" pitchFamily="34" charset="0"/>
                  <a:cs typeface="Segoe UI Black" panose="020B0A02040204020203" pitchFamily="34" charset="0"/>
                </a:rPr>
                <a:t>中断源</a:t>
              </a:r>
              <a:endParaRPr lang="en-US" altLang="zh-CN" sz="1200" b="1">
                <a:latin typeface="Segoe UI Black" panose="020B0A02040204020203" pitchFamily="34" charset="0"/>
                <a:ea typeface="Segoe UI Black" panose="020B0A02040204020203" pitchFamily="34" charset="0"/>
                <a:cs typeface="Segoe UI Black" panose="020B0A02040204020203" pitchFamily="34" charset="0"/>
              </a:endParaRPr>
            </a:p>
            <a:p>
              <a:pPr defTabSz="866775" eaLnBrk="0" fontAlgn="base" hangingPunct="0">
                <a:spcBef>
                  <a:spcPct val="0"/>
                </a:spcBef>
                <a:spcAft>
                  <a:spcPct val="0"/>
                </a:spcAft>
              </a:pPr>
              <a:endParaRPr lang="en-US" altLang="zh-CN" sz="32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39" name="组合 138"/>
            <p:cNvGrpSpPr/>
            <p:nvPr/>
          </p:nvGrpSpPr>
          <p:grpSpPr>
            <a:xfrm>
              <a:off x="9420539" y="5660510"/>
              <a:ext cx="684009" cy="276399"/>
              <a:chOff x="8696671" y="5472539"/>
              <a:chExt cx="684009" cy="313684"/>
            </a:xfrm>
          </p:grpSpPr>
          <p:sp>
            <p:nvSpPr>
              <p:cNvPr id="142" name="Line 7"/>
              <p:cNvSpPr>
                <a:spLocks noChangeShapeType="1"/>
              </p:cNvSpPr>
              <p:nvPr/>
            </p:nvSpPr>
            <p:spPr bwMode="auto">
              <a:xfrm rot="16200000">
                <a:off x="8539829"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8767832"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4" name="Line 7"/>
              <p:cNvSpPr>
                <a:spLocks noChangeShapeType="1"/>
              </p:cNvSpPr>
              <p:nvPr/>
            </p:nvSpPr>
            <p:spPr bwMode="auto">
              <a:xfrm rot="16200000">
                <a:off x="8995835"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45" name="Line 7"/>
              <p:cNvSpPr>
                <a:spLocks noChangeShapeType="1"/>
              </p:cNvSpPr>
              <p:nvPr/>
            </p:nvSpPr>
            <p:spPr bwMode="auto">
              <a:xfrm rot="16200000">
                <a:off x="9223838" y="5629381"/>
                <a:ext cx="313684" cy="0"/>
              </a:xfrm>
              <a:prstGeom prst="line">
                <a:avLst/>
              </a:prstGeom>
              <a:noFill/>
              <a:ln w="19050">
                <a:solidFill>
                  <a:srgbClr val="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140" name="直接箭头连接符 139"/>
            <p:cNvCxnSpPr/>
            <p:nvPr/>
          </p:nvCxnSpPr>
          <p:spPr>
            <a:xfrm>
              <a:off x="8897419" y="5463430"/>
              <a:ext cx="33159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41" name="Text Box 36"/>
            <p:cNvSpPr txBox="1">
              <a:spLocks noChangeArrowheads="1"/>
            </p:cNvSpPr>
            <p:nvPr/>
          </p:nvSpPr>
          <p:spPr bwMode="auto">
            <a:xfrm>
              <a:off x="8606345" y="5175010"/>
              <a:ext cx="715498" cy="32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ClrInt</a:t>
              </a:r>
              <a:endParaRPr lang="en-US" altLang="zh-CN" sz="3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down)">
                                      <p:cBhvr>
                                        <p:cTn id="7" dur="5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wipe(down)">
                                      <p:cBhvr>
                                        <p:cTn id="21" dur="500"/>
                                        <p:tgtEl>
                                          <p:spTgt spid="15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wipe(left)">
                                      <p:cBhvr>
                                        <p:cTn id="26" dur="500"/>
                                        <p:tgtEl>
                                          <p:spTgt spid="3">
                                            <p:txEl>
                                              <p:pRg st="2" end="2"/>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left)">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wipe(left)">
                                      <p:cBhvr>
                                        <p:cTn id="40" dur="500"/>
                                        <p:tgtEl>
                                          <p:spTgt spid="3">
                                            <p:txEl>
                                              <p:pRg st="4" end="4"/>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wipe(left)">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wipe(down)">
                                      <p:cBhvr>
                                        <p:cTn id="49" dur="500"/>
                                        <p:tgtEl>
                                          <p:spTgt spid="15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righ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left)">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3">
                                            <p:txEl>
                                              <p:pRg st="7" end="7"/>
                                            </p:txEl>
                                          </p:spTgt>
                                        </p:tgtEl>
                                        <p:attrNameLst>
                                          <p:attrName>style.visibility</p:attrName>
                                        </p:attrNameLst>
                                      </p:cBhvr>
                                      <p:to>
                                        <p:strVal val="visible"/>
                                      </p:to>
                                    </p:set>
                                    <p:animEffect transition="in" filter="wipe(left)">
                                      <p:cBhvr>
                                        <p:cTn id="6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变长指令周期状态机修改</a:t>
            </a:r>
          </a:p>
        </p:txBody>
      </p:sp>
      <p:grpSp>
        <p:nvGrpSpPr>
          <p:cNvPr id="160" name="组合 159"/>
          <p:cNvGrpSpPr/>
          <p:nvPr/>
        </p:nvGrpSpPr>
        <p:grpSpPr>
          <a:xfrm>
            <a:off x="1193663" y="1357065"/>
            <a:ext cx="4568842" cy="5050166"/>
            <a:chOff x="939464" y="1407865"/>
            <a:chExt cx="4568842" cy="5050166"/>
          </a:xfrm>
        </p:grpSpPr>
        <p:grpSp>
          <p:nvGrpSpPr>
            <p:cNvPr id="161" name="组合 160"/>
            <p:cNvGrpSpPr/>
            <p:nvPr/>
          </p:nvGrpSpPr>
          <p:grpSpPr>
            <a:xfrm>
              <a:off x="939464" y="1407865"/>
              <a:ext cx="4568842" cy="5050166"/>
              <a:chOff x="939464" y="1407865"/>
              <a:chExt cx="4568842" cy="5050166"/>
            </a:xfrm>
          </p:grpSpPr>
          <p:sp>
            <p:nvSpPr>
              <p:cNvPr id="163" name="弧形 162"/>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64" name="组合 163"/>
              <p:cNvGrpSpPr/>
              <p:nvPr/>
            </p:nvGrpSpPr>
            <p:grpSpPr>
              <a:xfrm rot="3600000">
                <a:off x="3947340" y="5269201"/>
                <a:ext cx="806337" cy="810310"/>
                <a:chOff x="4997657" y="3422580"/>
                <a:chExt cx="806337" cy="810310"/>
              </a:xfrm>
            </p:grpSpPr>
            <p:sp>
              <p:nvSpPr>
                <p:cNvPr id="169" name="椭圆 168"/>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70" name="文本框 16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65" name="椭圆 164"/>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6" name="矩形 165"/>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7" name="矩形 166"/>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8" name="矩形 167"/>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62" name="文本框 161"/>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74" name="组合 173"/>
          <p:cNvGrpSpPr/>
          <p:nvPr/>
        </p:nvGrpSpPr>
        <p:grpSpPr>
          <a:xfrm>
            <a:off x="1624558" y="3254152"/>
            <a:ext cx="3725671" cy="385997"/>
            <a:chOff x="1370359" y="3304952"/>
            <a:chExt cx="3725671" cy="385997"/>
          </a:xfrm>
        </p:grpSpPr>
        <p:sp>
          <p:nvSpPr>
            <p:cNvPr id="175" name="文本框 174"/>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p>
          </p:txBody>
        </p:sp>
        <p:cxnSp>
          <p:nvCxnSpPr>
            <p:cNvPr id="176" name="直接箭头连接符 175"/>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7" name="TextBox 24"/>
          <p:cNvSpPr txBox="1"/>
          <p:nvPr/>
        </p:nvSpPr>
        <p:spPr>
          <a:xfrm>
            <a:off x="1841611" y="35709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8" name="组合 177"/>
          <p:cNvGrpSpPr/>
          <p:nvPr/>
        </p:nvGrpSpPr>
        <p:grpSpPr>
          <a:xfrm>
            <a:off x="698823" y="966597"/>
            <a:ext cx="5063682" cy="4959310"/>
            <a:chOff x="444624" y="1017397"/>
            <a:chExt cx="5063682" cy="4959310"/>
          </a:xfrm>
        </p:grpSpPr>
        <p:sp>
          <p:nvSpPr>
            <p:cNvPr id="179" name="矩形 178"/>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80" name="矩形 179"/>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81" name="矩形 180"/>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82" name="矩形 181"/>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83" name="组合 182"/>
            <p:cNvGrpSpPr/>
            <p:nvPr/>
          </p:nvGrpSpPr>
          <p:grpSpPr>
            <a:xfrm>
              <a:off x="444624" y="1017397"/>
              <a:ext cx="5063682" cy="4959310"/>
              <a:chOff x="444624" y="1017397"/>
              <a:chExt cx="5063682" cy="4959310"/>
            </a:xfrm>
          </p:grpSpPr>
          <p:sp>
            <p:nvSpPr>
              <p:cNvPr id="184" name="弧形 183"/>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5" name="组合 184"/>
              <p:cNvGrpSpPr/>
              <p:nvPr/>
            </p:nvGrpSpPr>
            <p:grpSpPr>
              <a:xfrm>
                <a:off x="444624" y="1017397"/>
                <a:ext cx="5063682" cy="4959310"/>
                <a:chOff x="444624" y="1017397"/>
                <a:chExt cx="5063682" cy="4959310"/>
              </a:xfrm>
            </p:grpSpPr>
            <p:sp>
              <p:nvSpPr>
                <p:cNvPr id="186" name="弧形 185"/>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7" name="组合 186"/>
                <p:cNvGrpSpPr/>
                <p:nvPr/>
              </p:nvGrpSpPr>
              <p:grpSpPr>
                <a:xfrm>
                  <a:off x="444624" y="1017397"/>
                  <a:ext cx="5063682" cy="4959310"/>
                  <a:chOff x="444624" y="1017397"/>
                  <a:chExt cx="5063682" cy="4959310"/>
                </a:xfrm>
              </p:grpSpPr>
              <p:sp>
                <p:nvSpPr>
                  <p:cNvPr id="188" name="弧形 187"/>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9" name="组合 188"/>
                  <p:cNvGrpSpPr/>
                  <p:nvPr/>
                </p:nvGrpSpPr>
                <p:grpSpPr>
                  <a:xfrm>
                    <a:off x="564022" y="3281413"/>
                    <a:ext cx="806337" cy="810310"/>
                    <a:chOff x="4834556" y="1305082"/>
                    <a:chExt cx="806337" cy="810310"/>
                  </a:xfrm>
                </p:grpSpPr>
                <p:sp>
                  <p:nvSpPr>
                    <p:cNvPr id="198" name="椭圆 197"/>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9" name="文本框 198"/>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0" name="椭圆 189"/>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1" name="文本框 190"/>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92" name="组合 191"/>
                  <p:cNvGrpSpPr/>
                  <p:nvPr/>
                </p:nvGrpSpPr>
                <p:grpSpPr>
                  <a:xfrm rot="3600000">
                    <a:off x="1685130" y="1342176"/>
                    <a:ext cx="806337" cy="810310"/>
                    <a:chOff x="4834556" y="1305082"/>
                    <a:chExt cx="806337" cy="810310"/>
                  </a:xfrm>
                </p:grpSpPr>
                <p:sp>
                  <p:nvSpPr>
                    <p:cNvPr id="196" name="椭圆 195"/>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7" name="文本框 196"/>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93" name="椭圆 192"/>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4" name="文本框 193"/>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95" name="矩形 194"/>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200" name="组合 199"/>
          <p:cNvGrpSpPr/>
          <p:nvPr/>
        </p:nvGrpSpPr>
        <p:grpSpPr>
          <a:xfrm>
            <a:off x="1193663" y="1279104"/>
            <a:ext cx="5203102" cy="4646803"/>
            <a:chOff x="939464" y="1329904"/>
            <a:chExt cx="5203102" cy="4646803"/>
          </a:xfrm>
        </p:grpSpPr>
        <p:sp>
          <p:nvSpPr>
            <p:cNvPr id="201" name="弧形 200"/>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02" name="组合 201"/>
            <p:cNvGrpSpPr/>
            <p:nvPr/>
          </p:nvGrpSpPr>
          <p:grpSpPr>
            <a:xfrm>
              <a:off x="939464" y="1329904"/>
              <a:ext cx="5203102" cy="4646803"/>
              <a:chOff x="939464" y="1329904"/>
              <a:chExt cx="5203102" cy="4646803"/>
            </a:xfrm>
          </p:grpSpPr>
          <p:sp>
            <p:nvSpPr>
              <p:cNvPr id="203" name="弧形 202"/>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矩形 203"/>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5" name="矩形 204"/>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6" name="矩形 205"/>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07" name="组合 206"/>
              <p:cNvGrpSpPr/>
              <p:nvPr/>
            </p:nvGrpSpPr>
            <p:grpSpPr>
              <a:xfrm>
                <a:off x="939464" y="1329904"/>
                <a:ext cx="4962903" cy="4646803"/>
                <a:chOff x="939464" y="1329904"/>
                <a:chExt cx="4962903" cy="4646803"/>
              </a:xfrm>
            </p:grpSpPr>
            <p:grpSp>
              <p:nvGrpSpPr>
                <p:cNvPr id="208" name="组合 207"/>
                <p:cNvGrpSpPr/>
                <p:nvPr/>
              </p:nvGrpSpPr>
              <p:grpSpPr>
                <a:xfrm>
                  <a:off x="939464" y="1329904"/>
                  <a:ext cx="4962903" cy="4646803"/>
                  <a:chOff x="939464" y="1329904"/>
                  <a:chExt cx="4962903" cy="4646803"/>
                </a:xfrm>
              </p:grpSpPr>
              <p:sp>
                <p:nvSpPr>
                  <p:cNvPr id="210" name="弧形 209"/>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2" name="组合 211"/>
                  <p:cNvGrpSpPr/>
                  <p:nvPr/>
                </p:nvGrpSpPr>
                <p:grpSpPr>
                  <a:xfrm>
                    <a:off x="5096030" y="3285794"/>
                    <a:ext cx="806337" cy="810310"/>
                    <a:chOff x="4997657" y="3422580"/>
                    <a:chExt cx="806337" cy="810310"/>
                  </a:xfrm>
                </p:grpSpPr>
                <p:sp>
                  <p:nvSpPr>
                    <p:cNvPr id="218" name="椭圆 217"/>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9" name="文本框 218"/>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3" name="组合 212"/>
                  <p:cNvGrpSpPr/>
                  <p:nvPr/>
                </p:nvGrpSpPr>
                <p:grpSpPr>
                  <a:xfrm rot="7200000">
                    <a:off x="3971948" y="1327918"/>
                    <a:ext cx="806337" cy="810310"/>
                    <a:chOff x="4834556" y="1305082"/>
                    <a:chExt cx="806337" cy="810310"/>
                  </a:xfrm>
                </p:grpSpPr>
                <p:sp>
                  <p:nvSpPr>
                    <p:cNvPr id="216" name="椭圆 215"/>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7" name="文本框 216"/>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椭圆 213"/>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15" name="文本框 214"/>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09" name="矩形 208"/>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3" name="组合 2"/>
          <p:cNvGrpSpPr/>
          <p:nvPr/>
        </p:nvGrpSpPr>
        <p:grpSpPr>
          <a:xfrm>
            <a:off x="9083357" y="-1428434"/>
            <a:ext cx="6152309" cy="6152309"/>
            <a:chOff x="9083357" y="-1428434"/>
            <a:chExt cx="6152309" cy="6152309"/>
          </a:xfrm>
        </p:grpSpPr>
        <p:sp>
          <p:nvSpPr>
            <p:cNvPr id="299" name="弧形 298"/>
            <p:cNvSpPr/>
            <p:nvPr/>
          </p:nvSpPr>
          <p:spPr>
            <a:xfrm rot="9090387">
              <a:off x="9083357" y="-1428434"/>
              <a:ext cx="6152309" cy="6152309"/>
            </a:xfrm>
            <a:prstGeom prst="arc">
              <a:avLst>
                <a:gd name="adj1" fmla="val 19197322"/>
                <a:gd name="adj2" fmla="val 1593479"/>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9" name="文本框 138"/>
            <p:cNvSpPr txBox="1"/>
            <p:nvPr/>
          </p:nvSpPr>
          <p:spPr>
            <a:xfrm>
              <a:off x="9381572" y="3129794"/>
              <a:ext cx="1192700" cy="307340"/>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无中断</a:t>
              </a:r>
              <a:endParaRPr lang="en-US" altLang="zh-CN" i="0" dirty="0">
                <a:solidFill>
                  <a:srgbClr val="0000FF"/>
                </a:solidFill>
              </a:endParaRPr>
            </a:p>
          </p:txBody>
        </p:sp>
      </p:grpSp>
      <p:grpSp>
        <p:nvGrpSpPr>
          <p:cNvPr id="9" name="组合 8"/>
          <p:cNvGrpSpPr/>
          <p:nvPr/>
        </p:nvGrpSpPr>
        <p:grpSpPr>
          <a:xfrm>
            <a:off x="4636808" y="3586990"/>
            <a:ext cx="5199283" cy="4522722"/>
            <a:chOff x="4636808" y="3586990"/>
            <a:chExt cx="5199283" cy="4522722"/>
          </a:xfrm>
        </p:grpSpPr>
        <p:sp>
          <p:nvSpPr>
            <p:cNvPr id="296" name="弧形 295"/>
            <p:cNvSpPr/>
            <p:nvPr/>
          </p:nvSpPr>
          <p:spPr>
            <a:xfrm>
              <a:off x="4636808" y="3586990"/>
              <a:ext cx="4522722" cy="4522722"/>
            </a:xfrm>
            <a:prstGeom prst="arc">
              <a:avLst>
                <a:gd name="adj1" fmla="val 16708109"/>
                <a:gd name="adj2" fmla="val 21055567"/>
              </a:avLst>
            </a:prstGeom>
            <a:ln w="38100">
              <a:solidFill>
                <a:srgbClr val="FF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3" name="文本框 142"/>
            <p:cNvSpPr txBox="1"/>
            <p:nvPr/>
          </p:nvSpPr>
          <p:spPr>
            <a:xfrm>
              <a:off x="8033706" y="3992020"/>
              <a:ext cx="1802385"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dirty="0">
                  <a:solidFill>
                    <a:srgbClr val="0000FF"/>
                  </a:solidFill>
                </a:rPr>
                <a:t>add/</a:t>
              </a:r>
              <a:r>
                <a:rPr lang="en-US" altLang="zh-CN" dirty="0" err="1">
                  <a:solidFill>
                    <a:srgbClr val="0000FF"/>
                  </a:solidFill>
                </a:rPr>
                <a:t>addi</a:t>
              </a:r>
              <a:r>
                <a:rPr lang="en-US" altLang="zh-CN" dirty="0">
                  <a:solidFill>
                    <a:srgbClr val="0000FF"/>
                  </a:solidFill>
                </a:rPr>
                <a:t>/</a:t>
              </a:r>
              <a:r>
                <a:rPr lang="en-US" altLang="zh-CN" u="sng" dirty="0" err="1">
                  <a:solidFill>
                    <a:srgbClr val="C00000"/>
                  </a:solidFill>
                </a:rPr>
                <a:t>eret</a:t>
              </a:r>
              <a:endParaRPr lang="en-US" altLang="zh-CN" u="sng" dirty="0">
                <a:solidFill>
                  <a:srgbClr val="C00000"/>
                </a:solidFill>
              </a:endParaRPr>
            </a:p>
          </p:txBody>
        </p:sp>
      </p:grpSp>
      <p:grpSp>
        <p:nvGrpSpPr>
          <p:cNvPr id="359" name="组合 358"/>
          <p:cNvGrpSpPr/>
          <p:nvPr/>
        </p:nvGrpSpPr>
        <p:grpSpPr>
          <a:xfrm>
            <a:off x="1193663" y="1357065"/>
            <a:ext cx="4568842" cy="4568842"/>
            <a:chOff x="939464" y="1407865"/>
            <a:chExt cx="4568842" cy="4568842"/>
          </a:xfrm>
        </p:grpSpPr>
        <p:sp>
          <p:nvSpPr>
            <p:cNvPr id="375" name="弧形 374"/>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6" name="文本框 375"/>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p>
          </p:txBody>
        </p:sp>
      </p:grpSp>
      <p:grpSp>
        <p:nvGrpSpPr>
          <p:cNvPr id="392" name="组合 391"/>
          <p:cNvGrpSpPr/>
          <p:nvPr/>
        </p:nvGrpSpPr>
        <p:grpSpPr>
          <a:xfrm>
            <a:off x="6837990" y="1352315"/>
            <a:ext cx="5210439" cy="4568842"/>
            <a:chOff x="6837990" y="1352315"/>
            <a:chExt cx="5210439" cy="4568842"/>
          </a:xfrm>
        </p:grpSpPr>
        <p:sp>
          <p:nvSpPr>
            <p:cNvPr id="393" name="弧形 392"/>
            <p:cNvSpPr/>
            <p:nvPr/>
          </p:nvSpPr>
          <p:spPr>
            <a:xfrm>
              <a:off x="6837990" y="1352315"/>
              <a:ext cx="4568842" cy="4568842"/>
            </a:xfrm>
            <a:prstGeom prst="arc">
              <a:avLst>
                <a:gd name="adj1" fmla="val 16794056"/>
                <a:gd name="adj2" fmla="val 192011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4" name="弧形 393"/>
            <p:cNvSpPr/>
            <p:nvPr/>
          </p:nvSpPr>
          <p:spPr>
            <a:xfrm>
              <a:off x="6837990" y="1352315"/>
              <a:ext cx="4568842" cy="4568842"/>
            </a:xfrm>
            <a:prstGeom prst="arc">
              <a:avLst>
                <a:gd name="adj1" fmla="val 19381333"/>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95" name="组合 394"/>
            <p:cNvGrpSpPr/>
            <p:nvPr/>
          </p:nvGrpSpPr>
          <p:grpSpPr>
            <a:xfrm>
              <a:off x="10961898" y="2919999"/>
              <a:ext cx="806337" cy="810310"/>
              <a:chOff x="4997657" y="3422580"/>
              <a:chExt cx="806337" cy="810310"/>
            </a:xfrm>
          </p:grpSpPr>
          <p:sp>
            <p:nvSpPr>
              <p:cNvPr id="405" name="椭圆 404"/>
              <p:cNvSpPr/>
              <p:nvPr/>
            </p:nvSpPr>
            <p:spPr>
              <a:xfrm>
                <a:off x="4997657" y="3422580"/>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06" name="文本框 405"/>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96" name="矩形 395"/>
            <p:cNvSpPr/>
            <p:nvPr/>
          </p:nvSpPr>
          <p:spPr>
            <a:xfrm>
              <a:off x="10535109" y="315826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nvGrpSpPr>
            <p:cNvPr id="397" name="组合 396"/>
            <p:cNvGrpSpPr/>
            <p:nvPr/>
          </p:nvGrpSpPr>
          <p:grpSpPr>
            <a:xfrm rot="9000000">
              <a:off x="10301264" y="1544536"/>
              <a:ext cx="806337" cy="810310"/>
              <a:chOff x="4834556" y="1305082"/>
              <a:chExt cx="806337" cy="810310"/>
            </a:xfrm>
          </p:grpSpPr>
          <p:sp>
            <p:nvSpPr>
              <p:cNvPr id="403" name="椭圆 402"/>
              <p:cNvSpPr/>
              <p:nvPr/>
            </p:nvSpPr>
            <p:spPr>
              <a:xfrm>
                <a:off x="4834556" y="1305082"/>
                <a:ext cx="806337" cy="810310"/>
              </a:xfrm>
              <a:prstGeom prst="ellipse">
                <a:avLst/>
              </a:prstGeom>
              <a:solidFill>
                <a:srgbClr val="FF000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04" name="文本框 403"/>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int</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98" name="矩形 397"/>
            <p:cNvSpPr/>
            <p:nvPr/>
          </p:nvSpPr>
          <p:spPr>
            <a:xfrm>
              <a:off x="9870721" y="2025066"/>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sp>
          <p:nvSpPr>
            <p:cNvPr id="399" name="矩形 398"/>
            <p:cNvSpPr/>
            <p:nvPr/>
          </p:nvSpPr>
          <p:spPr>
            <a:xfrm>
              <a:off x="9796660" y="2593395"/>
              <a:ext cx="1210588" cy="400110"/>
            </a:xfrm>
            <a:prstGeom prst="rect">
              <a:avLst/>
            </a:prstGeom>
          </p:spPr>
          <p:txBody>
            <a:bodyPr wrap="none">
              <a:spAutoFit/>
            </a:bodyPr>
            <a:lstStyle/>
            <a:p>
              <a:r>
                <a:rPr lang="zh-CN" altLang="en-US" sz="2000" b="1" kern="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中断响应</a:t>
              </a:r>
              <a:endParaRPr lang="zh-CN" altLang="en-US" sz="2000" b="1" dirty="0">
                <a:solidFill>
                  <a:srgbClr val="FF0000"/>
                </a:solidFill>
              </a:endParaRPr>
            </a:p>
          </p:txBody>
        </p:sp>
        <p:sp>
          <p:nvSpPr>
            <p:cNvPr id="401" name="弧形 400"/>
            <p:cNvSpPr/>
            <p:nvPr/>
          </p:nvSpPr>
          <p:spPr>
            <a:xfrm>
              <a:off x="6837990" y="1352315"/>
              <a:ext cx="4568842" cy="4568842"/>
            </a:xfrm>
            <a:prstGeom prst="arc">
              <a:avLst>
                <a:gd name="adj1" fmla="val 118623"/>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2" name="文本框 401"/>
            <p:cNvSpPr txBox="1"/>
            <p:nvPr/>
          </p:nvSpPr>
          <p:spPr>
            <a:xfrm>
              <a:off x="10855729" y="3964757"/>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i="0" dirty="0">
                  <a:solidFill>
                    <a:srgbClr val="0000FF"/>
                  </a:solidFill>
                </a:rPr>
                <a:t>有中断</a:t>
              </a:r>
              <a:endParaRPr lang="en-US" altLang="zh-CN" i="0" dirty="0">
                <a:solidFill>
                  <a:srgbClr val="0000FF"/>
                </a:solidFill>
              </a:endParaRPr>
            </a:p>
          </p:txBody>
        </p:sp>
      </p:grpSp>
      <p:grpSp>
        <p:nvGrpSpPr>
          <p:cNvPr id="407" name="组合 406"/>
          <p:cNvGrpSpPr/>
          <p:nvPr/>
        </p:nvGrpSpPr>
        <p:grpSpPr>
          <a:xfrm>
            <a:off x="6407264" y="961847"/>
            <a:ext cx="4999568" cy="4959310"/>
            <a:chOff x="6407264" y="961847"/>
            <a:chExt cx="4999568" cy="4959310"/>
          </a:xfrm>
        </p:grpSpPr>
        <p:sp>
          <p:nvSpPr>
            <p:cNvPr id="408" name="矩形 407"/>
            <p:cNvSpPr/>
            <p:nvPr/>
          </p:nvSpPr>
          <p:spPr>
            <a:xfrm>
              <a:off x="6407264" y="16052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409" name="弧形 408"/>
            <p:cNvSpPr/>
            <p:nvPr/>
          </p:nvSpPr>
          <p:spPr>
            <a:xfrm>
              <a:off x="6837990" y="13523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0" name="弧形 409"/>
            <p:cNvSpPr/>
            <p:nvPr/>
          </p:nvSpPr>
          <p:spPr>
            <a:xfrm>
              <a:off x="6837990" y="13523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1" name="弧形 410"/>
            <p:cNvSpPr/>
            <p:nvPr/>
          </p:nvSpPr>
          <p:spPr>
            <a:xfrm>
              <a:off x="6837990" y="13523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12" name="组合 411"/>
            <p:cNvGrpSpPr/>
            <p:nvPr/>
          </p:nvGrpSpPr>
          <p:grpSpPr>
            <a:xfrm rot="5400000">
              <a:off x="8730742" y="959861"/>
              <a:ext cx="806337" cy="810310"/>
              <a:chOff x="4834556" y="1305082"/>
              <a:chExt cx="806337" cy="810310"/>
            </a:xfrm>
          </p:grpSpPr>
          <p:sp>
            <p:nvSpPr>
              <p:cNvPr id="429" name="椭圆 42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30" name="文本框 429"/>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400"/>
                <a:r>
                  <a:rPr lang="en-US" altLang="zh-CN" sz="1515"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413" name="矩形 412"/>
            <p:cNvSpPr/>
            <p:nvPr/>
          </p:nvSpPr>
          <p:spPr>
            <a:xfrm>
              <a:off x="8901064" y="18505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nvGrpSpPr>
            <p:cNvPr id="414" name="组合 413"/>
            <p:cNvGrpSpPr/>
            <p:nvPr/>
          </p:nvGrpSpPr>
          <p:grpSpPr>
            <a:xfrm>
              <a:off x="7581670" y="1288612"/>
              <a:ext cx="928406" cy="1183786"/>
              <a:chOff x="7581670" y="1263212"/>
              <a:chExt cx="928406" cy="1183786"/>
            </a:xfrm>
          </p:grpSpPr>
          <p:grpSp>
            <p:nvGrpSpPr>
              <p:cNvPr id="425" name="组合 424"/>
              <p:cNvGrpSpPr/>
              <p:nvPr/>
            </p:nvGrpSpPr>
            <p:grpSpPr>
              <a:xfrm rot="3600000">
                <a:off x="7583656" y="1261226"/>
                <a:ext cx="806337" cy="810310"/>
                <a:chOff x="4834556" y="1305082"/>
                <a:chExt cx="806337" cy="810310"/>
              </a:xfrm>
            </p:grpSpPr>
            <p:sp>
              <p:nvSpPr>
                <p:cNvPr id="427" name="椭圆 426"/>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28" name="文本框 427"/>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426" name="矩形 425"/>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415" name="组合 414"/>
            <p:cNvGrpSpPr/>
            <p:nvPr/>
          </p:nvGrpSpPr>
          <p:grpSpPr>
            <a:xfrm>
              <a:off x="6760705" y="2111143"/>
              <a:ext cx="1184044" cy="900462"/>
              <a:chOff x="6760705" y="2085743"/>
              <a:chExt cx="1184044" cy="900462"/>
            </a:xfrm>
          </p:grpSpPr>
          <p:grpSp>
            <p:nvGrpSpPr>
              <p:cNvPr id="421" name="组合 420"/>
              <p:cNvGrpSpPr/>
              <p:nvPr/>
            </p:nvGrpSpPr>
            <p:grpSpPr>
              <a:xfrm rot="1800000">
                <a:off x="6760705" y="2085743"/>
                <a:ext cx="806337" cy="810310"/>
                <a:chOff x="4834556" y="1305082"/>
                <a:chExt cx="806337" cy="810310"/>
              </a:xfrm>
            </p:grpSpPr>
            <p:sp>
              <p:nvSpPr>
                <p:cNvPr id="423" name="椭圆 422"/>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24" name="文本框 423"/>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422" name="矩形 421"/>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416" name="组合 415"/>
            <p:cNvGrpSpPr/>
            <p:nvPr/>
          </p:nvGrpSpPr>
          <p:grpSpPr>
            <a:xfrm>
              <a:off x="6462548" y="3225863"/>
              <a:ext cx="1300945" cy="810310"/>
              <a:chOff x="6462548" y="3200463"/>
              <a:chExt cx="1300945" cy="810310"/>
            </a:xfrm>
          </p:grpSpPr>
          <p:grpSp>
            <p:nvGrpSpPr>
              <p:cNvPr id="417" name="组合 416"/>
              <p:cNvGrpSpPr/>
              <p:nvPr/>
            </p:nvGrpSpPr>
            <p:grpSpPr>
              <a:xfrm>
                <a:off x="6462548" y="3200463"/>
                <a:ext cx="806337" cy="810310"/>
                <a:chOff x="4834556" y="1305082"/>
                <a:chExt cx="806337" cy="810310"/>
              </a:xfrm>
            </p:grpSpPr>
            <p:sp>
              <p:nvSpPr>
                <p:cNvPr id="419" name="椭圆 41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20" name="文本框 419"/>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418" name="矩形 417"/>
              <p:cNvSpPr/>
              <p:nvPr/>
            </p:nvSpPr>
            <p:spPr>
              <a:xfrm>
                <a:off x="7309523" y="332498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grpSp>
        <p:nvGrpSpPr>
          <p:cNvPr id="13" name="组合 12"/>
          <p:cNvGrpSpPr/>
          <p:nvPr/>
        </p:nvGrpSpPr>
        <p:grpSpPr>
          <a:xfrm>
            <a:off x="6167054" y="1352315"/>
            <a:ext cx="5239778" cy="4651019"/>
            <a:chOff x="6167054" y="1352315"/>
            <a:chExt cx="5239778" cy="4651019"/>
          </a:xfrm>
        </p:grpSpPr>
        <p:grpSp>
          <p:nvGrpSpPr>
            <p:cNvPr id="431" name="组合 430"/>
            <p:cNvGrpSpPr/>
            <p:nvPr/>
          </p:nvGrpSpPr>
          <p:grpSpPr>
            <a:xfrm>
              <a:off x="6393409" y="1352315"/>
              <a:ext cx="5013423" cy="4651019"/>
              <a:chOff x="6393409" y="1352315"/>
              <a:chExt cx="5013423" cy="4651019"/>
            </a:xfrm>
          </p:grpSpPr>
          <p:sp>
            <p:nvSpPr>
              <p:cNvPr id="432" name="弧形 431"/>
              <p:cNvSpPr/>
              <p:nvPr/>
            </p:nvSpPr>
            <p:spPr>
              <a:xfrm>
                <a:off x="6837990" y="13523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3" name="弧形 432"/>
              <p:cNvSpPr/>
              <p:nvPr/>
            </p:nvSpPr>
            <p:spPr>
              <a:xfrm>
                <a:off x="6837990" y="13523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4" name="弧形 433"/>
              <p:cNvSpPr/>
              <p:nvPr/>
            </p:nvSpPr>
            <p:spPr>
              <a:xfrm>
                <a:off x="6837990" y="13523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35" name="组合 434"/>
              <p:cNvGrpSpPr/>
              <p:nvPr/>
            </p:nvGrpSpPr>
            <p:grpSpPr>
              <a:xfrm>
                <a:off x="6766133" y="4304890"/>
                <a:ext cx="1202573" cy="883671"/>
                <a:chOff x="6766133" y="4279490"/>
                <a:chExt cx="1202573" cy="883671"/>
              </a:xfrm>
            </p:grpSpPr>
            <p:grpSp>
              <p:nvGrpSpPr>
                <p:cNvPr id="442" name="组合 441"/>
                <p:cNvGrpSpPr/>
                <p:nvPr/>
              </p:nvGrpSpPr>
              <p:grpSpPr>
                <a:xfrm rot="9000000">
                  <a:off x="6766133" y="4352851"/>
                  <a:ext cx="806337" cy="810310"/>
                  <a:chOff x="4997657" y="3422580"/>
                  <a:chExt cx="806337" cy="810310"/>
                </a:xfrm>
              </p:grpSpPr>
              <p:sp>
                <p:nvSpPr>
                  <p:cNvPr id="444" name="椭圆 443"/>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45" name="文本框 444"/>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443" name="矩形 442"/>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436" name="组合 435"/>
              <p:cNvGrpSpPr/>
              <p:nvPr/>
            </p:nvGrpSpPr>
            <p:grpSpPr>
              <a:xfrm>
                <a:off x="7598689" y="4871592"/>
                <a:ext cx="911969" cy="1131742"/>
                <a:chOff x="7598689" y="4846192"/>
                <a:chExt cx="911969" cy="1131742"/>
              </a:xfrm>
            </p:grpSpPr>
            <p:grpSp>
              <p:nvGrpSpPr>
                <p:cNvPr id="438" name="组合 437"/>
                <p:cNvGrpSpPr/>
                <p:nvPr/>
              </p:nvGrpSpPr>
              <p:grpSpPr>
                <a:xfrm rot="7200000">
                  <a:off x="7600675" y="5169611"/>
                  <a:ext cx="806337" cy="810310"/>
                  <a:chOff x="4997657" y="3422580"/>
                  <a:chExt cx="806337" cy="810310"/>
                </a:xfrm>
              </p:grpSpPr>
              <p:sp>
                <p:nvSpPr>
                  <p:cNvPr id="440" name="椭圆 439"/>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441" name="文本框 440"/>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400"/>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439" name="矩形 438"/>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sp>
            <p:nvSpPr>
              <p:cNvPr id="437" name="矩形 436"/>
              <p:cNvSpPr/>
              <p:nvPr/>
            </p:nvSpPr>
            <p:spPr>
              <a:xfrm>
                <a:off x="6393409" y="5326495"/>
                <a:ext cx="1210588" cy="400110"/>
              </a:xfrm>
              <a:prstGeom prst="rect">
                <a:avLst/>
              </a:prstGeom>
            </p:spPr>
            <p:txBody>
              <a:bodyPr wrap="none">
                <a:spAutoFit/>
              </a:bodyPr>
              <a:lstStyle/>
              <a:p>
                <a:r>
                  <a:rPr lang="zh-CN" altLang="en-US" sz="2000" b="1" kern="0"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dirty="0">
                  <a:solidFill>
                    <a:schemeClr val="accent2">
                      <a:lumMod val="75000"/>
                    </a:schemeClr>
                  </a:solidFill>
                </a:endParaRPr>
              </a:p>
            </p:txBody>
          </p:sp>
        </p:grpSp>
        <p:sp>
          <p:nvSpPr>
            <p:cNvPr id="446" name="文本框 445"/>
            <p:cNvSpPr txBox="1"/>
            <p:nvPr/>
          </p:nvSpPr>
          <p:spPr>
            <a:xfrm>
              <a:off x="6167054" y="4001765"/>
              <a:ext cx="1592588" cy="307777"/>
            </a:xfrm>
            <a:prstGeom prst="rect">
              <a:avLst/>
            </a:prstGeom>
            <a:noFill/>
          </p:spPr>
          <p:txBody>
            <a:bodyPr wrap="square" lIns="0" tIns="0" rIns="0" bIns="0" rtlCol="0">
              <a:spAutoFit/>
            </a:bodyPr>
            <a:lstStyle/>
            <a:p>
              <a:pPr algn="ctr" defTabSz="914400"/>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sw</a:t>
              </a:r>
              <a:r>
                <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000" i="1"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beq</a:t>
              </a:r>
              <a:endParaRPr lang="en-US" altLang="zh-CN" sz="2000" i="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96" name="组合 495"/>
          <p:cNvGrpSpPr/>
          <p:nvPr/>
        </p:nvGrpSpPr>
        <p:grpSpPr>
          <a:xfrm>
            <a:off x="6837990" y="1352315"/>
            <a:ext cx="4907383" cy="4968952"/>
            <a:chOff x="6837990" y="1352315"/>
            <a:chExt cx="4907383" cy="4968952"/>
          </a:xfrm>
        </p:grpSpPr>
        <p:sp>
          <p:nvSpPr>
            <p:cNvPr id="497" name="弧形 496"/>
            <p:cNvSpPr/>
            <p:nvPr/>
          </p:nvSpPr>
          <p:spPr>
            <a:xfrm>
              <a:off x="6837990" y="13523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8" name="弧形 497"/>
            <p:cNvSpPr/>
            <p:nvPr/>
          </p:nvSpPr>
          <p:spPr>
            <a:xfrm>
              <a:off x="6837990" y="13523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99" name="组合 498"/>
            <p:cNvGrpSpPr/>
            <p:nvPr/>
          </p:nvGrpSpPr>
          <p:grpSpPr>
            <a:xfrm rot="3600000">
              <a:off x="9845866" y="5213651"/>
              <a:ext cx="806337" cy="810310"/>
              <a:chOff x="4997657" y="3422580"/>
              <a:chExt cx="806337" cy="810310"/>
            </a:xfrm>
          </p:grpSpPr>
          <p:sp>
            <p:nvSpPr>
              <p:cNvPr id="511" name="椭圆 510"/>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512" name="文本框 511"/>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500" name="矩形 499"/>
            <p:cNvSpPr/>
            <p:nvPr/>
          </p:nvSpPr>
          <p:spPr>
            <a:xfrm>
              <a:off x="9719005" y="49421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nvGrpSpPr>
            <p:cNvPr id="501" name="组合 500"/>
            <p:cNvGrpSpPr/>
            <p:nvPr/>
          </p:nvGrpSpPr>
          <p:grpSpPr>
            <a:xfrm rot="1800000">
              <a:off x="10683349" y="4380942"/>
              <a:ext cx="806337" cy="810310"/>
              <a:chOff x="4997657" y="3422580"/>
              <a:chExt cx="806337" cy="810310"/>
            </a:xfrm>
          </p:grpSpPr>
          <p:sp>
            <p:nvSpPr>
              <p:cNvPr id="509" name="椭圆 50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510" name="文本框 509"/>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502" name="组合 501"/>
            <p:cNvGrpSpPr/>
            <p:nvPr/>
          </p:nvGrpSpPr>
          <p:grpSpPr>
            <a:xfrm>
              <a:off x="8590655" y="5238107"/>
              <a:ext cx="944030" cy="1062085"/>
              <a:chOff x="8590655" y="5212707"/>
              <a:chExt cx="944030" cy="1062085"/>
            </a:xfrm>
          </p:grpSpPr>
          <p:grpSp>
            <p:nvGrpSpPr>
              <p:cNvPr id="505" name="组合 504"/>
              <p:cNvGrpSpPr/>
              <p:nvPr/>
            </p:nvGrpSpPr>
            <p:grpSpPr>
              <a:xfrm rot="5400000">
                <a:off x="8726361" y="5466469"/>
                <a:ext cx="806337" cy="810310"/>
                <a:chOff x="4997657" y="3422580"/>
                <a:chExt cx="806337" cy="810310"/>
              </a:xfrm>
            </p:grpSpPr>
            <p:sp>
              <p:nvSpPr>
                <p:cNvPr id="507" name="椭圆 506"/>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508" name="文本框 507"/>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506" name="矩形 505"/>
              <p:cNvSpPr/>
              <p:nvPr/>
            </p:nvSpPr>
            <p:spPr>
              <a:xfrm>
                <a:off x="8590655" y="5212707"/>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sp>
          <p:nvSpPr>
            <p:cNvPr id="503" name="矩形 502"/>
            <p:cNvSpPr/>
            <p:nvPr/>
          </p:nvSpPr>
          <p:spPr>
            <a:xfrm>
              <a:off x="10534785" y="5921157"/>
              <a:ext cx="1210588" cy="400110"/>
            </a:xfrm>
            <a:prstGeom prst="rect">
              <a:avLst/>
            </a:prstGeom>
          </p:spPr>
          <p:txBody>
            <a:bodyPr wrap="none">
              <a:spAutoFit/>
            </a:bodyPr>
            <a:lstStyle/>
            <a:p>
              <a:r>
                <a:rPr lang="zh-CN" altLang="en-US" sz="2000" b="1" kern="0"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dirty="0">
                <a:solidFill>
                  <a:srgbClr val="00B0F0"/>
                </a:solidFill>
              </a:endParaRPr>
            </a:p>
          </p:txBody>
        </p:sp>
        <p:sp>
          <p:nvSpPr>
            <p:cNvPr id="504" name="矩形 503"/>
            <p:cNvSpPr/>
            <p:nvPr/>
          </p:nvSpPr>
          <p:spPr>
            <a:xfrm>
              <a:off x="10314100" y="4362775"/>
              <a:ext cx="453970" cy="369332"/>
            </a:xfrm>
            <a:prstGeom prst="rect">
              <a:avLst/>
            </a:prstGeom>
          </p:spPr>
          <p:txBody>
            <a:bodyPr wrap="none">
              <a:spAutoFit/>
            </a:bodyPr>
            <a:lstStyle/>
            <a:p>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wipe(up)">
                                      <p:cBhvr>
                                        <p:cTn id="7" dur="500"/>
                                        <p:tgtEl>
                                          <p:spTgt spid="4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96"/>
                                        </p:tgtEl>
                                        <p:attrNameLst>
                                          <p:attrName>style.visibility</p:attrName>
                                        </p:attrNameLst>
                                      </p:cBhvr>
                                      <p:to>
                                        <p:strVal val="visible"/>
                                      </p:to>
                                    </p:set>
                                    <p:animEffect transition="in" filter="wipe(down)">
                                      <p:cBhvr>
                                        <p:cTn id="17" dur="500"/>
                                        <p:tgtEl>
                                          <p:spTgt spid="49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92"/>
                                        </p:tgtEl>
                                        <p:attrNameLst>
                                          <p:attrName>style.visibility</p:attrName>
                                        </p:attrNameLst>
                                      </p:cBhvr>
                                      <p:to>
                                        <p:strVal val="visible"/>
                                      </p:to>
                                    </p:set>
                                    <p:animEffect transition="in" filter="wipe(down)">
                                      <p:cBhvr>
                                        <p:cTn id="32" dur="5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现代时序状态机修改</a:t>
            </a:r>
          </a:p>
        </p:txBody>
      </p:sp>
      <p:pic>
        <p:nvPicPr>
          <p:cNvPr id="4" name="图片 3"/>
          <p:cNvPicPr/>
          <p:nvPr/>
        </p:nvPicPr>
        <p:blipFill rotWithShape="1">
          <a:blip r:embed="rId2">
            <a:clrChange>
              <a:clrFrom>
                <a:srgbClr val="FFFFFF"/>
              </a:clrFrom>
              <a:clrTo>
                <a:srgbClr val="FFFFFF">
                  <a:alpha val="0"/>
                </a:srgbClr>
              </a:clrTo>
            </a:clrChange>
          </a:blip>
          <a:srcRect l="4980" t="1982" b="21810"/>
          <a:stretch>
            <a:fillRect/>
          </a:stretch>
        </p:blipFill>
        <p:spPr bwMode="auto">
          <a:xfrm>
            <a:off x="5599596" y="1168206"/>
            <a:ext cx="6385241" cy="5186139"/>
          </a:xfrm>
          <a:prstGeom prst="rect">
            <a:avLst/>
          </a:prstGeom>
          <a:ln>
            <a:noFill/>
          </a:ln>
        </p:spPr>
      </p:pic>
      <p:pic>
        <p:nvPicPr>
          <p:cNvPr id="5" name="图片 4"/>
          <p:cNvPicPr/>
          <p:nvPr/>
        </p:nvPicPr>
        <p:blipFill rotWithShape="1">
          <a:blip r:embed="rId3">
            <a:clrChange>
              <a:clrFrom>
                <a:srgbClr val="FFFFFF"/>
              </a:clrFrom>
              <a:clrTo>
                <a:srgbClr val="FFFFFF">
                  <a:alpha val="0"/>
                </a:srgbClr>
              </a:clrTo>
            </a:clrChange>
          </a:blip>
          <a:srcRect l="17065" t="2070" b="24546"/>
          <a:stretch>
            <a:fillRect/>
          </a:stretch>
        </p:blipFill>
        <p:spPr bwMode="auto">
          <a:xfrm>
            <a:off x="487822" y="1132976"/>
            <a:ext cx="4952918" cy="5001124"/>
          </a:xfrm>
          <a:prstGeom prst="rect">
            <a:avLst/>
          </a:prstGeom>
          <a:ln>
            <a:noFill/>
          </a:ln>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11489975" y="2345933"/>
            <a:ext cx="695605" cy="25775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6517715" y="3062810"/>
            <a:ext cx="695605" cy="257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0" name="直接箭头连接符 149"/>
          <p:cNvCxnSpPr/>
          <p:nvPr/>
        </p:nvCxnSpPr>
        <p:spPr>
          <a:xfrm>
            <a:off x="10619359" y="2464110"/>
            <a:ext cx="984876" cy="0"/>
          </a:xfrm>
          <a:prstGeom prst="straightConnector1">
            <a:avLst/>
          </a:prstGeom>
          <a:noFill/>
          <a:ln w="50800" cap="sq" cmpd="sng" algn="ctr">
            <a:solidFill>
              <a:sysClr val="windowText" lastClr="000000"/>
            </a:solidFill>
            <a:prstDash val="solid"/>
            <a:miter lim="800000"/>
            <a:headEnd type="none"/>
            <a:tailEnd type="none" w="lg" len="lg"/>
          </a:ln>
          <a:effectLst/>
        </p:spPr>
      </p:cxnSp>
      <p:sp>
        <p:nvSpPr>
          <p:cNvPr id="42" name="矩形 41"/>
          <p:cNvSpPr/>
          <p:nvPr/>
        </p:nvSpPr>
        <p:spPr>
          <a:xfrm>
            <a:off x="1091045" y="1254774"/>
            <a:ext cx="4970930" cy="308229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标题 1"/>
          <p:cNvSpPr>
            <a:spLocks noGrp="1"/>
          </p:cNvSpPr>
          <p:nvPr>
            <p:ph type="title"/>
          </p:nvPr>
        </p:nvSpPr>
        <p:spPr/>
        <p:txBody>
          <a:bodyPr>
            <a:normAutofit/>
          </a:bodyPr>
          <a:lstStyle/>
          <a:p>
            <a:r>
              <a:rPr lang="zh-CN" altLang="en-US" dirty="0"/>
              <a:t>微程序控制器组成原理框图</a:t>
            </a:r>
            <a:r>
              <a:rPr lang="en-US" altLang="zh-CN" dirty="0"/>
              <a:t>(</a:t>
            </a:r>
            <a:r>
              <a:rPr lang="zh-CN" altLang="en-US" dirty="0"/>
              <a:t>下址字段法</a:t>
            </a:r>
            <a:r>
              <a:rPr lang="en-US" altLang="zh-CN" dirty="0"/>
              <a:t>)</a:t>
            </a:r>
            <a:endParaRPr lang="zh-CN" altLang="en-US" dirty="0"/>
          </a:p>
        </p:txBody>
      </p:sp>
      <p:sp>
        <p:nvSpPr>
          <p:cNvPr id="77" name="Line 17"/>
          <p:cNvSpPr>
            <a:spLocks noChangeShapeType="1"/>
          </p:cNvSpPr>
          <p:nvPr/>
        </p:nvSpPr>
        <p:spPr bwMode="auto">
          <a:xfrm>
            <a:off x="3196024" y="2210308"/>
            <a:ext cx="1851479"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矩形 80"/>
          <p:cNvSpPr/>
          <p:nvPr/>
        </p:nvSpPr>
        <p:spPr>
          <a:xfrm>
            <a:off x="1456888" y="1717250"/>
            <a:ext cx="1731517" cy="978071"/>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微程序入口查找组合逻辑</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9" name="矩形 88"/>
          <p:cNvSpPr/>
          <p:nvPr/>
        </p:nvSpPr>
        <p:spPr>
          <a:xfrm>
            <a:off x="3476961" y="2216178"/>
            <a:ext cx="1585536" cy="338554"/>
          </a:xfrm>
          <a:prstGeom prst="rect">
            <a:avLst/>
          </a:prstGeom>
        </p:spPr>
        <p:txBody>
          <a:bodyPr wrap="square">
            <a:spAutoFit/>
          </a:bodyPr>
          <a:lstStyle/>
          <a:p>
            <a:pPr algn="ctr"/>
            <a:r>
              <a:rPr lang="en-US" altLang="zh-CN" sz="1600">
                <a:latin typeface="Times New Roman" panose="02020603050405020304" pitchFamily="18" charset="0"/>
                <a:ea typeface="宋体" panose="02010600030101010101" pitchFamily="2" charset="-122"/>
                <a:cs typeface="Times New Roman" panose="02020603050405020304" pitchFamily="18" charset="0"/>
              </a:rPr>
              <a:t>P</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a:latin typeface="Times New Roman" panose="02020603050405020304" pitchFamily="18" charset="0"/>
                <a:ea typeface="宋体" panose="02010600030101010101" pitchFamily="2" charset="-122"/>
                <a:cs typeface="Times New Roman" panose="02020603050405020304" pitchFamily="18" charset="0"/>
              </a:rPr>
              <a:t>分支地址</a:t>
            </a:r>
            <a:endParaRPr lang="zh-CN" altLang="en-US" sz="16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 name="矩形 110"/>
          <p:cNvSpPr/>
          <p:nvPr/>
        </p:nvSpPr>
        <p:spPr>
          <a:xfrm>
            <a:off x="9237178" y="1781511"/>
            <a:ext cx="1376443" cy="1392436"/>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控制</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存储器</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2" name="直接箭头连接符 111"/>
          <p:cNvCxnSpPr/>
          <p:nvPr/>
        </p:nvCxnSpPr>
        <p:spPr>
          <a:xfrm>
            <a:off x="11614434" y="2485466"/>
            <a:ext cx="0" cy="2699148"/>
          </a:xfrm>
          <a:prstGeom prst="straightConnector1">
            <a:avLst/>
          </a:prstGeom>
          <a:noFill/>
          <a:ln w="5080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478364"/>
            <a:ext cx="1066727" cy="0"/>
          </a:xfrm>
          <a:prstGeom prst="straightConnector1">
            <a:avLst/>
          </a:prstGeom>
          <a:noFill/>
          <a:ln w="38100" cap="flat" cmpd="sng" algn="ctr">
            <a:solidFill>
              <a:sysClr val="windowText" lastClr="000000"/>
            </a:solidFill>
            <a:prstDash val="solid"/>
            <a:miter lim="800000"/>
            <a:headEnd type="none"/>
            <a:tailEnd type="triangle" w="med" len="lg"/>
          </a:ln>
          <a:effectLst/>
        </p:spPr>
      </p:cxnSp>
      <p:grpSp>
        <p:nvGrpSpPr>
          <p:cNvPr id="141" name="组合 140"/>
          <p:cNvGrpSpPr/>
          <p:nvPr/>
        </p:nvGrpSpPr>
        <p:grpSpPr>
          <a:xfrm>
            <a:off x="6918617" y="1710599"/>
            <a:ext cx="1654828" cy="1451470"/>
            <a:chOff x="6792102" y="1861049"/>
            <a:chExt cx="1654828" cy="1451470"/>
          </a:xfrm>
        </p:grpSpPr>
        <p:cxnSp>
          <p:nvCxnSpPr>
            <p:cNvPr id="145" name="直接连接符 144"/>
            <p:cNvCxnSpPr/>
            <p:nvPr/>
          </p:nvCxnSpPr>
          <p:spPr>
            <a:xfrm>
              <a:off x="7635708" y="2169452"/>
              <a:ext cx="0" cy="207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a:r>
                <a:rPr lang="zh-CN" altLang="zh-CN" kern="0">
                  <a:latin typeface="Times New Roman" panose="02020603050405020304" pitchFamily="18" charset="0"/>
                  <a:ea typeface="宋体" panose="02010600030101010101" pitchFamily="2" charset="-122"/>
                  <a:cs typeface="Times New Roman" panose="02020603050405020304" pitchFamily="18" charset="0"/>
                </a:rPr>
                <a:t>μ</a:t>
              </a:r>
              <a:r>
                <a:rPr lang="en-US" altLang="zh-CN" kern="0">
                  <a:latin typeface="Times New Roman" panose="02020603050405020304" pitchFamily="18" charset="0"/>
                  <a:ea typeface="宋体" panose="02010600030101010101" pitchFamily="2" charset="-122"/>
                  <a:cs typeface="Times New Roman" panose="02020603050405020304" pitchFamily="18" charset="0"/>
                </a:rPr>
                <a:t>AR</a:t>
              </a:r>
            </a:p>
          </p:txBody>
        </p:sp>
        <p:sp>
          <p:nvSpPr>
            <p:cNvPr id="143" name="矩形 142"/>
            <p:cNvSpPr/>
            <p:nvPr/>
          </p:nvSpPr>
          <p:spPr>
            <a:xfrm>
              <a:off x="6792102" y="2943187"/>
              <a:ext cx="1654828"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微地址寄存器</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6" name="矩形 145"/>
            <p:cNvSpPr/>
            <p:nvPr/>
          </p:nvSpPr>
          <p:spPr>
            <a:xfrm>
              <a:off x="6936273" y="1861049"/>
              <a:ext cx="1365880"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时钟控制</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148" name="直接箭头连接符 147"/>
          <p:cNvCxnSpPr/>
          <p:nvPr/>
        </p:nvCxnSpPr>
        <p:spPr>
          <a:xfrm flipH="1">
            <a:off x="8709941" y="5188078"/>
            <a:ext cx="2900533" cy="0"/>
          </a:xfrm>
          <a:prstGeom prst="straightConnector1">
            <a:avLst/>
          </a:prstGeom>
          <a:noFill/>
          <a:ln w="50800" cap="flat" cmpd="sng" algn="ctr">
            <a:solidFill>
              <a:sysClr val="windowText" lastClr="000000"/>
            </a:solidFill>
            <a:prstDash val="solid"/>
            <a:miter lim="800000"/>
            <a:headEnd type="none"/>
            <a:tailEnd type="triangle" w="sm" len="lg"/>
          </a:ln>
          <a:effectLst/>
        </p:spPr>
      </p:cxnSp>
      <p:sp>
        <p:nvSpPr>
          <p:cNvPr id="151" name="矩形 150"/>
          <p:cNvSpPr/>
          <p:nvPr/>
        </p:nvSpPr>
        <p:spPr>
          <a:xfrm>
            <a:off x="10394894" y="2091307"/>
            <a:ext cx="1365880"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微指令</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矩形 42"/>
          <p:cNvSpPr/>
          <p:nvPr/>
        </p:nvSpPr>
        <p:spPr>
          <a:xfrm>
            <a:off x="1237008" y="1313369"/>
            <a:ext cx="2242743" cy="369332"/>
          </a:xfrm>
          <a:prstGeom prst="rect">
            <a:avLst/>
          </a:prstGeom>
        </p:spPr>
        <p:txBody>
          <a:bodyPr wrap="square">
            <a:spAutoFit/>
          </a:bodyPr>
          <a:lstStyle/>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地址转移逻辑</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7" name="组合 26"/>
          <p:cNvGrpSpPr/>
          <p:nvPr/>
        </p:nvGrpSpPr>
        <p:grpSpPr>
          <a:xfrm>
            <a:off x="1808645" y="4076033"/>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19050"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19050"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19050"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19050"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29612" y="4711285"/>
            <a:ext cx="1825522"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状态条件</a:t>
            </a:r>
            <a:r>
              <a:rPr lang="en-US" altLang="zh-CN">
                <a:latin typeface="Times New Roman" panose="02020603050405020304" pitchFamily="18" charset="0"/>
                <a:ea typeface="宋体" panose="02010600030101010101" pitchFamily="2" charset="-122"/>
                <a:cs typeface="Times New Roman" panose="02020603050405020304" pitchFamily="18" charset="0"/>
              </a:rPr>
              <a:t>B</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1</a:t>
            </a:r>
            <a:r>
              <a:rPr lang="en-US" altLang="zh-CN">
                <a:latin typeface="Times New Roman" panose="02020603050405020304" pitchFamily="18" charset="0"/>
                <a:ea typeface="宋体" panose="02010600030101010101" pitchFamily="2" charset="-122"/>
                <a:cs typeface="Times New Roman" panose="02020603050405020304" pitchFamily="18" charset="0"/>
              </a:rPr>
              <a:t>~B</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j</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 name="Line 17"/>
          <p:cNvSpPr>
            <a:spLocks noChangeShapeType="1"/>
          </p:cNvSpPr>
          <p:nvPr/>
        </p:nvSpPr>
        <p:spPr bwMode="auto">
          <a:xfrm>
            <a:off x="5703118" y="2503983"/>
            <a:ext cx="1650878"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8" name="矩形 107"/>
          <p:cNvSpPr/>
          <p:nvPr/>
        </p:nvSpPr>
        <p:spPr>
          <a:xfrm>
            <a:off x="3550290" y="1581093"/>
            <a:ext cx="1585536" cy="338554"/>
          </a:xfrm>
          <a:prstGeom prst="rect">
            <a:avLst/>
          </a:prstGeom>
        </p:spPr>
        <p:txBody>
          <a:bodyPr wrap="square">
            <a:spAutoFit/>
          </a:bodyPr>
          <a:lstStyle/>
          <a:p>
            <a:pPr algn="ctr"/>
            <a:r>
              <a:rPr lang="zh-CN" altLang="en-US" sz="1600">
                <a:latin typeface="Times New Roman" panose="02020603050405020304" pitchFamily="18" charset="0"/>
                <a:ea typeface="宋体" panose="02010600030101010101" pitchFamily="2" charset="-122"/>
                <a:cs typeface="Times New Roman" panose="02020603050405020304" pitchFamily="18" charset="0"/>
              </a:rPr>
              <a:t>下址字段</a:t>
            </a:r>
            <a:endParaRPr lang="zh-CN" altLang="en-US" sz="1600" baseline="-2500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0" name="直接箭头连接符 159"/>
          <p:cNvCxnSpPr/>
          <p:nvPr/>
        </p:nvCxnSpPr>
        <p:spPr>
          <a:xfrm>
            <a:off x="385011" y="2210451"/>
            <a:ext cx="1056633" cy="0"/>
          </a:xfrm>
          <a:prstGeom prst="straightConnector1">
            <a:avLst/>
          </a:prstGeom>
          <a:noFill/>
          <a:ln w="38100" cap="flat" cmpd="sng" algn="ctr">
            <a:solidFill>
              <a:sysClr val="windowText" lastClr="000000"/>
            </a:solidFill>
            <a:prstDash val="solid"/>
            <a:miter lim="800000"/>
            <a:headEnd type="none"/>
            <a:tailEnd type="triangle" w="med" len="lg"/>
          </a:ln>
          <a:effectLst/>
        </p:spPr>
      </p:cxnSp>
      <p:sp>
        <p:nvSpPr>
          <p:cNvPr id="161" name="矩形 160"/>
          <p:cNvSpPr/>
          <p:nvPr/>
        </p:nvSpPr>
        <p:spPr>
          <a:xfrm>
            <a:off x="280373" y="1556867"/>
            <a:ext cx="901520" cy="646331"/>
          </a:xfrm>
          <a:prstGeom prst="rect">
            <a:avLst/>
          </a:prstGeom>
        </p:spPr>
        <p:txBody>
          <a:bodyPr wrap="square">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IR</a:t>
            </a:r>
          </a:p>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指令字</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 name="Line 17"/>
          <p:cNvSpPr>
            <a:spLocks noChangeShapeType="1"/>
          </p:cNvSpPr>
          <p:nvPr/>
        </p:nvSpPr>
        <p:spPr bwMode="auto">
          <a:xfrm>
            <a:off x="3978012" y="2521619"/>
            <a:ext cx="1069491"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2" name="Line 17"/>
          <p:cNvSpPr>
            <a:spLocks noChangeShapeType="1"/>
          </p:cNvSpPr>
          <p:nvPr/>
        </p:nvSpPr>
        <p:spPr bwMode="auto">
          <a:xfrm>
            <a:off x="3960831" y="3144242"/>
            <a:ext cx="1086672"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3" name="Line 17"/>
          <p:cNvSpPr>
            <a:spLocks noChangeShapeType="1"/>
          </p:cNvSpPr>
          <p:nvPr/>
        </p:nvSpPr>
        <p:spPr bwMode="auto">
          <a:xfrm>
            <a:off x="3978012" y="1898997"/>
            <a:ext cx="1069491"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4" name="流程图: 手动操作 113"/>
          <p:cNvSpPr/>
          <p:nvPr/>
        </p:nvSpPr>
        <p:spPr>
          <a:xfrm rot="16200000">
            <a:off x="4593781" y="2153569"/>
            <a:ext cx="1600881" cy="678199"/>
          </a:xfrm>
          <a:prstGeom prst="flowChartManualOperation">
            <a:avLst/>
          </a:prstGeom>
          <a:solidFill>
            <a:schemeClr val="bg1"/>
          </a:solidFill>
          <a:ln w="19050" cap="flat" cmpd="sng" algn="ctr">
            <a:solidFill>
              <a:sysClr val="windowText" lastClr="000000"/>
            </a:solidFill>
            <a:prstDash val="solid"/>
            <a:miter lim="800000"/>
          </a:ln>
          <a:effectLst/>
        </p:spPr>
        <p:txBody>
          <a:bodyPr rtlCol="0" anchor="ctr"/>
          <a:lstStyle/>
          <a:p>
            <a:pPr algn="ctr"/>
            <a:endParaRPr lang="zh-CN" altLang="en-US" kern="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 name="肘形连接符 7"/>
          <p:cNvCxnSpPr/>
          <p:nvPr/>
        </p:nvCxnSpPr>
        <p:spPr>
          <a:xfrm flipV="1">
            <a:off x="3145354" y="3123496"/>
            <a:ext cx="2248868" cy="407902"/>
          </a:xfrm>
          <a:prstGeom prst="bentConnector2">
            <a:avLst/>
          </a:prstGeom>
          <a:noFill/>
          <a:ln w="25400" cap="flat" cmpd="sng" algn="ctr">
            <a:solidFill>
              <a:sysClr val="windowText" lastClr="000000"/>
            </a:solidFill>
            <a:prstDash val="solid"/>
            <a:miter lim="800000"/>
            <a:headEnd type="none"/>
            <a:tailEnd type="triangle" w="med" len="lg"/>
          </a:ln>
          <a:effectLst/>
        </p:spPr>
      </p:cxnSp>
      <p:sp>
        <p:nvSpPr>
          <p:cNvPr id="12" name="文本框 11"/>
          <p:cNvSpPr txBox="1"/>
          <p:nvPr/>
        </p:nvSpPr>
        <p:spPr>
          <a:xfrm>
            <a:off x="5017163" y="1709130"/>
            <a:ext cx="300082" cy="369332"/>
          </a:xfrm>
          <a:prstGeom prst="rect">
            <a:avLst/>
          </a:prstGeom>
          <a:noFill/>
        </p:spPr>
        <p:txBody>
          <a:bodyPr wrap="none" rtlCol="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0</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5" name="文本框 154"/>
          <p:cNvSpPr txBox="1"/>
          <p:nvPr/>
        </p:nvSpPr>
        <p:spPr>
          <a:xfrm>
            <a:off x="5017163" y="2025934"/>
            <a:ext cx="300082" cy="369332"/>
          </a:xfrm>
          <a:prstGeom prst="rect">
            <a:avLst/>
          </a:prstGeom>
          <a:noFill/>
        </p:spPr>
        <p:txBody>
          <a:bodyPr wrap="none" rtlCol="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1</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9" name="文本框 158"/>
          <p:cNvSpPr txBox="1"/>
          <p:nvPr/>
        </p:nvSpPr>
        <p:spPr>
          <a:xfrm>
            <a:off x="5017163" y="2338374"/>
            <a:ext cx="300082" cy="369332"/>
          </a:xfrm>
          <a:prstGeom prst="rect">
            <a:avLst/>
          </a:prstGeom>
          <a:noFill/>
        </p:spPr>
        <p:txBody>
          <a:bodyPr wrap="none" rtlCol="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2</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rot="5400000">
            <a:off x="5055813" y="2327091"/>
            <a:ext cx="736099" cy="369332"/>
          </a:xfrm>
          <a:prstGeom prst="rect">
            <a:avLst/>
          </a:prstGeom>
          <a:noFill/>
        </p:spPr>
        <p:txBody>
          <a:bodyPr wrap="none" rtlCol="0">
            <a:spAutoFit/>
          </a:bodyPr>
          <a:lstStyle/>
          <a:p>
            <a:r>
              <a:rPr lang="en-US" altLang="zh-CN">
                <a:latin typeface="Times New Roman" panose="02020603050405020304" pitchFamily="18" charset="0"/>
                <a:ea typeface="宋体" panose="02010600030101010101" pitchFamily="2" charset="-122"/>
                <a:cs typeface="Times New Roman" panose="02020603050405020304" pitchFamily="18" charset="0"/>
              </a:rPr>
              <a:t>MUX</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4" name="矩形 153"/>
          <p:cNvSpPr/>
          <p:nvPr/>
        </p:nvSpPr>
        <p:spPr>
          <a:xfrm>
            <a:off x="1440720" y="3097014"/>
            <a:ext cx="1724609" cy="978071"/>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条件判别测试</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kern="0">
                <a:latin typeface="Times New Roman" panose="02020603050405020304" pitchFamily="18" charset="0"/>
                <a:ea typeface="宋体" panose="02010600030101010101" pitchFamily="2" charset="-122"/>
                <a:cs typeface="Times New Roman" panose="02020603050405020304" pitchFamily="18" charset="0"/>
              </a:rPr>
              <a:t>组合逻辑</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6" name="组合 85"/>
          <p:cNvGrpSpPr/>
          <p:nvPr/>
        </p:nvGrpSpPr>
        <p:grpSpPr>
          <a:xfrm flipV="1">
            <a:off x="7656485" y="223944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1" name="矩形 90"/>
          <p:cNvSpPr/>
          <p:nvPr/>
        </p:nvSpPr>
        <p:spPr>
          <a:xfrm>
            <a:off x="3246363" y="1896412"/>
            <a:ext cx="2033677" cy="338554"/>
          </a:xfrm>
          <a:prstGeom prst="rect">
            <a:avLst/>
          </a:prstGeom>
        </p:spPr>
        <p:txBody>
          <a:bodyPr wrap="square">
            <a:spAutoFit/>
          </a:bodyPr>
          <a:lstStyle/>
          <a:p>
            <a:pPr algn="ctr"/>
            <a:r>
              <a:rPr lang="en-US" altLang="zh-CN" sz="1600">
                <a:latin typeface="Times New Roman" panose="02020603050405020304" pitchFamily="18" charset="0"/>
                <a:ea typeface="宋体" panose="02010600030101010101" pitchFamily="2" charset="-122"/>
                <a:cs typeface="Times New Roman" panose="02020603050405020304" pitchFamily="18" charset="0"/>
              </a:rPr>
              <a:t>P</a:t>
            </a:r>
            <a:r>
              <a:rPr lang="en-US" altLang="zh-CN" sz="1600" baseline="-25000">
                <a:latin typeface="Times New Roman" panose="02020603050405020304" pitchFamily="18" charset="0"/>
                <a:ea typeface="宋体" panose="02010600030101010101" pitchFamily="2" charset="-122"/>
                <a:cs typeface="Times New Roman" panose="02020603050405020304" pitchFamily="18" charset="0"/>
              </a:rPr>
              <a:t>0</a:t>
            </a:r>
            <a:r>
              <a:rPr lang="zh-CN" altLang="en-US" sz="1600">
                <a:latin typeface="Times New Roman" panose="02020603050405020304" pitchFamily="18" charset="0"/>
                <a:ea typeface="宋体" panose="02010600030101010101" pitchFamily="2" charset="-122"/>
                <a:cs typeface="Times New Roman" panose="02020603050405020304" pitchFamily="18" charset="0"/>
              </a:rPr>
              <a:t>分支地址</a:t>
            </a:r>
            <a:endParaRPr lang="zh-CN" altLang="en-US" sz="16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4" name="矩形 93"/>
          <p:cNvSpPr/>
          <p:nvPr/>
        </p:nvSpPr>
        <p:spPr>
          <a:xfrm>
            <a:off x="3980718" y="2474026"/>
            <a:ext cx="787082" cy="369332"/>
          </a:xfrm>
          <a:prstGeom prst="rect">
            <a:avLst/>
          </a:prstGeom>
        </p:spPr>
        <p:txBody>
          <a:bodyPr wrap="square">
            <a:spAutoFit/>
          </a:bodyPr>
          <a:lstStyle/>
          <a:p>
            <a:pPr algn="ctr"/>
            <a:r>
              <a:rPr lang="en-US" altLang="zh-CN">
                <a:latin typeface="Times New Roman" panose="02020603050405020304" pitchFamily="18" charset="0"/>
                <a:ea typeface="宋体" panose="02010600030101010101" pitchFamily="2" charset="-122"/>
                <a:cs typeface="Times New Roman" panose="02020603050405020304" pitchFamily="18" charset="0"/>
              </a:rPr>
              <a:t>…</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7" name="Line 17"/>
          <p:cNvSpPr>
            <a:spLocks noChangeShapeType="1"/>
          </p:cNvSpPr>
          <p:nvPr/>
        </p:nvSpPr>
        <p:spPr bwMode="auto">
          <a:xfrm>
            <a:off x="3968317" y="2832930"/>
            <a:ext cx="1079186" cy="0"/>
          </a:xfrm>
          <a:prstGeom prst="line">
            <a:avLst/>
          </a:prstGeom>
          <a:noFill/>
          <a:ln w="38100" cap="flat" cmpd="sng" algn="ctr">
            <a:solidFill>
              <a:sysClr val="windowText" lastClr="000000"/>
            </a:solidFill>
            <a:prstDash val="solid"/>
            <a:miter lim="800000"/>
            <a:headEnd type="none"/>
            <a:tailEnd type="triangle" w="med" len="lg"/>
          </a:ln>
          <a:effectLst/>
        </p:spPr>
        <p:txBody>
          <a:bodyPr wrap="none" anchor="ctr"/>
          <a:lstStyle/>
          <a:p>
            <a:pPr algn="r" fontAlgn="base">
              <a:spcBef>
                <a:spcPct val="0"/>
              </a:spcBef>
              <a:spcAft>
                <a:spcPct val="0"/>
              </a:spcAft>
            </a:pPr>
            <a:endParaRPr lang="zh-CN" altLang="en-US"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3" name="矩形 72"/>
          <p:cNvSpPr/>
          <p:nvPr/>
        </p:nvSpPr>
        <p:spPr>
          <a:xfrm>
            <a:off x="6029520" y="2140116"/>
            <a:ext cx="1365880"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后续地址</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矩形 91"/>
          <p:cNvSpPr/>
          <p:nvPr/>
        </p:nvSpPr>
        <p:spPr>
          <a:xfrm>
            <a:off x="9501756" y="4803998"/>
            <a:ext cx="1201645" cy="369332"/>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微指令字</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6" name="矩形 125"/>
          <p:cNvSpPr/>
          <p:nvPr/>
        </p:nvSpPr>
        <p:spPr>
          <a:xfrm>
            <a:off x="2959051" y="2838296"/>
            <a:ext cx="2081539" cy="307777"/>
          </a:xfrm>
          <a:prstGeom prst="rect">
            <a:avLst/>
          </a:prstGeom>
        </p:spPr>
        <p:txBody>
          <a:bodyPr wrap="square">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中断响应微程序入口</a:t>
            </a:r>
          </a:p>
        </p:txBody>
      </p:sp>
      <p:grpSp>
        <p:nvGrpSpPr>
          <p:cNvPr id="79" name="组合 78"/>
          <p:cNvGrpSpPr/>
          <p:nvPr/>
        </p:nvGrpSpPr>
        <p:grpSpPr>
          <a:xfrm>
            <a:off x="3756042" y="4919732"/>
            <a:ext cx="4953899" cy="1328838"/>
            <a:chOff x="4501360" y="4268012"/>
            <a:chExt cx="4953899" cy="1328838"/>
          </a:xfrm>
        </p:grpSpPr>
        <p:sp>
          <p:nvSpPr>
            <p:cNvPr id="116" name="矩形 115"/>
            <p:cNvSpPr/>
            <p:nvPr/>
          </p:nvSpPr>
          <p:spPr>
            <a:xfrm>
              <a:off x="5604410" y="4268012"/>
              <a:ext cx="1059930" cy="536693"/>
            </a:xfrm>
            <a:prstGeom prst="rect">
              <a:avLst/>
            </a:prstGeom>
            <a:solidFill>
              <a:schemeClr val="bg1"/>
            </a:solidFill>
            <a:ln w="19050" cap="flat" cmpd="sng" algn="ctr">
              <a:solidFill>
                <a:sysClr val="windowText" lastClr="000000"/>
              </a:solidFill>
              <a:prstDash val="solid"/>
              <a:miter lim="800000"/>
            </a:ln>
            <a:effectLst/>
          </p:spPr>
          <p:txBody>
            <a:bodyPr lIns="0" rIns="0" rtlCol="0" anchor="ctr"/>
            <a:lstStyle/>
            <a:p>
              <a:pPr algn="ctr" defTabSz="914400">
                <a:defRPr/>
              </a:pPr>
              <a:r>
                <a:rPr lang="zh-CN" altLang="en-US" kern="0" dirty="0">
                  <a:latin typeface="Times New Roman" panose="02020603050405020304" pitchFamily="18" charset="0"/>
                  <a:ea typeface="宋体" panose="02010600030101010101" pitchFamily="2" charset="-122"/>
                  <a:cs typeface="Times New Roman" panose="02020603050405020304" pitchFamily="18" charset="0"/>
                </a:rPr>
                <a:t>判别字段</a:t>
              </a:r>
              <a:endParaRPr lang="en-US" altLang="zh-CN" kern="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7" name="矩形 116"/>
            <p:cNvSpPr/>
            <p:nvPr/>
          </p:nvSpPr>
          <p:spPr>
            <a:xfrm>
              <a:off x="6664340" y="4268012"/>
              <a:ext cx="2790919" cy="536693"/>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defTabSz="914400">
                <a:defRPr/>
              </a:pPr>
              <a:r>
                <a:rPr lang="zh-CN" altLang="en-US" kern="0">
                  <a:latin typeface="Times New Roman" panose="02020603050405020304" pitchFamily="18" charset="0"/>
                  <a:ea typeface="宋体" panose="02010600030101010101" pitchFamily="2" charset="-122"/>
                  <a:cs typeface="Times New Roman" panose="02020603050405020304" pitchFamily="18" charset="0"/>
                </a:rPr>
                <a:t>微操作控制字段</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8" name="矩形 117"/>
            <p:cNvSpPr/>
            <p:nvPr/>
          </p:nvSpPr>
          <p:spPr>
            <a:xfrm>
              <a:off x="4501361" y="4268012"/>
              <a:ext cx="1103048" cy="536693"/>
            </a:xfrm>
            <a:prstGeom prst="rect">
              <a:avLst/>
            </a:prstGeom>
            <a:solidFill>
              <a:schemeClr val="bg1"/>
            </a:solidFill>
            <a:ln w="19050" cap="flat" cmpd="sng" algn="ctr">
              <a:solidFill>
                <a:sysClr val="windowText" lastClr="000000"/>
              </a:solidFill>
              <a:prstDash val="solid"/>
              <a:miter lim="800000"/>
            </a:ln>
            <a:effectLst/>
          </p:spPr>
          <p:txBody>
            <a:bodyPr rtlCol="0" anchor="ctr"/>
            <a:lstStyle/>
            <a:p>
              <a:pPr algn="ctr" defTabSz="914400">
                <a:defRPr/>
              </a:pPr>
              <a:r>
                <a:rPr lang="zh-CN" altLang="en-US" kern="0">
                  <a:latin typeface="Times New Roman" panose="02020603050405020304" pitchFamily="18" charset="0"/>
                  <a:ea typeface="宋体" panose="02010600030101010101" pitchFamily="2" charset="-122"/>
                  <a:cs typeface="Times New Roman" panose="02020603050405020304" pitchFamily="18" charset="0"/>
                </a:rPr>
                <a:t>下址字段</a:t>
              </a:r>
              <a:endParaRPr lang="en-US" altLang="zh-CN" kern="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19" name="组合 118"/>
            <p:cNvGrpSpPr/>
            <p:nvPr/>
          </p:nvGrpSpPr>
          <p:grpSpPr>
            <a:xfrm>
              <a:off x="8083318" y="4815440"/>
              <a:ext cx="1218095" cy="440763"/>
              <a:chOff x="5310190" y="4777775"/>
              <a:chExt cx="994439" cy="480046"/>
            </a:xfrm>
          </p:grpSpPr>
          <p:cxnSp>
            <p:nvCxnSpPr>
              <p:cNvPr id="130" name="直接箭头连接符 129"/>
              <p:cNvCxnSpPr/>
              <p:nvPr/>
            </p:nvCxnSpPr>
            <p:spPr>
              <a:xfrm>
                <a:off x="564167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1" name="直接箭头连接符 130"/>
              <p:cNvCxnSpPr/>
              <p:nvPr/>
            </p:nvCxnSpPr>
            <p:spPr>
              <a:xfrm>
                <a:off x="547593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2" name="直接箭头连接符 131"/>
              <p:cNvCxnSpPr/>
              <p:nvPr/>
            </p:nvCxnSpPr>
            <p:spPr>
              <a:xfrm>
                <a:off x="531019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3" name="直接箭头连接符 132"/>
              <p:cNvCxnSpPr/>
              <p:nvPr/>
            </p:nvCxnSpPr>
            <p:spPr>
              <a:xfrm>
                <a:off x="613889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4" name="直接箭头连接符 133"/>
              <p:cNvCxnSpPr/>
              <p:nvPr/>
            </p:nvCxnSpPr>
            <p:spPr>
              <a:xfrm>
                <a:off x="597315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5" name="直接箭头连接符 134"/>
              <p:cNvCxnSpPr/>
              <p:nvPr/>
            </p:nvCxnSpPr>
            <p:spPr>
              <a:xfrm>
                <a:off x="580741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36" name="直接箭头连接符 135"/>
              <p:cNvCxnSpPr/>
              <p:nvPr/>
            </p:nvCxnSpPr>
            <p:spPr>
              <a:xfrm>
                <a:off x="6304629"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grpSp>
        <p:sp>
          <p:nvSpPr>
            <p:cNvPr id="120" name="矩形 119"/>
            <p:cNvSpPr/>
            <p:nvPr/>
          </p:nvSpPr>
          <p:spPr>
            <a:xfrm>
              <a:off x="7048105" y="5227518"/>
              <a:ext cx="2108233" cy="369332"/>
            </a:xfrm>
            <a:prstGeom prst="rect">
              <a:avLst/>
            </a:prstGeom>
            <a:ln w="19050">
              <a:noFill/>
            </a:ln>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微操作控制信号</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1" name="矩形 120"/>
            <p:cNvSpPr/>
            <p:nvPr/>
          </p:nvSpPr>
          <p:spPr bwMode="auto">
            <a:xfrm>
              <a:off x="4501360" y="4268012"/>
              <a:ext cx="4953898" cy="536693"/>
            </a:xfrm>
            <a:prstGeom prst="rect">
              <a:avLst/>
            </a:prstGeom>
            <a:noFill/>
            <a:ln w="19050">
              <a:solidFill>
                <a:sysClr val="windowText" lastClr="0000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22" name="组合 121"/>
            <p:cNvGrpSpPr/>
            <p:nvPr/>
          </p:nvGrpSpPr>
          <p:grpSpPr>
            <a:xfrm>
              <a:off x="6865224" y="4815440"/>
              <a:ext cx="1015079" cy="440763"/>
              <a:chOff x="5475930" y="4777775"/>
              <a:chExt cx="828699" cy="480046"/>
            </a:xfrm>
          </p:grpSpPr>
          <p:cxnSp>
            <p:nvCxnSpPr>
              <p:cNvPr id="123" name="直接箭头连接符 122"/>
              <p:cNvCxnSpPr/>
              <p:nvPr/>
            </p:nvCxnSpPr>
            <p:spPr>
              <a:xfrm>
                <a:off x="564167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24" name="直接箭头连接符 123"/>
              <p:cNvCxnSpPr/>
              <p:nvPr/>
            </p:nvCxnSpPr>
            <p:spPr>
              <a:xfrm>
                <a:off x="547593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25" name="直接箭头连接符 124"/>
              <p:cNvCxnSpPr/>
              <p:nvPr/>
            </p:nvCxnSpPr>
            <p:spPr>
              <a:xfrm>
                <a:off x="613889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27" name="直接箭头连接符 126"/>
              <p:cNvCxnSpPr/>
              <p:nvPr/>
            </p:nvCxnSpPr>
            <p:spPr>
              <a:xfrm>
                <a:off x="597315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28" name="直接箭头连接符 127"/>
              <p:cNvCxnSpPr/>
              <p:nvPr/>
            </p:nvCxnSpPr>
            <p:spPr>
              <a:xfrm>
                <a:off x="5807410"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cxnSp>
            <p:nvCxnSpPr>
              <p:cNvPr id="129" name="直接箭头连接符 128"/>
              <p:cNvCxnSpPr/>
              <p:nvPr/>
            </p:nvCxnSpPr>
            <p:spPr>
              <a:xfrm>
                <a:off x="6304629" y="4777775"/>
                <a:ext cx="0" cy="480046"/>
              </a:xfrm>
              <a:prstGeom prst="straightConnector1">
                <a:avLst/>
              </a:prstGeom>
              <a:noFill/>
              <a:ln w="19050" cap="flat" cmpd="sng" algn="ctr">
                <a:solidFill>
                  <a:sysClr val="windowText" lastClr="000000"/>
                </a:solidFill>
                <a:prstDash val="solid"/>
                <a:miter lim="800000"/>
                <a:headEnd type="none"/>
                <a:tailEnd type="stealth" w="lg" len="lg"/>
              </a:ln>
              <a:effectLst/>
            </p:spPr>
          </p:cxnSp>
        </p:grpSp>
      </p:grpSp>
      <p:cxnSp>
        <p:nvCxnSpPr>
          <p:cNvPr id="137" name="直接箭头连接符 136"/>
          <p:cNvCxnSpPr/>
          <p:nvPr/>
        </p:nvCxnSpPr>
        <p:spPr>
          <a:xfrm flipV="1">
            <a:off x="4289025" y="4333842"/>
            <a:ext cx="0" cy="574246"/>
          </a:xfrm>
          <a:prstGeom prst="straightConnector1">
            <a:avLst/>
          </a:prstGeom>
          <a:noFill/>
          <a:ln w="38100" cap="flat" cmpd="sng" algn="ctr">
            <a:solidFill>
              <a:sysClr val="windowText" lastClr="000000"/>
            </a:solidFill>
            <a:prstDash val="solid"/>
            <a:miter lim="800000"/>
            <a:headEnd type="none"/>
            <a:tailEnd type="triangle" w="med" len="lg"/>
          </a:ln>
          <a:effectLst/>
        </p:spPr>
      </p:cxnSp>
      <p:cxnSp>
        <p:nvCxnSpPr>
          <p:cNvPr id="138" name="肘形连接符 137"/>
          <p:cNvCxnSpPr/>
          <p:nvPr/>
        </p:nvCxnSpPr>
        <p:spPr>
          <a:xfrm rot="10800000">
            <a:off x="3165329" y="3856236"/>
            <a:ext cx="2236428" cy="1063497"/>
          </a:xfrm>
          <a:prstGeom prst="bentConnector3">
            <a:avLst>
              <a:gd name="adj1" fmla="val -256"/>
            </a:avLst>
          </a:prstGeom>
          <a:noFill/>
          <a:ln w="25400" cap="flat" cmpd="sng" algn="ctr">
            <a:solidFill>
              <a:sysClr val="windowText" lastClr="000000"/>
            </a:solidFill>
            <a:prstDash val="solid"/>
            <a:miter lim="800000"/>
            <a:headEnd type="none"/>
            <a:tailEnd type="triangle" w="med" len="lg"/>
          </a:ln>
          <a:effectLst/>
        </p:spPr>
      </p:cxnSp>
      <p:sp>
        <p:nvSpPr>
          <p:cNvPr id="139" name="矩形 138"/>
          <p:cNvSpPr/>
          <p:nvPr/>
        </p:nvSpPr>
        <p:spPr>
          <a:xfrm>
            <a:off x="3506622" y="3856235"/>
            <a:ext cx="1825522" cy="369332"/>
          </a:xfrm>
          <a:prstGeom prst="rect">
            <a:avLst/>
          </a:prstGeom>
        </p:spPr>
        <p:txBody>
          <a:bodyPr wrap="square">
            <a:spAutoFit/>
          </a:bodyPr>
          <a:lstStyle/>
          <a:p>
            <a:pPr algn="ctr"/>
            <a:r>
              <a:rPr lang="zh-CN" altLang="en-US">
                <a:latin typeface="Times New Roman" panose="02020603050405020304" pitchFamily="18" charset="0"/>
                <a:ea typeface="宋体" panose="02010600030101010101" pitchFamily="2" charset="-122"/>
                <a:cs typeface="Times New Roman" panose="02020603050405020304" pitchFamily="18" charset="0"/>
              </a:rPr>
              <a:t>判别测试</a:t>
            </a:r>
            <a:r>
              <a:rPr lang="en-US" altLang="zh-CN">
                <a:latin typeface="Times New Roman" panose="02020603050405020304" pitchFamily="18" charset="0"/>
                <a:ea typeface="宋体" panose="02010600030101010101" pitchFamily="2" charset="-122"/>
                <a:cs typeface="Times New Roman" panose="02020603050405020304" pitchFamily="18" charset="0"/>
              </a:rPr>
              <a:t>P</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0</a:t>
            </a:r>
            <a:r>
              <a:rPr lang="en-US" altLang="zh-CN">
                <a:latin typeface="Times New Roman" panose="02020603050405020304" pitchFamily="18" charset="0"/>
                <a:ea typeface="宋体" panose="02010600030101010101" pitchFamily="2" charset="-122"/>
                <a:cs typeface="Times New Roman" panose="02020603050405020304" pitchFamily="18" charset="0"/>
              </a:rPr>
              <a:t>~P</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j</a:t>
            </a:r>
            <a:endParaRPr lang="zh-CN" altLang="en-US" baseline="-2500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A</a:t>
            </a:r>
            <a:r>
              <a:rPr lang="zh-CN" altLang="en-US" sz="4800" spc="600" dirty="0">
                <a:solidFill>
                  <a:srgbClr val="005D9C"/>
                </a:solidFill>
                <a:latin typeface="义启小楷书" panose="02010601030101010101" pitchFamily="2" charset="-128"/>
                <a:ea typeface="义启小楷书" panose="02010601030101010101" pitchFamily="2" charset="-128"/>
              </a:rPr>
              <a:t>、单周期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6"/>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7">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8"/>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指令周期基本概念</a:t>
            </a:r>
          </a:p>
        </p:txBody>
      </p:sp>
      <p:sp>
        <p:nvSpPr>
          <p:cNvPr id="4" name="TextBox 24"/>
          <p:cNvSpPr txBox="1"/>
          <p:nvPr/>
        </p:nvSpPr>
        <p:spPr>
          <a:xfrm>
            <a:off x="1091724" y="1017401"/>
            <a:ext cx="10300194" cy="4012637"/>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节拍脉冲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震荡周期                                    能完成一次</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微操作</a:t>
            </a:r>
            <a:endParaRPr lang="en-US" altLang="zh-CN"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CPU</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周期   从主存读出一条指令的</a:t>
            </a:r>
            <a:r>
              <a:rPr lang="zh-CN" altLang="en-US" sz="2275" b="1" u="sng"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最短时间</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可完成    </a:t>
            </a:r>
            <a:r>
              <a:rPr lang="zh-CN" altLang="en-US" sz="2275"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复杂操作</a:t>
            </a: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指令周期：</a:t>
            </a:r>
            <a:r>
              <a:rPr lang="zh-CN" altLang="en-US" sz="2275" b="1" dirty="0">
                <a:solidFill>
                  <a:srgbClr val="0E7C7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从主存取一条指令并执行指令的时间</a:t>
            </a: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取指令周期、执行指令周期   </a:t>
            </a:r>
            <a:r>
              <a:rPr lang="zh-CN" altLang="en-US"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（间址周期、中断周期）</a:t>
            </a:r>
            <a:endParaRPr lang="en-US" altLang="zh-CN" sz="2275" dirty="0">
              <a:solidFill>
                <a:schemeClr val="bg2">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执行周期包含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n</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个机器周期，机器周期包含</a:t>
            </a:r>
            <a:r>
              <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k</a:t>
            </a:r>
            <a:r>
              <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个节拍</a:t>
            </a:r>
            <a:endParaRPr lang="en-US" altLang="zh-CN"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endParaRPr lang="zh-CN" altLang="en-US" sz="2275"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5" name="组合 4"/>
          <p:cNvGrpSpPr/>
          <p:nvPr/>
        </p:nvGrpSpPr>
        <p:grpSpPr>
          <a:xfrm>
            <a:off x="1990769" y="4590139"/>
            <a:ext cx="7969396" cy="1793749"/>
            <a:chOff x="1708522" y="3448052"/>
            <a:chExt cx="8405222" cy="2193790"/>
          </a:xfrm>
        </p:grpSpPr>
        <p:cxnSp>
          <p:nvCxnSpPr>
            <p:cNvPr id="6" name="直接连接符 5"/>
            <p:cNvCxnSpPr/>
            <p:nvPr/>
          </p:nvCxnSpPr>
          <p:spPr>
            <a:xfrm>
              <a:off x="1708522"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806128"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27855"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010459" y="3481602"/>
              <a:ext cx="0" cy="174810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0113744" y="3481602"/>
              <a:ext cx="0" cy="21602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54751" y="344805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71987"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88958" y="3481602"/>
              <a:ext cx="0" cy="424978"/>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847666" y="4925755"/>
            <a:ext cx="9361192" cy="355034"/>
            <a:chOff x="574980" y="1751009"/>
            <a:chExt cx="11387094" cy="426113"/>
          </a:xfrm>
        </p:grpSpPr>
        <p:sp>
          <p:nvSpPr>
            <p:cNvPr id="15" name="Line 12"/>
            <p:cNvSpPr>
              <a:spLocks noChangeShapeType="1"/>
            </p:cNvSpPr>
            <p:nvPr/>
          </p:nvSpPr>
          <p:spPr bwMode="auto">
            <a:xfrm flipV="1">
              <a:off x="2267639" y="1798185"/>
              <a:ext cx="0" cy="303033"/>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51"/>
            <p:cNvSpPr>
              <a:spLocks noChangeShapeType="1"/>
            </p:cNvSpPr>
            <p:nvPr/>
          </p:nvSpPr>
          <p:spPr bwMode="auto">
            <a:xfrm>
              <a:off x="1964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Text Box 129"/>
            <p:cNvSpPr txBox="1">
              <a:spLocks noChangeArrowheads="1"/>
            </p:cNvSpPr>
            <p:nvPr/>
          </p:nvSpPr>
          <p:spPr bwMode="auto">
            <a:xfrm>
              <a:off x="574980" y="1751009"/>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C00000"/>
                  </a:solidFill>
                </a:rPr>
                <a:t>节拍脉冲</a:t>
              </a:r>
              <a:endParaRPr lang="zh-CN" altLang="el-GR" sz="1705" dirty="0">
                <a:solidFill>
                  <a:srgbClr val="C00000"/>
                </a:solidFill>
              </a:endParaRPr>
            </a:p>
          </p:txBody>
        </p:sp>
        <p:sp>
          <p:nvSpPr>
            <p:cNvPr id="3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84" name="组合 83"/>
          <p:cNvGrpSpPr/>
          <p:nvPr/>
        </p:nvGrpSpPr>
        <p:grpSpPr>
          <a:xfrm>
            <a:off x="1990769" y="5505143"/>
            <a:ext cx="1988841" cy="617733"/>
            <a:chOff x="2321453" y="5672063"/>
            <a:chExt cx="2097606" cy="651516"/>
          </a:xfrm>
        </p:grpSpPr>
        <p:cxnSp>
          <p:nvCxnSpPr>
            <p:cNvPr id="85" name="直接箭头连接符 84"/>
            <p:cNvCxnSpPr/>
            <p:nvPr/>
          </p:nvCxnSpPr>
          <p:spPr>
            <a:xfrm>
              <a:off x="2321453" y="5672065"/>
              <a:ext cx="2097606" cy="0"/>
            </a:xfrm>
            <a:prstGeom prst="straightConnector1">
              <a:avLst/>
            </a:prstGeom>
            <a:ln w="127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6" name="Text Box 129"/>
            <p:cNvSpPr txBox="1">
              <a:spLocks noChangeArrowheads="1"/>
            </p:cNvSpPr>
            <p:nvPr/>
          </p:nvSpPr>
          <p:spPr bwMode="auto">
            <a:xfrm>
              <a:off x="2787786" y="5672063"/>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FF0000"/>
                  </a:solidFill>
                </a:rPr>
                <a:t>机器周期（取指令）</a:t>
              </a:r>
              <a:endParaRPr lang="zh-CN" altLang="el-GR" sz="1705" b="1" dirty="0">
                <a:solidFill>
                  <a:srgbClr val="FF0000"/>
                </a:solidFill>
              </a:endParaRPr>
            </a:p>
          </p:txBody>
        </p:sp>
      </p:grpSp>
      <p:grpSp>
        <p:nvGrpSpPr>
          <p:cNvPr id="87" name="组合 86"/>
          <p:cNvGrpSpPr/>
          <p:nvPr/>
        </p:nvGrpSpPr>
        <p:grpSpPr>
          <a:xfrm>
            <a:off x="3980331" y="5503172"/>
            <a:ext cx="1988841" cy="617733"/>
            <a:chOff x="4419819" y="5669984"/>
            <a:chExt cx="2097606" cy="651516"/>
          </a:xfrm>
        </p:grpSpPr>
        <p:cxnSp>
          <p:nvCxnSpPr>
            <p:cNvPr id="88" name="直接箭头连接符 87"/>
            <p:cNvCxnSpPr/>
            <p:nvPr/>
          </p:nvCxnSpPr>
          <p:spPr>
            <a:xfrm>
              <a:off x="4419819"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89" name="Text Box 129"/>
            <p:cNvSpPr txBox="1">
              <a:spLocks noChangeArrowheads="1"/>
            </p:cNvSpPr>
            <p:nvPr/>
          </p:nvSpPr>
          <p:spPr bwMode="auto">
            <a:xfrm>
              <a:off x="4887658" y="5669984"/>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机器周期（译码）</a:t>
              </a:r>
              <a:endParaRPr lang="zh-CN" altLang="el-GR" sz="1705" b="1" dirty="0">
                <a:solidFill>
                  <a:srgbClr val="7030A0"/>
                </a:solidFill>
              </a:endParaRPr>
            </a:p>
          </p:txBody>
        </p:sp>
      </p:grpSp>
      <p:grpSp>
        <p:nvGrpSpPr>
          <p:cNvPr id="90" name="组合 89"/>
          <p:cNvGrpSpPr/>
          <p:nvPr/>
        </p:nvGrpSpPr>
        <p:grpSpPr>
          <a:xfrm>
            <a:off x="5969893" y="5501200"/>
            <a:ext cx="1988841" cy="617733"/>
            <a:chOff x="6518185" y="5667905"/>
            <a:chExt cx="2097606" cy="651516"/>
          </a:xfrm>
        </p:grpSpPr>
        <p:cxnSp>
          <p:nvCxnSpPr>
            <p:cNvPr id="91" name="直接箭头连接符 90"/>
            <p:cNvCxnSpPr/>
            <p:nvPr/>
          </p:nvCxnSpPr>
          <p:spPr>
            <a:xfrm>
              <a:off x="6518185"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2" name="Text Box 129"/>
            <p:cNvSpPr txBox="1">
              <a:spLocks noChangeArrowheads="1"/>
            </p:cNvSpPr>
            <p:nvPr/>
          </p:nvSpPr>
          <p:spPr bwMode="auto">
            <a:xfrm>
              <a:off x="6987530" y="5667905"/>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机器周期（执行）</a:t>
              </a:r>
              <a:endParaRPr lang="zh-CN" altLang="el-GR" sz="1705" b="1" dirty="0">
                <a:solidFill>
                  <a:srgbClr val="7030A0"/>
                </a:solidFill>
              </a:endParaRPr>
            </a:p>
          </p:txBody>
        </p:sp>
      </p:grpSp>
      <p:grpSp>
        <p:nvGrpSpPr>
          <p:cNvPr id="93" name="组合 92"/>
          <p:cNvGrpSpPr/>
          <p:nvPr/>
        </p:nvGrpSpPr>
        <p:grpSpPr>
          <a:xfrm>
            <a:off x="7959455" y="5499229"/>
            <a:ext cx="1988841" cy="617733"/>
            <a:chOff x="8616551" y="5665826"/>
            <a:chExt cx="2097606" cy="651516"/>
          </a:xfrm>
        </p:grpSpPr>
        <p:cxnSp>
          <p:nvCxnSpPr>
            <p:cNvPr id="94" name="直接箭头连接符 93"/>
            <p:cNvCxnSpPr/>
            <p:nvPr/>
          </p:nvCxnSpPr>
          <p:spPr>
            <a:xfrm>
              <a:off x="8616551" y="5672065"/>
              <a:ext cx="2097606" cy="0"/>
            </a:xfrm>
            <a:prstGeom prst="straightConnector1">
              <a:avLst/>
            </a:prstGeom>
            <a:ln w="12700">
              <a:solidFill>
                <a:srgbClr val="7030A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5" name="Text Box 129"/>
            <p:cNvSpPr txBox="1">
              <a:spLocks noChangeArrowheads="1"/>
            </p:cNvSpPr>
            <p:nvPr/>
          </p:nvSpPr>
          <p:spPr bwMode="auto">
            <a:xfrm>
              <a:off x="9087402" y="5665826"/>
              <a:ext cx="1251305" cy="651516"/>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7030A0"/>
                  </a:solidFill>
                </a:rPr>
                <a:t>机器周期（写回）</a:t>
              </a:r>
              <a:endParaRPr lang="zh-CN" altLang="el-GR" sz="1705" b="1" dirty="0">
                <a:solidFill>
                  <a:srgbClr val="7030A0"/>
                </a:solidFill>
              </a:endParaRPr>
            </a:p>
          </p:txBody>
        </p:sp>
      </p:grpSp>
      <p:grpSp>
        <p:nvGrpSpPr>
          <p:cNvPr id="96" name="组合 95"/>
          <p:cNvGrpSpPr/>
          <p:nvPr/>
        </p:nvGrpSpPr>
        <p:grpSpPr>
          <a:xfrm>
            <a:off x="1990769" y="6256159"/>
            <a:ext cx="7957527" cy="377031"/>
            <a:chOff x="2321453" y="6464153"/>
            <a:chExt cx="8392704" cy="397650"/>
          </a:xfrm>
        </p:grpSpPr>
        <p:cxnSp>
          <p:nvCxnSpPr>
            <p:cNvPr id="97" name="直接箭头连接符 96"/>
            <p:cNvCxnSpPr/>
            <p:nvPr/>
          </p:nvCxnSpPr>
          <p:spPr>
            <a:xfrm>
              <a:off x="2321453" y="6464153"/>
              <a:ext cx="8392704" cy="0"/>
            </a:xfrm>
            <a:prstGeom prst="straightConnector1">
              <a:avLst/>
            </a:prstGeom>
            <a:ln w="31750">
              <a:solidFill>
                <a:schemeClr val="accent5"/>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8" name="Text Box 129"/>
            <p:cNvSpPr txBox="1">
              <a:spLocks noChangeArrowheads="1"/>
            </p:cNvSpPr>
            <p:nvPr/>
          </p:nvSpPr>
          <p:spPr bwMode="auto">
            <a:xfrm>
              <a:off x="5915133" y="6487353"/>
              <a:ext cx="1251305"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accent5"/>
                  </a:solidFill>
                </a:rPr>
                <a:t>指令周期</a:t>
              </a:r>
              <a:endParaRPr lang="zh-CN" altLang="el-GR" sz="1705" b="1" dirty="0">
                <a:solidFill>
                  <a:schemeClr val="accent5"/>
                </a:solidFill>
              </a:endParaRPr>
            </a:p>
          </p:txBody>
        </p:sp>
      </p:grpSp>
      <p:grpSp>
        <p:nvGrpSpPr>
          <p:cNvPr id="99" name="组合 98"/>
          <p:cNvGrpSpPr/>
          <p:nvPr/>
        </p:nvGrpSpPr>
        <p:grpSpPr>
          <a:xfrm>
            <a:off x="1990770" y="4427578"/>
            <a:ext cx="1984026" cy="359810"/>
            <a:chOff x="2321453" y="4535570"/>
            <a:chExt cx="2092527" cy="379487"/>
          </a:xfrm>
        </p:grpSpPr>
        <p:cxnSp>
          <p:nvCxnSpPr>
            <p:cNvPr id="100" name="直接箭头连接符 99"/>
            <p:cNvCxnSpPr/>
            <p:nvPr/>
          </p:nvCxnSpPr>
          <p:spPr>
            <a:xfrm>
              <a:off x="2321453"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2357245" y="4540607"/>
              <a:ext cx="453437"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5" dirty="0">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2843315"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3365177"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3887039" y="4879977"/>
              <a:ext cx="526941" cy="0"/>
            </a:xfrm>
            <a:prstGeom prst="straightConnector1">
              <a:avLst/>
            </a:prstGeom>
            <a:ln w="12700">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874832" y="4538219"/>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5" dirty="0">
                <a:latin typeface="Segoe UI Black" panose="020B0A02040204020203" pitchFamily="34" charset="0"/>
                <a:cs typeface="Segoe UI Black" panose="020B0A02040204020203" pitchFamily="34" charset="0"/>
              </a:endParaRPr>
            </a:p>
          </p:txBody>
        </p:sp>
        <p:sp>
          <p:nvSpPr>
            <p:cNvPr id="106" name="矩形 105"/>
            <p:cNvSpPr/>
            <p:nvPr/>
          </p:nvSpPr>
          <p:spPr>
            <a:xfrm>
              <a:off x="3392419" y="4535831"/>
              <a:ext cx="480488"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T3</a:t>
              </a:r>
              <a:endParaRPr lang="zh-CN" altLang="en-US" sz="1705" dirty="0">
                <a:latin typeface="Segoe UI Black" panose="020B0A02040204020203" pitchFamily="34" charset="0"/>
                <a:cs typeface="Segoe UI Black" panose="020B0A02040204020203" pitchFamily="34" charset="0"/>
              </a:endParaRPr>
            </a:p>
          </p:txBody>
        </p:sp>
        <p:sp>
          <p:nvSpPr>
            <p:cNvPr id="107" name="矩形 106"/>
            <p:cNvSpPr/>
            <p:nvPr/>
          </p:nvSpPr>
          <p:spPr>
            <a:xfrm>
              <a:off x="3925251" y="4535570"/>
              <a:ext cx="485559" cy="374450"/>
            </a:xfrm>
            <a:prstGeom prst="rect">
              <a:avLst/>
            </a:prstGeom>
          </p:spPr>
          <p:txBody>
            <a:bodyPr wrap="none">
              <a:spAutoFit/>
            </a:bodyPr>
            <a:lstStyle/>
            <a:p>
              <a:r>
                <a:rPr lang="en-US" altLang="zh-CN" sz="1705" b="1" dirty="0">
                  <a:latin typeface="Segoe UI Black" panose="020B0A02040204020203" pitchFamily="34" charset="0"/>
                  <a:ea typeface="Segoe UI Black" panose="020B0A02040204020203" pitchFamily="34" charset="0"/>
                  <a:cs typeface="Segoe UI Black" panose="020B0A02040204020203" pitchFamily="34" charset="0"/>
                </a:rPr>
                <a:t>T4</a:t>
              </a:r>
              <a:endParaRPr lang="zh-CN" altLang="en-US" sz="1705" dirty="0">
                <a:latin typeface="Segoe UI Black" panose="020B0A02040204020203" pitchFamily="34" charset="0"/>
                <a:cs typeface="Segoe UI Black" panose="020B0A02040204020203" pitchFamily="34" charset="0"/>
              </a:endParaRPr>
            </a:p>
          </p:txBody>
        </p:sp>
      </p:grpSp>
      <p:grpSp>
        <p:nvGrpSpPr>
          <p:cNvPr id="108" name="组合 107"/>
          <p:cNvGrpSpPr/>
          <p:nvPr/>
        </p:nvGrpSpPr>
        <p:grpSpPr>
          <a:xfrm>
            <a:off x="9425322" y="3727483"/>
            <a:ext cx="2124726" cy="579957"/>
            <a:chOff x="371537" y="4732301"/>
            <a:chExt cx="2678518" cy="579957"/>
          </a:xfrm>
        </p:grpSpPr>
        <p:sp>
          <p:nvSpPr>
            <p:cNvPr id="109" name="矩形 10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455430" y="4822224"/>
              <a:ext cx="2535663" cy="400110"/>
            </a:xfrm>
            <a:prstGeom prst="rect">
              <a:avLst/>
            </a:prstGeom>
          </p:spPr>
          <p:txBody>
            <a:bodyPr wrap="square">
              <a:spAutoFit/>
            </a:bodyPr>
            <a:lstStyle/>
            <a:p>
              <a:pPr algn="ctr">
                <a:defRPr/>
              </a:pPr>
              <a:r>
                <a:rPr lang="en-US" altLang="zh-CN" sz="2000" b="1" dirty="0">
                  <a:solidFill>
                    <a:schemeClr val="bg1"/>
                  </a:solidFill>
                  <a:latin typeface="微软雅黑" panose="020B0503020204020204" pitchFamily="34" charset="-122"/>
                  <a:ea typeface="微软雅黑" panose="020B0503020204020204" pitchFamily="34" charset="-122"/>
                </a:rPr>
                <a:t>n</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k</a:t>
              </a:r>
              <a:r>
                <a:rPr lang="zh-CN" altLang="en-US" sz="2000" b="1" dirty="0">
                  <a:solidFill>
                    <a:schemeClr val="bg1"/>
                  </a:solidFill>
                  <a:latin typeface="微软雅黑" panose="020B0503020204020204" pitchFamily="34" charset="-122"/>
                  <a:ea typeface="微软雅黑" panose="020B0503020204020204" pitchFamily="34" charset="-122"/>
                </a:rPr>
                <a:t>由谁决定？</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9425322" y="2989613"/>
            <a:ext cx="2124726" cy="579957"/>
            <a:chOff x="371537" y="4732301"/>
            <a:chExt cx="2678518" cy="579957"/>
          </a:xfrm>
        </p:grpSpPr>
        <p:sp>
          <p:nvSpPr>
            <p:cNvPr id="111" name="矩形 110"/>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455430" y="4822224"/>
              <a:ext cx="2535663" cy="398780"/>
            </a:xfrm>
            <a:prstGeom prst="rect">
              <a:avLst/>
            </a:prstGeom>
          </p:spPr>
          <p:txBody>
            <a:bodyPr wrap="square">
              <a:spAutoFit/>
            </a:bodyPr>
            <a:lstStyle/>
            <a:p>
              <a:pPr algn="ctr">
                <a:defRPr/>
              </a:pPr>
              <a:r>
                <a:rPr lang="zh-CN" altLang="en-US" sz="2000" b="1" dirty="0">
                  <a:solidFill>
                    <a:srgbClr val="FF0000"/>
                  </a:solidFill>
                  <a:latin typeface="微软雅黑" panose="020B0503020204020204" pitchFamily="34" charset="-122"/>
                  <a:ea typeface="微软雅黑" panose="020B0503020204020204" pitchFamily="34" charset="-122"/>
                </a:rPr>
                <a:t>阶段划分是假设</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wipe(left)">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left)">
                                      <p:cBhvr>
                                        <p:cTn id="25" dur="500"/>
                                        <p:tgtEl>
                                          <p:spTgt spid="8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wipe(left)">
                                      <p:cBhvr>
                                        <p:cTn id="30" dur="500"/>
                                        <p:tgtEl>
                                          <p:spTgt spid="9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wipe(left)">
                                      <p:cBhvr>
                                        <p:cTn id="40" dur="500"/>
                                        <p:tgtEl>
                                          <p:spTgt spid="9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wipe(left)">
                                      <p:cBhvr>
                                        <p:cTn id="45" dur="500"/>
                                        <p:tgtEl>
                                          <p:spTgt spid="9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wipe(left)">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96"/>
                                        </p:tgtEl>
                                        <p:attrNameLst>
                                          <p:attrName>style.visibility</p:attrName>
                                        </p:attrNameLst>
                                      </p:cBhvr>
                                      <p:to>
                                        <p:strVal val="visible"/>
                                      </p:to>
                                    </p:set>
                                    <p:animEffect transition="in" filter="wipe(left)">
                                      <p:cBhvr>
                                        <p:cTn id="55" dur="500"/>
                                        <p:tgtEl>
                                          <p:spTgt spid="9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wipe(left)">
                                      <p:cBhvr>
                                        <p:cTn id="60" dur="500"/>
                                        <p:tgtEl>
                                          <p:spTgt spid="4">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4">
                                            <p:txEl>
                                              <p:pRg st="4" end="4"/>
                                            </p:txEl>
                                          </p:spTgt>
                                        </p:tgtEl>
                                        <p:attrNameLst>
                                          <p:attrName>style.visibility</p:attrName>
                                        </p:attrNameLst>
                                      </p:cBhvr>
                                      <p:to>
                                        <p:strVal val="visible"/>
                                      </p:to>
                                    </p:set>
                                    <p:animEffect transition="in" filter="wipe(left)">
                                      <p:cBhvr>
                                        <p:cTn id="70" dur="500"/>
                                        <p:tgtEl>
                                          <p:spTgt spid="4">
                                            <p:txEl>
                                              <p:pRg st="4" end="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left)">
                                      <p:cBhvr>
                                        <p:cTn id="75"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MIPS CPU</a:t>
            </a:r>
            <a:r>
              <a:rPr lang="zh-CN" altLang="en-US" dirty="0"/>
              <a:t>控制器设计</a:t>
            </a:r>
          </a:p>
        </p:txBody>
      </p:sp>
      <p:sp>
        <p:nvSpPr>
          <p:cNvPr id="3" name="内容占位符 2"/>
          <p:cNvSpPr>
            <a:spLocks noGrp="1"/>
          </p:cNvSpPr>
          <p:nvPr>
            <p:ph idx="1"/>
          </p:nvPr>
        </p:nvSpPr>
        <p:spPr>
          <a:xfrm>
            <a:off x="487823" y="942764"/>
            <a:ext cx="10746234"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定长指令周期：单周期实现</a:t>
            </a: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所有指令均在一个时钟周期内完成，</a:t>
            </a:r>
            <a:r>
              <a:rPr lang="en-US" altLang="zh-CN" sz="2275" b="1" dirty="0">
                <a:cs typeface="Segoe UI Black" panose="020B0A02040204020203" pitchFamily="34" charset="0"/>
                <a:sym typeface="Arial" panose="020B0604020202020204" pitchFamily="34" charset="0"/>
              </a:rPr>
              <a:t> CPI=1</a:t>
            </a:r>
            <a:r>
              <a:rPr lang="zh-CN" altLang="en-US" sz="2275" b="1" dirty="0">
                <a:cs typeface="Segoe UI Black" panose="020B0A02040204020203" pitchFamily="34" charset="0"/>
                <a:sym typeface="Arial" panose="020B0604020202020204" pitchFamily="34" charset="0"/>
              </a:rPr>
              <a:t>  </a:t>
            </a: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性能取决于最慢的指令，时钟周期过长</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变长指令周期：多周期实现</a:t>
            </a: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缩短时钟周期，复用器件或数据通路</a:t>
            </a:r>
          </a:p>
          <a:p>
            <a:pPr marL="932180" lvl="1" indent="-325120">
              <a:lnSpc>
                <a:spcPct val="150000"/>
              </a:lnSpc>
              <a:spcBef>
                <a:spcPts val="570"/>
              </a:spcBef>
              <a:spcAft>
                <a:spcPts val="570"/>
              </a:spcAft>
              <a:buFont typeface="Wingdings" panose="05000000000000000000" pitchFamily="2" charset="2"/>
              <a:buChar char="n"/>
            </a:pPr>
            <a:r>
              <a:rPr lang="zh-CN" altLang="en-US" sz="2275" b="1" dirty="0">
                <a:cs typeface="Segoe UI Black" panose="020B0A02040204020203" pitchFamily="34" charset="0"/>
                <a:sym typeface="Arial" panose="020B0604020202020204" pitchFamily="34" charset="0"/>
              </a:rPr>
              <a:t>可支持流水操作，提升性能</a:t>
            </a:r>
          </a:p>
          <a:p>
            <a:endParaRPr lang="zh-CN" altLang="en-US" dirty="0"/>
          </a:p>
        </p:txBody>
      </p:sp>
      <p:pic>
        <p:nvPicPr>
          <p:cNvPr id="5" name="图片 4"/>
          <p:cNvPicPr>
            <a:picLocks noChangeAspect="1"/>
          </p:cNvPicPr>
          <p:nvPr/>
        </p:nvPicPr>
        <p:blipFill>
          <a:blip r:embed="rId2">
            <a:duotone>
              <a:schemeClr val="accent2">
                <a:shade val="45000"/>
                <a:satMod val="135000"/>
              </a:schemeClr>
              <a:prstClr val="white"/>
            </a:duotone>
          </a:blip>
          <a:stretch>
            <a:fillRect/>
          </a:stretch>
        </p:blipFill>
        <p:spPr>
          <a:xfrm rot="2512975">
            <a:off x="9173834" y="4083783"/>
            <a:ext cx="1829588" cy="1831453"/>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en-US" altLang="zh-CN"/>
              <a:t>MIPS</a:t>
            </a:r>
            <a:r>
              <a:rPr lang="zh-CN" altLang="en-US"/>
              <a:t>指令格式</a:t>
            </a:r>
          </a:p>
        </p:txBody>
      </p:sp>
      <p:grpSp>
        <p:nvGrpSpPr>
          <p:cNvPr id="2" name="组合 1"/>
          <p:cNvGrpSpPr/>
          <p:nvPr/>
        </p:nvGrpSpPr>
        <p:grpSpPr>
          <a:xfrm>
            <a:off x="1763713" y="1698625"/>
            <a:ext cx="8247062" cy="3822701"/>
            <a:chOff x="1992313" y="1622425"/>
            <a:chExt cx="7121526" cy="3822701"/>
          </a:xfrm>
        </p:grpSpPr>
        <p:sp>
          <p:nvSpPr>
            <p:cNvPr id="13" name="矩形 7"/>
            <p:cNvSpPr/>
            <p:nvPr/>
          </p:nvSpPr>
          <p:spPr>
            <a:xfrm>
              <a:off x="3359150" y="1992314"/>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4" name="矩形 24"/>
            <p:cNvSpPr/>
            <p:nvPr/>
          </p:nvSpPr>
          <p:spPr>
            <a:xfrm>
              <a:off x="44529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5" name="矩形 25"/>
            <p:cNvSpPr/>
            <p:nvPr/>
          </p:nvSpPr>
          <p:spPr>
            <a:xfrm>
              <a:off x="53673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6" name="矩形 26"/>
            <p:cNvSpPr/>
            <p:nvPr/>
          </p:nvSpPr>
          <p:spPr>
            <a:xfrm>
              <a:off x="7197725" y="1992314"/>
              <a:ext cx="85725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7" name="矩形 27"/>
            <p:cNvSpPr/>
            <p:nvPr/>
          </p:nvSpPr>
          <p:spPr>
            <a:xfrm>
              <a:off x="6281738" y="1992314"/>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8" name="TextBox 17"/>
            <p:cNvSpPr txBox="1"/>
            <p:nvPr/>
          </p:nvSpPr>
          <p:spPr>
            <a:xfrm>
              <a:off x="3476625" y="1622425"/>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2" name="矩形 26"/>
            <p:cNvSpPr/>
            <p:nvPr/>
          </p:nvSpPr>
          <p:spPr>
            <a:xfrm>
              <a:off x="8112126" y="1992314"/>
              <a:ext cx="1001713"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3" name="TextBox 22"/>
            <p:cNvSpPr txBox="1"/>
            <p:nvPr/>
          </p:nvSpPr>
          <p:spPr>
            <a:xfrm>
              <a:off x="4440239"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4" name="TextBox 23"/>
            <p:cNvSpPr txBox="1"/>
            <p:nvPr/>
          </p:nvSpPr>
          <p:spPr>
            <a:xfrm>
              <a:off x="5303839"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5" name="TextBox 24"/>
            <p:cNvSpPr txBox="1"/>
            <p:nvPr/>
          </p:nvSpPr>
          <p:spPr>
            <a:xfrm>
              <a:off x="6240464" y="1622425"/>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6" name="TextBox 25"/>
            <p:cNvSpPr txBox="1"/>
            <p:nvPr/>
          </p:nvSpPr>
          <p:spPr>
            <a:xfrm>
              <a:off x="7175501"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7" name="TextBox 26"/>
            <p:cNvSpPr txBox="1"/>
            <p:nvPr/>
          </p:nvSpPr>
          <p:spPr>
            <a:xfrm>
              <a:off x="8183564" y="1622425"/>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28" name="矩形 7"/>
            <p:cNvSpPr/>
            <p:nvPr/>
          </p:nvSpPr>
          <p:spPr>
            <a:xfrm>
              <a:off x="3359150" y="3495676"/>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29" name="矩形 24"/>
            <p:cNvSpPr/>
            <p:nvPr/>
          </p:nvSpPr>
          <p:spPr>
            <a:xfrm>
              <a:off x="44529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 name="矩形 25"/>
            <p:cNvSpPr/>
            <p:nvPr/>
          </p:nvSpPr>
          <p:spPr>
            <a:xfrm>
              <a:off x="5367338" y="3495676"/>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rgbClr val="0000FF"/>
                  </a:solidFill>
                  <a:latin typeface="Calibri" panose="020F0502020204030204"/>
                  <a:ea typeface="宋体" panose="02010600030101010101" pitchFamily="2" charset="-122"/>
                </a:rPr>
                <a:t>R</a:t>
              </a:r>
              <a:r>
                <a:rPr lang="en-US" altLang="zh-CN" sz="2000" kern="0" baseline="-25000" dirty="0" err="1">
                  <a:solidFill>
                    <a:srgbClr val="0000FF"/>
                  </a:solidFill>
                  <a:latin typeface="Calibri" panose="020F0502020204030204"/>
                  <a:ea typeface="宋体" panose="02010600030101010101" pitchFamily="2" charset="-122"/>
                </a:rPr>
                <a:t>t</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33" name="TextBox 32"/>
            <p:cNvSpPr txBox="1"/>
            <p:nvPr/>
          </p:nvSpPr>
          <p:spPr>
            <a:xfrm>
              <a:off x="3476625" y="3125789"/>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4" name="矩形 26"/>
            <p:cNvSpPr/>
            <p:nvPr/>
          </p:nvSpPr>
          <p:spPr>
            <a:xfrm>
              <a:off x="6281738" y="3495676"/>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p>
          </p:txBody>
        </p:sp>
        <p:sp>
          <p:nvSpPr>
            <p:cNvPr id="35" name="TextBox 34"/>
            <p:cNvSpPr txBox="1"/>
            <p:nvPr/>
          </p:nvSpPr>
          <p:spPr>
            <a:xfrm>
              <a:off x="4440239" y="3125789"/>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6" name="TextBox 35"/>
            <p:cNvSpPr txBox="1"/>
            <p:nvPr/>
          </p:nvSpPr>
          <p:spPr>
            <a:xfrm>
              <a:off x="5303839"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8" name="TextBox 37"/>
            <p:cNvSpPr txBox="1"/>
            <p:nvPr/>
          </p:nvSpPr>
          <p:spPr>
            <a:xfrm>
              <a:off x="7175501" y="3125789"/>
              <a:ext cx="892175"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0" name="矩形 7"/>
            <p:cNvSpPr/>
            <p:nvPr/>
          </p:nvSpPr>
          <p:spPr>
            <a:xfrm>
              <a:off x="3359150" y="5016501"/>
              <a:ext cx="1036638"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3" name="TextBox 42"/>
            <p:cNvSpPr txBox="1"/>
            <p:nvPr/>
          </p:nvSpPr>
          <p:spPr>
            <a:xfrm>
              <a:off x="3476625" y="4646614"/>
              <a:ext cx="890588"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4" name="矩形 26"/>
            <p:cNvSpPr/>
            <p:nvPr/>
          </p:nvSpPr>
          <p:spPr>
            <a:xfrm>
              <a:off x="4452938" y="5016501"/>
              <a:ext cx="46609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2000" kern="0" dirty="0">
                  <a:solidFill>
                    <a:sysClr val="window" lastClr="FFFFFF"/>
                  </a:solidFill>
                  <a:latin typeface="微软雅黑" panose="020B0503020204020204" pitchFamily="34" charset="-122"/>
                  <a:ea typeface="微软雅黑" panose="020B0503020204020204" pitchFamily="34" charset="-122"/>
                </a:rPr>
                <a:t>立即数</a:t>
              </a:r>
            </a:p>
          </p:txBody>
        </p:sp>
        <p:sp>
          <p:nvSpPr>
            <p:cNvPr id="47" name="TextBox 46"/>
            <p:cNvSpPr txBox="1"/>
            <p:nvPr/>
          </p:nvSpPr>
          <p:spPr>
            <a:xfrm>
              <a:off x="6240464" y="4646614"/>
              <a:ext cx="890587" cy="400110"/>
            </a:xfrm>
            <a:prstGeom prst="rect">
              <a:avLst/>
            </a:prstGeom>
            <a:noFill/>
          </p:spPr>
          <p:txBody>
            <a:bodyPr>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26bits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矩形 7"/>
            <p:cNvSpPr/>
            <p:nvPr/>
          </p:nvSpPr>
          <p:spPr>
            <a:xfrm>
              <a:off x="1992313" y="1992314"/>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p>
          </p:txBody>
        </p:sp>
        <p:sp>
          <p:nvSpPr>
            <p:cNvPr id="51" name="矩形 7"/>
            <p:cNvSpPr/>
            <p:nvPr/>
          </p:nvSpPr>
          <p:spPr>
            <a:xfrm>
              <a:off x="1992313" y="3495676"/>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p>
          </p:txBody>
        </p:sp>
        <p:sp>
          <p:nvSpPr>
            <p:cNvPr id="52" name="矩形 7"/>
            <p:cNvSpPr/>
            <p:nvPr/>
          </p:nvSpPr>
          <p:spPr>
            <a:xfrm>
              <a:off x="1992313" y="5016501"/>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J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p>
          </p:txBody>
        </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组合 81"/>
          <p:cNvGrpSpPr/>
          <p:nvPr/>
        </p:nvGrpSpPr>
        <p:grpSpPr>
          <a:xfrm>
            <a:off x="3596669" y="5684687"/>
            <a:ext cx="5758663" cy="443207"/>
            <a:chOff x="4276144" y="154715"/>
            <a:chExt cx="5758663" cy="443207"/>
          </a:xfrm>
        </p:grpSpPr>
        <p:sp>
          <p:nvSpPr>
            <p:cNvPr id="83"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84"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5"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6"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2</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7"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8"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grpSp>
      <p:grpSp>
        <p:nvGrpSpPr>
          <p:cNvPr id="75" name="组合 74"/>
          <p:cNvGrpSpPr/>
          <p:nvPr/>
        </p:nvGrpSpPr>
        <p:grpSpPr>
          <a:xfrm>
            <a:off x="3596669" y="4303762"/>
            <a:ext cx="5758663" cy="443207"/>
            <a:chOff x="4276144" y="154715"/>
            <a:chExt cx="5758663" cy="443207"/>
          </a:xfrm>
        </p:grpSpPr>
        <p:sp>
          <p:nvSpPr>
            <p:cNvPr id="76"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77"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17</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8"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79"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80"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16</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81"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34</a:t>
              </a:r>
              <a:endParaRPr lang="zh-CN" altLang="en-US" sz="2000" kern="0" dirty="0">
                <a:solidFill>
                  <a:sysClr val="window" lastClr="FFFFFF"/>
                </a:solidFill>
                <a:latin typeface="Calibri" panose="020F0502020204030204"/>
                <a:ea typeface="宋体" panose="02010600030101010101" pitchFamily="2" charset="-122"/>
              </a:endParaRPr>
            </a:p>
          </p:txBody>
        </p:sp>
      </p:grpSp>
      <p:sp>
        <p:nvSpPr>
          <p:cNvPr id="2" name="标题 1"/>
          <p:cNvSpPr>
            <a:spLocks noGrp="1"/>
          </p:cNvSpPr>
          <p:nvPr>
            <p:ph type="title"/>
          </p:nvPr>
        </p:nvSpPr>
        <p:spPr/>
        <p:txBody>
          <a:bodyPr/>
          <a:lstStyle/>
          <a:p>
            <a:r>
              <a:rPr lang="en-US" altLang="zh-CN" dirty="0"/>
              <a:t>R</a:t>
            </a:r>
            <a:r>
              <a:rPr lang="zh-CN" altLang="en-US" dirty="0"/>
              <a:t>型指令格式</a:t>
            </a:r>
          </a:p>
        </p:txBody>
      </p:sp>
      <p:sp>
        <p:nvSpPr>
          <p:cNvPr id="17" name="内容占位符 2"/>
          <p:cNvSpPr txBox="1"/>
          <p:nvPr/>
        </p:nvSpPr>
        <p:spPr>
          <a:xfrm>
            <a:off x="3586467" y="2138381"/>
            <a:ext cx="5714364" cy="504797"/>
          </a:xfrm>
          <a:noFill/>
          <a:ln w="9525">
            <a:noFill/>
            <a:miter lim="800000"/>
          </a:ln>
        </p:spPr>
        <p:txBody>
          <a:bodyPr vert="horz" wrap="square" lIns="91435" tIns="45718" rIns="91435" bIns="45718" numCol="1" anchor="t" anchorCtr="0" compatLnSpc="1"/>
          <a:lstStyle>
            <a:defPPr>
              <a:defRPr lang="zh-CN"/>
            </a:defPPr>
            <a:lvl1pPr marL="342900" indent="-342900" defTabSz="914400" fontAlgn="base">
              <a:lnSpc>
                <a:spcPct val="120000"/>
              </a:lnSpc>
              <a:spcBef>
                <a:spcPct val="20000"/>
              </a:spcBef>
              <a:spcAft>
                <a:spcPct val="0"/>
              </a:spcAft>
              <a:buClr>
                <a:srgbClr val="FFC000"/>
              </a:buClr>
              <a:buFont typeface="Wingdings" panose="05000000000000000000" pitchFamily="2" charset="2"/>
              <a:buChar char="n"/>
              <a:defRPr sz="2655" b="1">
                <a:solidFill>
                  <a:srgbClr val="7030A0"/>
                </a:solidFill>
                <a:latin typeface="Courier New" panose="02070309020205020404" pitchFamily="49" charset="0"/>
                <a:ea typeface="微软雅黑" panose="020B0503020204020204" pitchFamily="34" charset="-122"/>
              </a:defRPr>
            </a:lvl1pPr>
            <a:lvl2pPr marL="812800" indent="-355600" eaLnBrk="0" fontAlgn="base" hangingPunct="0">
              <a:lnSpc>
                <a:spcPct val="120000"/>
              </a:lnSpc>
              <a:spcBef>
                <a:spcPct val="20000"/>
              </a:spcBef>
              <a:spcAft>
                <a:spcPct val="0"/>
              </a:spcAft>
              <a:buClr>
                <a:srgbClr val="FFC000"/>
              </a:buClr>
              <a:buFont typeface="Wingdings" panose="05000000000000000000" pitchFamily="2" charset="2"/>
              <a:buChar char="p"/>
              <a:defRPr sz="2000">
                <a:solidFill>
                  <a:srgbClr val="C00000"/>
                </a:solidFill>
                <a:latin typeface="+mn-ea"/>
              </a:defRPr>
            </a:lvl2pPr>
            <a:lvl3pPr marL="1143000" indent="-228600" eaLnBrk="0" fontAlgn="base" hangingPunct="0">
              <a:lnSpc>
                <a:spcPct val="120000"/>
              </a:lnSpc>
              <a:spcBef>
                <a:spcPct val="20000"/>
              </a:spcBef>
              <a:spcAft>
                <a:spcPct val="0"/>
              </a:spcAft>
              <a:buClr>
                <a:srgbClr val="FFC000"/>
              </a:buClr>
              <a:buFont typeface="Wingdings" panose="05000000000000000000" pitchFamily="2" charset="2"/>
              <a:buChar char="u"/>
              <a:defRPr sz="2000">
                <a:latin typeface="+mn-ea"/>
              </a:defRPr>
            </a:lvl3pPr>
            <a:lvl4pPr marL="1600200" indent="-228600" eaLnBrk="0" fontAlgn="base" hangingPunct="0">
              <a:lnSpc>
                <a:spcPct val="120000"/>
              </a:lnSpc>
              <a:spcBef>
                <a:spcPct val="20000"/>
              </a:spcBef>
              <a:spcAft>
                <a:spcPct val="0"/>
              </a:spcAft>
              <a:buFont typeface="Arial" panose="020B0604020202020204" pitchFamily="34" charset="0"/>
              <a:buChar char="–"/>
              <a:defRPr sz="1600">
                <a:latin typeface="+mn-ea"/>
              </a:defRPr>
            </a:lvl4pPr>
            <a:lvl5pPr marL="2057400" indent="-228600" eaLnBrk="0" fontAlgn="base" hangingPunct="0">
              <a:lnSpc>
                <a:spcPct val="120000"/>
              </a:lnSpc>
              <a:spcBef>
                <a:spcPct val="20000"/>
              </a:spcBef>
              <a:spcAft>
                <a:spcPct val="0"/>
              </a:spcAft>
              <a:buFont typeface="Arial" panose="020B0604020202020204" pitchFamily="34" charset="0"/>
              <a:buChar char="»"/>
              <a:defRPr sz="1600">
                <a:latin typeface="+mn-ea"/>
              </a:defRPr>
            </a:lvl5pPr>
            <a:lvl6pPr marL="2514600" indent="-228600" fontAlgn="base">
              <a:spcBef>
                <a:spcPct val="20000"/>
              </a:spcBef>
              <a:spcAft>
                <a:spcPct val="0"/>
              </a:spcAft>
              <a:buFont typeface="Arial" panose="020B0604020202020204" pitchFamily="34" charset="0"/>
              <a:buChar char="»"/>
              <a:defRPr sz="1600"/>
            </a:lvl6pPr>
            <a:lvl7pPr marL="2971800" indent="-228600" fontAlgn="base">
              <a:spcBef>
                <a:spcPct val="20000"/>
              </a:spcBef>
              <a:spcAft>
                <a:spcPct val="0"/>
              </a:spcAft>
              <a:buFont typeface="Arial" panose="020B0604020202020204" pitchFamily="34" charset="0"/>
              <a:buChar char="»"/>
              <a:defRPr sz="1600"/>
            </a:lvl7pPr>
            <a:lvl8pPr marL="3429000" indent="-228600" fontAlgn="base">
              <a:spcBef>
                <a:spcPct val="20000"/>
              </a:spcBef>
              <a:spcAft>
                <a:spcPct val="0"/>
              </a:spcAft>
              <a:buFont typeface="Arial" panose="020B0604020202020204" pitchFamily="34" charset="0"/>
              <a:buChar char="»"/>
              <a:defRPr sz="1600"/>
            </a:lvl8pPr>
            <a:lvl9pPr marL="3886200" indent="-228600" fontAlgn="base">
              <a:spcBef>
                <a:spcPct val="20000"/>
              </a:spcBef>
              <a:spcAft>
                <a:spcPct val="0"/>
              </a:spcAft>
              <a:buFont typeface="Arial" panose="020B0604020202020204" pitchFamily="34" charset="0"/>
              <a:buChar char="»"/>
              <a:defRPr sz="1600"/>
            </a:lvl9pPr>
          </a:lstStyle>
          <a:p>
            <a:r>
              <a:rPr lang="en-US" altLang="zh-CN" dirty="0"/>
              <a:t>add </a:t>
            </a:r>
            <a:r>
              <a:rPr lang="en-US" altLang="zh-CN" dirty="0">
                <a:solidFill>
                  <a:srgbClr val="0000FF"/>
                </a:solidFill>
              </a:rPr>
              <a:t>$s1</a:t>
            </a:r>
            <a:r>
              <a:rPr lang="en-US" altLang="zh-CN" dirty="0"/>
              <a:t>,$s2,$s3</a:t>
            </a:r>
          </a:p>
        </p:txBody>
      </p:sp>
      <p:sp>
        <p:nvSpPr>
          <p:cNvPr id="24" name="内容占位符 2"/>
          <p:cNvSpPr txBox="1"/>
          <p:nvPr/>
        </p:nvSpPr>
        <p:spPr bwMode="auto">
          <a:xfrm>
            <a:off x="3576193" y="3573984"/>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a:solidFill>
                  <a:srgbClr val="7030A0"/>
                </a:solidFill>
                <a:latin typeface="Courier New" panose="02070309020205020404" pitchFamily="49" charset="0"/>
                <a:ea typeface="微软雅黑" panose="020B0503020204020204" pitchFamily="34" charset="-122"/>
              </a:rPr>
              <a:t>sub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32" name="内容占位符 2"/>
          <p:cNvSpPr txBox="1"/>
          <p:nvPr/>
        </p:nvSpPr>
        <p:spPr bwMode="auto">
          <a:xfrm>
            <a:off x="3576193" y="497195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sll</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$s0</a:t>
            </a:r>
            <a:r>
              <a:rPr lang="en-US" altLang="zh-CN" sz="2655" b="1" dirty="0">
                <a:solidFill>
                  <a:srgbClr val="7030A0"/>
                </a:solidFill>
                <a:latin typeface="Courier New" panose="02070309020205020404" pitchFamily="49" charset="0"/>
                <a:ea typeface="微软雅黑" panose="020B0503020204020204" pitchFamily="34" charset="-122"/>
              </a:rPr>
              <a:t>,$s1,2</a:t>
            </a:r>
            <a:endParaRPr lang="en-US" altLang="zh-CN" sz="2655" dirty="0">
              <a:solidFill>
                <a:srgbClr val="0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220499" y="1105329"/>
            <a:ext cx="7126445" cy="825680"/>
            <a:chOff x="1992313" y="1231065"/>
            <a:chExt cx="8247062"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4"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R</a:t>
              </a:r>
              <a:r>
                <a:rPr lang="en-US" altLang="zh-CN" sz="2000" kern="0" baseline="-25000" dirty="0">
                  <a:solidFill>
                    <a:srgbClr val="0000FF"/>
                  </a:solidFill>
                  <a:latin typeface="Calibri" panose="020F0502020204030204"/>
                  <a:ea typeface="宋体" panose="02010600030101010101" pitchFamily="2" charset="-122"/>
                </a:rPr>
                <a:t>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6"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9"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1"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R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p>
          </p:txBody>
        </p:sp>
      </p:grpSp>
      <p:grpSp>
        <p:nvGrpSpPr>
          <p:cNvPr id="67" name="组合 66"/>
          <p:cNvGrpSpPr/>
          <p:nvPr/>
        </p:nvGrpSpPr>
        <p:grpSpPr>
          <a:xfrm>
            <a:off x="3596669" y="2905796"/>
            <a:ext cx="5758663" cy="443207"/>
            <a:chOff x="4276144" y="154715"/>
            <a:chExt cx="5758663" cy="443207"/>
          </a:xfrm>
        </p:grpSpPr>
        <p:sp>
          <p:nvSpPr>
            <p:cNvPr id="54" name="矩形 7"/>
            <p:cNvSpPr/>
            <p:nvPr/>
          </p:nvSpPr>
          <p:spPr>
            <a:xfrm>
              <a:off x="4276144" y="154715"/>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55" name="矩形 24"/>
            <p:cNvSpPr/>
            <p:nvPr/>
          </p:nvSpPr>
          <p:spPr>
            <a:xfrm>
              <a:off x="5370686"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18</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6" name="矩形 25"/>
            <p:cNvSpPr/>
            <p:nvPr/>
          </p:nvSpPr>
          <p:spPr>
            <a:xfrm>
              <a:off x="6285718"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19</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7" name="矩形 26"/>
            <p:cNvSpPr/>
            <p:nvPr/>
          </p:nvSpPr>
          <p:spPr>
            <a:xfrm>
              <a:off x="8117370" y="154715"/>
              <a:ext cx="857842"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58" name="矩形 27"/>
            <p:cNvSpPr/>
            <p:nvPr/>
          </p:nvSpPr>
          <p:spPr>
            <a:xfrm>
              <a:off x="7200750" y="154715"/>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rgbClr val="0000FF"/>
                  </a:solidFill>
                  <a:latin typeface="Calibri" panose="020F0502020204030204"/>
                  <a:ea typeface="宋体" panose="02010600030101010101" pitchFamily="2" charset="-122"/>
                </a:rPr>
                <a:t>17</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60" name="矩形 26"/>
            <p:cNvSpPr/>
            <p:nvPr/>
          </p:nvSpPr>
          <p:spPr>
            <a:xfrm>
              <a:off x="9032402" y="154715"/>
              <a:ext cx="1002405"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32</a:t>
              </a:r>
              <a:endParaRPr lang="zh-CN" altLang="en-US" sz="2000" kern="0" dirty="0">
                <a:solidFill>
                  <a:sysClr val="window" lastClr="FFFFFF"/>
                </a:solidFill>
                <a:latin typeface="Calibri" panose="020F0502020204030204"/>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left)">
                                      <p:cBhvr>
                                        <p:cTn id="3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P spid="3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型指令格式</a:t>
            </a:r>
          </a:p>
        </p:txBody>
      </p:sp>
      <p:grpSp>
        <p:nvGrpSpPr>
          <p:cNvPr id="3" name="组合 2"/>
          <p:cNvGrpSpPr/>
          <p:nvPr/>
        </p:nvGrpSpPr>
        <p:grpSpPr>
          <a:xfrm>
            <a:off x="2220499" y="1105329"/>
            <a:ext cx="7126444" cy="825680"/>
            <a:chOff x="1992313" y="1231065"/>
            <a:chExt cx="8247061" cy="798514"/>
          </a:xfrm>
        </p:grpSpPr>
        <p:sp>
          <p:nvSpPr>
            <p:cNvPr id="40"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41"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2"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R</a:t>
              </a:r>
              <a:r>
                <a:rPr lang="en-US" altLang="zh-CN" sz="2000" kern="0" baseline="-25000" dirty="0" err="1">
                  <a:solidFill>
                    <a:sysClr val="window" lastClr="FFFFFF"/>
                  </a:solidFill>
                  <a:latin typeface="Calibri" panose="020F0502020204030204"/>
                  <a:ea typeface="宋体" panose="02010600030101010101" pitchFamily="2" charset="-122"/>
                </a:rPr>
                <a:t>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43"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45"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7"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48"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52" name="矩形 7"/>
            <p:cNvSpPr/>
            <p:nvPr/>
          </p:nvSpPr>
          <p:spPr>
            <a:xfrm>
              <a:off x="1992313" y="1600954"/>
              <a:ext cx="1500134"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altLang="zh-CN" sz="2000" b="1" kern="0" dirty="0">
                  <a:solidFill>
                    <a:srgbClr val="000000"/>
                  </a:solidFill>
                  <a:latin typeface="微软雅黑" panose="020B0503020204020204" pitchFamily="34" charset="-122"/>
                  <a:ea typeface="微软雅黑" panose="020B0503020204020204" pitchFamily="34" charset="-122"/>
                </a:rPr>
                <a:t>I </a:t>
              </a:r>
              <a:r>
                <a:rPr lang="zh-CN" altLang="en-US" sz="2000" b="1" kern="0" dirty="0">
                  <a:solidFill>
                    <a:srgbClr val="000000"/>
                  </a:solidFill>
                  <a:latin typeface="微软雅黑" panose="020B0503020204020204" pitchFamily="34" charset="-122"/>
                  <a:ea typeface="微软雅黑" panose="020B0503020204020204" pitchFamily="34" charset="-122"/>
                </a:rPr>
                <a:t>型指令</a:t>
              </a:r>
            </a:p>
          </p:txBody>
        </p:sp>
      </p:grpSp>
      <p:sp>
        <p:nvSpPr>
          <p:cNvPr id="53" name="内容占位符 2"/>
          <p:cNvSpPr txBox="1"/>
          <p:nvPr/>
        </p:nvSpPr>
        <p:spPr bwMode="auto">
          <a:xfrm>
            <a:off x="3467022" y="235955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addi</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,$s2,200</a:t>
            </a:r>
            <a:endParaRPr lang="en-US" altLang="zh-CN" sz="2655" dirty="0">
              <a:solidFill>
                <a:srgbClr val="000000"/>
              </a:solidFill>
              <a:latin typeface="微软雅黑" panose="020B0503020204020204" pitchFamily="34" charset="-122"/>
              <a:ea typeface="微软雅黑" panose="020B0503020204020204" pitchFamily="34" charset="-122"/>
            </a:endParaRPr>
          </a:p>
        </p:txBody>
      </p:sp>
      <p:sp>
        <p:nvSpPr>
          <p:cNvPr id="59" name="内容占位符 2"/>
          <p:cNvSpPr txBox="1"/>
          <p:nvPr/>
        </p:nvSpPr>
        <p:spPr bwMode="auto">
          <a:xfrm>
            <a:off x="3467022" y="3611229"/>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lw</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,300($s2)</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sp>
        <p:nvSpPr>
          <p:cNvPr id="61" name="内容占位符 2"/>
          <p:cNvSpPr txBox="1"/>
          <p:nvPr/>
        </p:nvSpPr>
        <p:spPr bwMode="auto">
          <a:xfrm>
            <a:off x="3467022" y="4879700"/>
            <a:ext cx="5714364" cy="50479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eaLnBrk="1" hangingPunct="1">
              <a:defRPr/>
            </a:pPr>
            <a:r>
              <a:rPr lang="en-US" altLang="zh-CN" sz="2655" b="1" dirty="0" err="1">
                <a:solidFill>
                  <a:srgbClr val="7030A0"/>
                </a:solidFill>
                <a:latin typeface="Courier New" panose="02070309020205020404" pitchFamily="49" charset="0"/>
                <a:ea typeface="微软雅黑" panose="020B0503020204020204" pitchFamily="34" charset="-122"/>
              </a:rPr>
              <a:t>beq</a:t>
            </a:r>
            <a:r>
              <a:rPr lang="en-US" altLang="zh-CN" sz="2655" b="1" dirty="0">
                <a:solidFill>
                  <a:srgbClr val="7030A0"/>
                </a:solidFill>
                <a:latin typeface="Courier New" panose="02070309020205020404" pitchFamily="49" charset="0"/>
                <a:ea typeface="微软雅黑" panose="020B0503020204020204" pitchFamily="34" charset="-122"/>
              </a:rPr>
              <a:t>  </a:t>
            </a:r>
            <a:r>
              <a:rPr lang="en-US" altLang="zh-CN" sz="2655" b="1" dirty="0">
                <a:solidFill>
                  <a:srgbClr val="0000FF"/>
                </a:solidFill>
                <a:latin typeface="Courier New" panose="02070309020205020404" pitchFamily="49" charset="0"/>
                <a:ea typeface="微软雅黑" panose="020B0503020204020204" pitchFamily="34" charset="-122"/>
              </a:rPr>
              <a:t>$s1</a:t>
            </a:r>
            <a:r>
              <a:rPr lang="en-US" altLang="zh-CN" sz="2655" b="1" dirty="0">
                <a:solidFill>
                  <a:srgbClr val="7030A0"/>
                </a:solidFill>
                <a:latin typeface="Courier New" panose="02070309020205020404" pitchFamily="49" charset="0"/>
                <a:ea typeface="微软雅黑" panose="020B0503020204020204" pitchFamily="34" charset="-122"/>
              </a:rPr>
              <a:t>,$s2,400</a:t>
            </a:r>
            <a:endParaRPr lang="en-US" altLang="zh-CN" sz="2655" b="1" dirty="0">
              <a:solidFill>
                <a:srgbClr val="000000"/>
              </a:solidFill>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3534164" y="3058689"/>
            <a:ext cx="5758663" cy="443207"/>
            <a:chOff x="4390838" y="6414793"/>
            <a:chExt cx="5758663" cy="443207"/>
          </a:xfrm>
        </p:grpSpPr>
        <p:sp>
          <p:nvSpPr>
            <p:cNvPr id="11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8</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200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15" name="组合 114"/>
          <p:cNvGrpSpPr/>
          <p:nvPr/>
        </p:nvGrpSpPr>
        <p:grpSpPr>
          <a:xfrm>
            <a:off x="3534164" y="4290061"/>
            <a:ext cx="5758663" cy="443207"/>
            <a:chOff x="4390838" y="6414793"/>
            <a:chExt cx="5758663" cy="443207"/>
          </a:xfrm>
        </p:grpSpPr>
        <p:sp>
          <p:nvSpPr>
            <p:cNvPr id="116"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35</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7"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18"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rgbClr val="0000FF"/>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rgbClr val="0000FF"/>
                </a:solidFill>
                <a:latin typeface="Segoe UI" panose="020B0502040204020203" pitchFamily="34" charset="0"/>
                <a:ea typeface="宋体" panose="02010600030101010101" pitchFamily="2" charset="-122"/>
                <a:cs typeface="Segoe UI" panose="020B0502040204020203" pitchFamily="34" charset="0"/>
              </a:endParaRPr>
            </a:p>
          </p:txBody>
        </p:sp>
        <p:sp>
          <p:nvSpPr>
            <p:cNvPr id="119"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300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grpSp>
        <p:nvGrpSpPr>
          <p:cNvPr id="120" name="组合 119"/>
          <p:cNvGrpSpPr/>
          <p:nvPr/>
        </p:nvGrpSpPr>
        <p:grpSpPr>
          <a:xfrm>
            <a:off x="3534164" y="5586133"/>
            <a:ext cx="5758663" cy="443207"/>
            <a:chOff x="4390838" y="6414793"/>
            <a:chExt cx="5758663" cy="443207"/>
          </a:xfrm>
        </p:grpSpPr>
        <p:sp>
          <p:nvSpPr>
            <p:cNvPr id="121" name="矩形 7"/>
            <p:cNvSpPr/>
            <p:nvPr/>
          </p:nvSpPr>
          <p:spPr>
            <a:xfrm>
              <a:off x="4390838" y="6414793"/>
              <a:ext cx="1037354" cy="443207"/>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a:t>
              </a:r>
              <a:endParaRPr lang="zh-CN" altLang="en-US" sz="2000" b="1" kern="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2" name="矩形 24"/>
            <p:cNvSpPr/>
            <p:nvPr/>
          </p:nvSpPr>
          <p:spPr>
            <a:xfrm>
              <a:off x="5485381"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18</a:t>
              </a:r>
              <a:endParaRPr lang="zh-CN" altLang="en-US" sz="2000" b="1" kern="0" baseline="-25000" dirty="0">
                <a:solidFill>
                  <a:sysClr val="window" lastClr="FFFFFF"/>
                </a:solidFill>
                <a:latin typeface="Segoe UI" panose="020B0502040204020203" pitchFamily="34" charset="0"/>
                <a:ea typeface="宋体" panose="02010600030101010101" pitchFamily="2" charset="-122"/>
                <a:cs typeface="Segoe UI" panose="020B0502040204020203" pitchFamily="34" charset="0"/>
              </a:endParaRPr>
            </a:p>
          </p:txBody>
        </p:sp>
        <p:sp>
          <p:nvSpPr>
            <p:cNvPr id="123" name="矩形 25"/>
            <p:cNvSpPr/>
            <p:nvPr/>
          </p:nvSpPr>
          <p:spPr>
            <a:xfrm>
              <a:off x="6400413" y="6414793"/>
              <a:ext cx="857842" cy="443207"/>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chemeClr val="bg1"/>
                  </a:solidFill>
                  <a:latin typeface="Segoe UI" panose="020B0502040204020203" pitchFamily="34" charset="0"/>
                  <a:ea typeface="Segoe UI Black" panose="020B0A02040204020203" pitchFamily="34" charset="0"/>
                  <a:cs typeface="Segoe UI" panose="020B0502040204020203" pitchFamily="34" charset="0"/>
                </a:rPr>
                <a:t>17</a:t>
              </a:r>
              <a:endParaRPr lang="zh-CN" altLang="en-US" sz="2000" b="1" kern="0" baseline="-25000" dirty="0">
                <a:solidFill>
                  <a:schemeClr val="bg1"/>
                </a:solidFill>
                <a:latin typeface="Segoe UI" panose="020B0502040204020203" pitchFamily="34" charset="0"/>
                <a:ea typeface="宋体" panose="02010600030101010101" pitchFamily="2" charset="-122"/>
                <a:cs typeface="Segoe UI" panose="020B0502040204020203" pitchFamily="34" charset="0"/>
              </a:endParaRPr>
            </a:p>
          </p:txBody>
        </p:sp>
        <p:sp>
          <p:nvSpPr>
            <p:cNvPr id="124" name="矩形 26"/>
            <p:cNvSpPr/>
            <p:nvPr/>
          </p:nvSpPr>
          <p:spPr>
            <a:xfrm>
              <a:off x="7323832" y="6414793"/>
              <a:ext cx="2825669" cy="443207"/>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b="1" kern="0" dirty="0">
                  <a:solidFill>
                    <a:sysClr val="window" lastClr="FFFFFF"/>
                  </a:solidFill>
                  <a:latin typeface="Segoe UI" panose="020B0502040204020203" pitchFamily="34" charset="0"/>
                  <a:ea typeface="Segoe UI Black" panose="020B0A02040204020203" pitchFamily="34" charset="0"/>
                  <a:cs typeface="Segoe UI" panose="020B0502040204020203" pitchFamily="34" charset="0"/>
                </a:rPr>
                <a:t>400</a:t>
              </a:r>
              <a:endParaRPr lang="zh-CN" altLang="en-US" sz="2000" b="1" kern="0" baseline="-25000" dirty="0">
                <a:solidFill>
                  <a:sysClr val="window" lastClr="FFFFFF"/>
                </a:solidFill>
                <a:latin typeface="Segoe UI" panose="020B0502040204020203" pitchFamily="34" charset="0"/>
                <a:cs typeface="Segoe UI" panose="020B05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wipe(lef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left)">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left)">
                                      <p:cBhvr>
                                        <p:cTn id="32"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9" grpId="0"/>
      <p:bldP spid="6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取指令数据通路</a:t>
            </a:r>
          </a:p>
        </p:txBody>
      </p:sp>
      <p:sp>
        <p:nvSpPr>
          <p:cNvPr id="4" name="矩形 3"/>
          <p:cNvSpPr/>
          <p:nvPr/>
        </p:nvSpPr>
        <p:spPr>
          <a:xfrm>
            <a:off x="2241594" y="1669670"/>
            <a:ext cx="559769" cy="442429"/>
          </a:xfrm>
          <a:prstGeom prst="rect">
            <a:avLst/>
          </a:prstGeom>
        </p:spPr>
        <p:txBody>
          <a:bodyPr wrap="none">
            <a:spAutoFit/>
          </a:bodyPr>
          <a:lstStyle/>
          <a:p>
            <a:r>
              <a:rPr lang="en-US" altLang="zh-CN" sz="227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2275" dirty="0">
              <a:solidFill>
                <a:srgbClr val="0066FF"/>
              </a:solidFill>
              <a:latin typeface="Segoe UI Black" panose="020B0A02040204020203" pitchFamily="34" charset="0"/>
              <a:cs typeface="Segoe UI Black" panose="020B0A02040204020203" pitchFamily="34" charset="0"/>
            </a:endParaRPr>
          </a:p>
        </p:txBody>
      </p:sp>
      <p:sp>
        <p:nvSpPr>
          <p:cNvPr id="5" name="内容占位符 2"/>
          <p:cNvSpPr txBox="1"/>
          <p:nvPr/>
        </p:nvSpPr>
        <p:spPr bwMode="auto">
          <a:xfrm>
            <a:off x="6029328" y="2969683"/>
            <a:ext cx="5323233" cy="2383517"/>
          </a:xfrm>
          <a:prstGeom prst="rect">
            <a:avLst/>
          </a:prstGeom>
          <a:noFill/>
          <a:ln w="9525">
            <a:noFill/>
            <a:miter lim="800000"/>
          </a:ln>
        </p:spPr>
        <p:txBody>
          <a:bodyPr vert="horz" wrap="square" lIns="91435" tIns="45718" rIns="91435" bIns="45718"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单周期不能设置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AR,DR,IR</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寄存器</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342900" indent="-342900" defTabSz="914400">
              <a:lnSpc>
                <a:spcPct val="150000"/>
              </a:lnSpc>
            </a:pP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程序和数据分开存放</a:t>
            </a:r>
            <a:r>
              <a:rPr lang="en-US" altLang="zh-CN" b="1" kern="0" dirty="0">
                <a:latin typeface="Courier New" panose="02070309020205020404" pitchFamily="49" charset="0"/>
                <a:ea typeface="微软雅黑" panose="020B0503020204020204" pitchFamily="34" charset="-122"/>
                <a:cs typeface="Courier New" panose="02070309020205020404" pitchFamily="49" charset="0"/>
              </a:rPr>
              <a:t>---</a:t>
            </a:r>
            <a:r>
              <a:rPr lang="zh-CN" altLang="en-US" b="1" kern="0" dirty="0">
                <a:latin typeface="Courier New" panose="02070309020205020404" pitchFamily="49" charset="0"/>
                <a:ea typeface="微软雅黑" panose="020B0503020204020204" pitchFamily="34" charset="-122"/>
                <a:cs typeface="Courier New" panose="02070309020205020404" pitchFamily="49" charset="0"/>
              </a:rPr>
              <a:t>哈佛结构</a:t>
            </a:r>
            <a:endParaRPr lang="en-US" altLang="zh-CN" b="1" kern="0" dirty="0">
              <a:latin typeface="Courier New" panose="02070309020205020404" pitchFamily="49" charset="0"/>
              <a:ea typeface="微软雅黑" panose="020B0503020204020204" pitchFamily="34" charset="-122"/>
              <a:cs typeface="Courier New" panose="02070309020205020404" pitchFamily="49"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指令存储器   数据存储器</a:t>
            </a: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指令</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   </a:t>
            </a:r>
            <a:r>
              <a:rPr lang="zh-CN" altLang="en-US" b="1" kern="0" dirty="0">
                <a:latin typeface="Segoe UI Black" panose="020B0A02040204020203" pitchFamily="34" charset="0"/>
                <a:ea typeface="微软雅黑" panose="020B0503020204020204" pitchFamily="34" charset="-122"/>
                <a:cs typeface="Segoe UI Black" panose="020B0A02040204020203" pitchFamily="34" charset="0"/>
              </a:rPr>
              <a:t>数据</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cache</a:t>
            </a:r>
          </a:p>
          <a:p>
            <a:pPr marL="445135" indent="-433705" defTabSz="914400">
              <a:lnSpc>
                <a:spcPct val="150000"/>
              </a:lnSpc>
            </a:pP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运算器和</a:t>
            </a:r>
            <a:r>
              <a:rPr lang="en-US" altLang="zh-CN" b="1" kern="0" dirty="0">
                <a:latin typeface="Segoe UI Black" panose="020B0A02040204020203" pitchFamily="34" charset="0"/>
                <a:ea typeface="Segoe UI Black" panose="020B0A02040204020203" pitchFamily="34" charset="0"/>
                <a:cs typeface="Segoe UI Black" panose="020B0A02040204020203" pitchFamily="34" charset="0"/>
              </a:rPr>
              <a:t>PC</a:t>
            </a:r>
            <a:r>
              <a:rPr lang="zh-CN" altLang="en-US" sz="2380" b="1" kern="0" dirty="0">
                <a:latin typeface="Segoe UI Black" panose="020B0A02040204020203" pitchFamily="34" charset="0"/>
                <a:ea typeface="Segoe UI Black" panose="020B0A02040204020203" pitchFamily="34" charset="0"/>
                <a:cs typeface="Segoe UI Black" panose="020B0A02040204020203" pitchFamily="34" charset="0"/>
              </a:rPr>
              <a:t>累加器分离</a:t>
            </a:r>
            <a:endParaRPr lang="en-US" altLang="en-US" sz="2380" b="1" kern="0" dirty="0">
              <a:latin typeface="Segoe UI Black" panose="020B0A02040204020203" pitchFamily="34" charset="0"/>
              <a:ea typeface="Segoe UI Black" panose="020B0A02040204020203" pitchFamily="34" charset="0"/>
              <a:cs typeface="Segoe UI Black" panose="020B0A02040204020203" pitchFamily="34" charset="0"/>
            </a:endParaRPr>
          </a:p>
          <a:p>
            <a:pPr marL="812800" lvl="1" indent="-355600" defTabSz="914400">
              <a:lnSpc>
                <a:spcPct val="150000"/>
              </a:lnSpc>
              <a:buFont typeface="Wingdings" panose="05000000000000000000" pitchFamily="2" charset="2"/>
              <a:buChar char="u"/>
            </a:pPr>
            <a:endParaRPr lang="en-US" altLang="zh-CN" b="1" kern="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1521625" y="1972135"/>
            <a:ext cx="3870337" cy="3720239"/>
            <a:chOff x="1604839" y="2248173"/>
            <a:chExt cx="4081996" cy="3923690"/>
          </a:xfrm>
        </p:grpSpPr>
        <p:sp>
          <p:nvSpPr>
            <p:cNvPr id="7" name="矩形 6"/>
            <p:cNvSpPr/>
            <p:nvPr/>
          </p:nvSpPr>
          <p:spPr>
            <a:xfrm>
              <a:off x="2472112" y="2391857"/>
              <a:ext cx="354733" cy="636962"/>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8" name="直接连接符 7"/>
            <p:cNvCxnSpPr/>
            <p:nvPr/>
          </p:nvCxnSpPr>
          <p:spPr>
            <a:xfrm flipV="1">
              <a:off x="2650524" y="3033614"/>
              <a:ext cx="0" cy="14180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300261" y="3100219"/>
              <a:ext cx="678296" cy="405084"/>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10" name="直接连接符 9"/>
            <p:cNvCxnSpPr>
              <a:endCxn id="7" idx="1"/>
            </p:cNvCxnSpPr>
            <p:nvPr/>
          </p:nvCxnSpPr>
          <p:spPr>
            <a:xfrm>
              <a:off x="1663557" y="2710338"/>
              <a:ext cx="808555"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826845" y="2728600"/>
              <a:ext cx="710367" cy="0"/>
            </a:xfrm>
            <a:prstGeom prst="line">
              <a:avLst/>
            </a:prstGeom>
            <a:ln w="28575">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3525151" y="2269341"/>
              <a:ext cx="1257585" cy="2032116"/>
              <a:chOff x="2153669" y="3581315"/>
              <a:chExt cx="929209" cy="1387999"/>
            </a:xfrm>
            <a:effectLst>
              <a:outerShdw blurRad="50800" dist="38100" dir="5400000" algn="t" rotWithShape="0">
                <a:prstClr val="black">
                  <a:alpha val="40000"/>
                </a:prstClr>
              </a:outerShdw>
            </a:effectLst>
          </p:grpSpPr>
          <p:sp>
            <p:nvSpPr>
              <p:cNvPr id="27" name="矩形 26"/>
              <p:cNvSpPr/>
              <p:nvPr/>
            </p:nvSpPr>
            <p:spPr>
              <a:xfrm>
                <a:off x="2162581" y="3581315"/>
                <a:ext cx="920297" cy="1387999"/>
              </a:xfrm>
              <a:prstGeom prst="rect">
                <a:avLst/>
              </a:prstGeom>
              <a:solidFill>
                <a:srgbClr val="79F5F9"/>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28" name="矩形 27"/>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29" name="矩形 2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30" name="矩形 29"/>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p>
            </p:txBody>
          </p:sp>
        </p:grpSp>
        <p:sp>
          <p:nvSpPr>
            <p:cNvPr id="13" name="矩形 12"/>
            <p:cNvSpPr/>
            <p:nvPr/>
          </p:nvSpPr>
          <p:spPr>
            <a:xfrm>
              <a:off x="4773023" y="2325764"/>
              <a:ext cx="889630" cy="374450"/>
            </a:xfrm>
            <a:prstGeom prst="rect">
              <a:avLst/>
            </a:prstGeom>
          </p:spPr>
          <p:txBody>
            <a:bodyPr wrap="none">
              <a:spAutoFit/>
            </a:bodyPr>
            <a:lstStyle/>
            <a:p>
              <a:r>
                <a:rPr lang="zh-CN" altLang="en-US" sz="1705"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4" name="矩形 13"/>
            <p:cNvSpPr/>
            <p:nvPr/>
          </p:nvSpPr>
          <p:spPr>
            <a:xfrm>
              <a:off x="2800717" y="5248201"/>
              <a:ext cx="304168" cy="405084"/>
            </a:xfrm>
            <a:prstGeom prst="rect">
              <a:avLst/>
            </a:prstGeom>
          </p:spPr>
          <p:txBody>
            <a:bodyPr wrap="square">
              <a:spAutoFit/>
            </a:bodyPr>
            <a:lstStyle/>
            <a:p>
              <a:r>
                <a:rPr lang="en-US" altLang="zh-CN" sz="1895" dirty="0">
                  <a:latin typeface="Times New Roman" panose="02020603050405020304" pitchFamily="18" charset="0"/>
                  <a:cs typeface="Times New Roman" panose="02020603050405020304" pitchFamily="18" charset="0"/>
                </a:rPr>
                <a:t>4</a:t>
              </a:r>
              <a:endParaRPr lang="zh-CN" altLang="en-US" sz="1895" dirty="0">
                <a:latin typeface="Times New Roman" panose="02020603050405020304" pitchFamily="18" charset="0"/>
                <a:cs typeface="Times New Roman" panose="02020603050405020304" pitchFamily="18" charset="0"/>
              </a:endParaRPr>
            </a:p>
          </p:txBody>
        </p:sp>
        <p:cxnSp>
          <p:nvCxnSpPr>
            <p:cNvPr id="15" name="直接连接符 14"/>
            <p:cNvCxnSpPr/>
            <p:nvPr/>
          </p:nvCxnSpPr>
          <p:spPr>
            <a:xfrm>
              <a:off x="3189015" y="5485167"/>
              <a:ext cx="60862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 name="任意多边形: 形状 251"/>
            <p:cNvSpPr/>
            <p:nvPr/>
          </p:nvSpPr>
          <p:spPr>
            <a:xfrm>
              <a:off x="4256257" y="5133693"/>
              <a:ext cx="590890" cy="1038170"/>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7"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8" name="矩形 17"/>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sp>
          <p:nvSpPr>
            <p:cNvPr id="19" name="等腰三角形 18"/>
            <p:cNvSpPr/>
            <p:nvPr/>
          </p:nvSpPr>
          <p:spPr>
            <a:xfrm>
              <a:off x="2497819" y="2854655"/>
              <a:ext cx="305412" cy="171684"/>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0" name="直接连接符 19"/>
            <p:cNvCxnSpPr/>
            <p:nvPr/>
          </p:nvCxnSpPr>
          <p:spPr>
            <a:xfrm>
              <a:off x="4802450" y="2721795"/>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1676642" y="2715843"/>
              <a:ext cx="0" cy="345602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endCxn id="16" idx="2"/>
            </p:cNvCxnSpPr>
            <p:nvPr/>
          </p:nvCxnSpPr>
          <p:spPr>
            <a:xfrm>
              <a:off x="1676642" y="6171863"/>
              <a:ext cx="31705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3189015" y="2728600"/>
              <a:ext cx="0" cy="205936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189015" y="4811096"/>
              <a:ext cx="59042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矩形 24"/>
            <p:cNvSpPr/>
            <p:nvPr/>
          </p:nvSpPr>
          <p:spPr>
            <a:xfrm>
              <a:off x="1604839" y="2248173"/>
              <a:ext cx="781426" cy="405084"/>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PC+4</a:t>
              </a:r>
              <a:endParaRPr lang="zh-CN" altLang="en-US" sz="189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2805603" y="2369800"/>
              <a:ext cx="774664" cy="374450"/>
            </a:xfrm>
            <a:prstGeom prst="rect">
              <a:avLst/>
            </a:prstGeom>
          </p:spPr>
          <p:txBody>
            <a:bodyPr wrap="none">
              <a:spAutoFit/>
            </a:bodyPr>
            <a:lstStyle/>
            <a:p>
              <a:r>
                <a:rPr lang="en-US" altLang="zh-CN" sz="1705" b="1" dirty="0" err="1">
                  <a:latin typeface="微软雅黑" panose="020B0503020204020204" pitchFamily="34" charset="-122"/>
                  <a:ea typeface="微软雅黑" panose="020B0503020204020204" pitchFamily="34" charset="-122"/>
                  <a:cs typeface="Times New Roman" panose="02020603050405020304" pitchFamily="18" charset="0"/>
                </a:rPr>
                <a:t>Addr</a:t>
              </a:r>
              <a:endParaRPr lang="zh-CN" altLang="en-US" sz="170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1" name="TextBox 24"/>
          <p:cNvSpPr txBox="1"/>
          <p:nvPr/>
        </p:nvSpPr>
        <p:spPr>
          <a:xfrm>
            <a:off x="6787468" y="1734132"/>
            <a:ext cx="3859617" cy="639470"/>
          </a:xfrm>
          <a:prstGeom prst="rect">
            <a:avLst/>
          </a:prstGeom>
          <a:noFill/>
        </p:spPr>
        <p:txBody>
          <a:bodyPr wrap="square" rtlCol="0">
            <a:spAutoFit/>
          </a:bodyPr>
          <a:lstStyle/>
          <a:p>
            <a:pPr>
              <a:lnSpc>
                <a:spcPct val="130000"/>
              </a:lnSpc>
              <a:spcBef>
                <a:spcPts val="570"/>
              </a:spcBef>
              <a:spcAft>
                <a:spcPts val="570"/>
              </a:spcAft>
            </a:pP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3035"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3035"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cxnSp>
        <p:nvCxnSpPr>
          <p:cNvPr id="32" name="直接连接符 31"/>
          <p:cNvCxnSpPr/>
          <p:nvPr/>
        </p:nvCxnSpPr>
        <p:spPr>
          <a:xfrm>
            <a:off x="1562686" y="2410336"/>
            <a:ext cx="79384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680268" y="2427651"/>
            <a:ext cx="673533"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023659" y="5041285"/>
            <a:ext cx="577066" cy="0"/>
          </a:xfrm>
          <a:prstGeom prst="line">
            <a:avLst/>
          </a:prstGeom>
          <a:ln w="76200">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4035562" y="4714386"/>
            <a:ext cx="560251" cy="984339"/>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ln w="76200" cap="sq">
            <a:solidFill>
              <a:srgbClr val="00B0F0"/>
            </a:solid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655"/>
          </a:p>
        </p:txBody>
      </p:sp>
      <p:cxnSp>
        <p:nvCxnSpPr>
          <p:cNvPr id="39" name="直接连接符 38"/>
          <p:cNvCxnSpPr/>
          <p:nvPr/>
        </p:nvCxnSpPr>
        <p:spPr>
          <a:xfrm>
            <a:off x="1589705" y="2415556"/>
            <a:ext cx="0" cy="3276819"/>
          </a:xfrm>
          <a:prstGeom prst="line">
            <a:avLst/>
          </a:prstGeom>
          <a:ln w="76200" cap="sq">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89705" y="5698725"/>
            <a:ext cx="2996583" cy="0"/>
          </a:xfrm>
          <a:prstGeom prst="line">
            <a:avLst/>
          </a:prstGeom>
          <a:noFill/>
          <a:ln w="762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3023659" y="2427651"/>
            <a:ext cx="0" cy="1952586"/>
          </a:xfrm>
          <a:prstGeom prst="line">
            <a:avLst/>
          </a:prstGeom>
          <a:ln w="76200" cap="sq">
            <a:solidFill>
              <a:srgbClr val="00B0F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023659" y="4402166"/>
            <a:ext cx="559813" cy="0"/>
          </a:xfrm>
          <a:prstGeom prst="line">
            <a:avLst/>
          </a:prstGeom>
          <a:ln w="76200" cap="sq">
            <a:solidFill>
              <a:srgbClr val="00B0F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327174" y="1992206"/>
            <a:ext cx="2049596" cy="1926747"/>
            <a:chOff x="8414444" y="3026339"/>
            <a:chExt cx="2161683" cy="2032116"/>
          </a:xfrm>
        </p:grpSpPr>
        <p:grpSp>
          <p:nvGrpSpPr>
            <p:cNvPr id="44" name="组合 43"/>
            <p:cNvGrpSpPr/>
            <p:nvPr/>
          </p:nvGrpSpPr>
          <p:grpSpPr>
            <a:xfrm>
              <a:off x="8414444" y="3026339"/>
              <a:ext cx="1264309" cy="2032116"/>
              <a:chOff x="2153669" y="3581315"/>
              <a:chExt cx="934177" cy="1387999"/>
            </a:xfrm>
            <a:effectLst>
              <a:outerShdw blurRad="50800" dist="38100" dir="5400000" algn="t" rotWithShape="0">
                <a:prstClr val="black">
                  <a:alpha val="40000"/>
                </a:prstClr>
              </a:outerShdw>
            </a:effectLst>
          </p:grpSpPr>
          <p:sp>
            <p:nvSpPr>
              <p:cNvPr id="46" name="矩形 45"/>
              <p:cNvSpPr/>
              <p:nvPr/>
            </p:nvSpPr>
            <p:spPr>
              <a:xfrm>
                <a:off x="2167549" y="3581315"/>
                <a:ext cx="920297" cy="1387999"/>
              </a:xfrm>
              <a:prstGeom prst="rect">
                <a:avLst/>
              </a:prstGeom>
              <a:solidFill>
                <a:schemeClr val="accent1">
                  <a:lumMod val="40000"/>
                  <a:lumOff val="6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a:off x="2672636" y="3769167"/>
                <a:ext cx="40749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49" name="矩形 48"/>
              <p:cNvSpPr/>
              <p:nvPr/>
            </p:nvSpPr>
            <p:spPr>
              <a:xfrm>
                <a:off x="2271557" y="4158047"/>
                <a:ext cx="713546"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p>
            </p:txBody>
          </p:sp>
        </p:grpSp>
        <p:cxnSp>
          <p:nvCxnSpPr>
            <p:cNvPr id="45" name="直接连接符 4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50" name="组合 49"/>
          <p:cNvGrpSpPr/>
          <p:nvPr/>
        </p:nvGrpSpPr>
        <p:grpSpPr>
          <a:xfrm>
            <a:off x="3587622" y="4134197"/>
            <a:ext cx="706615" cy="1210041"/>
            <a:chOff x="3783822" y="4528472"/>
            <a:chExt cx="745258" cy="1276215"/>
          </a:xfrm>
        </p:grpSpPr>
        <p:sp>
          <p:nvSpPr>
            <p:cNvPr id="51" name="任意多边形: 形状 323"/>
            <p:cNvSpPr/>
            <p:nvPr/>
          </p:nvSpPr>
          <p:spPr>
            <a:xfrm>
              <a:off x="3783822" y="4528472"/>
              <a:ext cx="657444" cy="127621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2" name="矩形 51"/>
            <p:cNvSpPr/>
            <p:nvPr/>
          </p:nvSpPr>
          <p:spPr>
            <a:xfrm>
              <a:off x="4040140" y="4864914"/>
              <a:ext cx="488940" cy="589840"/>
            </a:xfrm>
            <a:prstGeom prst="rect">
              <a:avLst/>
            </a:prstGeom>
          </p:spPr>
          <p:txBody>
            <a:bodyPr wrap="none">
              <a:spAutoFit/>
            </a:bodyPr>
            <a:lstStyle/>
            <a:p>
              <a:r>
                <a:rPr lang="en-US" altLang="zh-CN" sz="303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3035" dirty="0">
                <a:latin typeface="Segoe UI Black" panose="020B0A02040204020203" pitchFamily="34" charset="0"/>
                <a:cs typeface="Segoe UI Black" panose="020B0A02040204020203" pitchFamily="34" charset="0"/>
              </a:endParaRPr>
            </a:p>
          </p:txBody>
        </p:sp>
      </p:grpSp>
      <p:grpSp>
        <p:nvGrpSpPr>
          <p:cNvPr id="53" name="组合 52"/>
          <p:cNvGrpSpPr/>
          <p:nvPr/>
        </p:nvGrpSpPr>
        <p:grpSpPr>
          <a:xfrm>
            <a:off x="3327173" y="1992206"/>
            <a:ext cx="2079112" cy="1926747"/>
            <a:chOff x="8414444" y="3028399"/>
            <a:chExt cx="2192813" cy="2032116"/>
          </a:xfrm>
        </p:grpSpPr>
        <p:grpSp>
          <p:nvGrpSpPr>
            <p:cNvPr id="54" name="组合 53"/>
            <p:cNvGrpSpPr/>
            <p:nvPr/>
          </p:nvGrpSpPr>
          <p:grpSpPr>
            <a:xfrm>
              <a:off x="8414444" y="3028399"/>
              <a:ext cx="1261840" cy="2032116"/>
              <a:chOff x="2153669" y="3582722"/>
              <a:chExt cx="932353" cy="1387999"/>
            </a:xfrm>
            <a:effectLst>
              <a:outerShdw blurRad="50800" dist="38100" dir="5400000" algn="t" rotWithShape="0">
                <a:prstClr val="black">
                  <a:alpha val="40000"/>
                </a:prstClr>
              </a:outerShdw>
            </a:effectLst>
          </p:grpSpPr>
          <p:sp>
            <p:nvSpPr>
              <p:cNvPr id="57" name="矩形 56"/>
              <p:cNvSpPr/>
              <p:nvPr/>
            </p:nvSpPr>
            <p:spPr>
              <a:xfrm>
                <a:off x="2165725" y="3582722"/>
                <a:ext cx="920297" cy="1387999"/>
              </a:xfrm>
              <a:prstGeom prst="rect">
                <a:avLst/>
              </a:prstGeom>
              <a:solidFill>
                <a:schemeClr val="accent1">
                  <a:lumMod val="60000"/>
                  <a:lumOff val="4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58" name="矩形 57"/>
              <p:cNvSpPr/>
              <p:nvPr/>
            </p:nvSpPr>
            <p:spPr>
              <a:xfrm>
                <a:off x="2672636" y="3769167"/>
                <a:ext cx="407492"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RD</a:t>
                </a:r>
                <a:endParaRPr lang="zh-CN" altLang="en-US" sz="1895" dirty="0">
                  <a:latin typeface="Times New Roman" panose="02020603050405020304" pitchFamily="18" charset="0"/>
                  <a:cs typeface="Times New Roman" panose="02020603050405020304" pitchFamily="18" charset="0"/>
                </a:endParaRPr>
              </a:p>
            </p:txBody>
          </p:sp>
          <p:sp>
            <p:nvSpPr>
              <p:cNvPr id="59" name="矩形 58"/>
              <p:cNvSpPr/>
              <p:nvPr/>
            </p:nvSpPr>
            <p:spPr>
              <a:xfrm>
                <a:off x="2153669" y="3768090"/>
                <a:ext cx="281321" cy="276685"/>
              </a:xfrm>
              <a:prstGeom prst="rect">
                <a:avLst/>
              </a:prstGeom>
            </p:spPr>
            <p:txBody>
              <a:bodyPr wrap="none">
                <a:spAutoFit/>
              </a:bodyPr>
              <a:lstStyle/>
              <a:p>
                <a:r>
                  <a:rPr lang="en-US" altLang="zh-CN" sz="1895" dirty="0">
                    <a:latin typeface="Times New Roman" panose="02020603050405020304" pitchFamily="18" charset="0"/>
                    <a:cs typeface="Times New Roman" panose="02020603050405020304" pitchFamily="18" charset="0"/>
                  </a:rPr>
                  <a:t>A</a:t>
                </a:r>
                <a:endParaRPr lang="zh-CN" altLang="en-US" sz="1895" dirty="0">
                  <a:latin typeface="Times New Roman" panose="02020603050405020304" pitchFamily="18" charset="0"/>
                  <a:cs typeface="Times New Roman" panose="02020603050405020304" pitchFamily="18" charset="0"/>
                </a:endParaRPr>
              </a:p>
            </p:txBody>
          </p:sp>
          <p:sp>
            <p:nvSpPr>
              <p:cNvPr id="60" name="矩形 59"/>
              <p:cNvSpPr/>
              <p:nvPr/>
            </p:nvSpPr>
            <p:spPr>
              <a:xfrm>
                <a:off x="2271557" y="4158047"/>
                <a:ext cx="713547" cy="486855"/>
              </a:xfrm>
              <a:prstGeom prst="rect">
                <a:avLst/>
              </a:prstGeom>
            </p:spPr>
            <p:txBody>
              <a:bodyPr wrap="none">
                <a:spAutoFit/>
              </a:bodyPr>
              <a:lstStyle/>
              <a:p>
                <a:pPr algn="ctr" defTabSz="914400"/>
                <a:r>
                  <a:rPr lang="zh-CN" altLang="en-US" sz="1895" b="1" kern="0" dirty="0">
                    <a:latin typeface="微软雅黑" panose="020B0503020204020204" pitchFamily="34" charset="-122"/>
                    <a:ea typeface="微软雅黑" panose="020B0503020204020204" pitchFamily="34" charset="-122"/>
                  </a:rPr>
                  <a:t>指令</a:t>
                </a:r>
                <a:endParaRPr lang="en-US" altLang="zh-CN" sz="1895" b="1" kern="0" dirty="0">
                  <a:latin typeface="微软雅黑" panose="020B0503020204020204" pitchFamily="34" charset="-122"/>
                  <a:ea typeface="微软雅黑" panose="020B0503020204020204" pitchFamily="34" charset="-122"/>
                </a:endParaRPr>
              </a:p>
              <a:p>
                <a:pPr algn="ctr" defTabSz="914400"/>
                <a:r>
                  <a:rPr lang="zh-CN" altLang="en-US" sz="1895" b="1" kern="0" dirty="0">
                    <a:latin typeface="微软雅黑" panose="020B0503020204020204" pitchFamily="34" charset="-122"/>
                    <a:ea typeface="微软雅黑" panose="020B0503020204020204" pitchFamily="34" charset="-122"/>
                  </a:rPr>
                  <a:t>存储器</a:t>
                </a:r>
              </a:p>
            </p:txBody>
          </p:sp>
        </p:grpSp>
        <p:cxnSp>
          <p:nvCxnSpPr>
            <p:cNvPr id="55" name="直接连接符 54"/>
            <p:cNvCxnSpPr/>
            <p:nvPr/>
          </p:nvCxnSpPr>
          <p:spPr>
            <a:xfrm>
              <a:off x="9691742" y="3478793"/>
              <a:ext cx="884385" cy="0"/>
            </a:xfrm>
            <a:prstGeom prst="line">
              <a:avLst/>
            </a:prstGeom>
            <a:noFill/>
            <a:ln w="28575" cap="sq">
              <a:solidFill>
                <a:schemeClr val="tx1">
                  <a:lumMod val="95000"/>
                  <a:lumOff val="5000"/>
                </a:schemeClr>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5"/>
            <p:cNvCxnSpPr/>
            <p:nvPr/>
          </p:nvCxnSpPr>
          <p:spPr>
            <a:xfrm>
              <a:off x="9722872" y="3478793"/>
              <a:ext cx="884385"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61" name="Picture 250" descr="j03125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组合 35"/>
          <p:cNvGrpSpPr/>
          <p:nvPr/>
        </p:nvGrpSpPr>
        <p:grpSpPr>
          <a:xfrm>
            <a:off x="2343929" y="2108369"/>
            <a:ext cx="336339" cy="603934"/>
            <a:chOff x="2472112" y="2391857"/>
            <a:chExt cx="354733" cy="636962"/>
          </a:xfrm>
        </p:grpSpPr>
        <p:sp>
          <p:nvSpPr>
            <p:cNvPr id="37" name="矩形 36"/>
            <p:cNvSpPr/>
            <p:nvPr/>
          </p:nvSpPr>
          <p:spPr>
            <a:xfrm>
              <a:off x="2472112" y="2391857"/>
              <a:ext cx="354733" cy="6369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38" name="等腰三角形 37"/>
            <p:cNvSpPr/>
            <p:nvPr/>
          </p:nvSpPr>
          <p:spPr>
            <a:xfrm>
              <a:off x="2497819" y="2854655"/>
              <a:ext cx="305412" cy="171684"/>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down)">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par>
                          <p:cTn id="49" fill="hold">
                            <p:stCondLst>
                              <p:cond delay="1500"/>
                            </p:stCondLst>
                            <p:childTnLst>
                              <p:par>
                                <p:cTn id="50" presetID="22" presetClass="entr" presetSubtype="1"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up)">
                                      <p:cBhvr>
                                        <p:cTn id="52" dur="500"/>
                                        <p:tgtEl>
                                          <p:spTgt spid="41"/>
                                        </p:tgtEl>
                                      </p:cBhvr>
                                    </p:animEffect>
                                  </p:childTnLst>
                                </p:cTn>
                              </p:par>
                            </p:childTnLst>
                          </p:cTn>
                        </p:par>
                        <p:par>
                          <p:cTn id="53" fill="hold">
                            <p:stCondLst>
                              <p:cond delay="2000"/>
                            </p:stCondLst>
                            <p:childTnLst>
                              <p:par>
                                <p:cTn id="54" presetID="22" presetClass="entr" presetSubtype="8"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par>
                                <p:cTn id="57" presetID="22" presetClass="entr" presetSubtype="8"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left)">
                                      <p:cBhvr>
                                        <p:cTn id="59" dur="500"/>
                                        <p:tgtEl>
                                          <p:spTgt spid="34"/>
                                        </p:tgtEl>
                                      </p:cBhvr>
                                    </p:animEffect>
                                  </p:childTnLst>
                                </p:cTn>
                              </p:par>
                            </p:childTnLst>
                          </p:cTn>
                        </p:par>
                        <p:par>
                          <p:cTn id="60" fill="hold">
                            <p:stCondLst>
                              <p:cond delay="2500"/>
                            </p:stCondLst>
                            <p:childTnLst>
                              <p:par>
                                <p:cTn id="61" presetID="22" presetClass="entr" presetSubtype="8"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wipe(left)">
                                      <p:cBhvr>
                                        <p:cTn id="63" dur="500"/>
                                        <p:tgtEl>
                                          <p:spTgt spid="50"/>
                                        </p:tgtEl>
                                      </p:cBhvr>
                                    </p:animEffect>
                                  </p:childTnLst>
                                </p:cTn>
                              </p:par>
                            </p:childTnLst>
                          </p:cTn>
                        </p:par>
                        <p:par>
                          <p:cTn id="64" fill="hold">
                            <p:stCondLst>
                              <p:cond delay="30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3500"/>
                            </p:stCondLst>
                            <p:childTnLst>
                              <p:par>
                                <p:cTn id="69" presetID="22" presetClass="entr" presetSubtype="2" fill="hold"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wipe(right)">
                                      <p:cBhvr>
                                        <p:cTn id="71" dur="500"/>
                                        <p:tgtEl>
                                          <p:spTgt spid="40"/>
                                        </p:tgtEl>
                                      </p:cBhvr>
                                    </p:animEffect>
                                  </p:childTnLst>
                                </p:cTn>
                              </p:par>
                            </p:childTnLst>
                          </p:cTn>
                        </p:par>
                        <p:par>
                          <p:cTn id="72" fill="hold">
                            <p:stCondLst>
                              <p:cond delay="4000"/>
                            </p:stCondLst>
                            <p:childTnLst>
                              <p:par>
                                <p:cTn id="73" presetID="22" presetClass="entr" presetSubtype="4" fill="hold" nodeType="after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down)">
                                      <p:cBhvr>
                                        <p:cTn id="75" dur="500"/>
                                        <p:tgtEl>
                                          <p:spTgt spid="39"/>
                                        </p:tgtEl>
                                      </p:cBhvr>
                                    </p:animEffect>
                                  </p:childTnLst>
                                </p:cTn>
                              </p:par>
                            </p:childTnLst>
                          </p:cTn>
                        </p:par>
                        <p:par>
                          <p:cTn id="76" fill="hold">
                            <p:stCondLst>
                              <p:cond delay="4500"/>
                            </p:stCondLst>
                            <p:childTnLst>
                              <p:par>
                                <p:cTn id="77" presetID="22" presetClass="entr" presetSubtype="8" fill="hold" nodeType="after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wipe(left)">
                                      <p:cBhvr>
                                        <p:cTn id="8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a:t>
            </a:r>
          </a:p>
        </p:txBody>
      </p:sp>
      <p:cxnSp>
        <p:nvCxnSpPr>
          <p:cNvPr id="17" name="直接连接符 16"/>
          <p:cNvCxnSpPr/>
          <p:nvPr/>
        </p:nvCxnSpPr>
        <p:spPr>
          <a:xfrm>
            <a:off x="6750018" y="2057687"/>
            <a:ext cx="0" cy="28446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558252" y="3398549"/>
            <a:ext cx="178036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5579484" y="3902342"/>
            <a:ext cx="32580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4698555" y="3033200"/>
            <a:ext cx="12443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a:off x="4698555" y="2711731"/>
            <a:ext cx="122073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 name="矩形 21"/>
          <p:cNvSpPr/>
          <p:nvPr/>
        </p:nvSpPr>
        <p:spPr>
          <a:xfrm>
            <a:off x="2340373" y="2452523"/>
            <a:ext cx="290792" cy="522148"/>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cxnSp>
        <p:nvCxnSpPr>
          <p:cNvPr id="23" name="直接连接符 22"/>
          <p:cNvCxnSpPr/>
          <p:nvPr/>
        </p:nvCxnSpPr>
        <p:spPr>
          <a:xfrm flipV="1">
            <a:off x="2486627" y="2978602"/>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2199500" y="3033200"/>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25" name="直接连接符 24"/>
          <p:cNvCxnSpPr>
            <a:endCxn id="22" idx="1"/>
          </p:cNvCxnSpPr>
          <p:nvPr/>
        </p:nvCxnSpPr>
        <p:spPr>
          <a:xfrm>
            <a:off x="1982221" y="2713053"/>
            <a:ext cx="358152" cy="545"/>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637138" y="2718630"/>
            <a:ext cx="395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243140" y="2062861"/>
            <a:ext cx="497252"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dirty="0">
              <a:latin typeface="Segoe UI Black" panose="020B0A02040204020203" pitchFamily="34" charset="0"/>
              <a:cs typeface="Segoe UI Black" panose="020B0A02040204020203" pitchFamily="34" charset="0"/>
            </a:endParaRPr>
          </a:p>
        </p:txBody>
      </p:sp>
      <p:grpSp>
        <p:nvGrpSpPr>
          <p:cNvPr id="28" name="组合 27"/>
          <p:cNvGrpSpPr/>
          <p:nvPr/>
        </p:nvGrpSpPr>
        <p:grpSpPr>
          <a:xfrm>
            <a:off x="3022659" y="2342154"/>
            <a:ext cx="1064999" cy="1665822"/>
            <a:chOff x="2153669" y="3581315"/>
            <a:chExt cx="959942" cy="1387999"/>
          </a:xfrm>
        </p:grpSpPr>
        <p:sp>
          <p:nvSpPr>
            <p:cNvPr id="29" name="矩形 2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0" name="矩形 29"/>
            <p:cNvSpPr/>
            <p:nvPr/>
          </p:nvSpPr>
          <p:spPr>
            <a:xfrm>
              <a:off x="2672636" y="3769167"/>
              <a:ext cx="440975"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31" name="矩形 30"/>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32" name="矩形 31"/>
            <p:cNvSpPr/>
            <p:nvPr/>
          </p:nvSpPr>
          <p:spPr>
            <a:xfrm>
              <a:off x="2282858" y="4158047"/>
              <a:ext cx="690940" cy="465984"/>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p>
          </p:txBody>
        </p:sp>
      </p:grpSp>
      <p:sp>
        <p:nvSpPr>
          <p:cNvPr id="33" name="矩形 32"/>
          <p:cNvSpPr/>
          <p:nvPr/>
        </p:nvSpPr>
        <p:spPr>
          <a:xfrm>
            <a:off x="4654018" y="2762005"/>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34" name="矩形 33"/>
          <p:cNvSpPr/>
          <p:nvPr/>
        </p:nvSpPr>
        <p:spPr>
          <a:xfrm>
            <a:off x="4648685" y="2457036"/>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35" name="矩形 34"/>
          <p:cNvSpPr/>
          <p:nvPr/>
        </p:nvSpPr>
        <p:spPr>
          <a:xfrm>
            <a:off x="4647101" y="3089859"/>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sp>
        <p:nvSpPr>
          <p:cNvPr id="36" name="矩形 35"/>
          <p:cNvSpPr/>
          <p:nvPr/>
        </p:nvSpPr>
        <p:spPr>
          <a:xfrm>
            <a:off x="5924616" y="2292955"/>
            <a:ext cx="1633637" cy="1867116"/>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37" name="矩形 36"/>
          <p:cNvSpPr/>
          <p:nvPr/>
        </p:nvSpPr>
        <p:spPr>
          <a:xfrm>
            <a:off x="5907898" y="2524859"/>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8" name="矩形 37"/>
          <p:cNvSpPr/>
          <p:nvPr/>
        </p:nvSpPr>
        <p:spPr>
          <a:xfrm>
            <a:off x="5904102" y="2851326"/>
            <a:ext cx="54854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9" name="矩形 38"/>
          <p:cNvSpPr/>
          <p:nvPr/>
        </p:nvSpPr>
        <p:spPr>
          <a:xfrm>
            <a:off x="5909661" y="3186893"/>
            <a:ext cx="500458"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40" name="矩形 39"/>
          <p:cNvSpPr/>
          <p:nvPr/>
        </p:nvSpPr>
        <p:spPr>
          <a:xfrm>
            <a:off x="5906816" y="3728148"/>
            <a:ext cx="550151"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6506865" y="2250210"/>
            <a:ext cx="524503"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42" name="矩形 41"/>
          <p:cNvSpPr/>
          <p:nvPr/>
        </p:nvSpPr>
        <p:spPr>
          <a:xfrm>
            <a:off x="6217413" y="3456460"/>
            <a:ext cx="1063113" cy="35503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p>
        </p:txBody>
      </p:sp>
      <p:sp>
        <p:nvSpPr>
          <p:cNvPr id="43" name="矩形 42"/>
          <p:cNvSpPr/>
          <p:nvPr/>
        </p:nvSpPr>
        <p:spPr>
          <a:xfrm>
            <a:off x="7175309" y="2560384"/>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44" name="矩形 43"/>
          <p:cNvSpPr/>
          <p:nvPr/>
        </p:nvSpPr>
        <p:spPr>
          <a:xfrm>
            <a:off x="7175309" y="3186893"/>
            <a:ext cx="439544" cy="35503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7543441" y="2737590"/>
            <a:ext cx="1795173"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任意多边形: 形状 323"/>
          <p:cNvSpPr/>
          <p:nvPr/>
        </p:nvSpPr>
        <p:spPr>
          <a:xfrm>
            <a:off x="8939952" y="2546239"/>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47" name="矩形 46"/>
          <p:cNvSpPr/>
          <p:nvPr/>
        </p:nvSpPr>
        <p:spPr>
          <a:xfrm rot="16200000">
            <a:off x="8991115" y="2890008"/>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cxnSp>
        <p:nvCxnSpPr>
          <p:cNvPr id="49" name="直接连接符 48"/>
          <p:cNvCxnSpPr/>
          <p:nvPr/>
        </p:nvCxnSpPr>
        <p:spPr>
          <a:xfrm>
            <a:off x="9478891" y="3078107"/>
            <a:ext cx="11332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4698555" y="2717249"/>
            <a:ext cx="0" cy="6381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10612168" y="3078108"/>
            <a:ext cx="0" cy="150254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98555" y="3356343"/>
            <a:ext cx="12260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a:off x="5579484" y="3916197"/>
            <a:ext cx="0" cy="67830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p:cNvCxnSpPr/>
          <p:nvPr/>
        </p:nvCxnSpPr>
        <p:spPr>
          <a:xfrm>
            <a:off x="5579484" y="4594503"/>
            <a:ext cx="50279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5" name="等腰三角形 54"/>
          <p:cNvSpPr/>
          <p:nvPr/>
        </p:nvSpPr>
        <p:spPr>
          <a:xfrm>
            <a:off x="2361447" y="2831901"/>
            <a:ext cx="250360" cy="140738"/>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nvGrpSpPr>
          <p:cNvPr id="56" name="组合 55"/>
          <p:cNvGrpSpPr/>
          <p:nvPr/>
        </p:nvGrpSpPr>
        <p:grpSpPr>
          <a:xfrm>
            <a:off x="6420042" y="4014148"/>
            <a:ext cx="643125" cy="585380"/>
            <a:chOff x="1853728" y="4285666"/>
            <a:chExt cx="558006" cy="507904"/>
          </a:xfrm>
          <a:solidFill>
            <a:srgbClr val="FFCCFF"/>
          </a:solidFill>
        </p:grpSpPr>
        <p:cxnSp>
          <p:nvCxnSpPr>
            <p:cNvPr id="57" name="直接连接符 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1853728" y="4460324"/>
              <a:ext cx="558006" cy="333246"/>
            </a:xfrm>
            <a:prstGeom prst="rect">
              <a:avLst/>
            </a:prstGeom>
            <a:noFill/>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sp>
          <p:nvSpPr>
            <p:cNvPr id="59" name="等腰三角形 58"/>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cxnSp>
        <p:nvCxnSpPr>
          <p:cNvPr id="60" name="直接连接符 59"/>
          <p:cNvCxnSpPr/>
          <p:nvPr/>
        </p:nvCxnSpPr>
        <p:spPr>
          <a:xfrm>
            <a:off x="4069720" y="2713052"/>
            <a:ext cx="62883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9185944" y="2062861"/>
            <a:ext cx="0" cy="54812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6138954" y="173329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63" name="矩形 62"/>
          <p:cNvSpPr/>
          <p:nvPr/>
        </p:nvSpPr>
        <p:spPr>
          <a:xfrm>
            <a:off x="8717922" y="1741541"/>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64" name="直接连接符 63"/>
          <p:cNvCxnSpPr/>
          <p:nvPr/>
        </p:nvCxnSpPr>
        <p:spPr>
          <a:xfrm>
            <a:off x="7527566" y="3404119"/>
            <a:ext cx="1418175"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579484" y="3913609"/>
            <a:ext cx="363378" cy="0"/>
          </a:xfrm>
          <a:prstGeom prst="line">
            <a:avLst/>
          </a:prstGeom>
          <a:ln w="76200" cap="sq">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4717297" y="2718537"/>
            <a:ext cx="1220730"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2490460" y="2976014"/>
            <a:ext cx="0" cy="116242"/>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2203334" y="3030613"/>
            <a:ext cx="643125" cy="384080"/>
          </a:xfrm>
          <a:prstGeom prst="rect">
            <a:avLst/>
          </a:prstGeom>
        </p:spPr>
        <p:txBody>
          <a:bodyPr wrap="none">
            <a:spAutoFit/>
          </a:bodyPr>
          <a:lstStyle/>
          <a:p>
            <a:r>
              <a:rPr lang="en-US" altLang="zh-CN" sz="1895" i="1" dirty="0">
                <a:solidFill>
                  <a:srgbClr val="C00000"/>
                </a:solidFill>
                <a:latin typeface="Times New Roman" panose="02020603050405020304" pitchFamily="18" charset="0"/>
                <a:cs typeface="Times New Roman" panose="02020603050405020304" pitchFamily="18" charset="0"/>
              </a:rPr>
              <a:t>CLK</a:t>
            </a:r>
            <a:endParaRPr lang="zh-CN" altLang="en-US" sz="1895" i="1" dirty="0">
              <a:solidFill>
                <a:srgbClr val="C00000"/>
              </a:solidFill>
              <a:latin typeface="Times New Roman" panose="02020603050405020304" pitchFamily="18" charset="0"/>
              <a:cs typeface="Times New Roman" panose="02020603050405020304" pitchFamily="18" charset="0"/>
            </a:endParaRPr>
          </a:p>
        </p:txBody>
      </p:sp>
      <p:cxnSp>
        <p:nvCxnSpPr>
          <p:cNvPr id="70" name="直接连接符 69"/>
          <p:cNvCxnSpPr/>
          <p:nvPr/>
        </p:nvCxnSpPr>
        <p:spPr>
          <a:xfrm>
            <a:off x="2640971" y="2716043"/>
            <a:ext cx="395407"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4024564" y="2389513"/>
            <a:ext cx="766557" cy="325795"/>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77" name="矩形 76"/>
          <p:cNvSpPr/>
          <p:nvPr/>
        </p:nvSpPr>
        <p:spPr>
          <a:xfrm>
            <a:off x="4657851" y="2759418"/>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20:16</a:t>
            </a:r>
            <a:endParaRPr lang="zh-CN" altLang="en-US" sz="1515" dirty="0">
              <a:latin typeface="Times New Roman" panose="02020603050405020304" pitchFamily="18" charset="0"/>
              <a:cs typeface="Times New Roman" panose="02020603050405020304" pitchFamily="18" charset="0"/>
            </a:endParaRPr>
          </a:p>
        </p:txBody>
      </p:sp>
      <p:sp>
        <p:nvSpPr>
          <p:cNvPr id="78" name="矩形 77"/>
          <p:cNvSpPr/>
          <p:nvPr/>
        </p:nvSpPr>
        <p:spPr>
          <a:xfrm>
            <a:off x="4652519" y="2454449"/>
            <a:ext cx="630301"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25:21</a:t>
            </a:r>
            <a:endParaRPr lang="zh-CN" altLang="en-US" sz="1515" dirty="0">
              <a:latin typeface="Times New Roman" panose="02020603050405020304" pitchFamily="18" charset="0"/>
              <a:cs typeface="Times New Roman" panose="02020603050405020304" pitchFamily="18" charset="0"/>
            </a:endParaRPr>
          </a:p>
        </p:txBody>
      </p:sp>
      <p:sp>
        <p:nvSpPr>
          <p:cNvPr id="79" name="矩形 78"/>
          <p:cNvSpPr/>
          <p:nvPr/>
        </p:nvSpPr>
        <p:spPr>
          <a:xfrm>
            <a:off x="4650934" y="3087272"/>
            <a:ext cx="623056" cy="325795"/>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15:11</a:t>
            </a:r>
            <a:endParaRPr lang="zh-CN" altLang="en-US" sz="1515"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7518700" y="2726757"/>
            <a:ext cx="1427041"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9523670" y="3075520"/>
            <a:ext cx="1092332" cy="0"/>
          </a:xfrm>
          <a:prstGeom prst="line">
            <a:avLst/>
          </a:prstGeom>
          <a:ln w="76200" cap="sq">
            <a:solidFill>
              <a:srgbClr val="FF66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692863" y="2714662"/>
            <a:ext cx="0" cy="638158"/>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0616002" y="3089859"/>
            <a:ext cx="0" cy="1481523"/>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702388" y="3353756"/>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5579484" y="3879817"/>
            <a:ext cx="0" cy="71468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5583318" y="4580649"/>
            <a:ext cx="5032684"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2344207" y="2449936"/>
            <a:ext cx="290792" cy="522148"/>
            <a:chOff x="1768889" y="3016913"/>
            <a:chExt cx="354170" cy="635950"/>
          </a:xfrm>
        </p:grpSpPr>
        <p:sp>
          <p:nvSpPr>
            <p:cNvPr id="90" name="矩形 89"/>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91" name="等腰三角形 90"/>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nvGrpSpPr>
          <p:cNvPr id="92" name="组合 91"/>
          <p:cNvGrpSpPr/>
          <p:nvPr/>
        </p:nvGrpSpPr>
        <p:grpSpPr>
          <a:xfrm>
            <a:off x="5905567" y="2242800"/>
            <a:ext cx="1710753" cy="2026878"/>
            <a:chOff x="6109332" y="2770507"/>
            <a:chExt cx="2083610" cy="2468636"/>
          </a:xfrm>
        </p:grpSpPr>
        <p:sp>
          <p:nvSpPr>
            <p:cNvPr id="93" name="矩形 92"/>
            <p:cNvSpPr/>
            <p:nvPr/>
          </p:nvSpPr>
          <p:spPr>
            <a:xfrm>
              <a:off x="6120449" y="2828466"/>
              <a:ext cx="1989688" cy="2274054"/>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94" name="矩形 93"/>
            <p:cNvSpPr/>
            <p:nvPr/>
          </p:nvSpPr>
          <p:spPr>
            <a:xfrm>
              <a:off x="6113955" y="310501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95" name="矩形 94"/>
            <p:cNvSpPr/>
            <p:nvPr/>
          </p:nvSpPr>
          <p:spPr>
            <a:xfrm>
              <a:off x="6109332" y="3502635"/>
              <a:ext cx="668104"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96" name="矩形 95"/>
            <p:cNvSpPr/>
            <p:nvPr/>
          </p:nvSpPr>
          <p:spPr>
            <a:xfrm>
              <a:off x="6116103" y="3911340"/>
              <a:ext cx="60953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sp>
          <p:nvSpPr>
            <p:cNvPr id="97" name="矩形 96"/>
            <p:cNvSpPr/>
            <p:nvPr/>
          </p:nvSpPr>
          <p:spPr>
            <a:xfrm>
              <a:off x="6112638" y="4570562"/>
              <a:ext cx="670056"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98" name="矩形 97"/>
            <p:cNvSpPr/>
            <p:nvPr/>
          </p:nvSpPr>
          <p:spPr>
            <a:xfrm>
              <a:off x="6843467" y="2770507"/>
              <a:ext cx="638818"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WE</a:t>
              </a:r>
              <a:endParaRPr lang="zh-CN" altLang="en-US" sz="1705" dirty="0">
                <a:latin typeface="Times New Roman" panose="02020603050405020304" pitchFamily="18" charset="0"/>
                <a:cs typeface="Times New Roman" panose="02020603050405020304" pitchFamily="18" charset="0"/>
              </a:endParaRPr>
            </a:p>
          </p:txBody>
        </p:sp>
        <p:sp>
          <p:nvSpPr>
            <p:cNvPr id="99" name="矩形 98"/>
            <p:cNvSpPr/>
            <p:nvPr/>
          </p:nvSpPr>
          <p:spPr>
            <a:xfrm>
              <a:off x="6482239" y="4245960"/>
              <a:ext cx="1294818" cy="432414"/>
            </a:xfrm>
            <a:prstGeom prst="rect">
              <a:avLst/>
            </a:prstGeom>
          </p:spPr>
          <p:txBody>
            <a:bodyPr wrap="none">
              <a:spAutoFit/>
            </a:bodyPr>
            <a:lstStyle/>
            <a:p>
              <a:pPr algn="ctr" defTabSz="914400">
                <a:defRPr/>
              </a:pPr>
              <a:r>
                <a:rPr lang="zh-CN" altLang="en-US" sz="1705" b="1" kern="0" dirty="0">
                  <a:solidFill>
                    <a:srgbClr val="000000"/>
                  </a:solidFill>
                  <a:latin typeface="微软雅黑" panose="020B0503020204020204" pitchFamily="34" charset="-122"/>
                  <a:ea typeface="微软雅黑" panose="020B0503020204020204" pitchFamily="34" charset="-122"/>
                </a:rPr>
                <a:t>寄存器组</a:t>
              </a:r>
            </a:p>
          </p:txBody>
        </p:sp>
        <p:sp>
          <p:nvSpPr>
            <p:cNvPr id="100" name="矩形 99"/>
            <p:cNvSpPr/>
            <p:nvPr/>
          </p:nvSpPr>
          <p:spPr>
            <a:xfrm>
              <a:off x="7657600" y="3148283"/>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101" name="矩形 100"/>
            <p:cNvSpPr/>
            <p:nvPr/>
          </p:nvSpPr>
          <p:spPr>
            <a:xfrm>
              <a:off x="7657600" y="3911339"/>
              <a:ext cx="535342" cy="432414"/>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grpSp>
          <p:nvGrpSpPr>
            <p:cNvPr id="102" name="组合 101"/>
            <p:cNvGrpSpPr/>
            <p:nvPr/>
          </p:nvGrpSpPr>
          <p:grpSpPr>
            <a:xfrm>
              <a:off x="6934966" y="4918892"/>
              <a:ext cx="304927" cy="320251"/>
              <a:chOff x="1994241" y="4285666"/>
              <a:chExt cx="217225" cy="228142"/>
            </a:xfrm>
            <a:solidFill>
              <a:srgbClr val="FFCCFF"/>
            </a:solidFill>
          </p:grpSpPr>
          <p:cxnSp>
            <p:nvCxnSpPr>
              <p:cNvPr id="103" name="直接连接符 10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4" name="等腰三角形 103"/>
              <p:cNvSpPr/>
              <p:nvPr/>
            </p:nvSpPr>
            <p:spPr>
              <a:xfrm>
                <a:off x="1994241" y="4285666"/>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grpSp>
      </p:grpSp>
      <p:cxnSp>
        <p:nvCxnSpPr>
          <p:cNvPr id="105" name="直接连接符 104"/>
          <p:cNvCxnSpPr/>
          <p:nvPr/>
        </p:nvCxnSpPr>
        <p:spPr>
          <a:xfrm>
            <a:off x="4064493" y="2718668"/>
            <a:ext cx="628835" cy="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9189777" y="2057687"/>
            <a:ext cx="0" cy="550711"/>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5264803" y="2395237"/>
            <a:ext cx="421910" cy="999092"/>
            <a:chOff x="5445858" y="2431009"/>
            <a:chExt cx="444983" cy="1053730"/>
          </a:xfrm>
        </p:grpSpPr>
        <p:sp>
          <p:nvSpPr>
            <p:cNvPr id="108" name="矩形 107"/>
            <p:cNvSpPr/>
            <p:nvPr/>
          </p:nvSpPr>
          <p:spPr>
            <a:xfrm>
              <a:off x="5445858" y="2431009"/>
              <a:ext cx="407788" cy="374450"/>
            </a:xfrm>
            <a:prstGeom prst="rect">
              <a:avLst/>
            </a:prstGeom>
          </p:spPr>
          <p:txBody>
            <a:bodyPr wrap="none">
              <a:spAutoFit/>
            </a:bodyPr>
            <a:lstStyle/>
            <a:p>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矩形 108"/>
            <p:cNvSpPr/>
            <p:nvPr/>
          </p:nvSpPr>
          <p:spPr>
            <a:xfrm>
              <a:off x="5445858" y="2771824"/>
              <a:ext cx="39257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矩形 109"/>
            <p:cNvSpPr/>
            <p:nvPr/>
          </p:nvSpPr>
          <p:spPr>
            <a:xfrm>
              <a:off x="5445858" y="3110289"/>
              <a:ext cx="444983" cy="374450"/>
            </a:xfrm>
            <a:prstGeom prst="rect">
              <a:avLst/>
            </a:prstGeom>
          </p:spPr>
          <p:txBody>
            <a:bodyPr wrap="none">
              <a:spAutoFit/>
            </a:bodyPr>
            <a:lstStyle/>
            <a:p>
              <a:r>
                <a:rPr lang="en-US" altLang="zh-CN" sz="1705" dirty="0">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705">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11" name="组合 110"/>
          <p:cNvGrpSpPr/>
          <p:nvPr/>
        </p:nvGrpSpPr>
        <p:grpSpPr>
          <a:xfrm>
            <a:off x="7594367" y="2385294"/>
            <a:ext cx="779381" cy="1264485"/>
            <a:chOff x="7902825" y="2420521"/>
            <a:chExt cx="822003" cy="1333636"/>
          </a:xfrm>
        </p:grpSpPr>
        <p:sp>
          <p:nvSpPr>
            <p:cNvPr id="112" name="矩形 111"/>
            <p:cNvSpPr/>
            <p:nvPr/>
          </p:nvSpPr>
          <p:spPr>
            <a:xfrm>
              <a:off x="7902825" y="2420521"/>
              <a:ext cx="822003" cy="374450"/>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 R[rs]</a:t>
              </a:r>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矩形 112"/>
            <p:cNvSpPr/>
            <p:nvPr/>
          </p:nvSpPr>
          <p:spPr>
            <a:xfrm>
              <a:off x="7966011" y="3102642"/>
              <a:ext cx="742541" cy="651515"/>
            </a:xfrm>
            <a:prstGeom prst="rect">
              <a:avLst/>
            </a:prstGeom>
          </p:spPr>
          <p:txBody>
            <a:bodyPr wrap="none">
              <a:spAutoFit/>
            </a:bodyPr>
            <a:lstStyle/>
            <a:p>
              <a:r>
                <a:rPr lang="en-US" altLang="zh-CN" sz="1705">
                  <a:latin typeface="Segoe UI Black" panose="020B0A02040204020203" pitchFamily="34" charset="0"/>
                  <a:ea typeface="Segoe UI Black" panose="020B0A02040204020203" pitchFamily="34" charset="0"/>
                  <a:cs typeface="Segoe UI Black" panose="020B0A02040204020203" pitchFamily="34" charset="0"/>
                </a:rPr>
                <a:t>R[rt]</a:t>
              </a:r>
              <a:endParaRPr lang="zh-CN" altLang="en-US" sz="1705">
                <a:latin typeface="Segoe UI Black" panose="020B0A02040204020203" pitchFamily="34" charset="0"/>
                <a:ea typeface="Segoe UI Black" panose="020B0A02040204020203" pitchFamily="34" charset="0"/>
                <a:cs typeface="Segoe UI Black" panose="020B0A02040204020203" pitchFamily="34" charset="0"/>
              </a:endParaRPr>
            </a:p>
            <a:p>
              <a:endParaRPr lang="zh-CN" altLang="en-US" sz="1705" dirty="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4" name="内容占位符 2"/>
          <p:cNvSpPr txBox="1"/>
          <p:nvPr/>
        </p:nvSpPr>
        <p:spPr bwMode="auto">
          <a:xfrm>
            <a:off x="1691217" y="5340914"/>
            <a:ext cx="337771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655" b="1" kern="0" dirty="0">
                <a:solidFill>
                  <a:srgbClr val="7030A0"/>
                </a:solidFill>
                <a:latin typeface="Courier New" panose="02070309020205020404" pitchFamily="49" charset="0"/>
                <a:cs typeface="Courier New" panose="02070309020205020404" pitchFamily="49" charset="0"/>
              </a:rPr>
              <a:t>add </a:t>
            </a:r>
            <a:r>
              <a:rPr lang="en-US" altLang="zh-CN" sz="2655" b="1" kern="0" dirty="0">
                <a:solidFill>
                  <a:srgbClr val="0000FF"/>
                </a:solidFill>
                <a:latin typeface="Courier New" panose="02070309020205020404" pitchFamily="49" charset="0"/>
                <a:cs typeface="Courier New" panose="02070309020205020404" pitchFamily="49" charset="0"/>
              </a:rPr>
              <a:t>$s0</a:t>
            </a:r>
            <a:r>
              <a:rPr lang="en-US" altLang="zh-CN" sz="2655" b="1" kern="0" dirty="0">
                <a:solidFill>
                  <a:srgbClr val="7030A0"/>
                </a:solidFill>
                <a:latin typeface="Courier New" panose="02070309020205020404" pitchFamily="49" charset="0"/>
                <a:cs typeface="Courier New" panose="02070309020205020404" pitchFamily="49" charset="0"/>
              </a:rPr>
              <a:t>,$s1,$s2</a:t>
            </a:r>
            <a:endParaRPr lang="en-US" sz="2655" b="1" kern="0" dirty="0">
              <a:solidFill>
                <a:srgbClr val="7030A0"/>
              </a:solidFill>
              <a:latin typeface="Courier New" panose="02070309020205020404" pitchFamily="49" charset="0"/>
              <a:cs typeface="Courier New" panose="02070309020205020404" pitchFamily="49" charset="0"/>
            </a:endParaRPr>
          </a:p>
        </p:txBody>
      </p:sp>
      <p:sp>
        <p:nvSpPr>
          <p:cNvPr id="115" name="内容占位符 2"/>
          <p:cNvSpPr txBox="1"/>
          <p:nvPr/>
        </p:nvSpPr>
        <p:spPr bwMode="auto">
          <a:xfrm>
            <a:off x="7834854" y="4127209"/>
            <a:ext cx="4184994"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1800" b="1" kern="0">
                <a:solidFill>
                  <a:srgbClr val="FF6600"/>
                </a:solidFill>
                <a:latin typeface="Courier New" panose="02070309020205020404" pitchFamily="49" charset="0"/>
                <a:cs typeface="Courier New" panose="02070309020205020404" pitchFamily="49" charset="0"/>
              </a:rPr>
              <a:t>R[rs]+R[rt]</a:t>
            </a:r>
            <a:r>
              <a:rPr lang="en-US" altLang="zh-CN" sz="1800"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R[rd]</a:t>
            </a:r>
            <a:endParaRPr lang="en-US" sz="1800" b="1" kern="0" baseline="-25000" dirty="0">
              <a:solidFill>
                <a:srgbClr val="FF6600"/>
              </a:solidFill>
              <a:latin typeface="Courier New" panose="02070309020205020404" pitchFamily="49" charset="0"/>
              <a:cs typeface="Courier New" panose="02070309020205020404" pitchFamily="49" charset="0"/>
            </a:endParaRPr>
          </a:p>
        </p:txBody>
      </p:sp>
      <p:grpSp>
        <p:nvGrpSpPr>
          <p:cNvPr id="116" name="组合 115"/>
          <p:cNvGrpSpPr/>
          <p:nvPr/>
        </p:nvGrpSpPr>
        <p:grpSpPr>
          <a:xfrm>
            <a:off x="5273990" y="4993300"/>
            <a:ext cx="5758663" cy="825680"/>
            <a:chOff x="3575175" y="1231065"/>
            <a:chExt cx="6664200" cy="798514"/>
          </a:xfrm>
        </p:grpSpPr>
        <p:sp>
          <p:nvSpPr>
            <p:cNvPr id="11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000000</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1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1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0"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shamt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121"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rd</a:t>
              </a:r>
              <a:endParaRPr lang="zh-CN" altLang="en-US" sz="2000" kern="0" baseline="-25000" dirty="0">
                <a:solidFill>
                  <a:srgbClr val="0000FF"/>
                </a:solidFill>
                <a:latin typeface="Calibri" panose="020F0502020204030204"/>
                <a:ea typeface="宋体" panose="02010600030101010101" pitchFamily="2" charset="-122"/>
              </a:endParaRPr>
            </a:p>
          </p:txBody>
        </p:sp>
        <p:sp>
          <p:nvSpPr>
            <p:cNvPr id="122"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3"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err="1">
                  <a:solidFill>
                    <a:sysClr val="window" lastClr="FFFFFF"/>
                  </a:solidFill>
                  <a:latin typeface="Calibri" panose="020F0502020204030204"/>
                  <a:ea typeface="宋体" panose="02010600030101010101" pitchFamily="2" charset="-122"/>
                </a:rPr>
                <a:t>funct</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24"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5"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6" name="TextBox 24"/>
            <p:cNvSpPr txBox="1"/>
            <p:nvPr/>
          </p:nvSpPr>
          <p:spPr>
            <a:xfrm>
              <a:off x="6911872"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7"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28" name="TextBox 26"/>
            <p:cNvSpPr txBox="1"/>
            <p:nvPr/>
          </p:nvSpPr>
          <p:spPr>
            <a:xfrm>
              <a:off x="9162073"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grpSp>
        <p:nvGrpSpPr>
          <p:cNvPr id="71" name="组合 70"/>
          <p:cNvGrpSpPr/>
          <p:nvPr/>
        </p:nvGrpSpPr>
        <p:grpSpPr>
          <a:xfrm>
            <a:off x="3026490" y="2339567"/>
            <a:ext cx="1064999" cy="1665822"/>
            <a:chOff x="2153669" y="3581314"/>
            <a:chExt cx="959943" cy="1387999"/>
          </a:xfrm>
        </p:grpSpPr>
        <p:sp>
          <p:nvSpPr>
            <p:cNvPr id="72" name="矩形 71"/>
            <p:cNvSpPr/>
            <p:nvPr/>
          </p:nvSpPr>
          <p:spPr>
            <a:xfrm>
              <a:off x="2162583" y="3581314"/>
              <a:ext cx="920297" cy="1387999"/>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75"/>
            </a:p>
          </p:txBody>
        </p:sp>
        <p:sp>
          <p:nvSpPr>
            <p:cNvPr id="73" name="矩形 72"/>
            <p:cNvSpPr/>
            <p:nvPr/>
          </p:nvSpPr>
          <p:spPr>
            <a:xfrm>
              <a:off x="2672636" y="3769167"/>
              <a:ext cx="440976"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RD</a:t>
              </a:r>
              <a:endParaRPr lang="zh-CN" altLang="en-US" sz="1705" dirty="0">
                <a:latin typeface="Times New Roman" panose="02020603050405020304" pitchFamily="18" charset="0"/>
                <a:cs typeface="Times New Roman" panose="02020603050405020304" pitchFamily="18" charset="0"/>
              </a:endParaRPr>
            </a:p>
          </p:txBody>
        </p:sp>
        <p:sp>
          <p:nvSpPr>
            <p:cNvPr id="74" name="矩形 73"/>
            <p:cNvSpPr/>
            <p:nvPr/>
          </p:nvSpPr>
          <p:spPr>
            <a:xfrm>
              <a:off x="2153669" y="3768090"/>
              <a:ext cx="309493" cy="295822"/>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75" name="矩形 74"/>
            <p:cNvSpPr/>
            <p:nvPr/>
          </p:nvSpPr>
          <p:spPr>
            <a:xfrm>
              <a:off x="2282858" y="4158047"/>
              <a:ext cx="690941" cy="660510"/>
            </a:xfrm>
            <a:prstGeom prst="rect">
              <a:avLst/>
            </a:prstGeom>
          </p:spPr>
          <p:txBody>
            <a:bodyPr wrap="none">
              <a:spAutoFit/>
            </a:bodyPr>
            <a:lstStyle/>
            <a:p>
              <a:pPr algn="ctr" defTabSz="914400"/>
              <a:r>
                <a:rPr lang="zh-CN" altLang="en-US" sz="1515" b="1" kern="0" dirty="0">
                  <a:latin typeface="微软雅黑" panose="020B0503020204020204" pitchFamily="34" charset="-122"/>
                  <a:ea typeface="微软雅黑" panose="020B0503020204020204" pitchFamily="34" charset="-122"/>
                </a:rPr>
                <a:t>指令</a:t>
              </a:r>
              <a:endParaRPr lang="en-US" altLang="zh-CN" sz="1515" b="1" kern="0" dirty="0">
                <a:latin typeface="微软雅黑" panose="020B0503020204020204" pitchFamily="34" charset="-122"/>
                <a:ea typeface="微软雅黑" panose="020B0503020204020204" pitchFamily="34" charset="-122"/>
              </a:endParaRPr>
            </a:p>
            <a:p>
              <a:pPr algn="ctr" defTabSz="914400"/>
              <a:r>
                <a:rPr lang="zh-CN" altLang="en-US" sz="1515" b="1" kern="0" dirty="0">
                  <a:latin typeface="微软雅黑" panose="020B0503020204020204" pitchFamily="34" charset="-122"/>
                  <a:ea typeface="微软雅黑" panose="020B0503020204020204" pitchFamily="34" charset="-122"/>
                </a:rPr>
                <a:t>存储器</a:t>
              </a:r>
              <a:endParaRPr lang="en-US" altLang="zh-CN" sz="1515" b="1" kern="0" dirty="0">
                <a:latin typeface="微软雅黑" panose="020B0503020204020204" pitchFamily="34" charset="-122"/>
                <a:ea typeface="微软雅黑" panose="020B0503020204020204" pitchFamily="34" charset="-122"/>
              </a:endParaRPr>
            </a:p>
            <a:p>
              <a:pPr algn="ctr" defTabSz="914400"/>
              <a:r>
                <a:rPr lang="en-US" altLang="zh-CN" sz="1515" b="1" kern="0" dirty="0">
                  <a:latin typeface="微软雅黑" panose="020B0503020204020204" pitchFamily="34" charset="-122"/>
                  <a:ea typeface="微软雅黑" panose="020B0503020204020204" pitchFamily="34" charset="-122"/>
                </a:rPr>
                <a:t>IM</a:t>
              </a:r>
              <a:endParaRPr lang="zh-CN" altLang="en-US" sz="1515" b="1" kern="0" dirty="0">
                <a:latin typeface="微软雅黑" panose="020B0503020204020204" pitchFamily="34" charset="-122"/>
                <a:ea typeface="微软雅黑" panose="020B0503020204020204" pitchFamily="34" charset="-122"/>
              </a:endParaRPr>
            </a:p>
          </p:txBody>
        </p:sp>
      </p:grpSp>
      <p:cxnSp>
        <p:nvCxnSpPr>
          <p:cNvPr id="129" name="直接连接符 128"/>
          <p:cNvCxnSpPr/>
          <p:nvPr/>
        </p:nvCxnSpPr>
        <p:spPr>
          <a:xfrm>
            <a:off x="4705105" y="3037575"/>
            <a:ext cx="1226063" cy="0"/>
          </a:xfrm>
          <a:prstGeom prst="line">
            <a:avLst/>
          </a:prstGeom>
          <a:ln w="76200">
            <a:solidFill>
              <a:srgbClr val="FF6600"/>
            </a:solidFill>
            <a:tailEnd type="triangle" w="med" len="med"/>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8943786" y="2543652"/>
            <a:ext cx="582399" cy="1046173"/>
            <a:chOff x="8943786" y="2543652"/>
            <a:chExt cx="582399" cy="1046173"/>
          </a:xfrm>
        </p:grpSpPr>
        <p:sp>
          <p:nvSpPr>
            <p:cNvPr id="81" name="任意多边形: 形状 323"/>
            <p:cNvSpPr/>
            <p:nvPr/>
          </p:nvSpPr>
          <p:spPr>
            <a:xfrm>
              <a:off x="8943786" y="2543652"/>
              <a:ext cx="538939" cy="1046173"/>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82" name="矩形 81"/>
            <p:cNvSpPr/>
            <p:nvPr/>
          </p:nvSpPr>
          <p:spPr>
            <a:xfrm rot="16200000">
              <a:off x="8994949" y="2887421"/>
              <a:ext cx="678391"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895" dirty="0">
                <a:latin typeface="Segoe UI Black" panose="020B0A02040204020203" pitchFamily="34" charset="0"/>
                <a:cs typeface="Segoe UI Black" panose="020B0A02040204020203"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left)">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wipe(left)">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left)">
                                      <p:cBhvr>
                                        <p:cTn id="26" dur="500"/>
                                        <p:tgtEl>
                                          <p:spTgt spid="7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ipe(left)">
                                      <p:cBhvr>
                                        <p:cTn id="30" dur="500"/>
                                        <p:tgtEl>
                                          <p:spTgt spid="71"/>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wipe(left)">
                                      <p:cBhvr>
                                        <p:cTn id="34" dur="500"/>
                                        <p:tgtEl>
                                          <p:spTgt spid="105"/>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par>
                                <p:cTn id="43" presetID="22" presetClass="entr" presetSubtype="8"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wipe(left)">
                                      <p:cBhvr>
                                        <p:cTn id="45" dur="500"/>
                                        <p:tgtEl>
                                          <p:spTgt spid="129"/>
                                        </p:tgtEl>
                                      </p:cBhvr>
                                    </p:animEffect>
                                  </p:childTnLst>
                                </p:cTn>
                              </p:par>
                              <p:par>
                                <p:cTn id="46" presetID="22" presetClass="entr" presetSubtype="8"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wipe(left)">
                                      <p:cBhvr>
                                        <p:cTn id="48" dur="500"/>
                                        <p:tgtEl>
                                          <p:spTgt spid="86"/>
                                        </p:tgtEl>
                                      </p:cBhvr>
                                    </p:animEffect>
                                  </p:childTnLst>
                                </p:cTn>
                              </p:par>
                            </p:childTnLst>
                          </p:cTn>
                        </p:par>
                        <p:par>
                          <p:cTn id="49" fill="hold">
                            <p:stCondLst>
                              <p:cond delay="3000"/>
                            </p:stCondLst>
                            <p:childTnLst>
                              <p:par>
                                <p:cTn id="50" presetID="22" presetClass="entr" presetSubtype="1"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up)">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wipe(left)">
                                      <p:cBhvr>
                                        <p:cTn id="61" dur="500"/>
                                        <p:tgtEl>
                                          <p:spTgt spid="80"/>
                                        </p:tgtEl>
                                      </p:cBhvr>
                                    </p:animEffect>
                                  </p:childTnLst>
                                </p:cTn>
                              </p:par>
                              <p:par>
                                <p:cTn id="62" presetID="22" presetClass="entr" presetSubtype="8"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11"/>
                                        </p:tgtEl>
                                        <p:attrNameLst>
                                          <p:attrName>style.visibility</p:attrName>
                                        </p:attrNameLst>
                                      </p:cBhvr>
                                      <p:to>
                                        <p:strVal val="visible"/>
                                      </p:to>
                                    </p:set>
                                    <p:animEffect transition="in" filter="wipe(left)">
                                      <p:cBhvr>
                                        <p:cTn id="68" dur="500"/>
                                        <p:tgtEl>
                                          <p:spTgt spid="111"/>
                                        </p:tgtEl>
                                      </p:cBhvr>
                                    </p:animEffect>
                                  </p:childTnLst>
                                </p:cTn>
                              </p:par>
                            </p:childTnLst>
                          </p:cTn>
                        </p:par>
                        <p:par>
                          <p:cTn id="69" fill="hold">
                            <p:stCondLst>
                              <p:cond delay="1500"/>
                            </p:stCondLst>
                            <p:childTnLst>
                              <p:par>
                                <p:cTn id="70" presetID="22" presetClass="entr" presetSubtype="8" fill="hold" nodeType="after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wipe(left)">
                                      <p:cBhvr>
                                        <p:cTn id="72" dur="500"/>
                                        <p:tgtEl>
                                          <p:spTgt spid="8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up)">
                                      <p:cBhvr>
                                        <p:cTn id="76" dur="500"/>
                                        <p:tgtEl>
                                          <p:spTgt spid="85"/>
                                        </p:tgtEl>
                                      </p:cBhvr>
                                    </p:animEffect>
                                  </p:childTnLst>
                                </p:cTn>
                              </p:par>
                            </p:childTnLst>
                          </p:cTn>
                        </p:par>
                        <p:par>
                          <p:cTn id="77" fill="hold">
                            <p:stCondLst>
                              <p:cond delay="2500"/>
                            </p:stCondLst>
                            <p:childTnLst>
                              <p:par>
                                <p:cTn id="78" presetID="22" presetClass="entr" presetSubtype="2" fill="hold"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wipe(right)">
                                      <p:cBhvr>
                                        <p:cTn id="80" dur="500"/>
                                        <p:tgtEl>
                                          <p:spTgt spid="88"/>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down)">
                                      <p:cBhvr>
                                        <p:cTn id="84" dur="500"/>
                                        <p:tgtEl>
                                          <p:spTgt spid="87"/>
                                        </p:tgtEl>
                                      </p:cBhvr>
                                    </p:animEffect>
                                  </p:childTnLst>
                                </p:cTn>
                              </p:par>
                            </p:childTnLst>
                          </p:cTn>
                        </p:par>
                        <p:par>
                          <p:cTn id="85" fill="hold">
                            <p:stCondLst>
                              <p:cond delay="3500"/>
                            </p:stCondLst>
                            <p:childTnLst>
                              <p:par>
                                <p:cTn id="86" presetID="22" presetClass="entr" presetSubtype="8" fill="hold" nodeType="afterEffect">
                                  <p:stCondLst>
                                    <p:cond delay="0"/>
                                  </p:stCondLst>
                                  <p:childTnLst>
                                    <p:set>
                                      <p:cBhvr>
                                        <p:cTn id="87" dur="1" fill="hold">
                                          <p:stCondLst>
                                            <p:cond delay="0"/>
                                          </p:stCondLst>
                                        </p:cTn>
                                        <p:tgtEl>
                                          <p:spTgt spid="65"/>
                                        </p:tgtEl>
                                        <p:attrNameLst>
                                          <p:attrName>style.visibility</p:attrName>
                                        </p:attrNameLst>
                                      </p:cBhvr>
                                      <p:to>
                                        <p:strVal val="visible"/>
                                      </p:to>
                                    </p:set>
                                    <p:animEffect transition="in" filter="wipe(left)">
                                      <p:cBhvr>
                                        <p:cTn id="8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Lw</a:t>
            </a:r>
            <a:r>
              <a:rPr lang="zh-CN" altLang="en-US" dirty="0"/>
              <a:t>指令详解</a:t>
            </a:r>
          </a:p>
        </p:txBody>
      </p:sp>
      <p:pic>
        <p:nvPicPr>
          <p:cNvPr id="4" name="内容占位符 3"/>
          <p:cNvPicPr>
            <a:picLocks noGrp="1" noChangeAspect="1"/>
          </p:cNvPicPr>
          <p:nvPr>
            <p:ph idx="1"/>
          </p:nvPr>
        </p:nvPicPr>
        <p:blipFill>
          <a:blip r:embed="rId3"/>
          <a:stretch>
            <a:fillRect/>
          </a:stretch>
        </p:blipFill>
        <p:spPr>
          <a:xfrm>
            <a:off x="300632" y="875255"/>
            <a:ext cx="8975576" cy="5765080"/>
          </a:xfrm>
          <a:prstGeom prst="rect">
            <a:avLst/>
          </a:prstGeom>
        </p:spPr>
      </p:pic>
      <p:pic>
        <p:nvPicPr>
          <p:cNvPr id="5" name="图片 4"/>
          <p:cNvPicPr>
            <a:picLocks noChangeAspect="1"/>
          </p:cNvPicPr>
          <p:nvPr/>
        </p:nvPicPr>
        <p:blipFill>
          <a:blip r:embed="rId4"/>
          <a:stretch>
            <a:fillRect/>
          </a:stretch>
        </p:blipFill>
        <p:spPr>
          <a:xfrm>
            <a:off x="4512739" y="899223"/>
            <a:ext cx="4240721" cy="415984"/>
          </a:xfrm>
          <a:prstGeom prst="rect">
            <a:avLst/>
          </a:prstGeom>
          <a:ln>
            <a:solidFill>
              <a:schemeClr val="tx1"/>
            </a:solidFill>
          </a:ln>
          <a:effectLst>
            <a:outerShdw blurRad="50800" dist="38100" dir="5400000" algn="t" rotWithShape="0">
              <a:prstClr val="black">
                <a:alpha val="40000"/>
              </a:prstClr>
            </a:outerShdw>
          </a:effectLst>
        </p:spPr>
      </p:pic>
      <p:pic>
        <p:nvPicPr>
          <p:cNvPr id="6" name="图片 5"/>
          <p:cNvPicPr>
            <a:picLocks noChangeAspect="1"/>
          </p:cNvPicPr>
          <p:nvPr/>
        </p:nvPicPr>
        <p:blipFill>
          <a:blip r:embed="rId5"/>
          <a:stretch>
            <a:fillRect/>
          </a:stretch>
        </p:blipFill>
        <p:spPr>
          <a:xfrm>
            <a:off x="4512739" y="1753042"/>
            <a:ext cx="6184201" cy="397712"/>
          </a:xfrm>
          <a:prstGeom prst="rect">
            <a:avLst/>
          </a:prstGeom>
          <a:ln>
            <a:solidFill>
              <a:schemeClr val="tx1"/>
            </a:solidFill>
          </a:ln>
          <a:effectLst>
            <a:outerShdw blurRad="50800" dist="38100" dir="5400000" algn="t" rotWithShape="0">
              <a:prstClr val="black">
                <a:alpha val="40000"/>
              </a:prstClr>
            </a:outerShdw>
          </a:effectLst>
        </p:spPr>
      </p:pic>
      <p:grpSp>
        <p:nvGrpSpPr>
          <p:cNvPr id="8" name="组合 7"/>
          <p:cNvGrpSpPr/>
          <p:nvPr/>
        </p:nvGrpSpPr>
        <p:grpSpPr>
          <a:xfrm>
            <a:off x="8325370" y="2795101"/>
            <a:ext cx="2992641" cy="579957"/>
            <a:chOff x="371537" y="4732301"/>
            <a:chExt cx="2678518" cy="579957"/>
          </a:xfrm>
        </p:grpSpPr>
        <p:sp>
          <p:nvSpPr>
            <p:cNvPr id="9" name="矩形 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主存地址是物理地址？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a:blip r:embed="rId6"/>
          <a:stretch>
            <a:fillRect/>
          </a:stretch>
        </p:blipFill>
        <p:spPr>
          <a:xfrm>
            <a:off x="1143000" y="3785283"/>
            <a:ext cx="10175011" cy="2745010"/>
          </a:xfrm>
          <a:prstGeom prst="rect">
            <a:avLst/>
          </a:prstGeom>
          <a:ln>
            <a:solidFill>
              <a:schemeClr val="tx1"/>
            </a:solidFill>
          </a:ln>
          <a:effectLst>
            <a:outerShdw blurRad="50800" dist="38100" dir="5400000" algn="t" rotWithShape="0">
              <a:prstClr val="black">
                <a:alpha val="40000"/>
              </a:prstClr>
            </a:outerShdw>
          </a:effectLst>
        </p:spPr>
      </p:pic>
      <p:sp>
        <p:nvSpPr>
          <p:cNvPr id="11" name="内容占位符 2"/>
          <p:cNvSpPr txBox="1"/>
          <p:nvPr/>
        </p:nvSpPr>
        <p:spPr bwMode="auto">
          <a:xfrm>
            <a:off x="8504961" y="87525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Lw</a:t>
            </a:r>
            <a:r>
              <a:rPr lang="zh-CN" altLang="en-US" dirty="0"/>
              <a:t>指令数据通路</a:t>
            </a:r>
          </a:p>
        </p:txBody>
      </p:sp>
      <p:cxnSp>
        <p:nvCxnSpPr>
          <p:cNvPr id="4" name="直接连接符 3"/>
          <p:cNvCxnSpPr/>
          <p:nvPr/>
        </p:nvCxnSpPr>
        <p:spPr>
          <a:xfrm>
            <a:off x="5579735" y="180732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1637722" y="1452079"/>
            <a:ext cx="9139565" cy="3137583"/>
            <a:chOff x="1708564" y="1427929"/>
            <a:chExt cx="9639385" cy="3309170"/>
          </a:xfrm>
        </p:grpSpPr>
        <p:cxnSp>
          <p:nvCxnSpPr>
            <p:cNvPr id="6" name="直接连接符 5"/>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 name="矩形 9"/>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1" name="直接连接符 10"/>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3" name="直接连接符 12"/>
            <p:cNvCxnSpPr>
              <a:endCxn id="10"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6" name="组合 15"/>
            <p:cNvGrpSpPr/>
            <p:nvPr/>
          </p:nvGrpSpPr>
          <p:grpSpPr>
            <a:xfrm>
              <a:off x="2611298" y="2051792"/>
              <a:ext cx="944542" cy="1445348"/>
              <a:chOff x="2153669" y="3581315"/>
              <a:chExt cx="981236" cy="1387999"/>
            </a:xfrm>
          </p:grpSpPr>
          <p:sp>
            <p:nvSpPr>
              <p:cNvPr id="67" name="矩形 66"/>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grpSp>
        <p:sp>
          <p:nvSpPr>
            <p:cNvPr id="17" name="矩形 16"/>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 name="矩形 17"/>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 name="矩形 18"/>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0" name="矩形 19"/>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6411714" y="4156958"/>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 name="矩形 23"/>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5" name="矩形 24"/>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 name="矩形 25"/>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 name="矩形 26"/>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 name="矩形 27"/>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p>
          </p:txBody>
        </p:sp>
        <p:sp>
          <p:nvSpPr>
            <p:cNvPr id="29" name="矩形 28"/>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 name="矩形 29"/>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31" name="直接连接符 30"/>
            <p:cNvCxnSpPr/>
            <p:nvPr/>
          </p:nvCxnSpPr>
          <p:spPr>
            <a:xfrm>
              <a:off x="6533747" y="239489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 name="矩形 32"/>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34" name="直接连接符 33"/>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9717530" y="2080336"/>
              <a:ext cx="916908" cy="1436044"/>
              <a:chOff x="2106940" y="3477998"/>
              <a:chExt cx="952529" cy="1491834"/>
            </a:xfrm>
          </p:grpSpPr>
          <p:sp>
            <p:nvSpPr>
              <p:cNvPr id="61" name="矩形 60"/>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62" name="矩形 6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66" name="矩形 6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37"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8" name="直接连接符 37"/>
            <p:cNvCxnSpPr/>
            <p:nvPr/>
          </p:nvCxnSpPr>
          <p:spPr>
            <a:xfrm>
              <a:off x="4065386" y="2369368"/>
              <a:ext cx="0" cy="18961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直接连接符 40"/>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直接连接符 42"/>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直接连接符 43"/>
            <p:cNvCxnSpPr/>
            <p:nvPr/>
          </p:nvCxnSpPr>
          <p:spPr>
            <a:xfrm>
              <a:off x="7115496" y="2934699"/>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直接连接符 44"/>
            <p:cNvCxnSpPr/>
            <p:nvPr/>
          </p:nvCxnSpPr>
          <p:spPr>
            <a:xfrm>
              <a:off x="7115496" y="2931751"/>
              <a:ext cx="97582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直接连接符 45"/>
            <p:cNvCxnSpPr/>
            <p:nvPr/>
          </p:nvCxnSpPr>
          <p:spPr>
            <a:xfrm>
              <a:off x="6463709" y="4186176"/>
              <a:ext cx="6517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7" name="等腰三角形 46"/>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 name="组合 47"/>
            <p:cNvGrpSpPr/>
            <p:nvPr/>
          </p:nvGrpSpPr>
          <p:grpSpPr>
            <a:xfrm>
              <a:off x="5559031" y="3502497"/>
              <a:ext cx="534589" cy="487432"/>
              <a:chOff x="1853728" y="4285666"/>
              <a:chExt cx="534589" cy="487432"/>
            </a:xfrm>
            <a:solidFill>
              <a:srgbClr val="FFCCFF"/>
            </a:solidFill>
          </p:grpSpPr>
          <p:cxnSp>
            <p:nvCxnSpPr>
              <p:cNvPr id="58" name="直接连接符 5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60" name="等腰三角形 59"/>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49" name="组合 48"/>
            <p:cNvGrpSpPr/>
            <p:nvPr/>
          </p:nvGrpSpPr>
          <p:grpSpPr>
            <a:xfrm>
              <a:off x="9930977" y="3387885"/>
              <a:ext cx="534589" cy="487432"/>
              <a:chOff x="1853728" y="4285666"/>
              <a:chExt cx="534589" cy="487432"/>
            </a:xfrm>
            <a:solidFill>
              <a:srgbClr val="00B050"/>
            </a:solidFill>
          </p:grpSpPr>
          <p:cxnSp>
            <p:nvCxnSpPr>
              <p:cNvPr id="55" name="直接连接符 5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57" name="等腰三角形 56"/>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50" name="直接连接符 49"/>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2" name="矩形 51"/>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53" name="矩形 52"/>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1" name="直接连接符 70"/>
          <p:cNvCxnSpPr/>
          <p:nvPr/>
        </p:nvCxnSpPr>
        <p:spPr>
          <a:xfrm>
            <a:off x="4566915" y="3327096"/>
            <a:ext cx="33348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872336" y="2633705"/>
            <a:ext cx="334689"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3886340" y="2339371"/>
            <a:ext cx="1004244"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V="1">
            <a:off x="2052674" y="25671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816467" y="261208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1637721" y="23487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2176494" y="2353305"/>
            <a:ext cx="325285"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852369" y="18138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9" name="矩形 78"/>
          <p:cNvSpPr/>
          <p:nvPr/>
        </p:nvSpPr>
        <p:spPr>
          <a:xfrm>
            <a:off x="3829239" y="23986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80" name="矩形 79"/>
          <p:cNvSpPr/>
          <p:nvPr/>
        </p:nvSpPr>
        <p:spPr>
          <a:xfrm>
            <a:off x="3831311" y="213810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81" name="矩形 80"/>
          <p:cNvSpPr/>
          <p:nvPr/>
        </p:nvSpPr>
        <p:spPr>
          <a:xfrm>
            <a:off x="3822688" y="39310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82" name="矩形 81"/>
          <p:cNvSpPr/>
          <p:nvPr/>
        </p:nvSpPr>
        <p:spPr>
          <a:xfrm>
            <a:off x="6097004" y="40396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6224894" y="2371083"/>
            <a:ext cx="1476815" cy="1"/>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8132887" y="2645620"/>
            <a:ext cx="1160567" cy="0"/>
          </a:xfrm>
          <a:prstGeom prst="line">
            <a:avLst/>
          </a:prstGeom>
          <a:ln w="76200">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10037656" y="2644848"/>
            <a:ext cx="739630"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872337" y="2368903"/>
            <a:ext cx="1" cy="1773654"/>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0777286" y="2644849"/>
            <a:ext cx="0" cy="1908126"/>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207025" y="2633705"/>
            <a:ext cx="0" cy="32748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886340" y="4142556"/>
            <a:ext cx="10750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566915" y="3335921"/>
            <a:ext cx="0" cy="123692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573384" y="4572847"/>
            <a:ext cx="6203902"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764294" y="2880720"/>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6764294" y="2877925"/>
            <a:ext cx="92523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146303" y="4067306"/>
            <a:ext cx="617991"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112" name="组合 111"/>
          <p:cNvGrpSpPr/>
          <p:nvPr/>
        </p:nvGrpSpPr>
        <p:grpSpPr>
          <a:xfrm>
            <a:off x="9233828" y="2062053"/>
            <a:ext cx="888993" cy="1710512"/>
            <a:chOff x="9718335" y="2832380"/>
            <a:chExt cx="937609" cy="1804056"/>
          </a:xfrm>
        </p:grpSpPr>
        <p:grpSp>
          <p:nvGrpSpPr>
            <p:cNvPr id="113" name="组合 112"/>
            <p:cNvGrpSpPr/>
            <p:nvPr/>
          </p:nvGrpSpPr>
          <p:grpSpPr>
            <a:xfrm>
              <a:off x="9718335" y="2832380"/>
              <a:ext cx="937609" cy="1479867"/>
              <a:chOff x="2251163" y="3387911"/>
              <a:chExt cx="974034" cy="1537358"/>
            </a:xfrm>
          </p:grpSpPr>
          <p:sp>
            <p:nvSpPr>
              <p:cNvPr id="118" name="矩形 117"/>
              <p:cNvSpPr/>
              <p:nvPr/>
            </p:nvSpPr>
            <p:spPr>
              <a:xfrm>
                <a:off x="2309223" y="3397343"/>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19" name="矩形 118"/>
              <p:cNvSpPr/>
              <p:nvPr/>
            </p:nvSpPr>
            <p:spPr>
              <a:xfrm>
                <a:off x="2472911" y="3387911"/>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20" name="矩形 119"/>
              <p:cNvSpPr/>
              <p:nvPr/>
            </p:nvSpPr>
            <p:spPr>
              <a:xfrm>
                <a:off x="2762927" y="3773466"/>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2265972" y="3743157"/>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22" name="矩形 121"/>
              <p:cNvSpPr/>
              <p:nvPr/>
            </p:nvSpPr>
            <p:spPr>
              <a:xfrm>
                <a:off x="2334031" y="3950930"/>
                <a:ext cx="760850" cy="772442"/>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a:p>
                <a:pPr algn="ctr" defTabSz="914400"/>
                <a:r>
                  <a:rPr lang="en-US" altLang="zh-CN" sz="1325" b="1" kern="0" dirty="0">
                    <a:latin typeface="微软雅黑" panose="020B0503020204020204" pitchFamily="34" charset="-122"/>
                    <a:ea typeface="微软雅黑" panose="020B0503020204020204" pitchFamily="34" charset="-122"/>
                  </a:rPr>
                  <a:t>DM</a:t>
                </a:r>
                <a:endParaRPr lang="zh-CN" altLang="en-US" sz="1325" b="1" kern="0" dirty="0">
                  <a:latin typeface="微软雅黑" panose="020B0503020204020204" pitchFamily="34" charset="-122"/>
                  <a:ea typeface="微软雅黑" panose="020B0503020204020204" pitchFamily="34" charset="-122"/>
                </a:endParaRPr>
              </a:p>
            </p:txBody>
          </p:sp>
          <p:sp>
            <p:nvSpPr>
              <p:cNvPr id="123" name="矩形 122"/>
              <p:cNvSpPr/>
              <p:nvPr/>
            </p:nvSpPr>
            <p:spPr>
              <a:xfrm>
                <a:off x="2251163" y="4600344"/>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114" name="组合 113"/>
            <p:cNvGrpSpPr/>
            <p:nvPr/>
          </p:nvGrpSpPr>
          <p:grpSpPr>
            <a:xfrm>
              <a:off x="9930977" y="4149004"/>
              <a:ext cx="534589" cy="487432"/>
              <a:chOff x="1853728" y="4285666"/>
              <a:chExt cx="534589" cy="487432"/>
            </a:xfrm>
            <a:solidFill>
              <a:srgbClr val="00B050"/>
            </a:solidFill>
          </p:grpSpPr>
          <p:cxnSp>
            <p:nvCxnSpPr>
              <p:cNvPr id="115" name="直接连接符 11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17" name="等腰三角形 116"/>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124" name="直接连接符 123"/>
          <p:cNvCxnSpPr/>
          <p:nvPr/>
        </p:nvCxnSpPr>
        <p:spPr>
          <a:xfrm>
            <a:off x="3341726" y="2336742"/>
            <a:ext cx="56696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224229" y="2961193"/>
            <a:ext cx="67111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7911204" y="1820556"/>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27" name="组合 126"/>
          <p:cNvGrpSpPr/>
          <p:nvPr/>
        </p:nvGrpSpPr>
        <p:grpSpPr>
          <a:xfrm>
            <a:off x="4215591" y="1967955"/>
            <a:ext cx="413611" cy="1056990"/>
            <a:chOff x="4446114" y="2075379"/>
            <a:chExt cx="436229" cy="1114794"/>
          </a:xfrm>
        </p:grpSpPr>
        <p:sp>
          <p:nvSpPr>
            <p:cNvPr id="128" name="矩形 127"/>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9" name="矩形 128"/>
            <p:cNvSpPr/>
            <p:nvPr/>
          </p:nvSpPr>
          <p:spPr>
            <a:xfrm>
              <a:off x="4464952" y="2785089"/>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30" name="内容占位符 2"/>
          <p:cNvSpPr txBox="1"/>
          <p:nvPr/>
        </p:nvSpPr>
        <p:spPr bwMode="auto">
          <a:xfrm>
            <a:off x="1485211" y="5203975"/>
            <a:ext cx="373962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lgn="ctr">
              <a:buNone/>
            </a:pPr>
            <a:r>
              <a:rPr lang="en-US" altLang="zh-CN" sz="2655" b="1" kern="0" dirty="0" err="1">
                <a:solidFill>
                  <a:srgbClr val="7030A0"/>
                </a:solidFill>
                <a:latin typeface="Courier New" panose="02070309020205020404" pitchFamily="49" charset="0"/>
                <a:ea typeface="微软雅黑" panose="020B0503020204020204" pitchFamily="34" charset="-122"/>
                <a:cs typeface="Courier New" panose="02070309020205020404" pitchFamily="49" charset="0"/>
              </a:rPr>
              <a:t>lw</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 </a:t>
            </a:r>
            <a:r>
              <a:rPr lang="en-US" altLang="zh-CN" sz="2655" b="1" kern="0" dirty="0">
                <a:solidFill>
                  <a:srgbClr val="0000FF"/>
                </a:solidFill>
                <a:latin typeface="Courier New" panose="02070309020205020404" pitchFamily="49" charset="0"/>
                <a:ea typeface="微软雅黑" panose="020B0503020204020204" pitchFamily="34" charset="-122"/>
                <a:cs typeface="Courier New" panose="02070309020205020404" pitchFamily="49" charset="0"/>
              </a:rPr>
              <a:t>$s0</a:t>
            </a:r>
            <a:r>
              <a:rPr lang="en-US" altLang="zh-CN" sz="265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rPr>
              <a:t>,32($s1)</a:t>
            </a: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140" name="矩形 139"/>
          <p:cNvSpPr/>
          <p:nvPr/>
        </p:nvSpPr>
        <p:spPr>
          <a:xfrm>
            <a:off x="6129637" y="2004976"/>
            <a:ext cx="840102" cy="384080"/>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1" name="矩形 140"/>
          <p:cNvSpPr/>
          <p:nvPr/>
        </p:nvSpPr>
        <p:spPr>
          <a:xfrm>
            <a:off x="8343981" y="2670047"/>
            <a:ext cx="623889"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p>
        </p:txBody>
      </p:sp>
      <p:grpSp>
        <p:nvGrpSpPr>
          <p:cNvPr id="142" name="组合 141"/>
          <p:cNvGrpSpPr/>
          <p:nvPr/>
        </p:nvGrpSpPr>
        <p:grpSpPr>
          <a:xfrm>
            <a:off x="2489027" y="2041648"/>
            <a:ext cx="895565" cy="1370404"/>
            <a:chOff x="2153669" y="3581315"/>
            <a:chExt cx="981236" cy="1387999"/>
          </a:xfrm>
        </p:grpSpPr>
        <p:sp>
          <p:nvSpPr>
            <p:cNvPr id="143" name="矩形 14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4" name="矩形 14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5" name="矩形 14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6" name="矩形 145"/>
            <p:cNvSpPr/>
            <p:nvPr/>
          </p:nvSpPr>
          <p:spPr>
            <a:xfrm>
              <a:off x="2247904" y="4158047"/>
              <a:ext cx="760851" cy="714053"/>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en-US" altLang="zh-CN" sz="1325" b="1" kern="0" dirty="0">
                  <a:solidFill>
                    <a:schemeClr val="bg1"/>
                  </a:solidFill>
                  <a:latin typeface="微软雅黑" panose="020B0503020204020204" pitchFamily="34" charset="-122"/>
                  <a:ea typeface="微软雅黑" panose="020B0503020204020204" pitchFamily="34" charset="-122"/>
                </a:rPr>
                <a:t>IM</a:t>
              </a:r>
              <a:endParaRPr lang="zh-CN" altLang="en-US" sz="1325" b="1" kern="0" dirty="0">
                <a:solidFill>
                  <a:schemeClr val="bg1"/>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1923306" y="2134270"/>
            <a:ext cx="257562" cy="426096"/>
            <a:chOff x="1768889" y="3016913"/>
            <a:chExt cx="354170" cy="635950"/>
          </a:xfrm>
        </p:grpSpPr>
        <p:sp>
          <p:nvSpPr>
            <p:cNvPr id="148" name="矩形 147"/>
            <p:cNvSpPr/>
            <p:nvPr/>
          </p:nvSpPr>
          <p:spPr>
            <a:xfrm>
              <a:off x="1768889" y="3016913"/>
              <a:ext cx="354170" cy="6359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sp>
          <p:nvSpPr>
            <p:cNvPr id="149" name="等腰三角形 148"/>
            <p:cNvSpPr/>
            <p:nvPr/>
          </p:nvSpPr>
          <p:spPr>
            <a:xfrm>
              <a:off x="1794555" y="3478975"/>
              <a:ext cx="304927" cy="171412"/>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p>
          </p:txBody>
        </p:sp>
      </p:grpSp>
      <p:grpSp>
        <p:nvGrpSpPr>
          <p:cNvPr id="150" name="组合 149"/>
          <p:cNvGrpSpPr/>
          <p:nvPr/>
        </p:nvGrpSpPr>
        <p:grpSpPr>
          <a:xfrm>
            <a:off x="4957345" y="3916371"/>
            <a:ext cx="1159685" cy="325965"/>
            <a:chOff x="5251649" y="4526983"/>
            <a:chExt cx="1223105" cy="343791"/>
          </a:xfrm>
        </p:grpSpPr>
        <p:sp>
          <p:nvSpPr>
            <p:cNvPr id="151"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53" name="内容占位符 2"/>
          <p:cNvSpPr txBox="1"/>
          <p:nvPr/>
        </p:nvSpPr>
        <p:spPr bwMode="auto">
          <a:xfrm>
            <a:off x="7208297" y="4009253"/>
            <a:ext cx="3816170"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M[R[rs]+Imm]</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R[rt]</a:t>
            </a:r>
            <a:endParaRPr lang="en-US" altLang="zh-CN" sz="2275" b="1" kern="0" baseline="-2500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sp>
        <p:nvSpPr>
          <p:cNvPr id="154" name="矩形 153"/>
          <p:cNvSpPr/>
          <p:nvPr/>
        </p:nvSpPr>
        <p:spPr>
          <a:xfrm>
            <a:off x="3292489" y="1992586"/>
            <a:ext cx="766557" cy="325795"/>
          </a:xfrm>
          <a:prstGeom prst="rect">
            <a:avLst/>
          </a:prstGeom>
        </p:spPr>
        <p:txBody>
          <a:bodyPr wrap="none">
            <a:spAutoFit/>
          </a:bodyPr>
          <a:lstStyle/>
          <a:p>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55" name="矩形 154"/>
          <p:cNvSpPr/>
          <p:nvPr/>
        </p:nvSpPr>
        <p:spPr>
          <a:xfrm>
            <a:off x="6825551" y="2907601"/>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p>
        </p:txBody>
      </p:sp>
      <p:grpSp>
        <p:nvGrpSpPr>
          <p:cNvPr id="156" name="组合 155"/>
          <p:cNvGrpSpPr/>
          <p:nvPr/>
        </p:nvGrpSpPr>
        <p:grpSpPr>
          <a:xfrm>
            <a:off x="4875534" y="4893601"/>
            <a:ext cx="5758663" cy="825680"/>
            <a:chOff x="3575175" y="1231065"/>
            <a:chExt cx="6664199" cy="798514"/>
          </a:xfrm>
        </p:grpSpPr>
        <p:sp>
          <p:nvSpPr>
            <p:cNvPr id="157"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158"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159"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rgbClr val="0000FF"/>
                  </a:solidFill>
                  <a:latin typeface="Calibri" panose="020F0502020204030204"/>
                  <a:ea typeface="宋体" panose="02010600030101010101" pitchFamily="2" charset="-122"/>
                </a:rPr>
                <a:t>rt</a:t>
              </a:r>
              <a:endParaRPr lang="zh-CN" altLang="en-US" sz="2400" kern="0" baseline="-25000" dirty="0">
                <a:solidFill>
                  <a:srgbClr val="0000FF"/>
                </a:solidFill>
                <a:latin typeface="Calibri" panose="020F0502020204030204"/>
                <a:ea typeface="宋体" panose="02010600030101010101" pitchFamily="2" charset="-122"/>
              </a:endParaRPr>
            </a:p>
          </p:txBody>
        </p:sp>
        <p:sp>
          <p:nvSpPr>
            <p:cNvPr id="160"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161"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2"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3"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164"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
        <p:nvSpPr>
          <p:cNvPr id="84" name="任意多边形: 形状 323"/>
          <p:cNvSpPr/>
          <p:nvPr/>
        </p:nvSpPr>
        <p:spPr>
          <a:xfrm>
            <a:off x="7689524" y="2208075"/>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5" name="矩形 84"/>
          <p:cNvSpPr/>
          <p:nvPr/>
        </p:nvSpPr>
        <p:spPr>
          <a:xfrm rot="16200000">
            <a:off x="7745199" y="2500585"/>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97" name="组合 96"/>
          <p:cNvGrpSpPr/>
          <p:nvPr/>
        </p:nvGrpSpPr>
        <p:grpSpPr>
          <a:xfrm>
            <a:off x="4861071" y="1967955"/>
            <a:ext cx="1432231" cy="1913280"/>
            <a:chOff x="5108189" y="2733136"/>
            <a:chExt cx="1510556" cy="2017912"/>
          </a:xfrm>
        </p:grpSpPr>
        <p:sp>
          <p:nvSpPr>
            <p:cNvPr id="98" name="矩形 97"/>
            <p:cNvSpPr/>
            <p:nvPr/>
          </p:nvSpPr>
          <p:spPr>
            <a:xfrm>
              <a:off x="5129176" y="277022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9" name="矩形 98"/>
            <p:cNvSpPr/>
            <p:nvPr/>
          </p:nvSpPr>
          <p:spPr>
            <a:xfrm>
              <a:off x="5488517" y="376938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p>
          </p:txBody>
        </p:sp>
        <p:grpSp>
          <p:nvGrpSpPr>
            <p:cNvPr id="100" name="组合 99"/>
            <p:cNvGrpSpPr/>
            <p:nvPr/>
          </p:nvGrpSpPr>
          <p:grpSpPr>
            <a:xfrm>
              <a:off x="5108189" y="2733136"/>
              <a:ext cx="1510556" cy="1595104"/>
              <a:chOff x="5108189" y="2733136"/>
              <a:chExt cx="1510556" cy="1595104"/>
            </a:xfrm>
          </p:grpSpPr>
          <p:sp>
            <p:nvSpPr>
              <p:cNvPr id="105" name="矩形 104"/>
              <p:cNvSpPr/>
              <p:nvPr/>
            </p:nvSpPr>
            <p:spPr>
              <a:xfrm>
                <a:off x="5113732" y="299198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06" name="矩形 105"/>
              <p:cNvSpPr/>
              <p:nvPr/>
            </p:nvSpPr>
            <p:spPr>
              <a:xfrm>
                <a:off x="5114863" y="331283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07" name="矩形 106"/>
              <p:cNvSpPr/>
              <p:nvPr/>
            </p:nvSpPr>
            <p:spPr>
              <a:xfrm>
                <a:off x="5108189" y="366080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08" name="矩形 107"/>
              <p:cNvSpPr/>
              <p:nvPr/>
            </p:nvSpPr>
            <p:spPr>
              <a:xfrm>
                <a:off x="5113732" y="401546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09" name="矩形 108"/>
              <p:cNvSpPr/>
              <p:nvPr/>
            </p:nvSpPr>
            <p:spPr>
              <a:xfrm>
                <a:off x="5634363" y="273313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10" name="矩形 109"/>
              <p:cNvSpPr/>
              <p:nvPr/>
            </p:nvSpPr>
            <p:spPr>
              <a:xfrm>
                <a:off x="6214338" y="300225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11" name="矩形 110"/>
              <p:cNvSpPr/>
              <p:nvPr/>
            </p:nvSpPr>
            <p:spPr>
              <a:xfrm>
                <a:off x="6206197" y="3421713"/>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101" name="组合 100"/>
            <p:cNvGrpSpPr/>
            <p:nvPr/>
          </p:nvGrpSpPr>
          <p:grpSpPr>
            <a:xfrm>
              <a:off x="5559031" y="4253019"/>
              <a:ext cx="534589" cy="498029"/>
              <a:chOff x="1853728" y="4275069"/>
              <a:chExt cx="534589" cy="498029"/>
            </a:xfrm>
            <a:solidFill>
              <a:srgbClr val="FFCCFF"/>
            </a:solidFill>
          </p:grpSpPr>
          <p:cxnSp>
            <p:nvCxnSpPr>
              <p:cNvPr id="102" name="直接连接符 10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4" name="等腰三角形 103"/>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wipe(left)">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wipe(left)">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left)">
                                      <p:cBhvr>
                                        <p:cTn id="27" dur="500"/>
                                        <p:tgtEl>
                                          <p:spTgt spid="77"/>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wipe(left)">
                                      <p:cBhvr>
                                        <p:cTn id="31" dur="500"/>
                                        <p:tgtEl>
                                          <p:spTgt spid="142"/>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wipe(left)">
                                      <p:cBhvr>
                                        <p:cTn id="35" dur="500"/>
                                        <p:tgtEl>
                                          <p:spTgt spid="124"/>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154"/>
                                        </p:tgtEl>
                                        <p:attrNameLst>
                                          <p:attrName>style.visibility</p:attrName>
                                        </p:attrNameLst>
                                      </p:cBhvr>
                                      <p:to>
                                        <p:strVal val="visible"/>
                                      </p:to>
                                    </p:set>
                                    <p:animEffect transition="in" filter="wipe(left)">
                                      <p:cBhvr>
                                        <p:cTn id="39" dur="500"/>
                                        <p:tgtEl>
                                          <p:spTgt spid="154"/>
                                        </p:tgtEl>
                                      </p:cBhvr>
                                    </p:animEffect>
                                  </p:childTnLst>
                                </p:cTn>
                              </p:par>
                            </p:childTnLst>
                          </p:cTn>
                        </p:par>
                        <p:par>
                          <p:cTn id="40" fill="hold">
                            <p:stCondLst>
                              <p:cond delay="2000"/>
                            </p:stCondLst>
                            <p:childTnLst>
                              <p:par>
                                <p:cTn id="41" presetID="22" presetClass="entr" presetSubtype="1"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up)">
                                      <p:cBhvr>
                                        <p:cTn id="43" dur="500"/>
                                        <p:tgtEl>
                                          <p:spTgt spid="88"/>
                                        </p:tgtEl>
                                      </p:cBhvr>
                                    </p:animEffect>
                                  </p:childTnLst>
                                </p:cTn>
                              </p:par>
                            </p:childTnLst>
                          </p:cTn>
                        </p:par>
                        <p:par>
                          <p:cTn id="44" fill="hold">
                            <p:stCondLst>
                              <p:cond delay="2500"/>
                            </p:stCondLst>
                            <p:childTnLst>
                              <p:par>
                                <p:cTn id="45" presetID="22" presetClass="entr" presetSubtype="8"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par>
                                <p:cTn id="48" presetID="22" presetClass="entr" presetSubtype="8" fill="hold" nodeType="withEffect">
                                  <p:stCondLst>
                                    <p:cond delay="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childTnLst>
                          </p:cTn>
                        </p:par>
                        <p:par>
                          <p:cTn id="51" fill="hold">
                            <p:stCondLst>
                              <p:cond delay="3000"/>
                            </p:stCondLst>
                            <p:childTnLst>
                              <p:par>
                                <p:cTn id="52" presetID="22" presetClass="entr" presetSubtype="8"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500"/>
                                        <p:tgtEl>
                                          <p:spTgt spid="72"/>
                                        </p:tgtEl>
                                      </p:cBhvr>
                                    </p:animEffect>
                                  </p:childTnLst>
                                </p:cTn>
                              </p:par>
                            </p:childTnLst>
                          </p:cTn>
                        </p:par>
                        <p:par>
                          <p:cTn id="55" fill="hold">
                            <p:stCondLst>
                              <p:cond delay="3500"/>
                            </p:stCondLst>
                            <p:childTnLst>
                              <p:par>
                                <p:cTn id="56" presetID="22" presetClass="entr" presetSubtype="1" fill="hold"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up)">
                                      <p:cBhvr>
                                        <p:cTn id="58" dur="500"/>
                                        <p:tgtEl>
                                          <p:spTgt spid="90"/>
                                        </p:tgtEl>
                                      </p:cBhvr>
                                    </p:animEffect>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wipe(left)">
                                      <p:cBhvr>
                                        <p:cTn id="62" dur="500"/>
                                        <p:tgtEl>
                                          <p:spTgt spid="125"/>
                                        </p:tgtEl>
                                      </p:cBhvr>
                                    </p:animEffect>
                                  </p:childTnLst>
                                </p:cTn>
                              </p:par>
                            </p:childTnLst>
                          </p:cTn>
                        </p:par>
                        <p:par>
                          <p:cTn id="63" fill="hold">
                            <p:stCondLst>
                              <p:cond delay="4500"/>
                            </p:stCondLst>
                            <p:childTnLst>
                              <p:par>
                                <p:cTn id="64" presetID="22" presetClass="entr" presetSubtype="1"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wipe(up)">
                                      <p:cBhvr>
                                        <p:cTn id="66" dur="500"/>
                                        <p:tgtEl>
                                          <p:spTgt spid="1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8" fill="hold"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wipe(left)">
                                      <p:cBhvr>
                                        <p:cTn id="74" dur="500"/>
                                        <p:tgtEl>
                                          <p:spTgt spid="15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83"/>
                                        </p:tgtEl>
                                        <p:attrNameLst>
                                          <p:attrName>style.visibility</p:attrName>
                                        </p:attrNameLst>
                                      </p:cBhvr>
                                      <p:to>
                                        <p:strVal val="visible"/>
                                      </p:to>
                                    </p:set>
                                    <p:animEffect transition="in" filter="wipe(left)">
                                      <p:cBhvr>
                                        <p:cTn id="79" dur="500"/>
                                        <p:tgtEl>
                                          <p:spTgt spid="83"/>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0"/>
                                        </p:tgtEl>
                                        <p:attrNameLst>
                                          <p:attrName>style.visibility</p:attrName>
                                        </p:attrNameLst>
                                      </p:cBhvr>
                                      <p:to>
                                        <p:strVal val="visible"/>
                                      </p:to>
                                    </p:set>
                                    <p:animEffect transition="in" filter="wipe(down)">
                                      <p:cBhvr>
                                        <p:cTn id="82" dur="500"/>
                                        <p:tgtEl>
                                          <p:spTgt spid="140"/>
                                        </p:tgtEl>
                                      </p:cBhvr>
                                    </p:animEffect>
                                  </p:childTnLst>
                                </p:cTn>
                              </p:par>
                              <p:par>
                                <p:cTn id="83" presetID="22" presetClass="entr" presetSubtype="8"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94"/>
                                        </p:tgtEl>
                                        <p:attrNameLst>
                                          <p:attrName>style.visibility</p:attrName>
                                        </p:attrNameLst>
                                      </p:cBhvr>
                                      <p:to>
                                        <p:strVal val="visible"/>
                                      </p:to>
                                    </p:set>
                                    <p:animEffect transition="in" filter="wipe(down)">
                                      <p:cBhvr>
                                        <p:cTn id="89" dur="500"/>
                                        <p:tgtEl>
                                          <p:spTgt spid="94"/>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wipe(left)">
                                      <p:cBhvr>
                                        <p:cTn id="93" dur="500"/>
                                        <p:tgtEl>
                                          <p:spTgt spid="95"/>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55"/>
                                        </p:tgtEl>
                                        <p:attrNameLst>
                                          <p:attrName>style.visibility</p:attrName>
                                        </p:attrNameLst>
                                      </p:cBhvr>
                                      <p:to>
                                        <p:strVal val="visible"/>
                                      </p:to>
                                    </p:set>
                                    <p:animEffect transition="in" filter="wipe(left)">
                                      <p:cBhvr>
                                        <p:cTn id="96" dur="500"/>
                                        <p:tgtEl>
                                          <p:spTgt spid="155"/>
                                        </p:tgtEl>
                                      </p:cBhvr>
                                    </p:animEffect>
                                  </p:childTnLst>
                                </p:cTn>
                              </p:par>
                            </p:childTnLst>
                          </p:cTn>
                        </p:par>
                        <p:par>
                          <p:cTn id="97" fill="hold">
                            <p:stCondLst>
                              <p:cond delay="1500"/>
                            </p:stCondLst>
                            <p:childTnLst>
                              <p:par>
                                <p:cTn id="98" presetID="22" presetClass="entr" presetSubtype="8"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wipe(left)">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wipe(left)">
                                      <p:cBhvr>
                                        <p:cTn id="105" dur="500"/>
                                        <p:tgtEl>
                                          <p:spTgt spid="86"/>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41"/>
                                        </p:tgtEl>
                                        <p:attrNameLst>
                                          <p:attrName>style.visibility</p:attrName>
                                        </p:attrNameLst>
                                      </p:cBhvr>
                                      <p:to>
                                        <p:strVal val="visible"/>
                                      </p:to>
                                    </p:set>
                                    <p:animEffect transition="in" filter="wipe(left)">
                                      <p:cBhvr>
                                        <p:cTn id="108" dur="500"/>
                                        <p:tgtEl>
                                          <p:spTgt spid="141"/>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112"/>
                                        </p:tgtEl>
                                        <p:attrNameLst>
                                          <p:attrName>style.visibility</p:attrName>
                                        </p:attrNameLst>
                                      </p:cBhvr>
                                      <p:to>
                                        <p:strVal val="visible"/>
                                      </p:to>
                                    </p:set>
                                    <p:animEffect transition="in" filter="wipe(left)">
                                      <p:cBhvr>
                                        <p:cTn id="112" dur="500"/>
                                        <p:tgtEl>
                                          <p:spTgt spid="112"/>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87"/>
                                        </p:tgtEl>
                                        <p:attrNameLst>
                                          <p:attrName>style.visibility</p:attrName>
                                        </p:attrNameLst>
                                      </p:cBhvr>
                                      <p:to>
                                        <p:strVal val="visible"/>
                                      </p:to>
                                    </p:set>
                                    <p:animEffect transition="in" filter="wipe(left)">
                                      <p:cBhvr>
                                        <p:cTn id="117" dur="500"/>
                                        <p:tgtEl>
                                          <p:spTgt spid="87"/>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89"/>
                                        </p:tgtEl>
                                        <p:attrNameLst>
                                          <p:attrName>style.visibility</p:attrName>
                                        </p:attrNameLst>
                                      </p:cBhvr>
                                      <p:to>
                                        <p:strVal val="visible"/>
                                      </p:to>
                                    </p:set>
                                    <p:animEffect transition="in" filter="wipe(up)">
                                      <p:cBhvr>
                                        <p:cTn id="121" dur="500"/>
                                        <p:tgtEl>
                                          <p:spTgt spid="89"/>
                                        </p:tgtEl>
                                      </p:cBhvr>
                                    </p:animEffect>
                                  </p:childTnLst>
                                </p:cTn>
                              </p:par>
                            </p:childTnLst>
                          </p:cTn>
                        </p:par>
                        <p:par>
                          <p:cTn id="122" fill="hold">
                            <p:stCondLst>
                              <p:cond delay="1000"/>
                            </p:stCondLst>
                            <p:childTnLst>
                              <p:par>
                                <p:cTn id="123" presetID="22" presetClass="entr" presetSubtype="2" fill="hold" nodeType="afterEffect">
                                  <p:stCondLst>
                                    <p:cond delay="0"/>
                                  </p:stCondLst>
                                  <p:childTnLst>
                                    <p:set>
                                      <p:cBhvr>
                                        <p:cTn id="124" dur="1" fill="hold">
                                          <p:stCondLst>
                                            <p:cond delay="0"/>
                                          </p:stCondLst>
                                        </p:cTn>
                                        <p:tgtEl>
                                          <p:spTgt spid="93"/>
                                        </p:tgtEl>
                                        <p:attrNameLst>
                                          <p:attrName>style.visibility</p:attrName>
                                        </p:attrNameLst>
                                      </p:cBhvr>
                                      <p:to>
                                        <p:strVal val="visible"/>
                                      </p:to>
                                    </p:set>
                                    <p:animEffect transition="in" filter="wipe(right)">
                                      <p:cBhvr>
                                        <p:cTn id="125" dur="500"/>
                                        <p:tgtEl>
                                          <p:spTgt spid="93"/>
                                        </p:tgtEl>
                                      </p:cBhvr>
                                    </p:animEffect>
                                  </p:childTnLst>
                                </p:cTn>
                              </p:par>
                            </p:childTnLst>
                          </p:cTn>
                        </p:par>
                        <p:par>
                          <p:cTn id="126" fill="hold">
                            <p:stCondLst>
                              <p:cond delay="1500"/>
                            </p:stCondLst>
                            <p:childTnLst>
                              <p:par>
                                <p:cTn id="127" presetID="22" presetClass="entr" presetSubtype="4" fill="hold" nodeType="afterEffect">
                                  <p:stCondLst>
                                    <p:cond delay="0"/>
                                  </p:stCondLst>
                                  <p:childTnLst>
                                    <p:set>
                                      <p:cBhvr>
                                        <p:cTn id="128" dur="1" fill="hold">
                                          <p:stCondLst>
                                            <p:cond delay="0"/>
                                          </p:stCondLst>
                                        </p:cTn>
                                        <p:tgtEl>
                                          <p:spTgt spid="92"/>
                                        </p:tgtEl>
                                        <p:attrNameLst>
                                          <p:attrName>style.visibility</p:attrName>
                                        </p:attrNameLst>
                                      </p:cBhvr>
                                      <p:to>
                                        <p:strVal val="visible"/>
                                      </p:to>
                                    </p:set>
                                    <p:animEffect transition="in" filter="wipe(down)">
                                      <p:cBhvr>
                                        <p:cTn id="129" dur="500"/>
                                        <p:tgtEl>
                                          <p:spTgt spid="92"/>
                                        </p:tgtEl>
                                      </p:cBhvr>
                                    </p:animEffect>
                                  </p:childTnLst>
                                </p:cTn>
                              </p:par>
                            </p:childTnLst>
                          </p:cTn>
                        </p:par>
                        <p:par>
                          <p:cTn id="130" fill="hold">
                            <p:stCondLst>
                              <p:cond delay="2000"/>
                            </p:stCondLst>
                            <p:childTnLst>
                              <p:par>
                                <p:cTn id="131" presetID="22" presetClass="entr" presetSubtype="8" fill="hold" nodeType="afterEffect">
                                  <p:stCondLst>
                                    <p:cond delay="0"/>
                                  </p:stCondLst>
                                  <p:childTnLst>
                                    <p:set>
                                      <p:cBhvr>
                                        <p:cTn id="132" dur="1" fill="hold">
                                          <p:stCondLst>
                                            <p:cond delay="0"/>
                                          </p:stCondLst>
                                        </p:cTn>
                                        <p:tgtEl>
                                          <p:spTgt spid="71"/>
                                        </p:tgtEl>
                                        <p:attrNameLst>
                                          <p:attrName>style.visibility</p:attrName>
                                        </p:attrNameLst>
                                      </p:cBhvr>
                                      <p:to>
                                        <p:strVal val="visible"/>
                                      </p:to>
                                    </p:set>
                                    <p:animEffect transition="in" filter="wipe(left)">
                                      <p:cBhvr>
                                        <p:cTn id="13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40" grpId="0"/>
      <p:bldP spid="141" grpId="0"/>
      <p:bldP spid="153" grpId="0"/>
      <p:bldP spid="154" grpId="0"/>
      <p:bldP spid="155" grpId="0"/>
      <p:bldP spid="8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sw</a:t>
            </a:r>
            <a:r>
              <a:rPr lang="zh-CN" altLang="en-US" dirty="0"/>
              <a:t>指令数据通路</a:t>
            </a:r>
          </a:p>
        </p:txBody>
      </p:sp>
      <p:cxnSp>
        <p:nvCxnSpPr>
          <p:cNvPr id="156" name="直接连接符 155"/>
          <p:cNvCxnSpPr/>
          <p:nvPr/>
        </p:nvCxnSpPr>
        <p:spPr>
          <a:xfrm>
            <a:off x="5570175" y="178957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7" name="内容占位符 2"/>
          <p:cNvSpPr txBox="1"/>
          <p:nvPr/>
        </p:nvSpPr>
        <p:spPr bwMode="auto">
          <a:xfrm>
            <a:off x="1441552" y="5255735"/>
            <a:ext cx="3427908"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lgn="ctr"/>
            <a:r>
              <a:rPr lang="en-US" altLang="zh-CN" sz="2275" b="1" kern="0" dirty="0" err="1">
                <a:solidFill>
                  <a:srgbClr val="7030A0"/>
                </a:solidFill>
                <a:latin typeface="Courier New" panose="02070309020205020404" pitchFamily="49" charset="0"/>
                <a:cs typeface="Courier New" panose="02070309020205020404" pitchFamily="49" charset="0"/>
              </a:rPr>
              <a:t>sw</a:t>
            </a:r>
            <a:r>
              <a:rPr lang="en-US" altLang="zh-CN" sz="2275" b="1" kern="0" dirty="0">
                <a:solidFill>
                  <a:srgbClr val="7030A0"/>
                </a:solidFill>
                <a:latin typeface="Courier New" panose="02070309020205020404" pitchFamily="49" charset="0"/>
                <a:cs typeface="Courier New" panose="02070309020205020404" pitchFamily="49" charset="0"/>
              </a:rPr>
              <a:t> $s0,32($s1)</a:t>
            </a:r>
          </a:p>
          <a:p>
            <a:pPr algn="ctr"/>
            <a:endParaRPr lang="en-US" sz="2275" b="1" kern="0" dirty="0">
              <a:solidFill>
                <a:srgbClr val="7030A0"/>
              </a:solidFill>
              <a:latin typeface="Courier New" panose="02070309020205020404" pitchFamily="49" charset="0"/>
              <a:ea typeface="微软雅黑" panose="020B0503020204020204" pitchFamily="34" charset="-122"/>
              <a:cs typeface="Courier New" panose="02070309020205020404" pitchFamily="49" charset="0"/>
            </a:endParaRPr>
          </a:p>
        </p:txBody>
      </p:sp>
      <p:grpSp>
        <p:nvGrpSpPr>
          <p:cNvPr id="167" name="组合 166"/>
          <p:cNvGrpSpPr/>
          <p:nvPr/>
        </p:nvGrpSpPr>
        <p:grpSpPr>
          <a:xfrm>
            <a:off x="1628161" y="1435380"/>
            <a:ext cx="9139565" cy="3137583"/>
            <a:chOff x="1708564" y="1427929"/>
            <a:chExt cx="9639385" cy="3309170"/>
          </a:xfrm>
        </p:grpSpPr>
        <p:cxnSp>
          <p:nvCxnSpPr>
            <p:cNvPr id="168" name="直接连接符 167"/>
            <p:cNvCxnSpPr/>
            <p:nvPr/>
          </p:nvCxnSpPr>
          <p:spPr>
            <a:xfrm>
              <a:off x="6519856" y="2405825"/>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4804771" y="3405486"/>
              <a:ext cx="30763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080154" y="267417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4066396" y="237360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5866157" y="1802604"/>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2019314" y="214755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74" name="直接连接符 173"/>
            <p:cNvCxnSpPr/>
            <p:nvPr/>
          </p:nvCxnSpPr>
          <p:spPr>
            <a:xfrm flipV="1">
              <a:off x="2146210" y="260400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97085" y="265137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6" name="直接连接符 175"/>
            <p:cNvCxnSpPr>
              <a:endCxn id="173" idx="1"/>
            </p:cNvCxnSpPr>
            <p:nvPr/>
          </p:nvCxnSpPr>
          <p:spPr>
            <a:xfrm>
              <a:off x="1708564" y="237360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2276801" y="237844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1934950" y="1809464"/>
              <a:ext cx="458509"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79" name="组合 178"/>
            <p:cNvGrpSpPr/>
            <p:nvPr/>
          </p:nvGrpSpPr>
          <p:grpSpPr>
            <a:xfrm>
              <a:off x="2611298" y="2051792"/>
              <a:ext cx="944542" cy="1445348"/>
              <a:chOff x="2153669" y="3581315"/>
              <a:chExt cx="981236" cy="1387999"/>
            </a:xfrm>
          </p:grpSpPr>
          <p:sp>
            <p:nvSpPr>
              <p:cNvPr id="234" name="矩形 233"/>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5" name="矩形 234"/>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7" name="矩形 236"/>
              <p:cNvSpPr/>
              <p:nvPr/>
            </p:nvSpPr>
            <p:spPr>
              <a:xfrm>
                <a:off x="2247903"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grpSp>
        <p:sp>
          <p:nvSpPr>
            <p:cNvPr id="180" name="矩形 179"/>
            <p:cNvSpPr/>
            <p:nvPr/>
          </p:nvSpPr>
          <p:spPr>
            <a:xfrm>
              <a:off x="3456697" y="2092369"/>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1" name="矩形 180"/>
            <p:cNvSpPr/>
            <p:nvPr/>
          </p:nvSpPr>
          <p:spPr>
            <a:xfrm>
              <a:off x="4019931" y="242626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4022116" y="2151469"/>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4013021" y="4042423"/>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5295103" y="4059711"/>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5129176" y="200910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5113732" y="223086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5114863" y="255172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88" name="矩形 187"/>
            <p:cNvSpPr/>
            <p:nvPr/>
          </p:nvSpPr>
          <p:spPr>
            <a:xfrm>
              <a:off x="5108189" y="289968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89" name="矩形 188"/>
            <p:cNvSpPr/>
            <p:nvPr/>
          </p:nvSpPr>
          <p:spPr>
            <a:xfrm>
              <a:off x="5113732" y="32543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190" name="矩形 189"/>
            <p:cNvSpPr/>
            <p:nvPr/>
          </p:nvSpPr>
          <p:spPr>
            <a:xfrm>
              <a:off x="5634363" y="197201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1" name="矩形 190"/>
            <p:cNvSpPr/>
            <p:nvPr/>
          </p:nvSpPr>
          <p:spPr>
            <a:xfrm>
              <a:off x="5488517" y="3008265"/>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p>
          </p:txBody>
        </p:sp>
        <p:sp>
          <p:nvSpPr>
            <p:cNvPr id="192" name="矩形 191"/>
            <p:cNvSpPr/>
            <p:nvPr/>
          </p:nvSpPr>
          <p:spPr>
            <a:xfrm>
              <a:off x="6214338" y="224113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206197" y="266059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4" name="任意多边形: 形状 323"/>
            <p:cNvSpPr/>
            <p:nvPr/>
          </p:nvSpPr>
          <p:spPr>
            <a:xfrm>
              <a:off x="8091325" y="222526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5" name="矩形 194"/>
            <p:cNvSpPr/>
            <p:nvPr/>
          </p:nvSpPr>
          <p:spPr>
            <a:xfrm rot="16200000">
              <a:off x="8150044" y="253377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96" name="直接连接符 195"/>
            <p:cNvCxnSpPr/>
            <p:nvPr/>
          </p:nvCxnSpPr>
          <p:spPr>
            <a:xfrm>
              <a:off x="8558934" y="268674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0567871" y="268592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9717530" y="2080336"/>
              <a:ext cx="916908" cy="1436044"/>
              <a:chOff x="2106940" y="3477998"/>
              <a:chExt cx="952529" cy="1491834"/>
            </a:xfrm>
          </p:grpSpPr>
          <p:sp>
            <p:nvSpPr>
              <p:cNvPr id="228" name="矩形 227"/>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9" name="矩形 22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1" name="矩形 23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2" name="矩形 23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233" name="矩形 23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9" name="流程图: 手动输入 146"/>
            <p:cNvSpPr/>
            <p:nvPr/>
          </p:nvSpPr>
          <p:spPr>
            <a:xfrm>
              <a:off x="5216269" y="4031930"/>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0" name="直接连接符 199"/>
            <p:cNvCxnSpPr/>
            <p:nvPr/>
          </p:nvCxnSpPr>
          <p:spPr>
            <a:xfrm>
              <a:off x="4065386" y="2390300"/>
              <a:ext cx="0" cy="187524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p:cNvCxnSpPr/>
            <p:nvPr/>
          </p:nvCxnSpPr>
          <p:spPr>
            <a:xfrm>
              <a:off x="11347949" y="2685928"/>
              <a:ext cx="0" cy="205117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4418377" y="2674175"/>
              <a:ext cx="0" cy="34539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3" name="直接连接符 202"/>
            <p:cNvCxnSpPr/>
            <p:nvPr/>
          </p:nvCxnSpPr>
          <p:spPr>
            <a:xfrm>
              <a:off x="4081306" y="4265542"/>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a:off x="4797948" y="3414793"/>
              <a:ext cx="0" cy="130457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直接连接符 204"/>
            <p:cNvCxnSpPr/>
            <p:nvPr/>
          </p:nvCxnSpPr>
          <p:spPr>
            <a:xfrm>
              <a:off x="4797948" y="4737099"/>
              <a:ext cx="65500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6" name="直接连接符 205"/>
            <p:cNvCxnSpPr/>
            <p:nvPr/>
          </p:nvCxnSpPr>
          <p:spPr>
            <a:xfrm>
              <a:off x="7437487" y="2942467"/>
              <a:ext cx="0" cy="122225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a:off x="7437487" y="2931751"/>
              <a:ext cx="65383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6463709" y="4186176"/>
              <a:ext cx="97377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09" name="等腰三角形 208"/>
            <p:cNvSpPr/>
            <p:nvPr/>
          </p:nvSpPr>
          <p:spPr>
            <a:xfrm>
              <a:off x="2037598" y="247671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10" name="组合 209"/>
            <p:cNvGrpSpPr/>
            <p:nvPr/>
          </p:nvGrpSpPr>
          <p:grpSpPr>
            <a:xfrm>
              <a:off x="5559031" y="3502497"/>
              <a:ext cx="534589" cy="487432"/>
              <a:chOff x="1853728" y="4285666"/>
              <a:chExt cx="534589" cy="487432"/>
            </a:xfrm>
            <a:solidFill>
              <a:srgbClr val="FFCCFF"/>
            </a:solidFill>
          </p:grpSpPr>
          <p:cxnSp>
            <p:nvCxnSpPr>
              <p:cNvPr id="225" name="直接连接符 22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6" name="矩形 22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7" name="等腰三角形 226"/>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1" name="组合 210"/>
            <p:cNvGrpSpPr/>
            <p:nvPr/>
          </p:nvGrpSpPr>
          <p:grpSpPr>
            <a:xfrm>
              <a:off x="9930977" y="3387885"/>
              <a:ext cx="534589" cy="487432"/>
              <a:chOff x="1853728" y="4285666"/>
              <a:chExt cx="534589" cy="487432"/>
            </a:xfrm>
            <a:solidFill>
              <a:srgbClr val="00B050"/>
            </a:solidFill>
          </p:grpSpPr>
          <p:cxnSp>
            <p:nvCxnSpPr>
              <p:cNvPr id="222" name="直接连接符 22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3" name="矩形 22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4" name="等腰三角形 22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12" name="直接连接符 211"/>
            <p:cNvCxnSpPr/>
            <p:nvPr/>
          </p:nvCxnSpPr>
          <p:spPr>
            <a:xfrm>
              <a:off x="3519779" y="2373601"/>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4431498" y="3019573"/>
              <a:ext cx="68090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5192293" y="1427929"/>
              <a:ext cx="1270029"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sp>
          <p:nvSpPr>
            <p:cNvPr id="215" name="矩形 214"/>
            <p:cNvSpPr/>
            <p:nvPr/>
          </p:nvSpPr>
          <p:spPr>
            <a:xfrm>
              <a:off x="7835250" y="1442614"/>
              <a:ext cx="909918"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cxnSp>
          <p:nvCxnSpPr>
            <p:cNvPr id="216" name="直接连接符 215"/>
            <p:cNvCxnSpPr/>
            <p:nvPr/>
          </p:nvCxnSpPr>
          <p:spPr>
            <a:xfrm>
              <a:off x="8325128" y="1816557"/>
              <a:ext cx="0" cy="4747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a:off x="6574403" y="2931751"/>
              <a:ext cx="3751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8" name="直接连接符 217"/>
            <p:cNvCxnSpPr/>
            <p:nvPr/>
          </p:nvCxnSpPr>
          <p:spPr>
            <a:xfrm>
              <a:off x="6949543" y="2942467"/>
              <a:ext cx="0" cy="31188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6949543" y="3258414"/>
              <a:ext cx="280429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a:endCxn id="229" idx="0"/>
            </p:cNvCxnSpPr>
            <p:nvPr/>
          </p:nvCxnSpPr>
          <p:spPr>
            <a:xfrm>
              <a:off x="10142109" y="1842947"/>
              <a:ext cx="1267" cy="240263"/>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1" name="矩形 220"/>
            <p:cNvSpPr/>
            <p:nvPr/>
          </p:nvSpPr>
          <p:spPr>
            <a:xfrm>
              <a:off x="9502978" y="1442614"/>
              <a:ext cx="1412045" cy="374450"/>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cxnSp>
        <p:nvCxnSpPr>
          <p:cNvPr id="238" name="直接连接符 237"/>
          <p:cNvCxnSpPr/>
          <p:nvPr/>
        </p:nvCxnSpPr>
        <p:spPr>
          <a:xfrm>
            <a:off x="4563824" y="3309347"/>
            <a:ext cx="2916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13128" y="2333909"/>
            <a:ext cx="1094646"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V="1">
            <a:off x="2043114" y="2549424"/>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1" name="矩形 240"/>
          <p:cNvSpPr/>
          <p:nvPr/>
        </p:nvSpPr>
        <p:spPr>
          <a:xfrm>
            <a:off x="1806907" y="2594341"/>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42" name="直接连接符 241"/>
          <p:cNvCxnSpPr>
            <a:endCxn id="319" idx="1"/>
          </p:cNvCxnSpPr>
          <p:nvPr/>
        </p:nvCxnSpPr>
        <p:spPr>
          <a:xfrm>
            <a:off x="1628161" y="2330968"/>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2166934" y="2335556"/>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1842808" y="1796082"/>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250" name="矩形 249"/>
          <p:cNvSpPr/>
          <p:nvPr/>
        </p:nvSpPr>
        <p:spPr>
          <a:xfrm>
            <a:off x="3285650" y="206431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51" name="矩形 250"/>
          <p:cNvSpPr/>
          <p:nvPr/>
        </p:nvSpPr>
        <p:spPr>
          <a:xfrm>
            <a:off x="3819679" y="238089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2" name="矩形 251"/>
          <p:cNvSpPr/>
          <p:nvPr/>
        </p:nvSpPr>
        <p:spPr>
          <a:xfrm>
            <a:off x="3821751" y="212035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53" name="矩形 252"/>
          <p:cNvSpPr/>
          <p:nvPr/>
        </p:nvSpPr>
        <p:spPr>
          <a:xfrm>
            <a:off x="3813128" y="391325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54" name="矩形 253"/>
          <p:cNvSpPr/>
          <p:nvPr/>
        </p:nvSpPr>
        <p:spPr>
          <a:xfrm>
            <a:off x="5892583" y="2603080"/>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cxnSp>
        <p:nvCxnSpPr>
          <p:cNvPr id="255" name="直接连接符 254"/>
          <p:cNvCxnSpPr/>
          <p:nvPr/>
        </p:nvCxnSpPr>
        <p:spPr>
          <a:xfrm>
            <a:off x="10028096" y="262709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3862777" y="2346800"/>
            <a:ext cx="0" cy="1778007"/>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10767726" y="2627100"/>
            <a:ext cx="0" cy="194481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4197465" y="2615956"/>
            <a:ext cx="0" cy="32748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3876780" y="4124808"/>
            <a:ext cx="1087960"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557355" y="3318172"/>
            <a:ext cx="0" cy="123692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4557355" y="4571913"/>
            <a:ext cx="62103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7060029" y="2870337"/>
            <a:ext cx="0" cy="1158883"/>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7060029" y="2860176"/>
            <a:ext cx="6199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136743" y="4049557"/>
            <a:ext cx="923286"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grpSp>
        <p:nvGrpSpPr>
          <p:cNvPr id="279" name="组合 278"/>
          <p:cNvGrpSpPr/>
          <p:nvPr/>
        </p:nvGrpSpPr>
        <p:grpSpPr>
          <a:xfrm>
            <a:off x="9221850" y="2054034"/>
            <a:ext cx="869365" cy="1698922"/>
            <a:chOff x="9598996" y="2401764"/>
            <a:chExt cx="916908" cy="1791832"/>
          </a:xfrm>
        </p:grpSpPr>
        <p:grpSp>
          <p:nvGrpSpPr>
            <p:cNvPr id="280" name="组合 279"/>
            <p:cNvGrpSpPr/>
            <p:nvPr/>
          </p:nvGrpSpPr>
          <p:grpSpPr>
            <a:xfrm>
              <a:off x="9598996" y="2401764"/>
              <a:ext cx="916908" cy="1436044"/>
              <a:chOff x="2106940" y="3477998"/>
              <a:chExt cx="952529" cy="1491834"/>
            </a:xfrm>
          </p:grpSpPr>
          <p:sp>
            <p:nvSpPr>
              <p:cNvPr id="285" name="矩形 284"/>
              <p:cNvSpPr/>
              <p:nvPr/>
            </p:nvSpPr>
            <p:spPr>
              <a:xfrm>
                <a:off x="2162583" y="3477998"/>
                <a:ext cx="828902" cy="1491834"/>
              </a:xfrm>
              <a:prstGeom prst="rect">
                <a:avLst/>
              </a:prstGeom>
              <a:solidFill>
                <a:srgbClr val="7FC4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86" name="矩形 28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87" name="矩形 28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88" name="矩形 28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89" name="矩形 28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290" name="矩形 28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81" name="组合 280"/>
            <p:cNvGrpSpPr/>
            <p:nvPr/>
          </p:nvGrpSpPr>
          <p:grpSpPr>
            <a:xfrm>
              <a:off x="9812444" y="3706164"/>
              <a:ext cx="534589" cy="487432"/>
              <a:chOff x="1853728" y="4285666"/>
              <a:chExt cx="534589" cy="487432"/>
            </a:xfrm>
            <a:solidFill>
              <a:srgbClr val="00B050"/>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solidFill>
                <a:srgbClr val="7FC4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91" name="直接连接符 290"/>
          <p:cNvCxnSpPr/>
          <p:nvPr/>
        </p:nvCxnSpPr>
        <p:spPr>
          <a:xfrm>
            <a:off x="3345462" y="2333909"/>
            <a:ext cx="517316" cy="0"/>
          </a:xfrm>
          <a:prstGeom prst="line">
            <a:avLst/>
          </a:prstGeom>
          <a:ln w="76200">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209906" y="2943444"/>
            <a:ext cx="64560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7901644" y="1802807"/>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4" name="直接连接符 293"/>
          <p:cNvCxnSpPr/>
          <p:nvPr/>
        </p:nvCxnSpPr>
        <p:spPr>
          <a:xfrm>
            <a:off x="6597385" y="2870337"/>
            <a:ext cx="0" cy="295708"/>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597386" y="3170476"/>
            <a:ext cx="2675247"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86" idx="0"/>
          </p:cNvCxnSpPr>
          <p:nvPr/>
        </p:nvCxnSpPr>
        <p:spPr>
          <a:xfrm>
            <a:off x="9624411" y="1825635"/>
            <a:ext cx="1201" cy="22780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97" name="内容占位符 2"/>
          <p:cNvSpPr txBox="1"/>
          <p:nvPr/>
        </p:nvSpPr>
        <p:spPr bwMode="auto">
          <a:xfrm>
            <a:off x="7063865" y="4068283"/>
            <a:ext cx="4393652" cy="545959"/>
          </a:xfrm>
          <a:prstGeom prst="rect">
            <a:avLst/>
          </a:prstGeom>
          <a:noFill/>
          <a:ln w="9525">
            <a:noFill/>
            <a:miter lim="800000"/>
          </a:ln>
        </p:spPr>
        <p:txBody>
          <a:bodyPr vert="horz" wrap="square" lIns="86699" tIns="43349" rIns="86699" bIns="43349"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marL="0" indent="0">
              <a:buNone/>
            </a:pPr>
            <a:r>
              <a:rPr lang="en-US" altLang="zh-CN" sz="2275" b="1" kern="0">
                <a:solidFill>
                  <a:srgbClr val="FF6600"/>
                </a:solidFill>
                <a:latin typeface="Courier New" panose="02070309020205020404" pitchFamily="49" charset="0"/>
                <a:cs typeface="Courier New" panose="02070309020205020404" pitchFamily="49" charset="0"/>
              </a:rPr>
              <a:t>R[rt]</a:t>
            </a:r>
            <a:r>
              <a:rPr lang="en-US" altLang="zh-CN" sz="2275" b="1" kern="0">
                <a:solidFill>
                  <a:srgbClr val="FF6600"/>
                </a:solidFill>
                <a:latin typeface="Courier New" panose="02070309020205020404" pitchFamily="49" charset="0"/>
                <a:cs typeface="Courier New" panose="02070309020205020404" pitchFamily="49" charset="0"/>
                <a:sym typeface="Wingdings" panose="05000000000000000000" pitchFamily="2" charset="2"/>
              </a:rPr>
              <a:t> </a:t>
            </a:r>
            <a:r>
              <a:rPr lang="en-US" altLang="zh-CN" sz="2275" b="1" kern="0">
                <a:solidFill>
                  <a:srgbClr val="FF6600"/>
                </a:solidFill>
                <a:latin typeface="Courier New" panose="02070309020205020404" pitchFamily="49" charset="0"/>
                <a:cs typeface="Courier New" panose="02070309020205020404" pitchFamily="49" charset="0"/>
              </a:rPr>
              <a:t>M[R[Rs]+</a:t>
            </a:r>
            <a:r>
              <a:rPr lang="en-US" altLang="zh-CN" sz="2275" b="1" kern="0" err="1">
                <a:solidFill>
                  <a:srgbClr val="FF6600"/>
                </a:solidFill>
                <a:latin typeface="Courier New" panose="02070309020205020404" pitchFamily="49" charset="0"/>
                <a:cs typeface="Courier New" panose="02070309020205020404" pitchFamily="49" charset="0"/>
              </a:rPr>
              <a:t>Imm</a:t>
            </a:r>
            <a:r>
              <a:rPr lang="en-US" altLang="zh-CN" sz="2275" b="1" kern="0">
                <a:solidFill>
                  <a:srgbClr val="FF6600"/>
                </a:solidFill>
                <a:latin typeface="Courier New" panose="02070309020205020404" pitchFamily="49" charset="0"/>
                <a:cs typeface="Courier New" panose="02070309020205020404" pitchFamily="49" charset="0"/>
              </a:rPr>
              <a:t>]</a:t>
            </a:r>
            <a:endParaRPr lang="en-US" altLang="zh-CN" sz="2275" b="1" kern="0" dirty="0">
              <a:solidFill>
                <a:srgbClr val="FF6600"/>
              </a:solidFill>
              <a:latin typeface="Courier New" panose="02070309020205020404" pitchFamily="49" charset="0"/>
              <a:cs typeface="Courier New" panose="02070309020205020404" pitchFamily="49" charset="0"/>
              <a:sym typeface="Wingdings" panose="05000000000000000000" pitchFamily="2" charset="2"/>
            </a:endParaRPr>
          </a:p>
          <a:p>
            <a:pPr marL="0" indent="0">
              <a:buNone/>
            </a:pPr>
            <a:endParaRPr lang="en-US" sz="2275" b="1" kern="0" dirty="0">
              <a:solidFill>
                <a:srgbClr val="FF6600"/>
              </a:solidFill>
              <a:latin typeface="Courier New" panose="02070309020205020404" pitchFamily="49" charset="0"/>
              <a:cs typeface="Courier New" panose="02070309020205020404" pitchFamily="49" charset="0"/>
            </a:endParaRPr>
          </a:p>
        </p:txBody>
      </p:sp>
      <p:grpSp>
        <p:nvGrpSpPr>
          <p:cNvPr id="298" name="组合 297"/>
          <p:cNvGrpSpPr/>
          <p:nvPr/>
        </p:nvGrpSpPr>
        <p:grpSpPr>
          <a:xfrm>
            <a:off x="4958883" y="3912602"/>
            <a:ext cx="1159685" cy="325965"/>
            <a:chOff x="5251649" y="4526983"/>
            <a:chExt cx="1223105" cy="343791"/>
          </a:xfrm>
        </p:grpSpPr>
        <p:sp>
          <p:nvSpPr>
            <p:cNvPr id="299" name="流程图: 手动输入 146"/>
            <p:cNvSpPr/>
            <p:nvPr/>
          </p:nvSpPr>
          <p:spPr>
            <a:xfrm>
              <a:off x="5251649" y="4526983"/>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0" name="矩形 299"/>
            <p:cNvSpPr/>
            <p:nvPr/>
          </p:nvSpPr>
          <p:spPr>
            <a:xfrm>
              <a:off x="5303809" y="4558000"/>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4336158" y="1978542"/>
            <a:ext cx="408894" cy="717704"/>
            <a:chOff x="4446114" y="2075379"/>
            <a:chExt cx="431255" cy="756953"/>
          </a:xfrm>
        </p:grpSpPr>
        <p:sp>
          <p:nvSpPr>
            <p:cNvPr id="302" name="矩形 301"/>
            <p:cNvSpPr/>
            <p:nvPr/>
          </p:nvSpPr>
          <p:spPr>
            <a:xfrm>
              <a:off x="4446114" y="2075379"/>
              <a:ext cx="431255"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3" name="矩形 302"/>
            <p:cNvSpPr/>
            <p:nvPr/>
          </p:nvSpPr>
          <p:spPr>
            <a:xfrm>
              <a:off x="4452718" y="2427248"/>
              <a:ext cx="417391" cy="405084"/>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4" name="组合 303"/>
          <p:cNvGrpSpPr/>
          <p:nvPr/>
        </p:nvGrpSpPr>
        <p:grpSpPr>
          <a:xfrm>
            <a:off x="8123327" y="2269494"/>
            <a:ext cx="1160567" cy="358378"/>
            <a:chOff x="8440401" y="2627044"/>
            <a:chExt cx="1224035" cy="377977"/>
          </a:xfrm>
        </p:grpSpPr>
        <p:cxnSp>
          <p:nvCxnSpPr>
            <p:cNvPr id="305" name="直接连接符 304"/>
            <p:cNvCxnSpPr/>
            <p:nvPr/>
          </p:nvCxnSpPr>
          <p:spPr>
            <a:xfrm>
              <a:off x="8440401" y="3005021"/>
              <a:ext cx="1224035"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sp>
          <p:nvSpPr>
            <p:cNvPr id="306" name="矩形 305"/>
            <p:cNvSpPr/>
            <p:nvPr/>
          </p:nvSpPr>
          <p:spPr>
            <a:xfrm>
              <a:off x="8673394" y="2627044"/>
              <a:ext cx="658008" cy="374450"/>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地址</a:t>
              </a:r>
            </a:p>
          </p:txBody>
        </p:sp>
      </p:grpSp>
      <p:grpSp>
        <p:nvGrpSpPr>
          <p:cNvPr id="307" name="组合 306"/>
          <p:cNvGrpSpPr/>
          <p:nvPr/>
        </p:nvGrpSpPr>
        <p:grpSpPr>
          <a:xfrm>
            <a:off x="6083651" y="2003613"/>
            <a:ext cx="1634549" cy="856555"/>
            <a:chOff x="6289174" y="2346630"/>
            <a:chExt cx="1723936" cy="903400"/>
          </a:xfrm>
        </p:grpSpPr>
        <p:cxnSp>
          <p:nvCxnSpPr>
            <p:cNvPr id="308" name="直接连接符 307"/>
            <p:cNvCxnSpPr/>
            <p:nvPr/>
          </p:nvCxnSpPr>
          <p:spPr>
            <a:xfrm>
              <a:off x="6455870" y="3250030"/>
              <a:ext cx="375140" cy="0"/>
            </a:xfrm>
            <a:prstGeom prst="line">
              <a:avLst/>
            </a:prstGeom>
            <a:ln w="76200" cap="sq">
              <a:solidFill>
                <a:srgbClr val="FF6600"/>
              </a:solidFill>
              <a:tailEnd type="none" w="sm" len="med"/>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6473742" y="2739827"/>
              <a:ext cx="1539368"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0" name="组合 309"/>
            <p:cNvGrpSpPr/>
            <p:nvPr/>
          </p:nvGrpSpPr>
          <p:grpSpPr>
            <a:xfrm>
              <a:off x="6289174" y="2346630"/>
              <a:ext cx="962124" cy="900919"/>
              <a:chOff x="6289174" y="2346630"/>
              <a:chExt cx="962124" cy="900919"/>
            </a:xfrm>
          </p:grpSpPr>
          <p:sp>
            <p:nvSpPr>
              <p:cNvPr id="311" name="矩形 310"/>
              <p:cNvSpPr/>
              <p:nvPr/>
            </p:nvSpPr>
            <p:spPr>
              <a:xfrm>
                <a:off x="6289174" y="2346630"/>
                <a:ext cx="962124" cy="405085"/>
              </a:xfrm>
              <a:prstGeom prst="rect">
                <a:avLst/>
              </a:prstGeom>
            </p:spPr>
            <p:txBody>
              <a:bodyPr wrap="none">
                <a:spAutoFit/>
              </a:bodyPr>
              <a:lstStyle/>
              <a:p>
                <a:r>
                  <a:rPr lang="zh-CN" altLang="en-US" sz="1895" b="1">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R[rs]</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2" name="矩形 311"/>
              <p:cNvSpPr/>
              <p:nvPr/>
            </p:nvSpPr>
            <p:spPr>
              <a:xfrm>
                <a:off x="6297798" y="2842464"/>
                <a:ext cx="948260" cy="405085"/>
              </a:xfrm>
              <a:prstGeom prst="rect">
                <a:avLst/>
              </a:prstGeom>
            </p:spPr>
            <p:txBody>
              <a:bodyPr wrap="none">
                <a:spAutoFit/>
              </a:bodyPr>
              <a:lstStyle/>
              <a:p>
                <a:r>
                  <a:rPr lang="en-US" altLang="zh-CN" sz="1895" b="1">
                    <a:latin typeface="微软雅黑" panose="020B0503020204020204" pitchFamily="34" charset="-122"/>
                    <a:ea typeface="微软雅黑" panose="020B0503020204020204" pitchFamily="34" charset="-122"/>
                    <a:cs typeface="Times New Roman" panose="02020603050405020304" pitchFamily="18" charset="0"/>
                  </a:rPr>
                  <a:t>  R[rt]</a:t>
                </a:r>
                <a:endParaRPr lang="zh-CN" altLang="en-US" sz="1895"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pSp>
      <p:grpSp>
        <p:nvGrpSpPr>
          <p:cNvPr id="313" name="组合 312"/>
          <p:cNvGrpSpPr/>
          <p:nvPr/>
        </p:nvGrpSpPr>
        <p:grpSpPr>
          <a:xfrm>
            <a:off x="7679956" y="2190326"/>
            <a:ext cx="469409" cy="860645"/>
            <a:chOff x="7972792" y="2543547"/>
            <a:chExt cx="495080" cy="907711"/>
          </a:xfrm>
        </p:grpSpPr>
        <p:sp>
          <p:nvSpPr>
            <p:cNvPr id="314" name="任意多边形: 形状 323"/>
            <p:cNvSpPr/>
            <p:nvPr/>
          </p:nvSpPr>
          <p:spPr>
            <a:xfrm>
              <a:off x="7972792" y="25435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5" name="矩形 314"/>
            <p:cNvSpPr/>
            <p:nvPr/>
          </p:nvSpPr>
          <p:spPr>
            <a:xfrm rot="16200000">
              <a:off x="7953123" y="2768766"/>
              <a:ext cx="716724" cy="312774"/>
            </a:xfrm>
            <a:prstGeom prst="rect">
              <a:avLst/>
            </a:prstGeom>
          </p:spPr>
          <p:txBody>
            <a:bodyPr wrap="squar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16" name="矩形 315"/>
          <p:cNvSpPr/>
          <p:nvPr/>
        </p:nvSpPr>
        <p:spPr>
          <a:xfrm>
            <a:off x="6886511" y="2505929"/>
            <a:ext cx="843501" cy="355034"/>
          </a:xfrm>
          <a:prstGeom prst="rect">
            <a:avLst/>
          </a:prstGeom>
        </p:spPr>
        <p:txBody>
          <a:bodyPr wrap="none">
            <a:spAutoFit/>
          </a:bodyPr>
          <a:lstStyle/>
          <a:p>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立即数</a:t>
            </a:r>
          </a:p>
        </p:txBody>
      </p:sp>
      <p:cxnSp>
        <p:nvCxnSpPr>
          <p:cNvPr id="317" name="直接连接符 316"/>
          <p:cNvCxnSpPr/>
          <p:nvPr/>
        </p:nvCxnSpPr>
        <p:spPr>
          <a:xfrm>
            <a:off x="2174132" y="2329781"/>
            <a:ext cx="329281" cy="8256"/>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318" name="组合 317"/>
          <p:cNvGrpSpPr/>
          <p:nvPr/>
        </p:nvGrpSpPr>
        <p:grpSpPr>
          <a:xfrm>
            <a:off x="1922798" y="2116641"/>
            <a:ext cx="239223" cy="429550"/>
            <a:chOff x="1900781" y="2465832"/>
            <a:chExt cx="252305" cy="453041"/>
          </a:xfrm>
        </p:grpSpPr>
        <p:sp>
          <p:nvSpPr>
            <p:cNvPr id="319" name="矩形 318"/>
            <p:cNvSpPr/>
            <p:nvPr/>
          </p:nvSpPr>
          <p:spPr>
            <a:xfrm>
              <a:off x="1900781" y="2465832"/>
              <a:ext cx="252305" cy="453041"/>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等腰三角形 319"/>
            <p:cNvSpPr/>
            <p:nvPr/>
          </p:nvSpPr>
          <p:spPr>
            <a:xfrm>
              <a:off x="1919065" y="2794998"/>
              <a:ext cx="217225" cy="122111"/>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321" name="直接连接符 320"/>
          <p:cNvCxnSpPr/>
          <p:nvPr/>
        </p:nvCxnSpPr>
        <p:spPr>
          <a:xfrm>
            <a:off x="3876780" y="2615956"/>
            <a:ext cx="1004244" cy="0"/>
          </a:xfrm>
          <a:prstGeom prst="line">
            <a:avLst/>
          </a:prstGeom>
          <a:ln w="76200" cap="sq">
            <a:solidFill>
              <a:srgbClr val="FF6600"/>
            </a:solidFill>
            <a:tailEnd type="triangle" w="sm" len="med"/>
          </a:ln>
        </p:spPr>
        <p:style>
          <a:lnRef idx="1">
            <a:schemeClr val="accent1"/>
          </a:lnRef>
          <a:fillRef idx="0">
            <a:schemeClr val="accent1"/>
          </a:fillRef>
          <a:effectRef idx="0">
            <a:schemeClr val="accent1"/>
          </a:effectRef>
          <a:fontRef idx="minor">
            <a:schemeClr val="tx1"/>
          </a:fontRef>
        </p:style>
      </p:cxnSp>
      <p:grpSp>
        <p:nvGrpSpPr>
          <p:cNvPr id="265" name="组合 264"/>
          <p:cNvGrpSpPr/>
          <p:nvPr/>
        </p:nvGrpSpPr>
        <p:grpSpPr>
          <a:xfrm>
            <a:off x="4851511" y="1950206"/>
            <a:ext cx="1432231" cy="1913280"/>
            <a:chOff x="4989656" y="2290296"/>
            <a:chExt cx="1510556" cy="2017912"/>
          </a:xfrm>
        </p:grpSpPr>
        <p:sp>
          <p:nvSpPr>
            <p:cNvPr id="266" name="矩形 265"/>
            <p:cNvSpPr/>
            <p:nvPr/>
          </p:nvSpPr>
          <p:spPr>
            <a:xfrm>
              <a:off x="5010643" y="2327384"/>
              <a:ext cx="1417422" cy="1620000"/>
            </a:xfrm>
            <a:prstGeom prst="rect">
              <a:avLst/>
            </a:pr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7" name="矩形 266"/>
            <p:cNvSpPr/>
            <p:nvPr/>
          </p:nvSpPr>
          <p:spPr>
            <a:xfrm>
              <a:off x="4995199" y="254914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8" name="矩形 267"/>
            <p:cNvSpPr/>
            <p:nvPr/>
          </p:nvSpPr>
          <p:spPr>
            <a:xfrm>
              <a:off x="4996330" y="28699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9" name="矩形 268"/>
            <p:cNvSpPr/>
            <p:nvPr/>
          </p:nvSpPr>
          <p:spPr>
            <a:xfrm>
              <a:off x="4989656" y="3217963"/>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0" name="矩形 269"/>
            <p:cNvSpPr/>
            <p:nvPr/>
          </p:nvSpPr>
          <p:spPr>
            <a:xfrm>
              <a:off x="4995199" y="3572626"/>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1" name="矩形 270"/>
            <p:cNvSpPr/>
            <p:nvPr/>
          </p:nvSpPr>
          <p:spPr>
            <a:xfrm>
              <a:off x="5515830" y="2290296"/>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2" name="矩形 271"/>
            <p:cNvSpPr/>
            <p:nvPr/>
          </p:nvSpPr>
          <p:spPr>
            <a:xfrm>
              <a:off x="5369984" y="3326543"/>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p>
          </p:txBody>
        </p:sp>
        <p:sp>
          <p:nvSpPr>
            <p:cNvPr id="273" name="矩形 272"/>
            <p:cNvSpPr/>
            <p:nvPr/>
          </p:nvSpPr>
          <p:spPr>
            <a:xfrm>
              <a:off x="6095805" y="2559418"/>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grpSp>
          <p:nvGrpSpPr>
            <p:cNvPr id="274" name="组合 273"/>
            <p:cNvGrpSpPr/>
            <p:nvPr/>
          </p:nvGrpSpPr>
          <p:grpSpPr>
            <a:xfrm>
              <a:off x="5440498" y="3810179"/>
              <a:ext cx="534589" cy="498029"/>
              <a:chOff x="1853728" y="4275069"/>
              <a:chExt cx="534589" cy="498029"/>
            </a:xfrm>
            <a:solidFill>
              <a:srgbClr val="FFCCFF"/>
            </a:solidFill>
          </p:grpSpPr>
          <p:cxnSp>
            <p:nvCxnSpPr>
              <p:cNvPr id="276" name="直接连接符 27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7" name="矩形 27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8" name="等腰三角形 277"/>
              <p:cNvSpPr/>
              <p:nvPr/>
            </p:nvSpPr>
            <p:spPr>
              <a:xfrm>
                <a:off x="1994241" y="4275069"/>
                <a:ext cx="217225" cy="122111"/>
              </a:xfrm>
              <a:prstGeom prst="triangl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275" name="矩形 274"/>
            <p:cNvSpPr/>
            <p:nvPr/>
          </p:nvSpPr>
          <p:spPr>
            <a:xfrm>
              <a:off x="6082489" y="3016226"/>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grpSp>
        <p:nvGrpSpPr>
          <p:cNvPr id="245" name="组合 244"/>
          <p:cNvGrpSpPr/>
          <p:nvPr/>
        </p:nvGrpSpPr>
        <p:grpSpPr>
          <a:xfrm>
            <a:off x="2484084" y="2030382"/>
            <a:ext cx="895565" cy="1370404"/>
            <a:chOff x="2153669" y="3581315"/>
            <a:chExt cx="981236" cy="1387999"/>
          </a:xfrm>
        </p:grpSpPr>
        <p:sp>
          <p:nvSpPr>
            <p:cNvPr id="246" name="矩形 245"/>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7" name="矩形 2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8" name="矩形 2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2247904" y="4158047"/>
              <a:ext cx="760851" cy="507208"/>
            </a:xfrm>
            <a:prstGeom prst="rect">
              <a:avLst/>
            </a:prstGeom>
            <a:solidFill>
              <a:srgbClr val="00B050"/>
            </a:solidFill>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p>
          </p:txBody>
        </p:sp>
      </p:grpSp>
      <p:grpSp>
        <p:nvGrpSpPr>
          <p:cNvPr id="322" name="组合 321"/>
          <p:cNvGrpSpPr/>
          <p:nvPr/>
        </p:nvGrpSpPr>
        <p:grpSpPr>
          <a:xfrm>
            <a:off x="4875534" y="4893601"/>
            <a:ext cx="5758663" cy="825680"/>
            <a:chOff x="3575175" y="1231065"/>
            <a:chExt cx="6664199" cy="798514"/>
          </a:xfrm>
        </p:grpSpPr>
        <p:sp>
          <p:nvSpPr>
            <p:cNvPr id="323"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Calibri" panose="020F0502020204030204"/>
                  <a:ea typeface="宋体" panose="02010600030101010101" pitchFamily="2" charset="-122"/>
                </a:rPr>
                <a:t>OP</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24"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rs</a:t>
              </a:r>
              <a:endParaRPr lang="zh-CN" altLang="en-US" sz="2400" kern="0" baseline="-25000" dirty="0">
                <a:solidFill>
                  <a:sysClr val="window" lastClr="FFFFFF"/>
                </a:solidFill>
                <a:latin typeface="Calibri" panose="020F0502020204030204"/>
                <a:ea typeface="宋体" panose="02010600030101010101" pitchFamily="2" charset="-122"/>
              </a:endParaRPr>
            </a:p>
          </p:txBody>
        </p:sp>
        <p:sp>
          <p:nvSpPr>
            <p:cNvPr id="325"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400" kern="0">
                  <a:solidFill>
                    <a:sysClr val="window" lastClr="FFFFFF"/>
                  </a:solidFill>
                  <a:latin typeface="Calibri" panose="020F0502020204030204"/>
                  <a:ea typeface="宋体" panose="02010600030101010101" pitchFamily="2" charset="-122"/>
                </a:rPr>
                <a:t>rt</a:t>
              </a:r>
              <a:endParaRPr lang="zh-CN" altLang="en-US" sz="2400" kern="0" dirty="0">
                <a:solidFill>
                  <a:sysClr val="window" lastClr="FFFFFF"/>
                </a:solidFill>
                <a:latin typeface="Calibri" panose="020F0502020204030204"/>
                <a:ea typeface="宋体" panose="02010600030101010101" pitchFamily="2" charset="-122"/>
              </a:endParaRPr>
            </a:p>
          </p:txBody>
        </p:sp>
        <p:sp>
          <p:nvSpPr>
            <p:cNvPr id="326"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2000" kern="0" dirty="0">
                  <a:solidFill>
                    <a:sysClr val="window" lastClr="FFFFFF"/>
                  </a:solidFill>
                  <a:latin typeface="+mn-ea"/>
                </a:rPr>
                <a:t>16</a:t>
              </a:r>
              <a:r>
                <a:rPr lang="zh-CN" altLang="en-US" sz="2000" kern="0" dirty="0">
                  <a:solidFill>
                    <a:sysClr val="window" lastClr="FFFFFF"/>
                  </a:solidFill>
                  <a:latin typeface="+mn-ea"/>
                </a:rPr>
                <a:t>位立即数</a:t>
              </a:r>
              <a:endParaRPr lang="zh-CN" altLang="en-US" sz="2000" kern="0" baseline="-25000" dirty="0">
                <a:solidFill>
                  <a:sysClr val="window" lastClr="FFFFFF"/>
                </a:solidFill>
                <a:latin typeface="+mn-ea"/>
              </a:endParaRPr>
            </a:p>
          </p:txBody>
        </p:sp>
        <p:sp>
          <p:nvSpPr>
            <p:cNvPr id="327" name="TextBox 17"/>
            <p:cNvSpPr txBox="1"/>
            <p:nvPr/>
          </p:nvSpPr>
          <p:spPr>
            <a:xfrm>
              <a:off x="3711216" y="1231065"/>
              <a:ext cx="1031343"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8" name="TextBox 22"/>
            <p:cNvSpPr txBox="1"/>
            <p:nvPr/>
          </p:nvSpPr>
          <p:spPr>
            <a:xfrm>
              <a:off x="4827126" y="1231065"/>
              <a:ext cx="1031342"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29" name="TextBox 23"/>
            <p:cNvSpPr txBox="1"/>
            <p:nvPr/>
          </p:nvSpPr>
          <p:spPr>
            <a:xfrm>
              <a:off x="5827216"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5bits</a:t>
              </a:r>
              <a:endParaRPr lang="zh-CN" altLang="en-US" sz="2000" kern="0" dirty="0">
                <a:solidFill>
                  <a:srgbClr val="0070C0"/>
                </a:solidFill>
                <a:latin typeface="Arial" panose="020B0604020202020204" pitchFamily="34" charset="0"/>
                <a:ea typeface="华文细黑" panose="02010600040101010101" pitchFamily="2" charset="-122"/>
              </a:endParaRPr>
            </a:p>
          </p:txBody>
        </p:sp>
        <p:sp>
          <p:nvSpPr>
            <p:cNvPr id="330" name="TextBox 25"/>
            <p:cNvSpPr txBox="1"/>
            <p:nvPr/>
          </p:nvSpPr>
          <p:spPr>
            <a:xfrm>
              <a:off x="7994688" y="1231065"/>
              <a:ext cx="1033181" cy="400110"/>
            </a:xfrm>
            <a:prstGeom prst="rect">
              <a:avLst/>
            </a:prstGeom>
            <a:noFill/>
          </p:spPr>
          <p:txBody>
            <a:bodyPr wrap="square">
              <a:spAutoFit/>
            </a:bodyPr>
            <a:lstStyle/>
            <a:p>
              <a:pPr algn="ctr">
                <a:defRPr/>
              </a:pPr>
              <a:r>
                <a:rPr lang="en-US" altLang="zh-CN" sz="2000" kern="0" dirty="0">
                  <a:solidFill>
                    <a:srgbClr val="0070C0"/>
                  </a:solidFill>
                  <a:latin typeface="Arial" panose="020B0604020202020204" pitchFamily="34" charset="0"/>
                  <a:ea typeface="华文细黑" panose="02010600040101010101" pitchFamily="2" charset="-122"/>
                </a:rPr>
                <a:t>16bits</a:t>
              </a:r>
              <a:endParaRPr lang="zh-CN" altLang="en-US" sz="20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p:cTn id="7" dur="500"/>
                                        <p:tgtEl>
                                          <p:spTgt spid="1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wipe(left)">
                                      <p:cBhvr>
                                        <p:cTn id="12" dur="5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
                                        </p:tgtEl>
                                        <p:attrNameLst>
                                          <p:attrName>style.visibility</p:attrName>
                                        </p:attrNameLst>
                                      </p:cBhvr>
                                      <p:to>
                                        <p:strVal val="visible"/>
                                      </p:to>
                                    </p:set>
                                    <p:animEffect transition="in" filter="wipe(left)">
                                      <p:cBhvr>
                                        <p:cTn id="17" dur="500"/>
                                        <p:tgtEl>
                                          <p:spTgt spid="2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8"/>
                                        </p:tgtEl>
                                        <p:attrNameLst>
                                          <p:attrName>style.visibility</p:attrName>
                                        </p:attrNameLst>
                                      </p:cBhvr>
                                      <p:to>
                                        <p:strVal val="visible"/>
                                      </p:to>
                                    </p:set>
                                    <p:animEffect transition="in" filter="wipe(left)">
                                      <p:cBhvr>
                                        <p:cTn id="22" dur="500"/>
                                        <p:tgtEl>
                                          <p:spTgt spid="318"/>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317"/>
                                        </p:tgtEl>
                                        <p:attrNameLst>
                                          <p:attrName>style.visibility</p:attrName>
                                        </p:attrNameLst>
                                      </p:cBhvr>
                                      <p:to>
                                        <p:strVal val="visible"/>
                                      </p:to>
                                    </p:set>
                                    <p:animEffect transition="in" filter="wipe(left)">
                                      <p:cBhvr>
                                        <p:cTn id="26" dur="500"/>
                                        <p:tgtEl>
                                          <p:spTgt spid="317"/>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45"/>
                                        </p:tgtEl>
                                        <p:attrNameLst>
                                          <p:attrName>style.visibility</p:attrName>
                                        </p:attrNameLst>
                                      </p:cBhvr>
                                      <p:to>
                                        <p:strVal val="visible"/>
                                      </p:to>
                                    </p:set>
                                    <p:animEffect transition="in" filter="wipe(left)">
                                      <p:cBhvr>
                                        <p:cTn id="30" dur="500"/>
                                        <p:tgtEl>
                                          <p:spTgt spid="2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91"/>
                                        </p:tgtEl>
                                        <p:attrNameLst>
                                          <p:attrName>style.visibility</p:attrName>
                                        </p:attrNameLst>
                                      </p:cBhvr>
                                      <p:to>
                                        <p:strVal val="visible"/>
                                      </p:to>
                                    </p:set>
                                    <p:animEffect transition="in" filter="wipe(left)">
                                      <p:cBhvr>
                                        <p:cTn id="34" dur="500"/>
                                        <p:tgtEl>
                                          <p:spTgt spid="291"/>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56"/>
                                        </p:tgtEl>
                                        <p:attrNameLst>
                                          <p:attrName>style.visibility</p:attrName>
                                        </p:attrNameLst>
                                      </p:cBhvr>
                                      <p:to>
                                        <p:strVal val="visible"/>
                                      </p:to>
                                    </p:set>
                                    <p:animEffect transition="in" filter="wipe(up)">
                                      <p:cBhvr>
                                        <p:cTn id="38" dur="500"/>
                                        <p:tgtEl>
                                          <p:spTgt spid="256"/>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39"/>
                                        </p:tgtEl>
                                        <p:attrNameLst>
                                          <p:attrName>style.visibility</p:attrName>
                                        </p:attrNameLst>
                                      </p:cBhvr>
                                      <p:to>
                                        <p:strVal val="visible"/>
                                      </p:to>
                                    </p:set>
                                    <p:animEffect transition="in" filter="wipe(left)">
                                      <p:cBhvr>
                                        <p:cTn id="42" dur="500"/>
                                        <p:tgtEl>
                                          <p:spTgt spid="239"/>
                                        </p:tgtEl>
                                      </p:cBhvr>
                                    </p:animEffect>
                                  </p:childTnLst>
                                </p:cTn>
                              </p:par>
                              <p:par>
                                <p:cTn id="43" presetID="22" presetClass="entr" presetSubtype="8"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animEffect transition="in" filter="wipe(left)">
                                      <p:cBhvr>
                                        <p:cTn id="45" dur="500"/>
                                        <p:tgtEl>
                                          <p:spTgt spid="321"/>
                                        </p:tgtEl>
                                      </p:cBhvr>
                                    </p:animEffect>
                                  </p:childTnLst>
                                </p:cTn>
                              </p:par>
                              <p:par>
                                <p:cTn id="46" presetID="22" presetClass="entr" presetSubtype="8" fill="hold" nodeType="with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wipe(left)">
                                      <p:cBhvr>
                                        <p:cTn id="48" dur="500"/>
                                        <p:tgtEl>
                                          <p:spTgt spid="259"/>
                                        </p:tgtEl>
                                      </p:cBhvr>
                                    </p:animEffect>
                                  </p:childTnLst>
                                </p:cTn>
                              </p:par>
                              <p:par>
                                <p:cTn id="49" presetID="22" presetClass="entr" presetSubtype="8" fill="hold" nodeType="withEffect">
                                  <p:stCondLst>
                                    <p:cond delay="0"/>
                                  </p:stCondLst>
                                  <p:childTnLst>
                                    <p:set>
                                      <p:cBhvr>
                                        <p:cTn id="50" dur="1" fill="hold">
                                          <p:stCondLst>
                                            <p:cond delay="0"/>
                                          </p:stCondLst>
                                        </p:cTn>
                                        <p:tgtEl>
                                          <p:spTgt spid="301"/>
                                        </p:tgtEl>
                                        <p:attrNameLst>
                                          <p:attrName>style.visibility</p:attrName>
                                        </p:attrNameLst>
                                      </p:cBhvr>
                                      <p:to>
                                        <p:strVal val="visible"/>
                                      </p:to>
                                    </p:set>
                                    <p:animEffect transition="in" filter="wipe(left)">
                                      <p:cBhvr>
                                        <p:cTn id="51" dur="500"/>
                                        <p:tgtEl>
                                          <p:spTgt spid="3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65"/>
                                        </p:tgtEl>
                                        <p:attrNameLst>
                                          <p:attrName>style.visibility</p:attrName>
                                        </p:attrNameLst>
                                      </p:cBhvr>
                                      <p:to>
                                        <p:strVal val="visible"/>
                                      </p:to>
                                    </p:set>
                                    <p:animEffect transition="in" filter="wipe(left)">
                                      <p:cBhvr>
                                        <p:cTn id="56" dur="500"/>
                                        <p:tgtEl>
                                          <p:spTgt spid="265"/>
                                        </p:tgtEl>
                                      </p:cBhvr>
                                    </p:animEffect>
                                  </p:childTnLst>
                                </p:cTn>
                              </p:par>
                              <p:par>
                                <p:cTn id="57" presetID="22" presetClass="entr" presetSubtype="8" fill="hold" nodeType="withEffect">
                                  <p:stCondLst>
                                    <p:cond delay="0"/>
                                  </p:stCondLst>
                                  <p:childTnLst>
                                    <p:set>
                                      <p:cBhvr>
                                        <p:cTn id="58" dur="1" fill="hold">
                                          <p:stCondLst>
                                            <p:cond delay="0"/>
                                          </p:stCondLst>
                                        </p:cTn>
                                        <p:tgtEl>
                                          <p:spTgt spid="298"/>
                                        </p:tgtEl>
                                        <p:attrNameLst>
                                          <p:attrName>style.visibility</p:attrName>
                                        </p:attrNameLst>
                                      </p:cBhvr>
                                      <p:to>
                                        <p:strVal val="visible"/>
                                      </p:to>
                                    </p:set>
                                    <p:animEffect transition="in" filter="wipe(left)">
                                      <p:cBhvr>
                                        <p:cTn id="59" dur="500"/>
                                        <p:tgtEl>
                                          <p:spTgt spid="29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07"/>
                                        </p:tgtEl>
                                        <p:attrNameLst>
                                          <p:attrName>style.visibility</p:attrName>
                                        </p:attrNameLst>
                                      </p:cBhvr>
                                      <p:to>
                                        <p:strVal val="visible"/>
                                      </p:to>
                                    </p:set>
                                    <p:animEffect transition="in" filter="wipe(left)">
                                      <p:cBhvr>
                                        <p:cTn id="64" dur="500"/>
                                        <p:tgtEl>
                                          <p:spTgt spid="307"/>
                                        </p:tgtEl>
                                      </p:cBhvr>
                                    </p:animEffect>
                                  </p:childTnLst>
                                </p:cTn>
                              </p:par>
                              <p:par>
                                <p:cTn id="65" presetID="22" presetClass="entr" presetSubtype="8" fill="hold" nodeType="withEffect">
                                  <p:stCondLst>
                                    <p:cond delay="0"/>
                                  </p:stCondLst>
                                  <p:childTnLst>
                                    <p:set>
                                      <p:cBhvr>
                                        <p:cTn id="66" dur="1" fill="hold">
                                          <p:stCondLst>
                                            <p:cond delay="0"/>
                                          </p:stCondLst>
                                        </p:cTn>
                                        <p:tgtEl>
                                          <p:spTgt spid="264"/>
                                        </p:tgtEl>
                                        <p:attrNameLst>
                                          <p:attrName>style.visibility</p:attrName>
                                        </p:attrNameLst>
                                      </p:cBhvr>
                                      <p:to>
                                        <p:strVal val="visible"/>
                                      </p:to>
                                    </p:set>
                                    <p:animEffect transition="in" filter="wipe(left)">
                                      <p:cBhvr>
                                        <p:cTn id="67" dur="500"/>
                                        <p:tgtEl>
                                          <p:spTgt spid="264"/>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294"/>
                                        </p:tgtEl>
                                        <p:attrNameLst>
                                          <p:attrName>style.visibility</p:attrName>
                                        </p:attrNameLst>
                                      </p:cBhvr>
                                      <p:to>
                                        <p:strVal val="visible"/>
                                      </p:to>
                                    </p:set>
                                    <p:animEffect transition="in" filter="wipe(up)">
                                      <p:cBhvr>
                                        <p:cTn id="71" dur="500"/>
                                        <p:tgtEl>
                                          <p:spTgt spid="29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295"/>
                                        </p:tgtEl>
                                        <p:attrNameLst>
                                          <p:attrName>style.visibility</p:attrName>
                                        </p:attrNameLst>
                                      </p:cBhvr>
                                      <p:to>
                                        <p:strVal val="visible"/>
                                      </p:to>
                                    </p:set>
                                    <p:animEffect transition="in" filter="wipe(left)">
                                      <p:cBhvr>
                                        <p:cTn id="75" dur="500"/>
                                        <p:tgtEl>
                                          <p:spTgt spid="295"/>
                                        </p:tgtEl>
                                      </p:cBhvr>
                                    </p:animEffect>
                                  </p:childTnLst>
                                </p:cTn>
                              </p:par>
                            </p:childTnLst>
                          </p:cTn>
                        </p:par>
                        <p:par>
                          <p:cTn id="76" fill="hold">
                            <p:stCondLst>
                              <p:cond delay="1500"/>
                            </p:stCondLst>
                            <p:childTnLst>
                              <p:par>
                                <p:cTn id="77" presetID="22" presetClass="entr" presetSubtype="4" fill="hold" nodeType="afterEffect">
                                  <p:stCondLst>
                                    <p:cond delay="0"/>
                                  </p:stCondLst>
                                  <p:childTnLst>
                                    <p:set>
                                      <p:cBhvr>
                                        <p:cTn id="78" dur="1" fill="hold">
                                          <p:stCondLst>
                                            <p:cond delay="0"/>
                                          </p:stCondLst>
                                        </p:cTn>
                                        <p:tgtEl>
                                          <p:spTgt spid="262"/>
                                        </p:tgtEl>
                                        <p:attrNameLst>
                                          <p:attrName>style.visibility</p:attrName>
                                        </p:attrNameLst>
                                      </p:cBhvr>
                                      <p:to>
                                        <p:strVal val="visible"/>
                                      </p:to>
                                    </p:set>
                                    <p:animEffect transition="in" filter="wipe(down)">
                                      <p:cBhvr>
                                        <p:cTn id="79" dur="500"/>
                                        <p:tgtEl>
                                          <p:spTgt spid="262"/>
                                        </p:tgtEl>
                                      </p:cBhvr>
                                    </p:animEffect>
                                  </p:childTnLst>
                                </p:cTn>
                              </p:par>
                            </p:childTnLst>
                          </p:cTn>
                        </p:par>
                        <p:par>
                          <p:cTn id="80" fill="hold">
                            <p:stCondLst>
                              <p:cond delay="2000"/>
                            </p:stCondLst>
                            <p:childTnLst>
                              <p:par>
                                <p:cTn id="81" presetID="22" presetClass="entr" presetSubtype="8" fill="hold" nodeType="afterEffect">
                                  <p:stCondLst>
                                    <p:cond delay="0"/>
                                  </p:stCondLst>
                                  <p:childTnLst>
                                    <p:set>
                                      <p:cBhvr>
                                        <p:cTn id="82" dur="1" fill="hold">
                                          <p:stCondLst>
                                            <p:cond delay="0"/>
                                          </p:stCondLst>
                                        </p:cTn>
                                        <p:tgtEl>
                                          <p:spTgt spid="263"/>
                                        </p:tgtEl>
                                        <p:attrNameLst>
                                          <p:attrName>style.visibility</p:attrName>
                                        </p:attrNameLst>
                                      </p:cBhvr>
                                      <p:to>
                                        <p:strVal val="visible"/>
                                      </p:to>
                                    </p:set>
                                    <p:animEffect transition="in" filter="wipe(left)">
                                      <p:cBhvr>
                                        <p:cTn id="83" dur="500"/>
                                        <p:tgtEl>
                                          <p:spTgt spid="26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316"/>
                                        </p:tgtEl>
                                        <p:attrNameLst>
                                          <p:attrName>style.visibility</p:attrName>
                                        </p:attrNameLst>
                                      </p:cBhvr>
                                      <p:to>
                                        <p:strVal val="visible"/>
                                      </p:to>
                                    </p:set>
                                    <p:animEffect transition="in" filter="wipe(left)">
                                      <p:cBhvr>
                                        <p:cTn id="86" dur="500"/>
                                        <p:tgtEl>
                                          <p:spTgt spid="31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13"/>
                                        </p:tgtEl>
                                        <p:attrNameLst>
                                          <p:attrName>style.visibility</p:attrName>
                                        </p:attrNameLst>
                                      </p:cBhvr>
                                      <p:to>
                                        <p:strVal val="visible"/>
                                      </p:to>
                                    </p:set>
                                    <p:animEffect transition="in" filter="wipe(left)">
                                      <p:cBhvr>
                                        <p:cTn id="91" dur="500"/>
                                        <p:tgtEl>
                                          <p:spTgt spid="3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304"/>
                                        </p:tgtEl>
                                        <p:attrNameLst>
                                          <p:attrName>style.visibility</p:attrName>
                                        </p:attrNameLst>
                                      </p:cBhvr>
                                      <p:to>
                                        <p:strVal val="visible"/>
                                      </p:to>
                                    </p:set>
                                    <p:animEffect transition="in" filter="wipe(left)">
                                      <p:cBhvr>
                                        <p:cTn id="95" dur="500"/>
                                        <p:tgtEl>
                                          <p:spTgt spid="30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left)">
                                      <p:cBhvr>
                                        <p:cTn id="10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297" grpId="0"/>
      <p:bldP spid="31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直接连接符 92"/>
          <p:cNvCxnSpPr/>
          <p:nvPr/>
        </p:nvCxnSpPr>
        <p:spPr>
          <a:xfrm>
            <a:off x="7531867" y="1794380"/>
            <a:ext cx="0" cy="47965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40" name="组合 139"/>
          <p:cNvGrpSpPr/>
          <p:nvPr/>
        </p:nvGrpSpPr>
        <p:grpSpPr>
          <a:xfrm>
            <a:off x="1560502" y="4922610"/>
            <a:ext cx="4413449" cy="632803"/>
            <a:chOff x="3575175" y="1231065"/>
            <a:chExt cx="6664200" cy="798514"/>
          </a:xfrm>
        </p:grpSpPr>
        <p:sp>
          <p:nvSpPr>
            <p:cNvPr id="141"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000000</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2"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3"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4" name="矩形 26"/>
            <p:cNvSpPr/>
            <p:nvPr/>
          </p:nvSpPr>
          <p:spPr>
            <a:xfrm>
              <a:off x="8020425" y="160095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shamt</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45" name="矩形 27"/>
            <p:cNvSpPr/>
            <p:nvPr/>
          </p:nvSpPr>
          <p:spPr>
            <a:xfrm>
              <a:off x="6959669"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rd</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46" name="TextBox 17"/>
            <p:cNvSpPr txBox="1"/>
            <p:nvPr/>
          </p:nvSpPr>
          <p:spPr>
            <a:xfrm>
              <a:off x="3711216" y="1231065"/>
              <a:ext cx="1031344"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7" name="矩形 26"/>
            <p:cNvSpPr/>
            <p:nvPr/>
          </p:nvSpPr>
          <p:spPr>
            <a:xfrm>
              <a:off x="9079344" y="160095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err="1">
                  <a:solidFill>
                    <a:sysClr val="window" lastClr="FFFFFF"/>
                  </a:solidFill>
                  <a:latin typeface="Calibri" panose="020F0502020204030204"/>
                  <a:ea typeface="宋体" panose="02010600030101010101" pitchFamily="2" charset="-122"/>
                </a:rPr>
                <a:t>funct</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48"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49" name="TextBox 23"/>
            <p:cNvSpPr txBox="1"/>
            <p:nvPr/>
          </p:nvSpPr>
          <p:spPr>
            <a:xfrm>
              <a:off x="5827215"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0" name="TextBox 24"/>
            <p:cNvSpPr txBox="1"/>
            <p:nvPr/>
          </p:nvSpPr>
          <p:spPr>
            <a:xfrm>
              <a:off x="6911872"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1" name="TextBox 25"/>
            <p:cNvSpPr txBox="1"/>
            <p:nvPr/>
          </p:nvSpPr>
          <p:spPr>
            <a:xfrm>
              <a:off x="799468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52" name="TextBox 26"/>
            <p:cNvSpPr txBox="1"/>
            <p:nvPr/>
          </p:nvSpPr>
          <p:spPr>
            <a:xfrm>
              <a:off x="9162072"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grpSp>
        <p:nvGrpSpPr>
          <p:cNvPr id="131" name="组合 130"/>
          <p:cNvGrpSpPr/>
          <p:nvPr/>
        </p:nvGrpSpPr>
        <p:grpSpPr>
          <a:xfrm>
            <a:off x="6491319" y="4928833"/>
            <a:ext cx="4413449" cy="632803"/>
            <a:chOff x="3575175" y="1231065"/>
            <a:chExt cx="6664199" cy="798514"/>
          </a:xfrm>
        </p:grpSpPr>
        <p:sp>
          <p:nvSpPr>
            <p:cNvPr id="132" name="矩形 7"/>
            <p:cNvSpPr/>
            <p:nvPr/>
          </p:nvSpPr>
          <p:spPr>
            <a:xfrm>
              <a:off x="3575175" y="160095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Calibri" panose="020F0502020204030204"/>
                  <a:ea typeface="宋体" panose="02010600030101010101" pitchFamily="2" charset="-122"/>
                </a:rPr>
                <a:t>OP</a:t>
              </a:r>
              <a:endParaRPr lang="zh-CN" altLang="en-US" sz="1400" kern="0" dirty="0">
                <a:solidFill>
                  <a:sysClr val="window" lastClr="FFFFFF"/>
                </a:solidFill>
                <a:latin typeface="Calibri" panose="020F0502020204030204"/>
                <a:ea typeface="宋体" panose="02010600030101010101" pitchFamily="2" charset="-122"/>
              </a:endParaRPr>
            </a:p>
          </p:txBody>
        </p:sp>
        <p:sp>
          <p:nvSpPr>
            <p:cNvPr id="133" name="矩形 24"/>
            <p:cNvSpPr/>
            <p:nvPr/>
          </p:nvSpPr>
          <p:spPr>
            <a:xfrm>
              <a:off x="4841832"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ysClr val="window" lastClr="FFFFFF"/>
                  </a:solidFill>
                  <a:latin typeface="Calibri" panose="020F0502020204030204"/>
                  <a:ea typeface="宋体" panose="02010600030101010101" pitchFamily="2" charset="-122"/>
                </a:rPr>
                <a:t>rs</a:t>
              </a:r>
              <a:endParaRPr lang="zh-CN" altLang="en-US" sz="1400" kern="0" baseline="-25000" dirty="0">
                <a:solidFill>
                  <a:sysClr val="window" lastClr="FFFFFF"/>
                </a:solidFill>
                <a:latin typeface="Calibri" panose="020F0502020204030204"/>
                <a:ea typeface="宋体" panose="02010600030101010101" pitchFamily="2" charset="-122"/>
              </a:endParaRPr>
            </a:p>
          </p:txBody>
        </p:sp>
        <p:sp>
          <p:nvSpPr>
            <p:cNvPr id="134" name="矩形 25"/>
            <p:cNvSpPr/>
            <p:nvPr/>
          </p:nvSpPr>
          <p:spPr>
            <a:xfrm>
              <a:off x="5900751" y="160095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kern="0">
                  <a:solidFill>
                    <a:srgbClr val="0000FF"/>
                  </a:solidFill>
                  <a:latin typeface="Calibri" panose="020F0502020204030204"/>
                  <a:ea typeface="宋体" panose="02010600030101010101" pitchFamily="2" charset="-122"/>
                </a:rPr>
                <a:t>rt</a:t>
              </a:r>
              <a:endParaRPr lang="zh-CN" altLang="en-US" sz="1400" kern="0" baseline="-25000" dirty="0">
                <a:solidFill>
                  <a:srgbClr val="0000FF"/>
                </a:solidFill>
                <a:latin typeface="Calibri" panose="020F0502020204030204"/>
                <a:ea typeface="宋体" panose="02010600030101010101" pitchFamily="2" charset="-122"/>
              </a:endParaRPr>
            </a:p>
          </p:txBody>
        </p:sp>
        <p:sp>
          <p:nvSpPr>
            <p:cNvPr id="135" name="矩形 26"/>
            <p:cNvSpPr/>
            <p:nvPr/>
          </p:nvSpPr>
          <p:spPr>
            <a:xfrm>
              <a:off x="6969375" y="1600954"/>
              <a:ext cx="3269999"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kern="0" dirty="0">
                  <a:solidFill>
                    <a:sysClr val="window" lastClr="FFFFFF"/>
                  </a:solidFill>
                  <a:latin typeface="+mn-ea"/>
                </a:rPr>
                <a:t>16</a:t>
              </a:r>
              <a:r>
                <a:rPr lang="zh-CN" altLang="en-US" sz="1400" kern="0" dirty="0">
                  <a:solidFill>
                    <a:sysClr val="window" lastClr="FFFFFF"/>
                  </a:solidFill>
                  <a:latin typeface="+mn-ea"/>
                </a:rPr>
                <a:t>位立即数</a:t>
              </a:r>
              <a:endParaRPr lang="zh-CN" altLang="en-US" sz="1400" kern="0" baseline="-25000" dirty="0">
                <a:solidFill>
                  <a:sysClr val="window" lastClr="FFFFFF"/>
                </a:solidFill>
                <a:latin typeface="+mn-ea"/>
              </a:endParaRPr>
            </a:p>
          </p:txBody>
        </p:sp>
        <p:sp>
          <p:nvSpPr>
            <p:cNvPr id="136" name="TextBox 17"/>
            <p:cNvSpPr txBox="1"/>
            <p:nvPr/>
          </p:nvSpPr>
          <p:spPr>
            <a:xfrm>
              <a:off x="3711216" y="1231065"/>
              <a:ext cx="1031343"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7" name="TextBox 22"/>
            <p:cNvSpPr txBox="1"/>
            <p:nvPr/>
          </p:nvSpPr>
          <p:spPr>
            <a:xfrm>
              <a:off x="4827127" y="1231065"/>
              <a:ext cx="1031342"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8" name="TextBox 23"/>
            <p:cNvSpPr txBox="1"/>
            <p:nvPr/>
          </p:nvSpPr>
          <p:spPr>
            <a:xfrm>
              <a:off x="5827217"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5bits</a:t>
              </a:r>
              <a:endParaRPr lang="zh-CN" altLang="en-US" sz="1400" kern="0" dirty="0">
                <a:solidFill>
                  <a:srgbClr val="0070C0"/>
                </a:solidFill>
                <a:latin typeface="Arial" panose="020B0604020202020204" pitchFamily="34" charset="0"/>
                <a:ea typeface="华文细黑" panose="02010600040101010101" pitchFamily="2" charset="-122"/>
              </a:endParaRPr>
            </a:p>
          </p:txBody>
        </p:sp>
        <p:sp>
          <p:nvSpPr>
            <p:cNvPr id="139" name="TextBox 25"/>
            <p:cNvSpPr txBox="1"/>
            <p:nvPr/>
          </p:nvSpPr>
          <p:spPr>
            <a:xfrm>
              <a:off x="7994688" y="1231065"/>
              <a:ext cx="1033181" cy="396809"/>
            </a:xfrm>
            <a:prstGeom prst="rect">
              <a:avLst/>
            </a:prstGeom>
            <a:noFill/>
          </p:spPr>
          <p:txBody>
            <a:bodyPr wrap="square">
              <a:spAutoFit/>
            </a:bodyPr>
            <a:lstStyle/>
            <a:p>
              <a:pPr algn="ctr">
                <a:defRPr/>
              </a:pPr>
              <a:r>
                <a:rPr lang="en-US" altLang="zh-CN" sz="1400" kern="0" dirty="0">
                  <a:solidFill>
                    <a:srgbClr val="0070C0"/>
                  </a:solidFill>
                  <a:latin typeface="Arial" panose="020B0604020202020204" pitchFamily="34" charset="0"/>
                  <a:ea typeface="华文细黑" panose="02010600040101010101" pitchFamily="2" charset="-122"/>
                </a:rPr>
                <a:t>16bits</a:t>
              </a:r>
              <a:endParaRPr lang="zh-CN" altLang="en-US" sz="1400"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p:txBody>
          <a:bodyPr>
            <a:normAutofit/>
          </a:bodyPr>
          <a:lstStyle/>
          <a:p>
            <a:r>
              <a:rPr lang="zh-CN" altLang="en-US" dirty="0"/>
              <a:t>数据通路综合</a:t>
            </a:r>
          </a:p>
        </p:txBody>
      </p:sp>
      <p:sp>
        <p:nvSpPr>
          <p:cNvPr id="4" name="流程图: 手动输入 146"/>
          <p:cNvSpPr/>
          <p:nvPr/>
        </p:nvSpPr>
        <p:spPr>
          <a:xfrm>
            <a:off x="4574352" y="394314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 name="直接连接符 4"/>
          <p:cNvCxnSpPr/>
          <p:nvPr/>
        </p:nvCxnSpPr>
        <p:spPr>
          <a:xfrm>
            <a:off x="5238530" y="1794380"/>
            <a:ext cx="0" cy="3620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5749876" y="2768342"/>
            <a:ext cx="92453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823516" y="2390988"/>
            <a:ext cx="1476815" cy="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817833" y="3349181"/>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 name="任意多边形: 形状 256"/>
          <p:cNvSpPr/>
          <p:nvPr/>
        </p:nvSpPr>
        <p:spPr>
          <a:xfrm flipV="1">
            <a:off x="4310769" y="290356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 name="直接连接符 9"/>
          <p:cNvCxnSpPr/>
          <p:nvPr/>
        </p:nvCxnSpPr>
        <p:spPr>
          <a:xfrm>
            <a:off x="3497147" y="26557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84102" y="237080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矩形 11"/>
          <p:cNvSpPr/>
          <p:nvPr/>
        </p:nvSpPr>
        <p:spPr>
          <a:xfrm>
            <a:off x="1543165" y="2156475"/>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flipV="1">
            <a:off x="1663481" y="2589258"/>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27274" y="263417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5" name="直接连接符 14"/>
          <p:cNvCxnSpPr>
            <a:endCxn id="12" idx="1"/>
          </p:cNvCxnSpPr>
          <p:nvPr/>
        </p:nvCxnSpPr>
        <p:spPr>
          <a:xfrm>
            <a:off x="1248528" y="2370802"/>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787301" y="2375390"/>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463176" y="1835916"/>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18" name="组合 17"/>
          <p:cNvGrpSpPr/>
          <p:nvPr/>
        </p:nvGrpSpPr>
        <p:grpSpPr>
          <a:xfrm>
            <a:off x="2104452" y="2065678"/>
            <a:ext cx="895565" cy="1370404"/>
            <a:chOff x="2153669" y="3581315"/>
            <a:chExt cx="981236" cy="1387999"/>
          </a:xfrm>
        </p:grpSpPr>
        <p:sp>
          <p:nvSpPr>
            <p:cNvPr id="19" name="矩形 18"/>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0" name="矩形 1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 name="矩形 2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 name="矩形 21"/>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p>
          </p:txBody>
        </p:sp>
      </p:grpSp>
      <p:sp>
        <p:nvSpPr>
          <p:cNvPr id="23" name="矩形 22"/>
          <p:cNvSpPr/>
          <p:nvPr/>
        </p:nvSpPr>
        <p:spPr>
          <a:xfrm>
            <a:off x="2906017" y="210415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4" name="矩形 23"/>
          <p:cNvSpPr/>
          <p:nvPr/>
        </p:nvSpPr>
        <p:spPr>
          <a:xfrm>
            <a:off x="3440046" y="242073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5" name="矩形 24"/>
          <p:cNvSpPr/>
          <p:nvPr/>
        </p:nvSpPr>
        <p:spPr>
          <a:xfrm>
            <a:off x="3442118" y="216018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6" name="矩形 25"/>
          <p:cNvSpPr/>
          <p:nvPr/>
        </p:nvSpPr>
        <p:spPr>
          <a:xfrm>
            <a:off x="3416359" y="29163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433495" y="395309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4708987" y="3980758"/>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5707811" y="406168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039906" y="2750440"/>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6529761" y="2791858"/>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6619270" y="264944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35" name="流程图: 手动操作 34"/>
          <p:cNvSpPr/>
          <p:nvPr/>
        </p:nvSpPr>
        <p:spPr>
          <a:xfrm rot="16200000">
            <a:off x="10242573" y="2447643"/>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10333665" y="232083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7" name="直接连接符 36"/>
          <p:cNvCxnSpPr/>
          <p:nvPr/>
        </p:nvCxnSpPr>
        <p:spPr>
          <a:xfrm flipV="1">
            <a:off x="6883051" y="2938739"/>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844447" y="2687002"/>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39" name="矩形 38"/>
          <p:cNvSpPr/>
          <p:nvPr/>
        </p:nvSpPr>
        <p:spPr>
          <a:xfrm>
            <a:off x="6834964" y="2156475"/>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0" name="任意多边形: 形状 323"/>
          <p:cNvSpPr/>
          <p:nvPr/>
        </p:nvSpPr>
        <p:spPr>
          <a:xfrm>
            <a:off x="7300331" y="2230160"/>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1" name="矩形 40"/>
          <p:cNvSpPr/>
          <p:nvPr/>
        </p:nvSpPr>
        <p:spPr>
          <a:xfrm rot="16200000">
            <a:off x="7356006" y="2522670"/>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42" name="矩形 41"/>
          <p:cNvSpPr/>
          <p:nvPr/>
        </p:nvSpPr>
        <p:spPr>
          <a:xfrm>
            <a:off x="7729509" y="239684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7712090" y="2963725"/>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7743694" y="2667705"/>
            <a:ext cx="1160567"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9648463" y="2666933"/>
            <a:ext cx="73963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8842215" y="2092743"/>
            <a:ext cx="869365" cy="1361582"/>
            <a:chOff x="2106940" y="3477998"/>
            <a:chExt cx="952529" cy="1491834"/>
          </a:xfrm>
        </p:grpSpPr>
        <p:sp>
          <p:nvSpPr>
            <p:cNvPr id="47" name="矩形 46"/>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48" name="矩形 47"/>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52" name="矩形 51"/>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53" name="矩形 52"/>
          <p:cNvSpPr/>
          <p:nvPr/>
        </p:nvSpPr>
        <p:spPr>
          <a:xfrm>
            <a:off x="9591298" y="2396573"/>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9629892" y="42356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3483145" y="2374253"/>
            <a:ext cx="0" cy="179038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6"/>
          <p:cNvSpPr/>
          <p:nvPr/>
        </p:nvSpPr>
        <p:spPr>
          <a:xfrm flipV="1">
            <a:off x="10602859" y="2391062"/>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7" name="直接连接符 56"/>
          <p:cNvCxnSpPr>
            <a:stCxn id="56" idx="0"/>
          </p:cNvCxnSpPr>
          <p:nvPr/>
        </p:nvCxnSpPr>
        <p:spPr>
          <a:xfrm>
            <a:off x="10816306" y="2537026"/>
            <a:ext cx="0" cy="200644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3483145" y="313359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817832" y="2869606"/>
            <a:ext cx="2492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3817832" y="2666934"/>
            <a:ext cx="0" cy="1967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 name="直接连接符 60"/>
          <p:cNvCxnSpPr/>
          <p:nvPr/>
        </p:nvCxnSpPr>
        <p:spPr>
          <a:xfrm>
            <a:off x="3498240" y="416464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 name="直接连接符 61"/>
          <p:cNvCxnSpPr/>
          <p:nvPr/>
        </p:nvCxnSpPr>
        <p:spPr>
          <a:xfrm>
            <a:off x="3817832" y="3349181"/>
            <a:ext cx="0" cy="119429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 name="直接连接符 62"/>
          <p:cNvCxnSpPr/>
          <p:nvPr/>
        </p:nvCxnSpPr>
        <p:spPr>
          <a:xfrm>
            <a:off x="3817832" y="4543473"/>
            <a:ext cx="698895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9933362" y="1895445"/>
            <a:ext cx="0" cy="48593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9940313" y="2379660"/>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6114986" y="3244630"/>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6114986" y="2785946"/>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6375101" y="3055702"/>
            <a:ext cx="0" cy="1005986"/>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6393493" y="305608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5757110" y="4089391"/>
            <a:ext cx="6179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1" name="等腰三角形 70"/>
          <p:cNvSpPr/>
          <p:nvPr/>
        </p:nvSpPr>
        <p:spPr>
          <a:xfrm>
            <a:off x="1560502" y="2468573"/>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72" name="组合 71"/>
          <p:cNvGrpSpPr/>
          <p:nvPr/>
        </p:nvGrpSpPr>
        <p:grpSpPr>
          <a:xfrm>
            <a:off x="4471878" y="1990040"/>
            <a:ext cx="1432231" cy="1913280"/>
            <a:chOff x="4716432" y="2134995"/>
            <a:chExt cx="1510556" cy="2017912"/>
          </a:xfrm>
        </p:grpSpPr>
        <p:sp>
          <p:nvSpPr>
            <p:cNvPr id="73" name="矩形 72"/>
            <p:cNvSpPr/>
            <p:nvPr/>
          </p:nvSpPr>
          <p:spPr>
            <a:xfrm>
              <a:off x="4737419" y="2172083"/>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721975" y="239384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5" name="矩形 74"/>
            <p:cNvSpPr/>
            <p:nvPr/>
          </p:nvSpPr>
          <p:spPr>
            <a:xfrm>
              <a:off x="4723106" y="2714698"/>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4716432" y="3062662"/>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4721975" y="3417325"/>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78" name="矩形 77"/>
            <p:cNvSpPr/>
            <p:nvPr/>
          </p:nvSpPr>
          <p:spPr>
            <a:xfrm>
              <a:off x="5242606" y="2134995"/>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79" name="矩形 78"/>
            <p:cNvSpPr/>
            <p:nvPr/>
          </p:nvSpPr>
          <p:spPr>
            <a:xfrm>
              <a:off x="5096760" y="3171242"/>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寄存器组</a:t>
              </a:r>
            </a:p>
          </p:txBody>
        </p:sp>
        <p:sp>
          <p:nvSpPr>
            <p:cNvPr id="80" name="矩形 79"/>
            <p:cNvSpPr/>
            <p:nvPr/>
          </p:nvSpPr>
          <p:spPr>
            <a:xfrm>
              <a:off x="5822581" y="2404117"/>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5814440" y="2823572"/>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5167274" y="3654878"/>
              <a:ext cx="534589" cy="498029"/>
              <a:chOff x="1853728" y="4275069"/>
              <a:chExt cx="534589" cy="498029"/>
            </a:xfrm>
            <a:solidFill>
              <a:srgbClr val="FFCCFF"/>
            </a:solidFill>
          </p:grpSpPr>
          <p:cxnSp>
            <p:nvCxnSpPr>
              <p:cNvPr id="83" name="直接连接符 8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5" name="等腰三角形 84"/>
              <p:cNvSpPr/>
              <p:nvPr/>
            </p:nvSpPr>
            <p:spPr>
              <a:xfrm>
                <a:off x="1994241" y="4275069"/>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6" name="组合 85"/>
          <p:cNvGrpSpPr/>
          <p:nvPr/>
        </p:nvGrpSpPr>
        <p:grpSpPr>
          <a:xfrm>
            <a:off x="9044594" y="3332494"/>
            <a:ext cx="506870" cy="462158"/>
            <a:chOff x="1853728" y="4285666"/>
            <a:chExt cx="534589" cy="487432"/>
          </a:xfrm>
          <a:solidFill>
            <a:srgbClr val="00B050"/>
          </a:solidFill>
        </p:grpSpPr>
        <p:cxnSp>
          <p:nvCxnSpPr>
            <p:cNvPr id="87" name="直接连接符 8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9" name="等腰三角形 88"/>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90" name="直接连接符 89"/>
          <p:cNvCxnSpPr/>
          <p:nvPr/>
        </p:nvCxnSpPr>
        <p:spPr>
          <a:xfrm>
            <a:off x="2965829" y="237080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8654448" y="1895444"/>
            <a:ext cx="12558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8654447" y="1895444"/>
            <a:ext cx="0" cy="77148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4692214" y="1461656"/>
            <a:ext cx="1204176"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5" name="组合 94"/>
          <p:cNvGrpSpPr/>
          <p:nvPr/>
        </p:nvGrpSpPr>
        <p:grpSpPr>
          <a:xfrm>
            <a:off x="6298504" y="1461654"/>
            <a:ext cx="881973" cy="1207450"/>
            <a:chOff x="6642953" y="1806131"/>
            <a:chExt cx="930206" cy="1273481"/>
          </a:xfrm>
        </p:grpSpPr>
        <p:cxnSp>
          <p:nvCxnSpPr>
            <p:cNvPr id="96" name="直接连接符 95"/>
            <p:cNvCxnSpPr/>
            <p:nvPr/>
          </p:nvCxnSpPr>
          <p:spPr>
            <a:xfrm>
              <a:off x="7148592" y="2157053"/>
              <a:ext cx="0" cy="922559"/>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7" name="矩形 96"/>
            <p:cNvSpPr/>
            <p:nvPr/>
          </p:nvSpPr>
          <p:spPr>
            <a:xfrm>
              <a:off x="6642953" y="1806131"/>
              <a:ext cx="930206"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AluSrc</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98" name="矩形 97"/>
          <p:cNvSpPr/>
          <p:nvPr/>
        </p:nvSpPr>
        <p:spPr>
          <a:xfrm>
            <a:off x="7169906" y="1461656"/>
            <a:ext cx="862737" cy="355034"/>
          </a:xfrm>
          <a:prstGeom prst="rect">
            <a:avLst/>
          </a:prstGeom>
        </p:spPr>
        <p:txBody>
          <a:bodyPr wrap="none">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705" dirty="0">
              <a:solidFill>
                <a:srgbClr val="0066FF"/>
              </a:solidFill>
              <a:latin typeface="Segoe UI Black" panose="020B0A02040204020203" pitchFamily="34" charset="0"/>
              <a:cs typeface="Segoe UI Black" panose="020B0A02040204020203" pitchFamily="34" charset="0"/>
            </a:endParaRPr>
          </a:p>
        </p:txBody>
      </p:sp>
      <p:grpSp>
        <p:nvGrpSpPr>
          <p:cNvPr id="99" name="组合 98"/>
          <p:cNvGrpSpPr/>
          <p:nvPr/>
        </p:nvGrpSpPr>
        <p:grpSpPr>
          <a:xfrm>
            <a:off x="9790625" y="1461656"/>
            <a:ext cx="1422184" cy="857712"/>
            <a:chOff x="10326051" y="1806131"/>
            <a:chExt cx="1499960" cy="904618"/>
          </a:xfrm>
        </p:grpSpPr>
        <p:cxnSp>
          <p:nvCxnSpPr>
            <p:cNvPr id="100" name="直接连接符 99"/>
            <p:cNvCxnSpPr/>
            <p:nvPr/>
          </p:nvCxnSpPr>
          <p:spPr>
            <a:xfrm>
              <a:off x="11045226" y="2175239"/>
              <a:ext cx="0" cy="53551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1" name="矩形 100"/>
            <p:cNvSpPr/>
            <p:nvPr/>
          </p:nvSpPr>
          <p:spPr>
            <a:xfrm>
              <a:off x="10326051" y="1806131"/>
              <a:ext cx="1499960"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grpSp>
        <p:nvGrpSpPr>
          <p:cNvPr id="102" name="组合 101"/>
          <p:cNvGrpSpPr/>
          <p:nvPr/>
        </p:nvGrpSpPr>
        <p:grpSpPr>
          <a:xfrm>
            <a:off x="3727673" y="1461656"/>
            <a:ext cx="960519" cy="1331910"/>
            <a:chOff x="3931530" y="1806131"/>
            <a:chExt cx="1013048" cy="1404749"/>
          </a:xfrm>
        </p:grpSpPr>
        <p:cxnSp>
          <p:nvCxnSpPr>
            <p:cNvPr id="103" name="直接连接符 102"/>
            <p:cNvCxnSpPr/>
            <p:nvPr/>
          </p:nvCxnSpPr>
          <p:spPr>
            <a:xfrm>
              <a:off x="4413014" y="2165088"/>
              <a:ext cx="0" cy="104579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04" name="矩形 103"/>
            <p:cNvSpPr/>
            <p:nvPr/>
          </p:nvSpPr>
          <p:spPr>
            <a:xfrm>
              <a:off x="3931530" y="1806131"/>
              <a:ext cx="1013048" cy="374450"/>
            </a:xfrm>
            <a:prstGeom prst="rect">
              <a:avLst/>
            </a:prstGeom>
          </p:spPr>
          <p:txBody>
            <a:bodyPr wrap="none">
              <a:spAutoFit/>
            </a:bodyPr>
            <a:lstStyle/>
            <a:p>
              <a:r>
                <a:rPr lang="en-US" altLang="zh-CN" sz="170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705" dirty="0">
                <a:solidFill>
                  <a:srgbClr val="FF0000"/>
                </a:solidFill>
                <a:latin typeface="Segoe UI Black" panose="020B0A02040204020203" pitchFamily="34" charset="0"/>
                <a:cs typeface="Segoe UI Black" panose="020B0A02040204020203" pitchFamily="34" charset="0"/>
              </a:endParaRPr>
            </a:p>
          </p:txBody>
        </p:sp>
      </p:grpSp>
      <p:sp>
        <p:nvSpPr>
          <p:cNvPr id="127" name="矩形 126"/>
          <p:cNvSpPr/>
          <p:nvPr/>
        </p:nvSpPr>
        <p:spPr>
          <a:xfrm>
            <a:off x="2980708" y="5812603"/>
            <a:ext cx="6126998" cy="442429"/>
          </a:xfrm>
          <a:prstGeom prst="rect">
            <a:avLst/>
          </a:prstGeom>
        </p:spPr>
        <p:txBody>
          <a:bodyPr wrap="none">
            <a:spAutoFit/>
          </a:bodyPr>
          <a:lstStyle/>
          <a:p>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凡是有多个输入来源的，增加</a:t>
            </a:r>
            <a:r>
              <a:rPr lang="en-US" altLang="zh-CN" sz="2275" kern="0" dirty="0">
                <a:latin typeface="微软雅黑" panose="020B0503020204020204" pitchFamily="34" charset="-122"/>
                <a:ea typeface="微软雅黑" panose="020B0503020204020204" pitchFamily="34" charset="-122"/>
                <a:cs typeface="Courier New" panose="02070309020205020404" pitchFamily="49" charset="0"/>
              </a:rPr>
              <a:t>MUX</a:t>
            </a:r>
            <a:r>
              <a:rPr lang="zh-CN" altLang="en-US" sz="2275" kern="0" dirty="0">
                <a:latin typeface="微软雅黑" panose="020B0503020204020204" pitchFamily="34" charset="-122"/>
                <a:ea typeface="微软雅黑" panose="020B0503020204020204" pitchFamily="34" charset="-122"/>
                <a:cs typeface="Courier New" panose="02070309020205020404" pitchFamily="49" charset="0"/>
              </a:rPr>
              <a:t>，引入</a:t>
            </a:r>
            <a:r>
              <a:rPr lang="zh-CN" altLang="en-US" sz="2275" b="1" kern="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rPr>
              <a:t>控点</a:t>
            </a:r>
          </a:p>
        </p:txBody>
      </p:sp>
      <p:sp>
        <p:nvSpPr>
          <p:cNvPr id="128" name="椭圆 127"/>
          <p:cNvSpPr/>
          <p:nvPr/>
        </p:nvSpPr>
        <p:spPr bwMode="auto">
          <a:xfrm>
            <a:off x="3781497" y="2624339"/>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29" name="椭圆 128"/>
          <p:cNvSpPr/>
          <p:nvPr/>
        </p:nvSpPr>
        <p:spPr bwMode="auto">
          <a:xfrm>
            <a:off x="6358729" y="2538508"/>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130" name="椭圆 129"/>
          <p:cNvSpPr/>
          <p:nvPr/>
        </p:nvSpPr>
        <p:spPr bwMode="auto">
          <a:xfrm>
            <a:off x="10141194" y="2211765"/>
            <a:ext cx="708564" cy="708564"/>
          </a:xfrm>
          <a:prstGeom prst="ellipse">
            <a:avLst/>
          </a:prstGeom>
          <a:noFill/>
          <a:ln w="19050">
            <a:solidFill>
              <a:srgbClr val="FF6600"/>
            </a:solidFill>
            <a:prstDash val="dash"/>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down)">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wipe(down)">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129"/>
                                        </p:tgtEl>
                                        <p:attrNameLst>
                                          <p:attrName>style.visibility</p:attrName>
                                        </p:attrNameLst>
                                      </p:cBhvr>
                                      <p:to>
                                        <p:strVal val="visible"/>
                                      </p:to>
                                    </p:set>
                                    <p:animEffect transition="in" filter="wipe(down)">
                                      <p:cBhvr>
                                        <p:cTn id="17" dur="500"/>
                                        <p:tgtEl>
                                          <p:spTgt spid="129"/>
                                        </p:tgtEl>
                                      </p:cBhvr>
                                    </p:animEffect>
                                  </p:childTnLst>
                                </p:cTn>
                              </p:par>
                              <p:par>
                                <p:cTn id="18" presetID="22" presetClass="entr" presetSubtype="4"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wipe(down)">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repeatCount="3000" fill="hold" grpId="0" nodeType="clickEffect">
                                  <p:stCondLst>
                                    <p:cond delay="0"/>
                                  </p:stCondLst>
                                  <p:childTnLst>
                                    <p:set>
                                      <p:cBhvr>
                                        <p:cTn id="24" dur="1" fill="hold">
                                          <p:stCondLst>
                                            <p:cond delay="0"/>
                                          </p:stCondLst>
                                        </p:cTn>
                                        <p:tgtEl>
                                          <p:spTgt spid="130"/>
                                        </p:tgtEl>
                                        <p:attrNameLst>
                                          <p:attrName>style.visibility</p:attrName>
                                        </p:attrNameLst>
                                      </p:cBhvr>
                                      <p:to>
                                        <p:strVal val="visible"/>
                                      </p:to>
                                    </p:set>
                                    <p:animEffect transition="in" filter="wipe(down)">
                                      <p:cBhvr>
                                        <p:cTn id="25" dur="500"/>
                                        <p:tgtEl>
                                          <p:spTgt spid="130"/>
                                        </p:tgtEl>
                                      </p:cBhvr>
                                    </p:animEffect>
                                  </p:childTnLst>
                                </p:cTn>
                              </p:par>
                              <p:par>
                                <p:cTn id="26" presetID="22" presetClass="entr" presetSubtype="4"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wipe(down)">
                                      <p:cBhvr>
                                        <p:cTn id="28"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指令周期同步</a:t>
            </a:r>
          </a:p>
        </p:txBody>
      </p:sp>
      <p:sp>
        <p:nvSpPr>
          <p:cNvPr id="3" name="内容占位符 2"/>
          <p:cNvSpPr>
            <a:spLocks noGrp="1"/>
          </p:cNvSpPr>
          <p:nvPr>
            <p:ph idx="1"/>
          </p:nvPr>
        </p:nvSpPr>
        <p:spPr>
          <a:xfrm>
            <a:off x="487822" y="942764"/>
            <a:ext cx="10515599"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不同指令功能，复杂度不同，如何进行时间控制？</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b="1" dirty="0">
                <a:cs typeface="Segoe UI Black" panose="020B0A02040204020203" pitchFamily="34" charset="0"/>
                <a:sym typeface="Arial" panose="020B0604020202020204" pitchFamily="34" charset="0"/>
              </a:rPr>
              <a:t>定长指令周期</a:t>
            </a:r>
            <a:r>
              <a:rPr lang="zh-CN" altLang="en-US" sz="2400" dirty="0">
                <a:cs typeface="Segoe UI Black" panose="020B0A02040204020203" pitchFamily="34" charset="0"/>
                <a:sym typeface="Arial" panose="020B0604020202020204" pitchFamily="34" charset="0"/>
              </a:rPr>
              <a:t>：    传统三级时序系统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cs typeface="Segoe UI Black" panose="020B0A02040204020203" pitchFamily="34" charset="0"/>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固定</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机器周期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单周期</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b="1" dirty="0">
                <a:cs typeface="Segoe UI Black" panose="020B0A02040204020203" pitchFamily="34" charset="0"/>
                <a:sym typeface="Arial" panose="020B0604020202020204" pitchFamily="34" charset="0"/>
              </a:rPr>
              <a:t>变长指令周期</a:t>
            </a:r>
            <a:r>
              <a:rPr lang="zh-CN" altLang="en-US" sz="2400" dirty="0">
                <a:cs typeface="Segoe UI Black" panose="020B0A02040204020203" pitchFamily="34" charset="0"/>
                <a:sym typeface="Arial" panose="020B0604020202020204" pitchFamily="34" charset="0"/>
              </a:rPr>
              <a:t>：    现代时序系统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机器周期数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，节拍数</a:t>
            </a:r>
            <a:r>
              <a:rPr lang="zh-CN" altLang="en-US" sz="2400" b="1" dirty="0">
                <a:solidFill>
                  <a:srgbClr val="1387B7"/>
                </a:solidFill>
                <a:sym typeface="Arial" panose="020B0604020202020204" pitchFamily="34" charset="0"/>
              </a:rPr>
              <a:t>可变</a:t>
            </a:r>
            <a:r>
              <a:rPr lang="zh-CN" altLang="en-US" sz="2400" dirty="0">
                <a:cs typeface="Segoe UI Black" panose="020B0A02040204020203" pitchFamily="34" charset="0"/>
                <a:sym typeface="Arial" panose="020B0604020202020204" pitchFamily="34" charset="0"/>
              </a:rPr>
              <a:t>，按</a:t>
            </a:r>
            <a:r>
              <a:rPr lang="zh-CN" altLang="en-US" sz="2400" b="1" dirty="0">
                <a:solidFill>
                  <a:srgbClr val="1387B7"/>
                </a:solidFill>
                <a:sym typeface="Arial" panose="020B0604020202020204" pitchFamily="34" charset="0"/>
              </a:rPr>
              <a:t>时钟周期</a:t>
            </a:r>
            <a:r>
              <a:rPr lang="zh-CN" altLang="en-US" sz="2400" dirty="0">
                <a:cs typeface="Segoe UI Black" panose="020B0A02040204020203" pitchFamily="34" charset="0"/>
                <a:sym typeface="Arial" panose="020B0604020202020204" pitchFamily="34" charset="0"/>
              </a:rPr>
              <a:t>同步，</a:t>
            </a:r>
            <a:r>
              <a:rPr lang="en-US" altLang="zh-CN" sz="2400" dirty="0" err="1">
                <a:cs typeface="Segoe UI Black" panose="020B0A02040204020203" pitchFamily="34" charset="0"/>
                <a:sym typeface="Arial" panose="020B0604020202020204" pitchFamily="34" charset="0"/>
              </a:rPr>
              <a:t>MIPS</a:t>
            </a:r>
            <a:r>
              <a:rPr lang="zh-CN" altLang="en-US" sz="2400" dirty="0">
                <a:cs typeface="Segoe UI Black" panose="020B0A02040204020203" pitchFamily="34" charset="0"/>
                <a:sym typeface="Arial" panose="020B0604020202020204" pitchFamily="34" charset="0"/>
              </a:rPr>
              <a:t>多周期</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数字逻辑中的状态机逻辑</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400" dirty="0">
                <a:cs typeface="Segoe UI Black" panose="020B0A02040204020203" pitchFamily="34" charset="0"/>
                <a:sym typeface="Arial" panose="020B0604020202020204" pitchFamily="34" charset="0"/>
              </a:rPr>
              <a:t>定长指令周期只是一种特例</a:t>
            </a:r>
            <a:endParaRPr lang="en-US" altLang="zh-CN" sz="24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endParaRPr lang="en-US" altLang="zh-CN" sz="2400" dirty="0">
              <a:cs typeface="Segoe UI Black" panose="020B0A02040204020203" pitchFamily="34" charset="0"/>
              <a:sym typeface="Arial" panose="020B0604020202020204" pitchFamily="34" charset="0"/>
            </a:endParaRPr>
          </a:p>
          <a:p>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数据通路</a:t>
            </a:r>
          </a:p>
        </p:txBody>
      </p:sp>
      <p:grpSp>
        <p:nvGrpSpPr>
          <p:cNvPr id="4" name="组合 3"/>
          <p:cNvGrpSpPr/>
          <p:nvPr/>
        </p:nvGrpSpPr>
        <p:grpSpPr>
          <a:xfrm>
            <a:off x="731362" y="1284502"/>
            <a:ext cx="10533415" cy="4996563"/>
            <a:chOff x="697004" y="1767866"/>
            <a:chExt cx="11109461" cy="5269813"/>
          </a:xfrm>
        </p:grpSpPr>
        <p:sp>
          <p:nvSpPr>
            <p:cNvPr id="5" name="流程图: 手动输入 146"/>
            <p:cNvSpPr/>
            <p:nvPr/>
          </p:nvSpPr>
          <p:spPr>
            <a:xfrm>
              <a:off x="5181935" y="5812705"/>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429375" y="4408413"/>
              <a:ext cx="9750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391673" y="5021016"/>
              <a:ext cx="69402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911567" y="4551034"/>
              <a:ext cx="187289" cy="10439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4053450" y="4289705"/>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4038682" y="4010421"/>
              <a:ext cx="105916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5069674" y="2027665"/>
              <a:ext cx="6334881" cy="1950924"/>
              <a:chOff x="5039741" y="3208161"/>
              <a:chExt cx="597546" cy="457491"/>
            </a:xfrm>
          </p:grpSpPr>
          <p:cxnSp>
            <p:nvCxnSpPr>
              <p:cNvPr id="163" name="直接连接符 162"/>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直接连接符 11"/>
            <p:cNvCxnSpPr/>
            <p:nvPr/>
          </p:nvCxnSpPr>
          <p:spPr>
            <a:xfrm>
              <a:off x="5073891" y="2472651"/>
              <a:ext cx="4131450"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5083378" y="2695870"/>
              <a:ext cx="3227280" cy="1199217"/>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组合 13"/>
            <p:cNvGrpSpPr/>
            <p:nvPr/>
          </p:nvGrpSpPr>
          <p:grpSpPr>
            <a:xfrm>
              <a:off x="5088159" y="3149858"/>
              <a:ext cx="744126" cy="474778"/>
              <a:chOff x="5039741" y="3208161"/>
              <a:chExt cx="597546" cy="457491"/>
            </a:xfrm>
          </p:grpSpPr>
          <p:cxnSp>
            <p:nvCxnSpPr>
              <p:cNvPr id="159" name="直接连接符 15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 name="直接连接符 14"/>
            <p:cNvCxnSpPr/>
            <p:nvPr/>
          </p:nvCxnSpPr>
          <p:spPr>
            <a:xfrm>
              <a:off x="4778067" y="3306859"/>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 name="任意多边形: 形状 191"/>
            <p:cNvSpPr/>
            <p:nvPr/>
          </p:nvSpPr>
          <p:spPr>
            <a:xfrm>
              <a:off x="5080685" y="2250400"/>
              <a:ext cx="5072714" cy="1475869"/>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5065360" y="1767866"/>
              <a:ext cx="1001214"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8" name="矩形 17"/>
            <p:cNvSpPr/>
            <p:nvPr/>
          </p:nvSpPr>
          <p:spPr>
            <a:xfrm>
              <a:off x="5065360" y="1988766"/>
              <a:ext cx="97206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9" name="矩形 18"/>
            <p:cNvSpPr/>
            <p:nvPr/>
          </p:nvSpPr>
          <p:spPr>
            <a:xfrm>
              <a:off x="5065360" y="2209666"/>
              <a:ext cx="712109" cy="312774"/>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0" name="矩形 19"/>
            <p:cNvSpPr/>
            <p:nvPr/>
          </p:nvSpPr>
          <p:spPr>
            <a:xfrm>
              <a:off x="5065360" y="2430566"/>
              <a:ext cx="693512"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1" name="矩形 20"/>
            <p:cNvSpPr/>
            <p:nvPr/>
          </p:nvSpPr>
          <p:spPr>
            <a:xfrm>
              <a:off x="5065360" y="2662976"/>
              <a:ext cx="803405"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2" name="矩形 21"/>
            <p:cNvSpPr/>
            <p:nvPr/>
          </p:nvSpPr>
          <p:spPr>
            <a:xfrm>
              <a:off x="4754378" y="3260600"/>
              <a:ext cx="732397"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3" name="矩形 22"/>
            <p:cNvSpPr/>
            <p:nvPr/>
          </p:nvSpPr>
          <p:spPr>
            <a:xfrm>
              <a:off x="5065360" y="2883875"/>
              <a:ext cx="882461"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9419520" y="2472651"/>
              <a:ext cx="652936" cy="312774"/>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V="1">
              <a:off x="2119506" y="4219534"/>
              <a:ext cx="0" cy="10085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870381" y="4266907"/>
              <a:ext cx="534589" cy="312774"/>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28" name="直接连接符 27"/>
            <p:cNvCxnSpPr>
              <a:endCxn id="25" idx="1"/>
            </p:cNvCxnSpPr>
            <p:nvPr/>
          </p:nvCxnSpPr>
          <p:spPr>
            <a:xfrm>
              <a:off x="1681860" y="3989131"/>
              <a:ext cx="310750" cy="47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250097" y="3993971"/>
              <a:ext cx="3430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08246" y="3424994"/>
              <a:ext cx="458508" cy="343612"/>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1" name="组合 30"/>
            <p:cNvGrpSpPr/>
            <p:nvPr/>
          </p:nvGrpSpPr>
          <p:grpSpPr>
            <a:xfrm>
              <a:off x="2584594" y="3667322"/>
              <a:ext cx="944542" cy="1445348"/>
              <a:chOff x="2153669" y="3581315"/>
              <a:chExt cx="981236" cy="1387999"/>
            </a:xfrm>
          </p:grpSpPr>
          <p:sp>
            <p:nvSpPr>
              <p:cNvPr id="155" name="矩形 154"/>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6" name="矩形 155"/>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57" name="矩形 156"/>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58" name="矩形 157"/>
              <p:cNvSpPr/>
              <p:nvPr/>
            </p:nvSpPr>
            <p:spPr>
              <a:xfrm>
                <a:off x="2247903"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p>
            </p:txBody>
          </p:sp>
        </p:grpSp>
        <p:sp>
          <p:nvSpPr>
            <p:cNvPr id="32" name="矩形 31"/>
            <p:cNvSpPr/>
            <p:nvPr/>
          </p:nvSpPr>
          <p:spPr>
            <a:xfrm>
              <a:off x="3435980" y="3732115"/>
              <a:ext cx="656317" cy="282072"/>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33" name="矩形 32"/>
            <p:cNvSpPr/>
            <p:nvPr/>
          </p:nvSpPr>
          <p:spPr>
            <a:xfrm>
              <a:off x="2069337" y="5786044"/>
              <a:ext cx="216340" cy="312774"/>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34" name="直接连接符 33"/>
            <p:cNvCxnSpPr/>
            <p:nvPr/>
          </p:nvCxnSpPr>
          <p:spPr>
            <a:xfrm>
              <a:off x="2407598" y="5954587"/>
              <a:ext cx="3708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形状 251"/>
            <p:cNvSpPr/>
            <p:nvPr/>
          </p:nvSpPr>
          <p:spPr>
            <a:xfrm>
              <a:off x="3104594" y="5704600"/>
              <a:ext cx="420272" cy="738401"/>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233226" y="5423935"/>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37" name="矩形 36"/>
            <p:cNvSpPr/>
            <p:nvPr/>
          </p:nvSpPr>
          <p:spPr>
            <a:xfrm>
              <a:off x="3977560" y="2915317"/>
              <a:ext cx="375667"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38" name="矩形 37"/>
            <p:cNvSpPr/>
            <p:nvPr/>
          </p:nvSpPr>
          <p:spPr>
            <a:xfrm>
              <a:off x="3993227" y="40417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39" name="矩形 38"/>
            <p:cNvSpPr/>
            <p:nvPr/>
          </p:nvSpPr>
          <p:spPr>
            <a:xfrm>
              <a:off x="3995056" y="3774290"/>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40" name="矩形 39"/>
            <p:cNvSpPr/>
            <p:nvPr/>
          </p:nvSpPr>
          <p:spPr>
            <a:xfrm>
              <a:off x="3966955" y="4545075"/>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41" name="矩形 40"/>
            <p:cNvSpPr/>
            <p:nvPr/>
          </p:nvSpPr>
          <p:spPr>
            <a:xfrm>
              <a:off x="3978687" y="5823198"/>
              <a:ext cx="446675"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42" name="矩形 41"/>
            <p:cNvSpPr/>
            <p:nvPr/>
          </p:nvSpPr>
          <p:spPr>
            <a:xfrm>
              <a:off x="5260768" y="5840486"/>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43" name="矩形 42"/>
            <p:cNvSpPr/>
            <p:nvPr/>
          </p:nvSpPr>
          <p:spPr>
            <a:xfrm>
              <a:off x="6377380" y="5937733"/>
              <a:ext cx="86257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5087028" y="3846399"/>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5088159" y="4167250"/>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47" name="矩形 46"/>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5087028" y="4869877"/>
              <a:ext cx="49401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51" name="矩形 50"/>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53" name="组合 52"/>
            <p:cNvGrpSpPr/>
            <p:nvPr/>
          </p:nvGrpSpPr>
          <p:grpSpPr>
            <a:xfrm>
              <a:off x="4625897" y="4389532"/>
              <a:ext cx="284372" cy="537440"/>
              <a:chOff x="4451072" y="4543951"/>
              <a:chExt cx="284372" cy="537440"/>
            </a:xfrm>
          </p:grpSpPr>
          <p:sp>
            <p:nvSpPr>
              <p:cNvPr id="153" name="流程图: 手动操作 152"/>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54" name="流程图: 手动操作 53"/>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 name="矩形 54"/>
            <p:cNvSpPr/>
            <p:nvPr/>
          </p:nvSpPr>
          <p:spPr>
            <a:xfrm>
              <a:off x="1429026" y="3715552"/>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6" name="流程图: 手动操作 55"/>
            <p:cNvSpPr/>
            <p:nvPr/>
          </p:nvSpPr>
          <p:spPr>
            <a:xfrm rot="16200000">
              <a:off x="7251910" y="443321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7346314" y="4283009"/>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58" name="流程图: 手动操作 57"/>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11263840" y="3936437"/>
              <a:ext cx="284371"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60" name="直接连接符 59"/>
            <p:cNvCxnSpPr/>
            <p:nvPr/>
          </p:nvCxnSpPr>
          <p:spPr>
            <a:xfrm>
              <a:off x="6507043" y="4010421"/>
              <a:ext cx="1557578"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855791" y="5879564"/>
              <a:ext cx="34774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7386084" y="5653030"/>
              <a:ext cx="487251" cy="552651"/>
              <a:chOff x="7239187" y="4876233"/>
              <a:chExt cx="506180" cy="574121"/>
            </a:xfrm>
          </p:grpSpPr>
          <p:sp>
            <p:nvSpPr>
              <p:cNvPr id="151" name="平行四边形 15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2" name="矩形 15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63" name="矩形 62"/>
            <p:cNvSpPr/>
            <p:nvPr/>
          </p:nvSpPr>
          <p:spPr>
            <a:xfrm>
              <a:off x="8408569" y="6034851"/>
              <a:ext cx="296205"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8600045" y="5800998"/>
              <a:ext cx="93189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flipV="1">
              <a:off x="7624520" y="4588128"/>
              <a:ext cx="462543" cy="3527"/>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583805" y="4322624"/>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7573803" y="3763083"/>
              <a:ext cx="56333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8466912" y="3750272"/>
              <a:ext cx="612360"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6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71" name="矩形 70"/>
            <p:cNvSpPr/>
            <p:nvPr/>
          </p:nvSpPr>
          <p:spPr>
            <a:xfrm>
              <a:off x="8517269" y="4016596"/>
              <a:ext cx="1021502"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72" name="矩形 71"/>
            <p:cNvSpPr/>
            <p:nvPr/>
          </p:nvSpPr>
          <p:spPr>
            <a:xfrm>
              <a:off x="8498897" y="4614480"/>
              <a:ext cx="931489"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8532230" y="4302272"/>
              <a:ext cx="122403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0541167" y="4301458"/>
              <a:ext cx="78007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9690826" y="3695866"/>
              <a:ext cx="916908" cy="1436044"/>
              <a:chOff x="2106940" y="3477998"/>
              <a:chExt cx="952529" cy="1491834"/>
            </a:xfrm>
          </p:grpSpPr>
          <p:sp>
            <p:nvSpPr>
              <p:cNvPr id="145" name="矩形 14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46" name="矩形 14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47" name="矩形 14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48" name="矩形 14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49" name="矩形 14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150" name="矩形 14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10484405" y="4026377"/>
              <a:ext cx="901464"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506410" y="6662499"/>
              <a:ext cx="1300055"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7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0" name="矩形 7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1" name="矩形 80"/>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82" name="矩形 81"/>
            <p:cNvSpPr/>
            <p:nvPr/>
          </p:nvSpPr>
          <p:spPr>
            <a:xfrm>
              <a:off x="933293" y="6724905"/>
              <a:ext cx="1298771"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83" name="直接连接符 82"/>
            <p:cNvCxnSpPr/>
            <p:nvPr/>
          </p:nvCxnSpPr>
          <p:spPr>
            <a:xfrm>
              <a:off x="4038682" y="2883186"/>
              <a:ext cx="0" cy="31631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 name="任意多边形: 形状 256"/>
            <p:cNvSpPr/>
            <p:nvPr/>
          </p:nvSpPr>
          <p:spPr>
            <a:xfrm flipV="1">
              <a:off x="11547755" y="4010500"/>
              <a:ext cx="225121" cy="153946"/>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85" name="直接连接符 84"/>
            <p:cNvCxnSpPr>
              <a:stCxn id="84" idx="0"/>
            </p:cNvCxnSpPr>
            <p:nvPr/>
          </p:nvCxnSpPr>
          <p:spPr>
            <a:xfrm>
              <a:off x="11772876" y="4164446"/>
              <a:ext cx="8580" cy="279523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4053450" y="4762613"/>
              <a:ext cx="60419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4391673" y="4518933"/>
              <a:ext cx="2583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a:off x="4391673" y="4289705"/>
              <a:ext cx="0" cy="22550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4046972" y="6046317"/>
              <a:ext cx="111098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直接连接符 90"/>
            <p:cNvCxnSpPr/>
            <p:nvPr/>
          </p:nvCxnSpPr>
          <p:spPr>
            <a:xfrm>
              <a:off x="4391673" y="5021016"/>
              <a:ext cx="0" cy="193866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p:cNvCxnSpPr/>
            <p:nvPr/>
          </p:nvCxnSpPr>
          <p:spPr>
            <a:xfrm>
              <a:off x="4391673" y="6959684"/>
              <a:ext cx="737914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9492790" y="3487778"/>
              <a:ext cx="134885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 name="直接连接符 93"/>
            <p:cNvCxnSpPr/>
            <p:nvPr/>
          </p:nvCxnSpPr>
          <p:spPr>
            <a:xfrm>
              <a:off x="9492790" y="3487778"/>
              <a:ext cx="0" cy="7877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 name="直接连接符 94"/>
            <p:cNvCxnSpPr/>
            <p:nvPr/>
          </p:nvCxnSpPr>
          <p:spPr>
            <a:xfrm>
              <a:off x="10841646" y="3487778"/>
              <a:ext cx="0" cy="50135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6" name="直接连接符 95"/>
            <p:cNvCxnSpPr/>
            <p:nvPr/>
          </p:nvCxnSpPr>
          <p:spPr>
            <a:xfrm>
              <a:off x="10848976" y="3998474"/>
              <a:ext cx="4722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7" name="直接连接符 96"/>
            <p:cNvCxnSpPr/>
            <p:nvPr/>
          </p:nvCxnSpPr>
          <p:spPr>
            <a:xfrm>
              <a:off x="6814452" y="4910747"/>
              <a:ext cx="29146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8" name="直接连接符 97"/>
            <p:cNvCxnSpPr/>
            <p:nvPr/>
          </p:nvCxnSpPr>
          <p:spPr>
            <a:xfrm>
              <a:off x="6814452" y="4426978"/>
              <a:ext cx="0" cy="48376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直接连接符 98"/>
            <p:cNvCxnSpPr/>
            <p:nvPr/>
          </p:nvCxnSpPr>
          <p:spPr>
            <a:xfrm>
              <a:off x="7088792" y="4711487"/>
              <a:ext cx="0" cy="123762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0" name="直接连接符 99"/>
            <p:cNvCxnSpPr/>
            <p:nvPr/>
          </p:nvCxnSpPr>
          <p:spPr>
            <a:xfrm>
              <a:off x="7108189" y="4711893"/>
              <a:ext cx="2853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1" name="直接连接符 100"/>
            <p:cNvCxnSpPr/>
            <p:nvPr/>
          </p:nvCxnSpPr>
          <p:spPr>
            <a:xfrm>
              <a:off x="6429375" y="5966951"/>
              <a:ext cx="9750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2" name="直接连接符 101"/>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03" name="矩形 102"/>
            <p:cNvSpPr/>
            <p:nvPr/>
          </p:nvSpPr>
          <p:spPr>
            <a:xfrm>
              <a:off x="3984471" y="2661978"/>
              <a:ext cx="517683" cy="266652"/>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04" name="等腰三角形 103"/>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5" name="组合 104"/>
            <p:cNvGrpSpPr/>
            <p:nvPr/>
          </p:nvGrpSpPr>
          <p:grpSpPr>
            <a:xfrm>
              <a:off x="5532327" y="5118027"/>
              <a:ext cx="534589" cy="487432"/>
              <a:chOff x="1853728" y="4285666"/>
              <a:chExt cx="534589" cy="487432"/>
            </a:xfrm>
            <a:solidFill>
              <a:srgbClr val="FFCCFF"/>
            </a:solidFill>
          </p:grpSpPr>
          <p:cxnSp>
            <p:nvCxnSpPr>
              <p:cNvPr id="142" name="直接连接符 1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3" name="矩形 1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4" name="等腰三角形 14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9904273" y="5003415"/>
              <a:ext cx="534589" cy="487432"/>
              <a:chOff x="1853728" y="4285666"/>
              <a:chExt cx="534589" cy="487432"/>
            </a:xfrm>
            <a:solidFill>
              <a:srgbClr val="00B050"/>
            </a:solidFill>
          </p:grpSpPr>
          <p:cxnSp>
            <p:nvCxnSpPr>
              <p:cNvPr id="139" name="直接连接符 13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41" name="等腰三角形 14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07" name="直接连接符 106"/>
            <p:cNvCxnSpPr/>
            <p:nvPr/>
          </p:nvCxnSpPr>
          <p:spPr>
            <a:xfrm>
              <a:off x="3493075" y="4009114"/>
              <a:ext cx="54560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1269836" y="3840798"/>
              <a:ext cx="0" cy="260220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269836" y="6443001"/>
              <a:ext cx="689415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8941392" y="6150115"/>
              <a:ext cx="0" cy="54925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985166" y="6699368"/>
              <a:ext cx="79281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81804" y="4128910"/>
              <a:ext cx="0" cy="2570458"/>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981804" y="4128910"/>
              <a:ext cx="50069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269836" y="3840798"/>
              <a:ext cx="2160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8631603" y="6150115"/>
              <a:ext cx="30978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407598" y="4010421"/>
              <a:ext cx="0" cy="1464731"/>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2407598" y="5475152"/>
              <a:ext cx="35786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8" name="组合 117"/>
            <p:cNvGrpSpPr/>
            <p:nvPr/>
          </p:nvGrpSpPr>
          <p:grpSpPr>
            <a:xfrm>
              <a:off x="5099722" y="2927507"/>
              <a:ext cx="2431294" cy="1389682"/>
              <a:chOff x="5039741" y="3208161"/>
              <a:chExt cx="597546" cy="457491"/>
            </a:xfrm>
          </p:grpSpPr>
          <p:cxnSp>
            <p:nvCxnSpPr>
              <p:cNvPr id="137" name="直接连接符 13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9" name="直接连接符 118"/>
            <p:cNvCxnSpPr/>
            <p:nvPr/>
          </p:nvCxnSpPr>
          <p:spPr>
            <a:xfrm>
              <a:off x="9005029" y="2577253"/>
              <a:ext cx="0" cy="144912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8546056" y="4038014"/>
              <a:ext cx="458973"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9005029" y="2577253"/>
              <a:ext cx="200312"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22" name="流程图: 延期 121"/>
            <p:cNvSpPr/>
            <p:nvPr/>
          </p:nvSpPr>
          <p:spPr>
            <a:xfrm>
              <a:off x="9220461" y="2408903"/>
              <a:ext cx="281920" cy="228390"/>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23" name="直接连接符 122"/>
            <p:cNvCxnSpPr/>
            <p:nvPr/>
          </p:nvCxnSpPr>
          <p:spPr>
            <a:xfrm>
              <a:off x="9502935" y="2523098"/>
              <a:ext cx="279279"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4" name="直接连接符 123"/>
            <p:cNvCxnSpPr/>
            <p:nvPr/>
          </p:nvCxnSpPr>
          <p:spPr>
            <a:xfrm>
              <a:off x="9782214" y="1767866"/>
              <a:ext cx="0" cy="75523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5" name="直接连接符 124"/>
            <p:cNvCxnSpPr/>
            <p:nvPr/>
          </p:nvCxnSpPr>
          <p:spPr>
            <a:xfrm>
              <a:off x="1617606" y="1767866"/>
              <a:ext cx="816460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6" name="直接连接符 125"/>
            <p:cNvCxnSpPr/>
            <p:nvPr/>
          </p:nvCxnSpPr>
          <p:spPr>
            <a:xfrm>
              <a:off x="1603713" y="1767866"/>
              <a:ext cx="0" cy="198527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7" name="矩形 126"/>
            <p:cNvSpPr/>
            <p:nvPr/>
          </p:nvSpPr>
          <p:spPr>
            <a:xfrm>
              <a:off x="697004" y="3693304"/>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nvGrpSpPr>
            <p:cNvPr id="128" name="组合 127"/>
            <p:cNvGrpSpPr/>
            <p:nvPr/>
          </p:nvGrpSpPr>
          <p:grpSpPr>
            <a:xfrm>
              <a:off x="4418820" y="1847647"/>
              <a:ext cx="655071" cy="1459212"/>
              <a:chOff x="4249767" y="1888664"/>
              <a:chExt cx="655071" cy="1459212"/>
            </a:xfrm>
          </p:grpSpPr>
          <p:sp>
            <p:nvSpPr>
              <p:cNvPr id="13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134" name="矩形 13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135" name="矩形 13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136" name="矩形 13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129" name="矩形 128"/>
            <p:cNvSpPr/>
            <p:nvPr/>
          </p:nvSpPr>
          <p:spPr>
            <a:xfrm>
              <a:off x="4339315" y="3700545"/>
              <a:ext cx="358760"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30" name="矩形 129"/>
            <p:cNvSpPr/>
            <p:nvPr/>
          </p:nvSpPr>
          <p:spPr>
            <a:xfrm>
              <a:off x="4346940" y="3982725"/>
              <a:ext cx="346925"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31" name="矩形 130"/>
            <p:cNvSpPr/>
            <p:nvPr/>
          </p:nvSpPr>
          <p:spPr>
            <a:xfrm>
              <a:off x="4331006" y="4502526"/>
              <a:ext cx="387501" cy="312774"/>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132" name="矩形 131"/>
            <p:cNvSpPr/>
            <p:nvPr/>
          </p:nvSpPr>
          <p:spPr>
            <a:xfrm>
              <a:off x="7554908" y="6170561"/>
              <a:ext cx="60559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8812862" y="5327170"/>
            <a:ext cx="3488911" cy="1315675"/>
            <a:chOff x="6976912" y="4138537"/>
            <a:chExt cx="4396795" cy="1658040"/>
          </a:xfrm>
        </p:grpSpPr>
        <p:pic>
          <p:nvPicPr>
            <p:cNvPr id="169" name="图片 168"/>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70" name="图片 169"/>
            <p:cNvPicPr>
              <a:picLocks noChangeAspect="1"/>
            </p:cNvPicPr>
            <p:nvPr/>
          </p:nvPicPr>
          <p:blipFill>
            <a:blip r:embed="rId3"/>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wipe(up)">
                                      <p:cBhvr>
                                        <p:cTn id="7"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型指令数据通路建立过程</a:t>
            </a:r>
          </a:p>
        </p:txBody>
      </p:sp>
      <p:sp>
        <p:nvSpPr>
          <p:cNvPr id="4" name="流程图: 手动输入 146"/>
          <p:cNvSpPr/>
          <p:nvPr/>
        </p:nvSpPr>
        <p:spPr>
          <a:xfrm>
            <a:off x="4909932" y="5462454"/>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28661"/>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28661"/>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77522"/>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17840"/>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98214"/>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75842"/>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64656"/>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64726"/>
            <a:ext cx="0" cy="18497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98284"/>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28731"/>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17910"/>
            <a:ext cx="0" cy="1317624"/>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21958"/>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702796"/>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57184"/>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400940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4460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86569"/>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18329"/>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46666"/>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67025"/>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33661"/>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76470"/>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510090"/>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29005"/>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19294"/>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grpSp>
      <p:sp>
        <p:nvSpPr>
          <p:cNvPr id="53" name="矩形 52"/>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4" name="矩形 53"/>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87960"/>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78820"/>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89086"/>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9330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23222"/>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5949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43656"/>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26171"/>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70" name="矩形 69"/>
          <p:cNvSpPr/>
          <p:nvPr/>
        </p:nvSpPr>
        <p:spPr>
          <a:xfrm>
            <a:off x="5866794" y="359882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96529"/>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104056"/>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1623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6502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4285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44603"/>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16827"/>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302040"/>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62725"/>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52315"/>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21320"/>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46358"/>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6967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64037"/>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75817"/>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24416"/>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90641"/>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66730"/>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009406"/>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74933"/>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702796"/>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40941"/>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49059"/>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49060"/>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49060"/>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33275"/>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39560"/>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409317"/>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99683"/>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22188"/>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94778"/>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86109"/>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43363"/>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83775"/>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51049"/>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73350"/>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94123"/>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56948"/>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56948"/>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83775"/>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73349"/>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44603"/>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33384"/>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18328"/>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18328"/>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212899"/>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702796"/>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257480"/>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49771" y="3742612"/>
            <a:ext cx="9610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18328"/>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MemtoReg</a:t>
              </a:r>
              <a:endParaRPr lang="zh-CN" altLang="en-US" sz="1325" dirty="0">
                <a:solidFill>
                  <a:srgbClr val="7030A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27774"/>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37220"/>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46667"/>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67024"/>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a:noFill/>
            <a:ln>
              <a:noFill/>
            </a:ln>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ALUSrc</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33661"/>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RegDst</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76469"/>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86569"/>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42873"/>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87790"/>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9" idx="1"/>
          </p:cNvCxnSpPr>
          <p:nvPr/>
        </p:nvCxnSpPr>
        <p:spPr>
          <a:xfrm>
            <a:off x="1594652" y="3724417"/>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89531"/>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80728"/>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3" name="矩形 182"/>
          <p:cNvSpPr/>
          <p:nvPr/>
        </p:nvSpPr>
        <p:spPr>
          <a:xfrm>
            <a:off x="1962038" y="5428156"/>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87960"/>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50935"/>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84824"/>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706281"/>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7434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2071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65376"/>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41947"/>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4987988" y="5479776"/>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6046701" y="5571980"/>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4" name="直接连接符 193"/>
          <p:cNvCxnSpPr/>
          <p:nvPr/>
        </p:nvCxnSpPr>
        <p:spPr>
          <a:xfrm>
            <a:off x="6169641" y="3744603"/>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5" name="矩形 194"/>
          <p:cNvSpPr/>
          <p:nvPr/>
        </p:nvSpPr>
        <p:spPr>
          <a:xfrm>
            <a:off x="7972569" y="5664062"/>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154117" y="5442335"/>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7" name="直接连接符 196"/>
          <p:cNvCxnSpPr>
            <a:stCxn id="326" idx="2"/>
          </p:cNvCxnSpPr>
          <p:nvPr/>
        </p:nvCxnSpPr>
        <p:spPr>
          <a:xfrm flipV="1">
            <a:off x="7237156" y="4252618"/>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7181088" y="3510090"/>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8027887" y="3497943"/>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8075634" y="3750458"/>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58214" y="4317340"/>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2" name="直接连接符 201"/>
          <p:cNvCxnSpPr/>
          <p:nvPr/>
        </p:nvCxnSpPr>
        <p:spPr>
          <a:xfrm>
            <a:off x="8089818" y="4021320"/>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9994588" y="4020549"/>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04" name="组合 203"/>
          <p:cNvGrpSpPr/>
          <p:nvPr/>
        </p:nvGrpSpPr>
        <p:grpSpPr>
          <a:xfrm>
            <a:off x="9188340" y="3446358"/>
            <a:ext cx="869365" cy="1361582"/>
            <a:chOff x="2106940" y="3477998"/>
            <a:chExt cx="952529" cy="1491834"/>
          </a:xfrm>
        </p:grpSpPr>
        <p:sp>
          <p:nvSpPr>
            <p:cNvPr id="205" name="矩形 204"/>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06" name="矩形 205"/>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08" name="矩形 207"/>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09" name="矩形 208"/>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210" name="矩形 209"/>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11" name="矩形 210"/>
          <p:cNvSpPr/>
          <p:nvPr/>
        </p:nvSpPr>
        <p:spPr>
          <a:xfrm>
            <a:off x="9940770" y="3759732"/>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9961634" y="6259165"/>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13" name="组合 212"/>
          <p:cNvGrpSpPr/>
          <p:nvPr/>
        </p:nvGrpSpPr>
        <p:grpSpPr>
          <a:xfrm>
            <a:off x="2625016" y="4942791"/>
            <a:ext cx="530644" cy="860645"/>
            <a:chOff x="2768573" y="5274135"/>
            <a:chExt cx="559664" cy="907711"/>
          </a:xfrm>
        </p:grpSpPr>
        <p:sp>
          <p:nvSpPr>
            <p:cNvPr id="214"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5" name="矩形 214"/>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6" name="组合 215"/>
          <p:cNvGrpSpPr/>
          <p:nvPr/>
        </p:nvGrpSpPr>
        <p:grpSpPr>
          <a:xfrm>
            <a:off x="7740670" y="5343028"/>
            <a:ext cx="534262" cy="860645"/>
            <a:chOff x="8163994" y="5696260"/>
            <a:chExt cx="563480" cy="907711"/>
          </a:xfrm>
        </p:grpSpPr>
        <p:sp>
          <p:nvSpPr>
            <p:cNvPr id="217"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9" name="矩形 218"/>
          <p:cNvSpPr/>
          <p:nvPr/>
        </p:nvSpPr>
        <p:spPr>
          <a:xfrm>
            <a:off x="884901" y="6318335"/>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20" name="直接连接符 219"/>
          <p:cNvCxnSpPr/>
          <p:nvPr/>
        </p:nvCxnSpPr>
        <p:spPr>
          <a:xfrm>
            <a:off x="3829269" y="2675817"/>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1" name="任意多边形: 形状 256"/>
          <p:cNvSpPr/>
          <p:nvPr/>
        </p:nvSpPr>
        <p:spPr>
          <a:xfrm flipV="1">
            <a:off x="10990393" y="3712579"/>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2" name="直接连接符 221"/>
          <p:cNvCxnSpPr/>
          <p:nvPr/>
        </p:nvCxnSpPr>
        <p:spPr>
          <a:xfrm>
            <a:off x="11161838" y="3884149"/>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3827881" y="4478306"/>
            <a:ext cx="57286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4176690" y="4252854"/>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3829269" y="2675817"/>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4163957" y="4702796"/>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4163956" y="6540941"/>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a:off x="9000571" y="3249059"/>
            <a:ext cx="127891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直接连接符 228"/>
          <p:cNvCxnSpPr/>
          <p:nvPr/>
        </p:nvCxnSpPr>
        <p:spPr>
          <a:xfrm>
            <a:off x="9000571" y="3249060"/>
            <a:ext cx="0" cy="74690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0" name="直接连接符 229"/>
          <p:cNvCxnSpPr/>
          <p:nvPr/>
        </p:nvCxnSpPr>
        <p:spPr>
          <a:xfrm>
            <a:off x="10279487" y="3249060"/>
            <a:ext cx="0" cy="47535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a:off x="10279487" y="3733275"/>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2" name="直接连接符 231"/>
          <p:cNvCxnSpPr/>
          <p:nvPr/>
        </p:nvCxnSpPr>
        <p:spPr>
          <a:xfrm>
            <a:off x="6461111" y="4598245"/>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6461110" y="4139561"/>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p:nvPr/>
        </p:nvCxnSpPr>
        <p:spPr>
          <a:xfrm>
            <a:off x="6721225" y="442436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6739617" y="4409702"/>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3849771" y="2922405"/>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37" name="矩形 236"/>
          <p:cNvSpPr/>
          <p:nvPr/>
        </p:nvSpPr>
        <p:spPr>
          <a:xfrm>
            <a:off x="3777869" y="246607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38" name="组合 237"/>
          <p:cNvGrpSpPr/>
          <p:nvPr/>
        </p:nvGrpSpPr>
        <p:grpSpPr>
          <a:xfrm>
            <a:off x="1889290" y="3510090"/>
            <a:ext cx="239223" cy="429550"/>
            <a:chOff x="1992610" y="3763083"/>
            <a:chExt cx="252305" cy="453041"/>
          </a:xfrm>
        </p:grpSpPr>
        <p:sp>
          <p:nvSpPr>
            <p:cNvPr id="239" name="矩形 238"/>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0" name="等腰三角形 239"/>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41" name="组合 240"/>
          <p:cNvGrpSpPr/>
          <p:nvPr/>
        </p:nvGrpSpPr>
        <p:grpSpPr>
          <a:xfrm>
            <a:off x="9390718" y="4686109"/>
            <a:ext cx="506870" cy="462158"/>
            <a:chOff x="1853728" y="4285666"/>
            <a:chExt cx="534589" cy="487432"/>
          </a:xfrm>
          <a:solidFill>
            <a:srgbClr val="00B050"/>
          </a:solidFill>
        </p:grpSpPr>
        <p:cxnSp>
          <p:nvCxnSpPr>
            <p:cNvPr id="242" name="直接连接符 24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3" name="矩形 24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44" name="等腰三角形 243"/>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45" name="直接连接符 244"/>
          <p:cNvCxnSpPr/>
          <p:nvPr/>
        </p:nvCxnSpPr>
        <p:spPr>
          <a:xfrm>
            <a:off x="3311953" y="3743363"/>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1203993" y="3583775"/>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a:endCxn id="185" idx="2"/>
          </p:cNvCxnSpPr>
          <p:nvPr/>
        </p:nvCxnSpPr>
        <p:spPr>
          <a:xfrm>
            <a:off x="1203992" y="6051049"/>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203993" y="3583775"/>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3744603"/>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2282760" y="5133384"/>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538102" y="2385747"/>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102928" y="3770765"/>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3" name="直接连接符 252"/>
          <p:cNvCxnSpPr/>
          <p:nvPr/>
        </p:nvCxnSpPr>
        <p:spPr>
          <a:xfrm>
            <a:off x="8538102" y="2385747"/>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4" name="流程图: 延期 253"/>
          <p:cNvSpPr/>
          <p:nvPr/>
        </p:nvSpPr>
        <p:spPr>
          <a:xfrm>
            <a:off x="8742363" y="2226126"/>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a:off x="9010191" y="2334400"/>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9274988" y="1618328"/>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7" name="矩形 256"/>
          <p:cNvSpPr/>
          <p:nvPr/>
        </p:nvSpPr>
        <p:spPr>
          <a:xfrm>
            <a:off x="660864" y="3443929"/>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8" name="矩形 257"/>
          <p:cNvSpPr/>
          <p:nvPr/>
        </p:nvSpPr>
        <p:spPr>
          <a:xfrm>
            <a:off x="4114313" y="3450795"/>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9" name="矩形 258"/>
          <p:cNvSpPr/>
          <p:nvPr/>
        </p:nvSpPr>
        <p:spPr>
          <a:xfrm>
            <a:off x="4121543" y="3718343"/>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60" name="组合 259"/>
          <p:cNvGrpSpPr/>
          <p:nvPr/>
        </p:nvGrpSpPr>
        <p:grpSpPr>
          <a:xfrm>
            <a:off x="2450577" y="3419294"/>
            <a:ext cx="895565" cy="1370404"/>
            <a:chOff x="2153669" y="3581315"/>
            <a:chExt cx="981236" cy="1387999"/>
          </a:xfrm>
        </p:grpSpPr>
        <p:sp>
          <p:nvSpPr>
            <p:cNvPr id="261" name="矩形 260"/>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2" name="矩形 261"/>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p>
          </p:txBody>
        </p:sp>
      </p:grpSp>
      <p:cxnSp>
        <p:nvCxnSpPr>
          <p:cNvPr id="265" name="直接连接符 264"/>
          <p:cNvCxnSpPr/>
          <p:nvPr/>
        </p:nvCxnSpPr>
        <p:spPr>
          <a:xfrm>
            <a:off x="2133425" y="3729005"/>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3825309" y="3770765"/>
            <a:ext cx="0" cy="69596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3843272" y="4009405"/>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8" name="组合 267"/>
          <p:cNvGrpSpPr/>
          <p:nvPr/>
        </p:nvGrpSpPr>
        <p:grpSpPr>
          <a:xfrm>
            <a:off x="4386030" y="4104056"/>
            <a:ext cx="269626" cy="509573"/>
            <a:chOff x="4625897" y="4389532"/>
            <a:chExt cx="284372" cy="537440"/>
          </a:xfrm>
        </p:grpSpPr>
        <p:sp>
          <p:nvSpPr>
            <p:cNvPr id="269" name="流程图: 手动操作 268"/>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0" name="矩形 269"/>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1" name="组合 270"/>
          <p:cNvGrpSpPr/>
          <p:nvPr/>
        </p:nvGrpSpPr>
        <p:grpSpPr>
          <a:xfrm>
            <a:off x="4818002" y="3343655"/>
            <a:ext cx="1432231" cy="1913280"/>
            <a:chOff x="5081485" y="3587547"/>
            <a:chExt cx="1510556" cy="2017912"/>
          </a:xfrm>
        </p:grpSpPr>
        <p:sp>
          <p:nvSpPr>
            <p:cNvPr id="272" name="矩形 271"/>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3" name="矩形 272"/>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8" name="矩形 277"/>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279" name="矩形 278"/>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80" name="矩形 279"/>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1" name="组合 280"/>
            <p:cNvGrpSpPr/>
            <p:nvPr/>
          </p:nvGrpSpPr>
          <p:grpSpPr>
            <a:xfrm>
              <a:off x="5532327" y="5118027"/>
              <a:ext cx="534589" cy="487432"/>
              <a:chOff x="1853728" y="4285666"/>
              <a:chExt cx="534589" cy="487432"/>
            </a:xfrm>
            <a:solidFill>
              <a:srgbClr val="FFCCFF"/>
            </a:solidFill>
          </p:grpSpPr>
          <p:cxnSp>
            <p:nvCxnSpPr>
              <p:cNvPr id="282" name="直接连接符 281"/>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3" name="矩形 282"/>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4" name="等腰三角形 283"/>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5" name="组合 284"/>
          <p:cNvGrpSpPr/>
          <p:nvPr/>
        </p:nvGrpSpPr>
        <p:grpSpPr>
          <a:xfrm>
            <a:off x="2627796" y="4937705"/>
            <a:ext cx="536688" cy="860645"/>
            <a:chOff x="2762198" y="5272347"/>
            <a:chExt cx="566039" cy="907711"/>
          </a:xfrm>
          <a:solidFill>
            <a:srgbClr val="ED7D31"/>
          </a:solidFill>
        </p:grpSpPr>
        <p:sp>
          <p:nvSpPr>
            <p:cNvPr id="286"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8" name="组合 287"/>
          <p:cNvGrpSpPr/>
          <p:nvPr/>
        </p:nvGrpSpPr>
        <p:grpSpPr>
          <a:xfrm>
            <a:off x="1354928" y="3465023"/>
            <a:ext cx="273012" cy="511499"/>
            <a:chOff x="1429026" y="3715552"/>
            <a:chExt cx="287942" cy="539472"/>
          </a:xfrm>
        </p:grpSpPr>
        <p:sp>
          <p:nvSpPr>
            <p:cNvPr id="289" name="流程图: 手动操作 288"/>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0" name="矩形 289"/>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1" name="组合 290"/>
          <p:cNvGrpSpPr/>
          <p:nvPr/>
        </p:nvGrpSpPr>
        <p:grpSpPr>
          <a:xfrm>
            <a:off x="4189697" y="1693972"/>
            <a:ext cx="621104" cy="1383549"/>
            <a:chOff x="4249767" y="1888664"/>
            <a:chExt cx="655071" cy="1459212"/>
          </a:xfrm>
        </p:grpSpPr>
        <p:sp>
          <p:nvSpPr>
            <p:cNvPr id="292"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3" name="矩形 292"/>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4" name="矩形 293"/>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5" name="矩形 294"/>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6" name="组合 295"/>
          <p:cNvGrpSpPr/>
          <p:nvPr/>
        </p:nvGrpSpPr>
        <p:grpSpPr>
          <a:xfrm>
            <a:off x="4189041" y="1693218"/>
            <a:ext cx="621104" cy="1383549"/>
            <a:chOff x="4249767" y="1888664"/>
            <a:chExt cx="655071" cy="1459212"/>
          </a:xfrm>
        </p:grpSpPr>
        <p:sp>
          <p:nvSpPr>
            <p:cNvPr id="297"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8" name="矩形 297"/>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9" name="矩形 298"/>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00" name="矩形 299"/>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grpSp>
        <p:nvGrpSpPr>
          <p:cNvPr id="301" name="组合 300"/>
          <p:cNvGrpSpPr/>
          <p:nvPr/>
        </p:nvGrpSpPr>
        <p:grpSpPr>
          <a:xfrm>
            <a:off x="5277360" y="727398"/>
            <a:ext cx="6184034" cy="693395"/>
            <a:chOff x="468313" y="1622425"/>
            <a:chExt cx="7121525" cy="798513"/>
          </a:xfrm>
        </p:grpSpPr>
        <p:sp>
          <p:nvSpPr>
            <p:cNvPr id="302" name="矩形 7"/>
            <p:cNvSpPr/>
            <p:nvPr/>
          </p:nvSpPr>
          <p:spPr>
            <a:xfrm>
              <a:off x="1835150" y="1992313"/>
              <a:ext cx="1036638"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3"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rs</a:t>
              </a:r>
              <a:endParaRPr lang="zh-CN" altLang="en-US" sz="2000" kern="0" dirty="0">
                <a:solidFill>
                  <a:sysClr val="window" lastClr="FFFFFF"/>
                </a:solidFill>
                <a:latin typeface="Calibri" panose="020F0502020204030204"/>
                <a:ea typeface="宋体" panose="02010600030101010101" pitchFamily="2" charset="-122"/>
              </a:endParaRPr>
            </a:p>
          </p:txBody>
        </p:sp>
        <p:sp>
          <p:nvSpPr>
            <p:cNvPr id="304"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ysClr val="window" lastClr="FFFFFF"/>
                  </a:solidFill>
                  <a:latin typeface="Calibri" panose="020F0502020204030204"/>
                  <a:ea typeface="宋体" panose="02010600030101010101" pitchFamily="2" charset="-122"/>
                </a:rPr>
                <a:t>rt</a:t>
              </a:r>
              <a:endParaRPr lang="zh-CN" altLang="en-US" sz="2000" kern="0" baseline="-25000" dirty="0">
                <a:solidFill>
                  <a:sysClr val="window" lastClr="FFFFFF"/>
                </a:solidFill>
                <a:latin typeface="Calibri" panose="020F0502020204030204"/>
                <a:ea typeface="宋体" panose="02010600030101010101" pitchFamily="2" charset="-122"/>
              </a:endParaRPr>
            </a:p>
          </p:txBody>
        </p:sp>
        <p:sp>
          <p:nvSpPr>
            <p:cNvPr id="305" name="矩形 26"/>
            <p:cNvSpPr/>
            <p:nvPr/>
          </p:nvSpPr>
          <p:spPr>
            <a:xfrm>
              <a:off x="5673725" y="1992313"/>
              <a:ext cx="857250" cy="428625"/>
            </a:xfrm>
            <a:prstGeom prst="rect">
              <a:avLst/>
            </a:prstGeom>
            <a:solidFill>
              <a:srgbClr val="7030A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6"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2000" kern="0">
                  <a:solidFill>
                    <a:srgbClr val="0000FF"/>
                  </a:solidFill>
                  <a:latin typeface="Calibri" panose="020F0502020204030204"/>
                  <a:ea typeface="宋体" panose="02010600030101010101" pitchFamily="2" charset="-122"/>
                </a:rPr>
                <a:t>rd</a:t>
              </a:r>
              <a:endParaRPr lang="zh-CN" altLang="en-US" kern="0" baseline="-25000" dirty="0">
                <a:solidFill>
                  <a:srgbClr val="0000FF"/>
                </a:solidFill>
                <a:latin typeface="Calibri" panose="020F0502020204030204"/>
                <a:ea typeface="宋体" panose="02010600030101010101" pitchFamily="2" charset="-122"/>
              </a:endParaRPr>
            </a:p>
          </p:txBody>
        </p:sp>
        <p:sp>
          <p:nvSpPr>
            <p:cNvPr id="307"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08" name="矩形 26"/>
            <p:cNvSpPr/>
            <p:nvPr/>
          </p:nvSpPr>
          <p:spPr>
            <a:xfrm>
              <a:off x="6588125" y="1992313"/>
              <a:ext cx="1001713" cy="42862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09"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0"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1"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2"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3"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14"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p>
          </p:txBody>
        </p:sp>
      </p:grpSp>
      <p:sp>
        <p:nvSpPr>
          <p:cNvPr id="315" name="矩形 314"/>
          <p:cNvSpPr/>
          <p:nvPr/>
        </p:nvSpPr>
        <p:spPr>
          <a:xfrm>
            <a:off x="4856430" y="496776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16" name="矩形 315"/>
          <p:cNvSpPr/>
          <p:nvPr/>
        </p:nvSpPr>
        <p:spPr>
          <a:xfrm>
            <a:off x="1304903" y="4004892"/>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cxnSp>
        <p:nvCxnSpPr>
          <p:cNvPr id="317" name="直接连接符 316"/>
          <p:cNvCxnSpPr/>
          <p:nvPr/>
        </p:nvCxnSpPr>
        <p:spPr>
          <a:xfrm>
            <a:off x="6188854" y="4117018"/>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318" name="任意多边形: 形状 323"/>
          <p:cNvSpPr/>
          <p:nvPr/>
        </p:nvSpPr>
        <p:spPr>
          <a:xfrm>
            <a:off x="7646456" y="3575764"/>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rot="16200000">
            <a:off x="7702130" y="3868274"/>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20" name="组合 319"/>
          <p:cNvGrpSpPr/>
          <p:nvPr/>
        </p:nvGrpSpPr>
        <p:grpSpPr>
          <a:xfrm>
            <a:off x="7646448" y="3575764"/>
            <a:ext cx="469410" cy="860645"/>
            <a:chOff x="8064621" y="3840798"/>
            <a:chExt cx="495081" cy="907711"/>
          </a:xfrm>
        </p:grpSpPr>
        <p:sp>
          <p:nvSpPr>
            <p:cNvPr id="321"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23" name="流程图: 手动操作 322"/>
          <p:cNvSpPr/>
          <p:nvPr/>
        </p:nvSpPr>
        <p:spPr>
          <a:xfrm rot="16200000">
            <a:off x="6875885" y="4145473"/>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4" name="矩形 323"/>
          <p:cNvSpPr/>
          <p:nvPr/>
        </p:nvSpPr>
        <p:spPr>
          <a:xfrm>
            <a:off x="6965394" y="400305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6966962" y="3996377"/>
            <a:ext cx="270195" cy="512487"/>
            <a:chOff x="7486013" y="4285586"/>
            <a:chExt cx="284971" cy="540514"/>
          </a:xfrm>
        </p:grpSpPr>
        <p:sp>
          <p:nvSpPr>
            <p:cNvPr id="326" name="流程图: 手动操作 325"/>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7" name="矩形 326"/>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28" name="组合 327"/>
          <p:cNvGrpSpPr/>
          <p:nvPr/>
        </p:nvGrpSpPr>
        <p:grpSpPr>
          <a:xfrm>
            <a:off x="10677716" y="3606005"/>
            <a:ext cx="278243" cy="523935"/>
            <a:chOff x="11254296" y="3897575"/>
            <a:chExt cx="293459" cy="552588"/>
          </a:xfrm>
        </p:grpSpPr>
        <p:sp>
          <p:nvSpPr>
            <p:cNvPr id="329" name="流程图: 手动操作 328"/>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0" name="矩形 329"/>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31" name="组合 330"/>
          <p:cNvGrpSpPr/>
          <p:nvPr/>
        </p:nvGrpSpPr>
        <p:grpSpPr>
          <a:xfrm>
            <a:off x="10681440" y="3623526"/>
            <a:ext cx="269626" cy="519494"/>
            <a:chOff x="11263840" y="3916697"/>
            <a:chExt cx="284372" cy="547904"/>
          </a:xfrm>
        </p:grpSpPr>
        <p:sp>
          <p:nvSpPr>
            <p:cNvPr id="332" name="流程图: 手动操作 331"/>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3" name="矩形 332"/>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34" name="组合 333"/>
          <p:cNvGrpSpPr/>
          <p:nvPr/>
        </p:nvGrpSpPr>
        <p:grpSpPr>
          <a:xfrm>
            <a:off x="4815203" y="3342163"/>
            <a:ext cx="1432231" cy="1913280"/>
            <a:chOff x="5081485" y="3587547"/>
            <a:chExt cx="1510556" cy="2017912"/>
          </a:xfrm>
        </p:grpSpPr>
        <p:sp>
          <p:nvSpPr>
            <p:cNvPr id="335" name="矩形 334"/>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6" name="矩形 33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37" name="矩形 33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38" name="矩形 33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39" name="矩形 33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40" name="矩形 33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41" name="矩形 34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342" name="矩形 34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43" name="矩形 34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44" name="组合 343"/>
            <p:cNvGrpSpPr/>
            <p:nvPr/>
          </p:nvGrpSpPr>
          <p:grpSpPr>
            <a:xfrm>
              <a:off x="5532327" y="5118027"/>
              <a:ext cx="534589" cy="487432"/>
              <a:chOff x="1853728" y="4285666"/>
              <a:chExt cx="534589" cy="487432"/>
            </a:xfrm>
            <a:solidFill>
              <a:srgbClr val="FFCCFF"/>
            </a:solidFill>
          </p:grpSpPr>
          <p:cxnSp>
            <p:nvCxnSpPr>
              <p:cNvPr id="345" name="直接连接符 34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6" name="矩形 34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47" name="等腰三角形 346"/>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71" name="组合 370"/>
          <p:cNvGrpSpPr/>
          <p:nvPr/>
        </p:nvGrpSpPr>
        <p:grpSpPr>
          <a:xfrm>
            <a:off x="1829562" y="1858671"/>
            <a:ext cx="1558469" cy="1422439"/>
            <a:chOff x="371537" y="4732301"/>
            <a:chExt cx="2678518" cy="797809"/>
          </a:xfrm>
        </p:grpSpPr>
        <p:sp>
          <p:nvSpPr>
            <p:cNvPr id="372" name="矩形 37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矩形 372"/>
            <p:cNvSpPr/>
            <p:nvPr/>
          </p:nvSpPr>
          <p:spPr>
            <a:xfrm>
              <a:off x="455429" y="4822224"/>
              <a:ext cx="2535663" cy="707886"/>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移位指令</a:t>
              </a:r>
              <a:br>
                <a:rPr lang="en-US" altLang="zh-CN" sz="2000" b="1" dirty="0">
                  <a:solidFill>
                    <a:schemeClr val="bg1"/>
                  </a:solidFill>
                  <a:latin typeface="微软雅黑" panose="020B0503020204020204" pitchFamily="34" charset="-122"/>
                  <a:ea typeface="微软雅黑" panose="020B0503020204020204" pitchFamily="34" charset="-122"/>
                </a:rPr>
              </a:br>
              <a:r>
                <a:rPr lang="zh-CN" altLang="en-US" sz="2000" b="1" dirty="0">
                  <a:solidFill>
                    <a:schemeClr val="bg1"/>
                  </a:solidFill>
                  <a:latin typeface="微软雅黑" panose="020B0503020204020204" pitchFamily="34" charset="-122"/>
                  <a:ea typeface="微软雅黑" panose="020B0503020204020204" pitchFamily="34" charset="-122"/>
                </a:rPr>
                <a:t>如何实现</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3"/>
          <a:stretch>
            <a:fillRect/>
          </a:stretch>
        </p:blipFill>
        <p:spPr>
          <a:xfrm>
            <a:off x="12784488" y="5075535"/>
            <a:ext cx="6067425" cy="4476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animEffect transition="in" filter="wipe(left)">
                                      <p:cBhvr>
                                        <p:cTn id="7" dur="500"/>
                                        <p:tgtEl>
                                          <p:spTgt spid="3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8"/>
                                        </p:tgtEl>
                                        <p:attrNameLst>
                                          <p:attrName>style.visibility</p:attrName>
                                        </p:attrNameLst>
                                      </p:cBhvr>
                                      <p:to>
                                        <p:strVal val="visible"/>
                                      </p:to>
                                    </p:set>
                                    <p:animEffect transition="in" filter="wipe(left)">
                                      <p:cBhvr>
                                        <p:cTn id="12" dur="500"/>
                                        <p:tgtEl>
                                          <p:spTgt spid="23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wipe(left)">
                                      <p:cBhvr>
                                        <p:cTn id="16" dur="500"/>
                                        <p:tgtEl>
                                          <p:spTgt spid="265"/>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wipe(left)">
                                      <p:cBhvr>
                                        <p:cTn id="20" dur="500"/>
                                        <p:tgtEl>
                                          <p:spTgt spid="260"/>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45"/>
                                        </p:tgtEl>
                                        <p:attrNameLst>
                                          <p:attrName>style.visibility</p:attrName>
                                        </p:attrNameLst>
                                      </p:cBhvr>
                                      <p:to>
                                        <p:strVal val="visible"/>
                                      </p:to>
                                    </p:set>
                                    <p:animEffect transition="in" filter="wipe(left)">
                                      <p:cBhvr>
                                        <p:cTn id="24" dur="500"/>
                                        <p:tgtEl>
                                          <p:spTgt spid="245"/>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wipe(up)">
                                      <p:cBhvr>
                                        <p:cTn id="28" dur="500"/>
                                        <p:tgtEl>
                                          <p:spTgt spid="266"/>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par>
                                <p:cTn id="33" presetID="22" presetClass="entr" presetSubtype="8" fill="hold" nodeType="withEffect">
                                  <p:stCondLst>
                                    <p:cond delay="0"/>
                                  </p:stCondLst>
                                  <p:childTnLst>
                                    <p:set>
                                      <p:cBhvr>
                                        <p:cTn id="34" dur="1" fill="hold">
                                          <p:stCondLst>
                                            <p:cond delay="0"/>
                                          </p:stCondLst>
                                        </p:cTn>
                                        <p:tgtEl>
                                          <p:spTgt spid="267"/>
                                        </p:tgtEl>
                                        <p:attrNameLst>
                                          <p:attrName>style.visibility</p:attrName>
                                        </p:attrNameLst>
                                      </p:cBhvr>
                                      <p:to>
                                        <p:strVal val="visible"/>
                                      </p:to>
                                    </p:set>
                                    <p:animEffect transition="in" filter="wipe(left)">
                                      <p:cBhvr>
                                        <p:cTn id="35" dur="500"/>
                                        <p:tgtEl>
                                          <p:spTgt spid="267"/>
                                        </p:tgtEl>
                                      </p:cBhvr>
                                    </p:animEffect>
                                  </p:childTnLst>
                                </p:cTn>
                              </p:par>
                              <p:par>
                                <p:cTn id="36" presetID="22" presetClass="entr" presetSubtype="8" fill="hold" nodeType="withEffect">
                                  <p:stCondLst>
                                    <p:cond delay="0"/>
                                  </p:stCondLst>
                                  <p:childTnLst>
                                    <p:set>
                                      <p:cBhvr>
                                        <p:cTn id="37" dur="1" fill="hold">
                                          <p:stCondLst>
                                            <p:cond delay="0"/>
                                          </p:stCondLst>
                                        </p:cTn>
                                        <p:tgtEl>
                                          <p:spTgt spid="223"/>
                                        </p:tgtEl>
                                        <p:attrNameLst>
                                          <p:attrName>style.visibility</p:attrName>
                                        </p:attrNameLst>
                                      </p:cBhvr>
                                      <p:to>
                                        <p:strVal val="visible"/>
                                      </p:to>
                                    </p:set>
                                    <p:animEffect transition="in" filter="wipe(left)">
                                      <p:cBhvr>
                                        <p:cTn id="38" dur="500"/>
                                        <p:tgtEl>
                                          <p:spTgt spid="22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296"/>
                                        </p:tgtEl>
                                        <p:attrNameLst>
                                          <p:attrName>style.visibility</p:attrName>
                                        </p:attrNameLst>
                                      </p:cBhvr>
                                      <p:to>
                                        <p:strVal val="visible"/>
                                      </p:to>
                                    </p:set>
                                    <p:animEffect transition="in" filter="wipe(up)">
                                      <p:cBhvr>
                                        <p:cTn id="48" dur="500"/>
                                        <p:tgtEl>
                                          <p:spTgt spid="296"/>
                                        </p:tgtEl>
                                      </p:cBhvr>
                                    </p:animEffect>
                                  </p:childTnLst>
                                </p:cTn>
                              </p:par>
                            </p:childTnLst>
                          </p:cTn>
                        </p:par>
                        <p:par>
                          <p:cTn id="49" fill="hold">
                            <p:stCondLst>
                              <p:cond delay="500"/>
                            </p:stCondLst>
                            <p:childTnLst>
                              <p:par>
                                <p:cTn id="50" presetID="22" presetClass="entr" presetSubtype="1" fill="hold" nodeType="afterEffect">
                                  <p:stCondLst>
                                    <p:cond delay="0"/>
                                  </p:stCondLst>
                                  <p:childTnLst>
                                    <p:set>
                                      <p:cBhvr>
                                        <p:cTn id="51" dur="1" fill="hold">
                                          <p:stCondLst>
                                            <p:cond delay="0"/>
                                          </p:stCondLst>
                                        </p:cTn>
                                        <p:tgtEl>
                                          <p:spTgt spid="171"/>
                                        </p:tgtEl>
                                        <p:attrNameLst>
                                          <p:attrName>style.visibility</p:attrName>
                                        </p:attrNameLst>
                                      </p:cBhvr>
                                      <p:to>
                                        <p:strVal val="visible"/>
                                      </p:to>
                                    </p:set>
                                    <p:animEffect transition="in" filter="wipe(up)">
                                      <p:cBhvr>
                                        <p:cTn id="52" dur="500"/>
                                        <p:tgtEl>
                                          <p:spTgt spid="171"/>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wipe(left)">
                                      <p:cBhvr>
                                        <p:cTn id="56" dur="500"/>
                                        <p:tgtEl>
                                          <p:spTgt spid="1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71"/>
                                        </p:tgtEl>
                                        <p:attrNameLst>
                                          <p:attrName>style.visibility</p:attrName>
                                        </p:attrNameLst>
                                      </p:cBhvr>
                                      <p:to>
                                        <p:strVal val="visible"/>
                                      </p:to>
                                    </p:set>
                                    <p:animEffect transition="in" filter="wipe(left)">
                                      <p:cBhvr>
                                        <p:cTn id="61" dur="500"/>
                                        <p:tgtEl>
                                          <p:spTgt spid="271"/>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left)">
                                      <p:cBhvr>
                                        <p:cTn id="65" dur="500"/>
                                        <p:tgtEl>
                                          <p:spTgt spid="194"/>
                                        </p:tgtEl>
                                      </p:cBhvr>
                                    </p:animEffect>
                                  </p:childTnLst>
                                </p:cTn>
                              </p:par>
                              <p:par>
                                <p:cTn id="66" presetID="22" presetClass="entr" presetSubtype="8" fill="hold" nodeType="withEffect">
                                  <p:stCondLst>
                                    <p:cond delay="0"/>
                                  </p:stCondLst>
                                  <p:childTnLst>
                                    <p:set>
                                      <p:cBhvr>
                                        <p:cTn id="67" dur="1" fill="hold">
                                          <p:stCondLst>
                                            <p:cond delay="0"/>
                                          </p:stCondLst>
                                        </p:cTn>
                                        <p:tgtEl>
                                          <p:spTgt spid="317"/>
                                        </p:tgtEl>
                                        <p:attrNameLst>
                                          <p:attrName>style.visibility</p:attrName>
                                        </p:attrNameLst>
                                      </p:cBhvr>
                                      <p:to>
                                        <p:strVal val="visible"/>
                                      </p:to>
                                    </p:set>
                                    <p:animEffect transition="in" filter="wipe(left)">
                                      <p:cBhvr>
                                        <p:cTn id="68" dur="500"/>
                                        <p:tgtEl>
                                          <p:spTgt spid="31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325"/>
                                        </p:tgtEl>
                                        <p:attrNameLst>
                                          <p:attrName>style.visibility</p:attrName>
                                        </p:attrNameLst>
                                      </p:cBhvr>
                                      <p:to>
                                        <p:strVal val="visible"/>
                                      </p:to>
                                    </p:set>
                                    <p:animEffect transition="in" filter="wipe(left)">
                                      <p:cBhvr>
                                        <p:cTn id="73" dur="500"/>
                                        <p:tgtEl>
                                          <p:spTgt spid="325"/>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168"/>
                                        </p:tgtEl>
                                        <p:attrNameLst>
                                          <p:attrName>style.visibility</p:attrName>
                                        </p:attrNameLst>
                                      </p:cBhvr>
                                      <p:to>
                                        <p:strVal val="visible"/>
                                      </p:to>
                                    </p:set>
                                    <p:animEffect transition="in" filter="wipe(left)">
                                      <p:cBhvr>
                                        <p:cTn id="77" dur="500"/>
                                        <p:tgtEl>
                                          <p:spTgt spid="168"/>
                                        </p:tgtEl>
                                      </p:cBhvr>
                                    </p:animEffec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up)">
                                      <p:cBhvr>
                                        <p:cTn id="81" dur="500"/>
                                        <p:tgtEl>
                                          <p:spTgt spid="26"/>
                                        </p:tgtEl>
                                      </p:cBhvr>
                                    </p:animEffec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left)">
                                      <p:cBhvr>
                                        <p:cTn id="85" dur="500"/>
                                        <p:tgtEl>
                                          <p:spTgt spid="19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65"/>
                                        </p:tgtEl>
                                        <p:attrNameLst>
                                          <p:attrName>style.visibility</p:attrName>
                                        </p:attrNameLst>
                                      </p:cBhvr>
                                      <p:to>
                                        <p:strVal val="visible"/>
                                      </p:to>
                                    </p:set>
                                    <p:animEffect transition="in" filter="wipe(left)">
                                      <p:cBhvr>
                                        <p:cTn id="90" dur="500"/>
                                        <p:tgtEl>
                                          <p:spTgt spid="165"/>
                                        </p:tgtEl>
                                      </p:cBhvr>
                                    </p:animEffect>
                                  </p:childTnLst>
                                </p:cTn>
                              </p:par>
                            </p:childTnLst>
                          </p:cTn>
                        </p:par>
                        <p:par>
                          <p:cTn id="91" fill="hold">
                            <p:stCondLst>
                              <p:cond delay="5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1000"/>
                            </p:stCondLst>
                            <p:childTnLst>
                              <p:par>
                                <p:cTn id="96" presetID="22" presetClass="entr" presetSubtype="8" fill="hold" nodeType="afterEffect">
                                  <p:stCondLst>
                                    <p:cond delay="0"/>
                                  </p:stCondLst>
                                  <p:childTnLst>
                                    <p:set>
                                      <p:cBhvr>
                                        <p:cTn id="97" dur="1" fill="hold">
                                          <p:stCondLst>
                                            <p:cond delay="0"/>
                                          </p:stCondLst>
                                        </p:cTn>
                                        <p:tgtEl>
                                          <p:spTgt spid="320"/>
                                        </p:tgtEl>
                                        <p:attrNameLst>
                                          <p:attrName>style.visibility</p:attrName>
                                        </p:attrNameLst>
                                      </p:cBhvr>
                                      <p:to>
                                        <p:strVal val="visible"/>
                                      </p:to>
                                    </p:set>
                                    <p:animEffect transition="in" filter="wipe(left)">
                                      <p:cBhvr>
                                        <p:cTn id="98" dur="500"/>
                                        <p:tgtEl>
                                          <p:spTgt spid="320"/>
                                        </p:tgtEl>
                                      </p:cBhvr>
                                    </p:animEffect>
                                  </p:childTnLst>
                                </p:cTn>
                              </p:par>
                            </p:childTnLst>
                          </p:cTn>
                        </p:par>
                        <p:par>
                          <p:cTn id="99" fill="hold">
                            <p:stCondLst>
                              <p:cond delay="1500"/>
                            </p:stCondLst>
                            <p:childTnLst>
                              <p:par>
                                <p:cTn id="100" presetID="22" presetClass="entr" presetSubtype="8" fill="hold" nodeType="afterEffect">
                                  <p:stCondLst>
                                    <p:cond delay="0"/>
                                  </p:stCondLst>
                                  <p:childTnLst>
                                    <p:set>
                                      <p:cBhvr>
                                        <p:cTn id="101" dur="1" fill="hold">
                                          <p:stCondLst>
                                            <p:cond delay="0"/>
                                          </p:stCondLst>
                                        </p:cTn>
                                        <p:tgtEl>
                                          <p:spTgt spid="202"/>
                                        </p:tgtEl>
                                        <p:attrNameLst>
                                          <p:attrName>style.visibility</p:attrName>
                                        </p:attrNameLst>
                                      </p:cBhvr>
                                      <p:to>
                                        <p:strVal val="visible"/>
                                      </p:to>
                                    </p:set>
                                    <p:animEffect transition="in" filter="wipe(left)">
                                      <p:cBhvr>
                                        <p:cTn id="102" dur="500"/>
                                        <p:tgtEl>
                                          <p:spTgt spid="202"/>
                                        </p:tgtEl>
                                      </p:cBhvr>
                                    </p:animEffect>
                                  </p:childTnLst>
                                </p:cTn>
                              </p:par>
                            </p:childTnLst>
                          </p:cTn>
                        </p:par>
                        <p:par>
                          <p:cTn id="103" fill="hold">
                            <p:stCondLst>
                              <p:cond delay="2000"/>
                            </p:stCondLst>
                            <p:childTnLst>
                              <p:par>
                                <p:cTn id="104" presetID="22" presetClass="entr" presetSubtype="4" fill="hold" nodeType="afterEffect">
                                  <p:stCondLst>
                                    <p:cond delay="0"/>
                                  </p:stCondLst>
                                  <p:childTnLst>
                                    <p:set>
                                      <p:cBhvr>
                                        <p:cTn id="105" dur="1" fill="hold">
                                          <p:stCondLst>
                                            <p:cond delay="0"/>
                                          </p:stCondLst>
                                        </p:cTn>
                                        <p:tgtEl>
                                          <p:spTgt spid="229"/>
                                        </p:tgtEl>
                                        <p:attrNameLst>
                                          <p:attrName>style.visibility</p:attrName>
                                        </p:attrNameLst>
                                      </p:cBhvr>
                                      <p:to>
                                        <p:strVal val="visible"/>
                                      </p:to>
                                    </p:set>
                                    <p:animEffect transition="in" filter="wipe(down)">
                                      <p:cBhvr>
                                        <p:cTn id="106" dur="500"/>
                                        <p:tgtEl>
                                          <p:spTgt spid="229"/>
                                        </p:tgtEl>
                                      </p:cBhvr>
                                    </p:animEffect>
                                  </p:childTnLst>
                                </p:cTn>
                              </p:par>
                            </p:childTnLst>
                          </p:cTn>
                        </p:par>
                        <p:par>
                          <p:cTn id="107" fill="hold">
                            <p:stCondLst>
                              <p:cond delay="2500"/>
                            </p:stCondLst>
                            <p:childTnLst>
                              <p:par>
                                <p:cTn id="108" presetID="22" presetClass="entr" presetSubtype="8" fill="hold" nodeType="afterEffect">
                                  <p:stCondLst>
                                    <p:cond delay="0"/>
                                  </p:stCondLst>
                                  <p:childTnLst>
                                    <p:set>
                                      <p:cBhvr>
                                        <p:cTn id="109" dur="1" fill="hold">
                                          <p:stCondLst>
                                            <p:cond delay="0"/>
                                          </p:stCondLst>
                                        </p:cTn>
                                        <p:tgtEl>
                                          <p:spTgt spid="228"/>
                                        </p:tgtEl>
                                        <p:attrNameLst>
                                          <p:attrName>style.visibility</p:attrName>
                                        </p:attrNameLst>
                                      </p:cBhvr>
                                      <p:to>
                                        <p:strVal val="visible"/>
                                      </p:to>
                                    </p:set>
                                    <p:animEffect transition="in" filter="wipe(left)">
                                      <p:cBhvr>
                                        <p:cTn id="110" dur="500"/>
                                        <p:tgtEl>
                                          <p:spTgt spid="228"/>
                                        </p:tgtEl>
                                      </p:cBhvr>
                                    </p:animEffect>
                                  </p:childTnLst>
                                </p:cTn>
                              </p:par>
                            </p:childTnLst>
                          </p:cTn>
                        </p:par>
                        <p:par>
                          <p:cTn id="111" fill="hold">
                            <p:stCondLst>
                              <p:cond delay="3000"/>
                            </p:stCondLst>
                            <p:childTnLst>
                              <p:par>
                                <p:cTn id="112" presetID="22" presetClass="entr" presetSubtype="1" fill="hold" nodeType="afterEffect">
                                  <p:stCondLst>
                                    <p:cond delay="0"/>
                                  </p:stCondLst>
                                  <p:childTnLst>
                                    <p:set>
                                      <p:cBhvr>
                                        <p:cTn id="113" dur="1" fill="hold">
                                          <p:stCondLst>
                                            <p:cond delay="0"/>
                                          </p:stCondLst>
                                        </p:cTn>
                                        <p:tgtEl>
                                          <p:spTgt spid="230"/>
                                        </p:tgtEl>
                                        <p:attrNameLst>
                                          <p:attrName>style.visibility</p:attrName>
                                        </p:attrNameLst>
                                      </p:cBhvr>
                                      <p:to>
                                        <p:strVal val="visible"/>
                                      </p:to>
                                    </p:set>
                                    <p:animEffect transition="in" filter="wipe(up)">
                                      <p:cBhvr>
                                        <p:cTn id="114" dur="500"/>
                                        <p:tgtEl>
                                          <p:spTgt spid="230"/>
                                        </p:tgtEl>
                                      </p:cBhvr>
                                    </p:animEffect>
                                  </p:childTnLst>
                                </p:cTn>
                              </p:par>
                            </p:childTnLst>
                          </p:cTn>
                        </p:par>
                        <p:par>
                          <p:cTn id="115" fill="hold">
                            <p:stCondLst>
                              <p:cond delay="3500"/>
                            </p:stCondLst>
                            <p:childTnLst>
                              <p:par>
                                <p:cTn id="116" presetID="22" presetClass="entr" presetSubtype="8" fill="hold" nodeType="after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wipe(left)">
                                      <p:cBhvr>
                                        <p:cTn id="118" dur="500"/>
                                        <p:tgtEl>
                                          <p:spTgt spid="231"/>
                                        </p:tgtEl>
                                      </p:cBhvr>
                                    </p:animEffect>
                                  </p:childTnLst>
                                </p:cTn>
                              </p:par>
                            </p:childTnLst>
                          </p:cTn>
                        </p:par>
                        <p:par>
                          <p:cTn id="119" fill="hold">
                            <p:stCondLst>
                              <p:cond delay="4000"/>
                            </p:stCondLst>
                            <p:childTnLst>
                              <p:par>
                                <p:cTn id="120" presetID="22" presetClass="entr" presetSubtype="8" fill="hold" nodeType="afterEffect">
                                  <p:stCondLst>
                                    <p:cond delay="0"/>
                                  </p:stCondLst>
                                  <p:childTnLst>
                                    <p:set>
                                      <p:cBhvr>
                                        <p:cTn id="121" dur="1" fill="hold">
                                          <p:stCondLst>
                                            <p:cond delay="0"/>
                                          </p:stCondLst>
                                        </p:cTn>
                                        <p:tgtEl>
                                          <p:spTgt spid="331"/>
                                        </p:tgtEl>
                                        <p:attrNameLst>
                                          <p:attrName>style.visibility</p:attrName>
                                        </p:attrNameLst>
                                      </p:cBhvr>
                                      <p:to>
                                        <p:strVal val="visible"/>
                                      </p:to>
                                    </p:set>
                                    <p:animEffect transition="in" filter="wipe(left)">
                                      <p:cBhvr>
                                        <p:cTn id="122" dur="500"/>
                                        <p:tgtEl>
                                          <p:spTgt spid="331"/>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wipe(left)">
                                      <p:cBhvr>
                                        <p:cTn id="127" dur="500"/>
                                        <p:tgtEl>
                                          <p:spTgt spid="160"/>
                                        </p:tgtEl>
                                      </p:cBhvr>
                                    </p:animEffect>
                                  </p:childTnLst>
                                </p:cTn>
                              </p:par>
                            </p:childTnLst>
                          </p:cTn>
                        </p:par>
                        <p:par>
                          <p:cTn id="128" fill="hold">
                            <p:stCondLst>
                              <p:cond delay="500"/>
                            </p:stCondLst>
                            <p:childTnLst>
                              <p:par>
                                <p:cTn id="129" presetID="22" presetClass="entr" presetSubtype="1" fill="hold" nodeType="after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wipe(up)">
                                      <p:cBhvr>
                                        <p:cTn id="131" dur="500"/>
                                        <p:tgtEl>
                                          <p:spTgt spid="23"/>
                                        </p:tgtEl>
                                      </p:cBhvr>
                                    </p:animEffect>
                                  </p:childTnLst>
                                </p:cTn>
                              </p:par>
                            </p:childTnLst>
                          </p:cTn>
                        </p:par>
                        <p:par>
                          <p:cTn id="132" fill="hold">
                            <p:stCondLst>
                              <p:cond delay="1000"/>
                            </p:stCondLst>
                            <p:childTnLst>
                              <p:par>
                                <p:cTn id="133" presetID="22" presetClass="entr" presetSubtype="8" fill="hold" grpId="0" nodeType="afterEffect">
                                  <p:stCondLst>
                                    <p:cond delay="0"/>
                                  </p:stCondLst>
                                  <p:childTnLst>
                                    <p:set>
                                      <p:cBhvr>
                                        <p:cTn id="134" dur="1" fill="hold">
                                          <p:stCondLst>
                                            <p:cond delay="0"/>
                                          </p:stCondLst>
                                        </p:cTn>
                                        <p:tgtEl>
                                          <p:spTgt spid="221"/>
                                        </p:tgtEl>
                                        <p:attrNameLst>
                                          <p:attrName>style.visibility</p:attrName>
                                        </p:attrNameLst>
                                      </p:cBhvr>
                                      <p:to>
                                        <p:strVal val="visible"/>
                                      </p:to>
                                    </p:set>
                                    <p:animEffect transition="in" filter="wipe(left)">
                                      <p:cBhvr>
                                        <p:cTn id="135" dur="500"/>
                                        <p:tgtEl>
                                          <p:spTgt spid="221"/>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222"/>
                                        </p:tgtEl>
                                        <p:attrNameLst>
                                          <p:attrName>style.visibility</p:attrName>
                                        </p:attrNameLst>
                                      </p:cBhvr>
                                      <p:to>
                                        <p:strVal val="visible"/>
                                      </p:to>
                                    </p:set>
                                    <p:animEffect transition="in" filter="wipe(up)">
                                      <p:cBhvr>
                                        <p:cTn id="139" dur="500"/>
                                        <p:tgtEl>
                                          <p:spTgt spid="222"/>
                                        </p:tgtEl>
                                      </p:cBhvr>
                                    </p:animEffect>
                                  </p:childTnLst>
                                </p:cTn>
                              </p:par>
                            </p:childTnLst>
                          </p:cTn>
                        </p:par>
                        <p:par>
                          <p:cTn id="140" fill="hold">
                            <p:stCondLst>
                              <p:cond delay="2000"/>
                            </p:stCondLst>
                            <p:childTnLst>
                              <p:par>
                                <p:cTn id="141" presetID="22" presetClass="entr" presetSubtype="2" fill="hold" nodeType="afterEffect">
                                  <p:stCondLst>
                                    <p:cond delay="0"/>
                                  </p:stCondLst>
                                  <p:childTnLst>
                                    <p:set>
                                      <p:cBhvr>
                                        <p:cTn id="142" dur="1" fill="hold">
                                          <p:stCondLst>
                                            <p:cond delay="0"/>
                                          </p:stCondLst>
                                        </p:cTn>
                                        <p:tgtEl>
                                          <p:spTgt spid="227"/>
                                        </p:tgtEl>
                                        <p:attrNameLst>
                                          <p:attrName>style.visibility</p:attrName>
                                        </p:attrNameLst>
                                      </p:cBhvr>
                                      <p:to>
                                        <p:strVal val="visible"/>
                                      </p:to>
                                    </p:set>
                                    <p:animEffect transition="in" filter="wipe(right)">
                                      <p:cBhvr>
                                        <p:cTn id="143" dur="500"/>
                                        <p:tgtEl>
                                          <p:spTgt spid="227"/>
                                        </p:tgtEl>
                                      </p:cBhvr>
                                    </p:animEffect>
                                  </p:childTnLst>
                                </p:cTn>
                              </p:par>
                            </p:childTnLst>
                          </p:cTn>
                        </p:par>
                        <p:par>
                          <p:cTn id="144" fill="hold">
                            <p:stCondLst>
                              <p:cond delay="2500"/>
                            </p:stCondLst>
                            <p:childTnLst>
                              <p:par>
                                <p:cTn id="145" presetID="22" presetClass="entr" presetSubtype="4" fill="hold" nodeType="afterEffect">
                                  <p:stCondLst>
                                    <p:cond delay="0"/>
                                  </p:stCondLst>
                                  <p:childTnLst>
                                    <p:set>
                                      <p:cBhvr>
                                        <p:cTn id="146" dur="1" fill="hold">
                                          <p:stCondLst>
                                            <p:cond delay="0"/>
                                          </p:stCondLst>
                                        </p:cTn>
                                        <p:tgtEl>
                                          <p:spTgt spid="226"/>
                                        </p:tgtEl>
                                        <p:attrNameLst>
                                          <p:attrName>style.visibility</p:attrName>
                                        </p:attrNameLst>
                                      </p:cBhvr>
                                      <p:to>
                                        <p:strVal val="visible"/>
                                      </p:to>
                                    </p:set>
                                    <p:animEffect transition="in" filter="wipe(down)">
                                      <p:cBhvr>
                                        <p:cTn id="147" dur="500"/>
                                        <p:tgtEl>
                                          <p:spTgt spid="226"/>
                                        </p:tgtEl>
                                      </p:cBhvr>
                                    </p:animEffect>
                                  </p:childTnLst>
                                </p:cTn>
                              </p:par>
                            </p:childTnLst>
                          </p:cTn>
                        </p:par>
                        <p:par>
                          <p:cTn id="148" fill="hold">
                            <p:stCondLst>
                              <p:cond delay="3000"/>
                            </p:stCondLst>
                            <p:childTnLst>
                              <p:par>
                                <p:cTn id="149" presetID="22" presetClass="entr" presetSubtype="8" fill="hold" nodeType="afterEffect">
                                  <p:stCondLst>
                                    <p:cond delay="0"/>
                                  </p:stCondLst>
                                  <p:childTnLst>
                                    <p:set>
                                      <p:cBhvr>
                                        <p:cTn id="150" dur="1" fill="hold">
                                          <p:stCondLst>
                                            <p:cond delay="0"/>
                                          </p:stCondLst>
                                        </p:cTn>
                                        <p:tgtEl>
                                          <p:spTgt spid="157"/>
                                        </p:tgtEl>
                                        <p:attrNameLst>
                                          <p:attrName>style.visibility</p:attrName>
                                        </p:attrNameLst>
                                      </p:cBhvr>
                                      <p:to>
                                        <p:strVal val="visible"/>
                                      </p:to>
                                    </p:set>
                                    <p:animEffect transition="in" filter="wipe(left)">
                                      <p:cBhvr>
                                        <p:cTn id="151" dur="500"/>
                                        <p:tgtEl>
                                          <p:spTgt spid="157"/>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nodeType="clickEffect">
                                  <p:stCondLst>
                                    <p:cond delay="0"/>
                                  </p:stCondLst>
                                  <p:childTnLst>
                                    <p:set>
                                      <p:cBhvr>
                                        <p:cTn id="155" dur="1" fill="hold">
                                          <p:stCondLst>
                                            <p:cond delay="0"/>
                                          </p:stCondLst>
                                        </p:cTn>
                                        <p:tgtEl>
                                          <p:spTgt spid="174"/>
                                        </p:tgtEl>
                                        <p:attrNameLst>
                                          <p:attrName>style.visibility</p:attrName>
                                        </p:attrNameLst>
                                      </p:cBhvr>
                                      <p:to>
                                        <p:strVal val="visible"/>
                                      </p:to>
                                    </p:set>
                                    <p:animEffect transition="in" filter="wipe(left)">
                                      <p:cBhvr>
                                        <p:cTn id="156" dur="500"/>
                                        <p:tgtEl>
                                          <p:spTgt spid="174"/>
                                        </p:tgtEl>
                                      </p:cBhvr>
                                    </p:animEffect>
                                  </p:childTnLst>
                                </p:cTn>
                              </p:par>
                            </p:childTnLst>
                          </p:cTn>
                        </p:par>
                        <p:par>
                          <p:cTn id="157" fill="hold">
                            <p:stCondLst>
                              <p:cond delay="500"/>
                            </p:stCondLst>
                            <p:childTnLst>
                              <p:par>
                                <p:cTn id="158" presetID="22" presetClass="entr" presetSubtype="1" fill="hold" nodeType="afterEffect">
                                  <p:stCondLst>
                                    <p:cond delay="0"/>
                                  </p:stCondLst>
                                  <p:childTnLst>
                                    <p:set>
                                      <p:cBhvr>
                                        <p:cTn id="159" dur="1" fill="hold">
                                          <p:stCondLst>
                                            <p:cond delay="0"/>
                                          </p:stCondLst>
                                        </p:cTn>
                                        <p:tgtEl>
                                          <p:spTgt spid="25"/>
                                        </p:tgtEl>
                                        <p:attrNameLst>
                                          <p:attrName>style.visibility</p:attrName>
                                        </p:attrNameLst>
                                      </p:cBhvr>
                                      <p:to>
                                        <p:strVal val="visible"/>
                                      </p:to>
                                    </p:set>
                                    <p:animEffect transition="in" filter="wipe(up)">
                                      <p:cBhvr>
                                        <p:cTn id="160" dur="500"/>
                                        <p:tgtEl>
                                          <p:spTgt spid="25"/>
                                        </p:tgtEl>
                                      </p:cBhvr>
                                    </p:animEffect>
                                  </p:childTnLst>
                                </p:cTn>
                              </p:par>
                            </p:childTnLst>
                          </p:cTn>
                        </p:par>
                        <p:par>
                          <p:cTn id="161" fill="hold">
                            <p:stCondLst>
                              <p:cond delay="1000"/>
                            </p:stCondLst>
                            <p:childTnLst>
                              <p:par>
                                <p:cTn id="162" presetID="22" presetClass="entr" presetSubtype="8" fill="hold" nodeType="afterEffect">
                                  <p:stCondLst>
                                    <p:cond delay="0"/>
                                  </p:stCondLst>
                                  <p:childTnLst>
                                    <p:set>
                                      <p:cBhvr>
                                        <p:cTn id="163" dur="1" fill="hold">
                                          <p:stCondLst>
                                            <p:cond delay="0"/>
                                          </p:stCondLst>
                                        </p:cTn>
                                        <p:tgtEl>
                                          <p:spTgt spid="174"/>
                                        </p:tgtEl>
                                        <p:attrNameLst>
                                          <p:attrName>style.visibility</p:attrName>
                                        </p:attrNameLst>
                                      </p:cBhvr>
                                      <p:to>
                                        <p:strVal val="visible"/>
                                      </p:to>
                                    </p:set>
                                    <p:animEffect transition="in" filter="wipe(left)">
                                      <p:cBhvr>
                                        <p:cTn id="164" dur="500"/>
                                        <p:tgtEl>
                                          <p:spTgt spid="174"/>
                                        </p:tgtEl>
                                      </p:cBhvr>
                                    </p:animEffect>
                                  </p:childTnLst>
                                </p:cTn>
                              </p:par>
                            </p:childTnLst>
                          </p:cTn>
                        </p:par>
                        <p:par>
                          <p:cTn id="165" fill="hold">
                            <p:stCondLst>
                              <p:cond delay="1500"/>
                            </p:stCondLst>
                            <p:childTnLst>
                              <p:par>
                                <p:cTn id="166" presetID="22" presetClass="entr" presetSubtype="1" fill="hold" nodeType="afterEffect">
                                  <p:stCondLst>
                                    <p:cond delay="0"/>
                                  </p:stCondLst>
                                  <p:childTnLst>
                                    <p:set>
                                      <p:cBhvr>
                                        <p:cTn id="167" dur="1" fill="hold">
                                          <p:stCondLst>
                                            <p:cond delay="0"/>
                                          </p:stCondLst>
                                        </p:cTn>
                                        <p:tgtEl>
                                          <p:spTgt spid="25"/>
                                        </p:tgtEl>
                                        <p:attrNameLst>
                                          <p:attrName>style.visibility</p:attrName>
                                        </p:attrNameLst>
                                      </p:cBhvr>
                                      <p:to>
                                        <p:strVal val="visible"/>
                                      </p:to>
                                    </p:set>
                                    <p:animEffect transition="in" filter="wipe(up)">
                                      <p:cBhvr>
                                        <p:cTn id="168" dur="500"/>
                                        <p:tgtEl>
                                          <p:spTgt spid="25"/>
                                        </p:tgtEl>
                                      </p:cBhvr>
                                    </p:animEffect>
                                  </p:childTnLst>
                                </p:cTn>
                              </p:par>
                            </p:childTnLst>
                          </p:cTn>
                        </p:par>
                      </p:childTnLst>
                    </p:cTn>
                  </p:par>
                  <p:par>
                    <p:cTn id="169" fill="hold">
                      <p:stCondLst>
                        <p:cond delay="indefinite"/>
                      </p:stCondLst>
                      <p:childTnLst>
                        <p:par>
                          <p:cTn id="170" fill="hold">
                            <p:stCondLst>
                              <p:cond delay="0"/>
                            </p:stCondLst>
                            <p:childTnLst>
                              <p:par>
                                <p:cTn id="171" presetID="53" presetClass="entr" presetSubtype="16" repeatCount="3000" fill="hold" grpId="0" nodeType="clickEffect">
                                  <p:stCondLst>
                                    <p:cond delay="0"/>
                                  </p:stCondLst>
                                  <p:childTnLst>
                                    <p:set>
                                      <p:cBhvr>
                                        <p:cTn id="172" dur="1" fill="hold">
                                          <p:stCondLst>
                                            <p:cond delay="0"/>
                                          </p:stCondLst>
                                        </p:cTn>
                                        <p:tgtEl>
                                          <p:spTgt spid="315"/>
                                        </p:tgtEl>
                                        <p:attrNameLst>
                                          <p:attrName>style.visibility</p:attrName>
                                        </p:attrNameLst>
                                      </p:cBhvr>
                                      <p:to>
                                        <p:strVal val="visible"/>
                                      </p:to>
                                    </p:set>
                                    <p:anim calcmode="lin" valueType="num">
                                      <p:cBhvr>
                                        <p:cTn id="173" dur="500" fill="hold"/>
                                        <p:tgtEl>
                                          <p:spTgt spid="315"/>
                                        </p:tgtEl>
                                        <p:attrNameLst>
                                          <p:attrName>ppt_w</p:attrName>
                                        </p:attrNameLst>
                                      </p:cBhvr>
                                      <p:tavLst>
                                        <p:tav tm="0">
                                          <p:val>
                                            <p:fltVal val="0"/>
                                          </p:val>
                                        </p:tav>
                                        <p:tav tm="100000">
                                          <p:val>
                                            <p:strVal val="#ppt_w"/>
                                          </p:val>
                                        </p:tav>
                                      </p:tavLst>
                                    </p:anim>
                                    <p:anim calcmode="lin" valueType="num">
                                      <p:cBhvr>
                                        <p:cTn id="174" dur="500" fill="hold"/>
                                        <p:tgtEl>
                                          <p:spTgt spid="315"/>
                                        </p:tgtEl>
                                        <p:attrNameLst>
                                          <p:attrName>ppt_h</p:attrName>
                                        </p:attrNameLst>
                                      </p:cBhvr>
                                      <p:tavLst>
                                        <p:tav tm="0">
                                          <p:val>
                                            <p:fltVal val="0"/>
                                          </p:val>
                                        </p:tav>
                                        <p:tav tm="100000">
                                          <p:val>
                                            <p:strVal val="#ppt_h"/>
                                          </p:val>
                                        </p:tav>
                                      </p:tavLst>
                                    </p:anim>
                                    <p:animEffect transition="in" filter="fade">
                                      <p:cBhvr>
                                        <p:cTn id="175" dur="500"/>
                                        <p:tgtEl>
                                          <p:spTgt spid="315"/>
                                        </p:tgtEl>
                                      </p:cBhvr>
                                    </p:animEffect>
                                  </p:childTnLst>
                                </p:cTn>
                              </p:par>
                            </p:childTnLst>
                          </p:cTn>
                        </p:par>
                        <p:par>
                          <p:cTn id="176" fill="hold">
                            <p:stCondLst>
                              <p:cond delay="500"/>
                            </p:stCondLst>
                            <p:childTnLst>
                              <p:par>
                                <p:cTn id="177" presetID="22" presetClass="entr" presetSubtype="8" fill="hold" nodeType="afterEffect">
                                  <p:stCondLst>
                                    <p:cond delay="0"/>
                                  </p:stCondLst>
                                  <p:childTnLst>
                                    <p:set>
                                      <p:cBhvr>
                                        <p:cTn id="178" dur="1" fill="hold">
                                          <p:stCondLst>
                                            <p:cond delay="0"/>
                                          </p:stCondLst>
                                        </p:cTn>
                                        <p:tgtEl>
                                          <p:spTgt spid="334"/>
                                        </p:tgtEl>
                                        <p:attrNameLst>
                                          <p:attrName>style.visibility</p:attrName>
                                        </p:attrNameLst>
                                      </p:cBhvr>
                                      <p:to>
                                        <p:strVal val="visible"/>
                                      </p:to>
                                    </p:set>
                                    <p:animEffect transition="in" filter="wipe(left)">
                                      <p:cBhvr>
                                        <p:cTn id="179" dur="500"/>
                                        <p:tgtEl>
                                          <p:spTgt spid="33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fill="hold" nodeType="clickEffect">
                                  <p:stCondLst>
                                    <p:cond delay="0"/>
                                  </p:stCondLst>
                                  <p:childTnLst>
                                    <p:set>
                                      <p:cBhvr>
                                        <p:cTn id="183" dur="1" fill="hold">
                                          <p:stCondLst>
                                            <p:cond delay="0"/>
                                          </p:stCondLst>
                                        </p:cTn>
                                        <p:tgtEl>
                                          <p:spTgt spid="249"/>
                                        </p:tgtEl>
                                        <p:attrNameLst>
                                          <p:attrName>style.visibility</p:attrName>
                                        </p:attrNameLst>
                                      </p:cBhvr>
                                      <p:to>
                                        <p:strVal val="visible"/>
                                      </p:to>
                                    </p:set>
                                    <p:animEffect transition="in" filter="wipe(up)">
                                      <p:cBhvr>
                                        <p:cTn id="184" dur="500"/>
                                        <p:tgtEl>
                                          <p:spTgt spid="249"/>
                                        </p:tgtEl>
                                      </p:cBhvr>
                                    </p:animEffect>
                                  </p:childTnLst>
                                </p:cTn>
                              </p:par>
                            </p:childTnLst>
                          </p:cTn>
                        </p:par>
                        <p:par>
                          <p:cTn id="185" fill="hold">
                            <p:stCondLst>
                              <p:cond delay="500"/>
                            </p:stCondLst>
                            <p:childTnLst>
                              <p:par>
                                <p:cTn id="186" presetID="22" presetClass="entr" presetSubtype="8" fill="hold" nodeType="afterEffect">
                                  <p:stCondLst>
                                    <p:cond delay="0"/>
                                  </p:stCondLst>
                                  <p:childTnLst>
                                    <p:set>
                                      <p:cBhvr>
                                        <p:cTn id="187" dur="1" fill="hold">
                                          <p:stCondLst>
                                            <p:cond delay="0"/>
                                          </p:stCondLst>
                                        </p:cTn>
                                        <p:tgtEl>
                                          <p:spTgt spid="250"/>
                                        </p:tgtEl>
                                        <p:attrNameLst>
                                          <p:attrName>style.visibility</p:attrName>
                                        </p:attrNameLst>
                                      </p:cBhvr>
                                      <p:to>
                                        <p:strVal val="visible"/>
                                      </p:to>
                                    </p:set>
                                    <p:animEffect transition="in" filter="wipe(left)">
                                      <p:cBhvr>
                                        <p:cTn id="188" dur="500"/>
                                        <p:tgtEl>
                                          <p:spTgt spid="250"/>
                                        </p:tgtEl>
                                      </p:cBhvr>
                                    </p:animEffect>
                                  </p:childTnLst>
                                </p:cTn>
                              </p:par>
                              <p:par>
                                <p:cTn id="189" presetID="22" presetClass="entr" presetSubtype="8" fill="hold" nodeType="withEffect">
                                  <p:stCondLst>
                                    <p:cond delay="0"/>
                                  </p:stCondLst>
                                  <p:childTnLst>
                                    <p:set>
                                      <p:cBhvr>
                                        <p:cTn id="190" dur="1" fill="hold">
                                          <p:stCondLst>
                                            <p:cond delay="0"/>
                                          </p:stCondLst>
                                        </p:cTn>
                                        <p:tgtEl>
                                          <p:spTgt spid="184"/>
                                        </p:tgtEl>
                                        <p:attrNameLst>
                                          <p:attrName>style.visibility</p:attrName>
                                        </p:attrNameLst>
                                      </p:cBhvr>
                                      <p:to>
                                        <p:strVal val="visible"/>
                                      </p:to>
                                    </p:set>
                                    <p:animEffect transition="in" filter="wipe(left)">
                                      <p:cBhvr>
                                        <p:cTn id="191" dur="500"/>
                                        <p:tgtEl>
                                          <p:spTgt spid="184"/>
                                        </p:tgtEl>
                                      </p:cBhvr>
                                    </p:animEffect>
                                  </p:childTnLst>
                                </p:cTn>
                              </p:par>
                            </p:childTnLst>
                          </p:cTn>
                        </p:par>
                        <p:par>
                          <p:cTn id="192" fill="hold">
                            <p:stCondLst>
                              <p:cond delay="1000"/>
                            </p:stCondLst>
                            <p:childTnLst>
                              <p:par>
                                <p:cTn id="193" presetID="22" presetClass="entr" presetSubtype="8" fill="hold" nodeType="afterEffect">
                                  <p:stCondLst>
                                    <p:cond delay="0"/>
                                  </p:stCondLst>
                                  <p:childTnLst>
                                    <p:set>
                                      <p:cBhvr>
                                        <p:cTn id="194" dur="1" fill="hold">
                                          <p:stCondLst>
                                            <p:cond delay="0"/>
                                          </p:stCondLst>
                                        </p:cTn>
                                        <p:tgtEl>
                                          <p:spTgt spid="285"/>
                                        </p:tgtEl>
                                        <p:attrNameLst>
                                          <p:attrName>style.visibility</p:attrName>
                                        </p:attrNameLst>
                                      </p:cBhvr>
                                      <p:to>
                                        <p:strVal val="visible"/>
                                      </p:to>
                                    </p:set>
                                    <p:animEffect transition="in" filter="wipe(left)">
                                      <p:cBhvr>
                                        <p:cTn id="195" dur="500"/>
                                        <p:tgtEl>
                                          <p:spTgt spid="285"/>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185"/>
                                        </p:tgtEl>
                                        <p:attrNameLst>
                                          <p:attrName>style.visibility</p:attrName>
                                        </p:attrNameLst>
                                      </p:cBhvr>
                                      <p:to>
                                        <p:strVal val="visible"/>
                                      </p:to>
                                    </p:set>
                                    <p:animEffect transition="in" filter="wipe(up)">
                                      <p:cBhvr>
                                        <p:cTn id="199" dur="500"/>
                                        <p:tgtEl>
                                          <p:spTgt spid="185"/>
                                        </p:tgtEl>
                                      </p:cBhvr>
                                    </p:animEffect>
                                  </p:childTnLst>
                                </p:cTn>
                              </p:par>
                            </p:childTnLst>
                          </p:cTn>
                        </p:par>
                        <p:par>
                          <p:cTn id="200" fill="hold">
                            <p:stCondLst>
                              <p:cond delay="2000"/>
                            </p:stCondLst>
                            <p:childTnLst>
                              <p:par>
                                <p:cTn id="201" presetID="22" presetClass="entr" presetSubtype="2" fill="hold" nodeType="afterEffect">
                                  <p:stCondLst>
                                    <p:cond delay="0"/>
                                  </p:stCondLst>
                                  <p:childTnLst>
                                    <p:set>
                                      <p:cBhvr>
                                        <p:cTn id="202" dur="1" fill="hold">
                                          <p:stCondLst>
                                            <p:cond delay="0"/>
                                          </p:stCondLst>
                                        </p:cTn>
                                        <p:tgtEl>
                                          <p:spTgt spid="247"/>
                                        </p:tgtEl>
                                        <p:attrNameLst>
                                          <p:attrName>style.visibility</p:attrName>
                                        </p:attrNameLst>
                                      </p:cBhvr>
                                      <p:to>
                                        <p:strVal val="visible"/>
                                      </p:to>
                                    </p:set>
                                    <p:animEffect transition="in" filter="wipe(right)">
                                      <p:cBhvr>
                                        <p:cTn id="203" dur="500"/>
                                        <p:tgtEl>
                                          <p:spTgt spid="247"/>
                                        </p:tgtEl>
                                      </p:cBhvr>
                                    </p:animEffect>
                                  </p:childTnLst>
                                </p:cTn>
                              </p:par>
                            </p:childTnLst>
                          </p:cTn>
                        </p:par>
                        <p:par>
                          <p:cTn id="204" fill="hold">
                            <p:stCondLst>
                              <p:cond delay="2500"/>
                            </p:stCondLst>
                            <p:childTnLst>
                              <p:par>
                                <p:cTn id="205" presetID="22" presetClass="entr" presetSubtype="4" fill="hold" nodeType="afterEffect">
                                  <p:stCondLst>
                                    <p:cond delay="0"/>
                                  </p:stCondLst>
                                  <p:childTnLst>
                                    <p:set>
                                      <p:cBhvr>
                                        <p:cTn id="206" dur="1" fill="hold">
                                          <p:stCondLst>
                                            <p:cond delay="0"/>
                                          </p:stCondLst>
                                        </p:cTn>
                                        <p:tgtEl>
                                          <p:spTgt spid="246"/>
                                        </p:tgtEl>
                                        <p:attrNameLst>
                                          <p:attrName>style.visibility</p:attrName>
                                        </p:attrNameLst>
                                      </p:cBhvr>
                                      <p:to>
                                        <p:strVal val="visible"/>
                                      </p:to>
                                    </p:set>
                                    <p:animEffect transition="in" filter="wipe(down)">
                                      <p:cBhvr>
                                        <p:cTn id="207" dur="500"/>
                                        <p:tgtEl>
                                          <p:spTgt spid="246"/>
                                        </p:tgtEl>
                                      </p:cBhvr>
                                    </p:animEffect>
                                  </p:childTnLst>
                                </p:cTn>
                              </p:par>
                            </p:childTnLst>
                          </p:cTn>
                        </p:par>
                        <p:par>
                          <p:cTn id="208" fill="hold">
                            <p:stCondLst>
                              <p:cond delay="3000"/>
                            </p:stCondLst>
                            <p:childTnLst>
                              <p:par>
                                <p:cTn id="209" presetID="22" presetClass="entr" presetSubtype="8" fill="hold" nodeType="afterEffect">
                                  <p:stCondLst>
                                    <p:cond delay="0"/>
                                  </p:stCondLst>
                                  <p:childTnLst>
                                    <p:set>
                                      <p:cBhvr>
                                        <p:cTn id="210" dur="1" fill="hold">
                                          <p:stCondLst>
                                            <p:cond delay="0"/>
                                          </p:stCondLst>
                                        </p:cTn>
                                        <p:tgtEl>
                                          <p:spTgt spid="248"/>
                                        </p:tgtEl>
                                        <p:attrNameLst>
                                          <p:attrName>style.visibility</p:attrName>
                                        </p:attrNameLst>
                                      </p:cBhvr>
                                      <p:to>
                                        <p:strVal val="visible"/>
                                      </p:to>
                                    </p:set>
                                    <p:animEffect transition="in" filter="wipe(left)">
                                      <p:cBhvr>
                                        <p:cTn id="211" dur="500"/>
                                        <p:tgtEl>
                                          <p:spTgt spid="248"/>
                                        </p:tgtEl>
                                      </p:cBhvr>
                                    </p:animEffect>
                                  </p:childTnLst>
                                </p:cTn>
                              </p:par>
                            </p:childTnLst>
                          </p:cTn>
                        </p:par>
                        <p:par>
                          <p:cTn id="212" fill="hold">
                            <p:stCondLst>
                              <p:cond delay="3500"/>
                            </p:stCondLst>
                            <p:childTnLst>
                              <p:par>
                                <p:cTn id="213" presetID="53" presetClass="entr" presetSubtype="16" fill="hold" grpId="0" nodeType="afterEffect">
                                  <p:stCondLst>
                                    <p:cond delay="0"/>
                                  </p:stCondLst>
                                  <p:childTnLst>
                                    <p:set>
                                      <p:cBhvr>
                                        <p:cTn id="214" dur="1" fill="hold">
                                          <p:stCondLst>
                                            <p:cond delay="0"/>
                                          </p:stCondLst>
                                        </p:cTn>
                                        <p:tgtEl>
                                          <p:spTgt spid="316"/>
                                        </p:tgtEl>
                                        <p:attrNameLst>
                                          <p:attrName>style.visibility</p:attrName>
                                        </p:attrNameLst>
                                      </p:cBhvr>
                                      <p:to>
                                        <p:strVal val="visible"/>
                                      </p:to>
                                    </p:set>
                                    <p:anim calcmode="lin" valueType="num">
                                      <p:cBhvr>
                                        <p:cTn id="215" dur="500" fill="hold"/>
                                        <p:tgtEl>
                                          <p:spTgt spid="316"/>
                                        </p:tgtEl>
                                        <p:attrNameLst>
                                          <p:attrName>ppt_w</p:attrName>
                                        </p:attrNameLst>
                                      </p:cBhvr>
                                      <p:tavLst>
                                        <p:tav tm="0">
                                          <p:val>
                                            <p:fltVal val="0"/>
                                          </p:val>
                                        </p:tav>
                                        <p:tav tm="100000">
                                          <p:val>
                                            <p:strVal val="#ppt_w"/>
                                          </p:val>
                                        </p:tav>
                                      </p:tavLst>
                                    </p:anim>
                                    <p:anim calcmode="lin" valueType="num">
                                      <p:cBhvr>
                                        <p:cTn id="216" dur="500" fill="hold"/>
                                        <p:tgtEl>
                                          <p:spTgt spid="316"/>
                                        </p:tgtEl>
                                        <p:attrNameLst>
                                          <p:attrName>ppt_h</p:attrName>
                                        </p:attrNameLst>
                                      </p:cBhvr>
                                      <p:tavLst>
                                        <p:tav tm="0">
                                          <p:val>
                                            <p:fltVal val="0"/>
                                          </p:val>
                                        </p:tav>
                                        <p:tav tm="100000">
                                          <p:val>
                                            <p:strVal val="#ppt_h"/>
                                          </p:val>
                                        </p:tav>
                                      </p:tavLst>
                                    </p:anim>
                                    <p:animEffect transition="in" filter="fade">
                                      <p:cBhvr>
                                        <p:cTn id="217" dur="500"/>
                                        <p:tgtEl>
                                          <p:spTgt spid="316"/>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371"/>
                                        </p:tgtEl>
                                        <p:attrNameLst>
                                          <p:attrName>style.visibility</p:attrName>
                                        </p:attrNameLst>
                                      </p:cBhvr>
                                      <p:to>
                                        <p:strVal val="visible"/>
                                      </p:to>
                                    </p:set>
                                    <p:animEffect transition="in" filter="wipe(left)">
                                      <p:cBhvr>
                                        <p:cTn id="222"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85" grpId="0" animBg="1"/>
      <p:bldP spid="221" grpId="0" animBg="1"/>
      <p:bldP spid="315" grpId="0"/>
      <p:bldP spid="31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指令数据通路建立过程</a:t>
            </a:r>
          </a:p>
        </p:txBody>
      </p:sp>
      <p:cxnSp>
        <p:nvCxnSpPr>
          <p:cNvPr id="4" name="直接连接符 3"/>
          <p:cNvCxnSpPr/>
          <p:nvPr/>
        </p:nvCxnSpPr>
        <p:spPr>
          <a:xfrm>
            <a:off x="4176690" y="4238342"/>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14149"/>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4149"/>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63010"/>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703328"/>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3702"/>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61330"/>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50144"/>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50214"/>
            <a:ext cx="0" cy="1849765"/>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83772"/>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5529496" y="2914219"/>
            <a:ext cx="0" cy="45016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7140144" y="2703398"/>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p:cNvCxnSpPr/>
          <p:nvPr/>
        </p:nvCxnSpPr>
        <p:spPr>
          <a:xfrm>
            <a:off x="6096000" y="4107446"/>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163957" y="4688284"/>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0" name="任意多边形: 形状 256"/>
          <p:cNvSpPr/>
          <p:nvPr/>
        </p:nvSpPr>
        <p:spPr>
          <a:xfrm flipV="1">
            <a:off x="4656893" y="4242672"/>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1" name="直接连接符 30"/>
          <p:cNvCxnSpPr/>
          <p:nvPr/>
        </p:nvCxnSpPr>
        <p:spPr>
          <a:xfrm>
            <a:off x="3843271" y="3994893"/>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829269" y="3730090"/>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810800" y="2272057"/>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4" name="矩形 33"/>
          <p:cNvSpPr/>
          <p:nvPr/>
        </p:nvSpPr>
        <p:spPr>
          <a:xfrm>
            <a:off x="4802711" y="1603817"/>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232154"/>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802712" y="2452513"/>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507855" y="3019149"/>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4802712" y="2661958"/>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2" name="矩形 41"/>
          <p:cNvSpPr/>
          <p:nvPr/>
        </p:nvSpPr>
        <p:spPr>
          <a:xfrm>
            <a:off x="1889290" y="3495578"/>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3" name="直接连接符 42"/>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5" name="直接连接符 44"/>
          <p:cNvCxnSpPr>
            <a:endCxn id="42"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133425" y="3714493"/>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8" name="组合 47"/>
          <p:cNvGrpSpPr/>
          <p:nvPr/>
        </p:nvGrpSpPr>
        <p:grpSpPr>
          <a:xfrm>
            <a:off x="2450577" y="3404782"/>
            <a:ext cx="895565" cy="1370404"/>
            <a:chOff x="2153669" y="3581315"/>
            <a:chExt cx="981236" cy="1387999"/>
          </a:xfrm>
        </p:grpSpPr>
        <p:sp>
          <p:nvSpPr>
            <p:cNvPr id="49" name="矩形 48"/>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 name="矩形 4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grpSp>
      <p:sp>
        <p:nvSpPr>
          <p:cNvPr id="53" name="矩形 52"/>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4" name="矩形 53"/>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5" name="直接连接符 54"/>
          <p:cNvCxnSpPr/>
          <p:nvPr/>
        </p:nvCxnSpPr>
        <p:spPr>
          <a:xfrm>
            <a:off x="2282760" y="5573448"/>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矩形 56"/>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8" name="矩形 57"/>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1" name="矩形 60"/>
          <p:cNvSpPr/>
          <p:nvPr/>
        </p:nvSpPr>
        <p:spPr>
          <a:xfrm>
            <a:off x="4987988" y="5465264"/>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37899" y="3364308"/>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823256" y="35745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24328" y="387878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18000" y="4208710"/>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4823256" y="454498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316892" y="3329144"/>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9" name="矩形 68"/>
          <p:cNvSpPr/>
          <p:nvPr/>
        </p:nvSpPr>
        <p:spPr>
          <a:xfrm>
            <a:off x="5178608" y="4311659"/>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70" name="矩形 69"/>
          <p:cNvSpPr/>
          <p:nvPr/>
        </p:nvSpPr>
        <p:spPr>
          <a:xfrm>
            <a:off x="5866794" y="3584311"/>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1" name="矩形 70"/>
          <p:cNvSpPr/>
          <p:nvPr/>
        </p:nvSpPr>
        <p:spPr>
          <a:xfrm>
            <a:off x="5859075" y="398201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2" name="组合 71"/>
          <p:cNvGrpSpPr/>
          <p:nvPr/>
        </p:nvGrpSpPr>
        <p:grpSpPr>
          <a:xfrm>
            <a:off x="4386030" y="4089544"/>
            <a:ext cx="269626" cy="509573"/>
            <a:chOff x="4451072" y="4543951"/>
            <a:chExt cx="284372" cy="537440"/>
          </a:xfrm>
        </p:grpSpPr>
        <p:sp>
          <p:nvSpPr>
            <p:cNvPr id="73" name="流程图: 手动操作 7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 name="矩形 7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5" name="流程图: 手动操作 74"/>
          <p:cNvSpPr/>
          <p:nvPr/>
        </p:nvSpPr>
        <p:spPr>
          <a:xfrm rot="16200000">
            <a:off x="1267655" y="3601725"/>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 name="矩形 75"/>
          <p:cNvSpPr/>
          <p:nvPr/>
        </p:nvSpPr>
        <p:spPr>
          <a:xfrm>
            <a:off x="1354929" y="34505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10686765" y="362834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6169641" y="3730091"/>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7448454" y="5502315"/>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7003106" y="5287528"/>
            <a:ext cx="461986" cy="523995"/>
            <a:chOff x="7239187" y="4876233"/>
            <a:chExt cx="506180" cy="574121"/>
          </a:xfrm>
        </p:grpSpPr>
        <p:sp>
          <p:nvSpPr>
            <p:cNvPr id="81" name="平行四边形 80"/>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2" name="矩形 8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3" name="矩形 82"/>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5" name="直接连接符 84"/>
          <p:cNvCxnSpPr/>
          <p:nvPr/>
        </p:nvCxnSpPr>
        <p:spPr>
          <a:xfrm flipV="1">
            <a:off x="7199625" y="4248213"/>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6" name="矩形 85"/>
          <p:cNvSpPr/>
          <p:nvPr/>
        </p:nvSpPr>
        <p:spPr>
          <a:xfrm>
            <a:off x="7184428" y="3937803"/>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90" name="矩形 89"/>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1" name="直接连接符 90"/>
          <p:cNvCxnSpPr/>
          <p:nvPr/>
        </p:nvCxnSpPr>
        <p:spPr>
          <a:xfrm>
            <a:off x="8089818" y="4006808"/>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9188340" y="3431846"/>
            <a:ext cx="869365" cy="1361582"/>
            <a:chOff x="2106940" y="3477998"/>
            <a:chExt cx="952529" cy="1491834"/>
          </a:xfrm>
        </p:grpSpPr>
        <p:sp>
          <p:nvSpPr>
            <p:cNvPr id="94" name="矩形 93"/>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5" name="矩形 94"/>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99" name="矩形 98"/>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00" name="矩形 99"/>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2" name="矩形 101"/>
          <p:cNvSpPr/>
          <p:nvPr/>
        </p:nvSpPr>
        <p:spPr>
          <a:xfrm>
            <a:off x="2797871" y="515516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7917148" y="5549525"/>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4" name="矩形 10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5" name="直接连接符 104"/>
          <p:cNvCxnSpPr/>
          <p:nvPr/>
        </p:nvCxnSpPr>
        <p:spPr>
          <a:xfrm>
            <a:off x="3829269" y="2661305"/>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6" name="任意多边形: 形状 256"/>
          <p:cNvSpPr/>
          <p:nvPr/>
        </p:nvSpPr>
        <p:spPr>
          <a:xfrm flipV="1">
            <a:off x="10954343" y="3709904"/>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7" name="直接连接符 106"/>
          <p:cNvCxnSpPr>
            <a:stCxn id="106" idx="0"/>
          </p:cNvCxnSpPr>
          <p:nvPr/>
        </p:nvCxnSpPr>
        <p:spPr>
          <a:xfrm>
            <a:off x="11162431" y="3876129"/>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827881" y="445221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3994894"/>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3837130" y="5660421"/>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7" y="4688284"/>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4163956" y="6526429"/>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34547"/>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9000571" y="3234548"/>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79487" y="3234548"/>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10286437" y="3718763"/>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461110" y="4125048"/>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21225" y="4394805"/>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6096000" y="5585171"/>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3" name="直接连接符 122"/>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4" name="矩形 123"/>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5" name="等腰三角形 124"/>
          <p:cNvSpPr/>
          <p:nvPr/>
        </p:nvSpPr>
        <p:spPr>
          <a:xfrm>
            <a:off x="1906626" y="3807676"/>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6" name="组合 125"/>
          <p:cNvGrpSpPr/>
          <p:nvPr/>
        </p:nvGrpSpPr>
        <p:grpSpPr>
          <a:xfrm>
            <a:off x="5245466" y="4780266"/>
            <a:ext cx="506870" cy="462158"/>
            <a:chOff x="1853728" y="4285666"/>
            <a:chExt cx="534589" cy="487432"/>
          </a:xfrm>
          <a:solidFill>
            <a:srgbClr val="FFCCFF"/>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30" name="组合 129"/>
          <p:cNvGrpSpPr/>
          <p:nvPr/>
        </p:nvGrpSpPr>
        <p:grpSpPr>
          <a:xfrm>
            <a:off x="9390718" y="4671597"/>
            <a:ext cx="506870" cy="462158"/>
            <a:chOff x="1853728" y="4285666"/>
            <a:chExt cx="534589" cy="487432"/>
          </a:xfrm>
          <a:solidFill>
            <a:srgbClr val="00B050"/>
          </a:solidFill>
        </p:grpSpPr>
        <p:cxnSp>
          <p:nvCxnSpPr>
            <p:cNvPr id="131" name="直接连接符 13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3" name="等腰三角形 132"/>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4" name="直接连接符 133"/>
          <p:cNvCxnSpPr/>
          <p:nvPr/>
        </p:nvCxnSpPr>
        <p:spPr>
          <a:xfrm>
            <a:off x="3311953" y="3728851"/>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1203993" y="3569263"/>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1203993" y="6036537"/>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8477764" y="5758838"/>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934083" y="6279611"/>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930896" y="3842436"/>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930896" y="3842436"/>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1203993" y="3569263"/>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184039" y="5758837"/>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3730091"/>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2282760" y="5118872"/>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8" name="流程图: 延期 147"/>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9" name="直接连接符 148"/>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33730" y="1603816"/>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520558" y="1603816"/>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3" name="矩形 152"/>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4" name="矩形 153"/>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5" name="矩形 154"/>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6" name="矩形 155"/>
          <p:cNvSpPr/>
          <p:nvPr/>
        </p:nvSpPr>
        <p:spPr>
          <a:xfrm>
            <a:off x="4114093" y="4198387"/>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7" name="直接连接符 156"/>
          <p:cNvCxnSpPr/>
          <p:nvPr/>
        </p:nvCxnSpPr>
        <p:spPr>
          <a:xfrm>
            <a:off x="4163957" y="4688284"/>
            <a:ext cx="65804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741" y="4266336"/>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728100"/>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2712" y="1603816"/>
            <a:ext cx="6010121" cy="296556"/>
            <a:chOff x="5065360" y="1767866"/>
            <a:chExt cx="6338800" cy="312774"/>
          </a:xfrm>
        </p:grpSpPr>
        <p:cxnSp>
          <p:nvCxnSpPr>
            <p:cNvPr id="161" name="直接连接符 160"/>
            <p:cNvCxnSpPr/>
            <p:nvPr/>
          </p:nvCxnSpPr>
          <p:spPr>
            <a:xfrm>
              <a:off x="5069279" y="2027739"/>
              <a:ext cx="6334881"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2" name="矩形 161"/>
            <p:cNvSpPr/>
            <p:nvPr/>
          </p:nvSpPr>
          <p:spPr>
            <a:xfrm>
              <a:off x="5065360" y="1767866"/>
              <a:ext cx="1001214"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MemtoReg</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4802712" y="1813262"/>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64" name="矩形 163"/>
          <p:cNvSpPr/>
          <p:nvPr/>
        </p:nvSpPr>
        <p:spPr>
          <a:xfrm>
            <a:off x="4802712" y="2022708"/>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5" name="组合 164"/>
          <p:cNvGrpSpPr/>
          <p:nvPr/>
        </p:nvGrpSpPr>
        <p:grpSpPr>
          <a:xfrm>
            <a:off x="4802712" y="2232155"/>
            <a:ext cx="3076649" cy="296556"/>
            <a:chOff x="5065360" y="2430566"/>
            <a:chExt cx="3244903" cy="312774"/>
          </a:xfrm>
        </p:grpSpPr>
        <p:cxnSp>
          <p:nvCxnSpPr>
            <p:cNvPr id="166" name="直接连接符 165"/>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802712" y="2452512"/>
            <a:ext cx="2337433" cy="296556"/>
            <a:chOff x="5065360" y="2662976"/>
            <a:chExt cx="2465261" cy="312774"/>
          </a:xfrm>
        </p:grpSpPr>
        <p:cxnSp>
          <p:nvCxnSpPr>
            <p:cNvPr id="169" name="直接连接符 168"/>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71" name="组合 170"/>
          <p:cNvGrpSpPr/>
          <p:nvPr/>
        </p:nvGrpSpPr>
        <p:grpSpPr>
          <a:xfrm>
            <a:off x="4507856" y="3019149"/>
            <a:ext cx="694421" cy="1110848"/>
            <a:chOff x="4754378" y="3260600"/>
            <a:chExt cx="732397" cy="1171598"/>
          </a:xfrm>
        </p:grpSpPr>
        <p:cxnSp>
          <p:nvCxnSpPr>
            <p:cNvPr id="172" name="直接连接符 171"/>
            <p:cNvCxnSpPr/>
            <p:nvPr/>
          </p:nvCxnSpPr>
          <p:spPr>
            <a:xfrm>
              <a:off x="4777672" y="3306933"/>
              <a:ext cx="0" cy="1125265"/>
            </a:xfrm>
            <a:prstGeom prst="line">
              <a:avLst/>
            </a:prstGeom>
            <a:noFill/>
            <a:ln w="3175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173" name="矩形 172"/>
            <p:cNvSpPr/>
            <p:nvPr/>
          </p:nvSpPr>
          <p:spPr>
            <a:xfrm>
              <a:off x="4754378" y="3260600"/>
              <a:ext cx="732397" cy="312774"/>
            </a:xfrm>
            <a:prstGeom prst="rect">
              <a:avLst/>
            </a:prstGeom>
          </p:spPr>
          <p:txBody>
            <a:bodyPr wrap="none">
              <a:spAutoFit/>
            </a:bodyPr>
            <a:lstStyle/>
            <a:p>
              <a:r>
                <a:rPr lang="en-US" altLang="zh-CN" sz="1325" dirty="0" err="1">
                  <a:solidFill>
                    <a:srgbClr val="7030A0"/>
                  </a:solidFill>
                  <a:latin typeface="Times New Roman" panose="02020603050405020304" pitchFamily="18" charset="0"/>
                  <a:cs typeface="Times New Roman" panose="02020603050405020304" pitchFamily="18" charset="0"/>
                </a:rPr>
                <a:t>RegDst</a:t>
              </a:r>
              <a:endParaRPr lang="zh-CN" altLang="en-US" sz="1325" baseline="-25000" dirty="0">
                <a:solidFill>
                  <a:srgbClr val="7030A0"/>
                </a:solidFill>
                <a:latin typeface="Times New Roman" panose="02020603050405020304" pitchFamily="18" charset="0"/>
                <a:cs typeface="Times New Roman" panose="02020603050405020304" pitchFamily="18" charset="0"/>
              </a:endParaRPr>
            </a:p>
          </p:txBody>
        </p:sp>
      </p:grpSp>
      <p:grpSp>
        <p:nvGrpSpPr>
          <p:cNvPr id="174" name="组合 173"/>
          <p:cNvGrpSpPr/>
          <p:nvPr/>
        </p:nvGrpSpPr>
        <p:grpSpPr>
          <a:xfrm>
            <a:off x="4802710" y="2661957"/>
            <a:ext cx="836704" cy="296556"/>
            <a:chOff x="5065360" y="2883875"/>
            <a:chExt cx="882462" cy="312774"/>
          </a:xfrm>
        </p:grpSpPr>
        <p:cxnSp>
          <p:nvCxnSpPr>
            <p:cNvPr id="175" name="直接连接符 174"/>
            <p:cNvCxnSpPr/>
            <p:nvPr/>
          </p:nvCxnSpPr>
          <p:spPr>
            <a:xfrm>
              <a:off x="5087764" y="3149932"/>
              <a:ext cx="74412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76" name="矩形 175"/>
            <p:cNvSpPr/>
            <p:nvPr/>
          </p:nvSpPr>
          <p:spPr>
            <a:xfrm>
              <a:off x="5065360" y="2883875"/>
              <a:ext cx="88246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RegWrite</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sp>
        <p:nvSpPr>
          <p:cNvPr id="177" name="矩形 176"/>
          <p:cNvSpPr/>
          <p:nvPr/>
        </p:nvSpPr>
        <p:spPr>
          <a:xfrm>
            <a:off x="8931100" y="2272057"/>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flipV="1">
            <a:off x="2009606" y="3928361"/>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1773399" y="3973278"/>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0" name="直接连接符 179"/>
          <p:cNvCxnSpPr>
            <a:endCxn id="230" idx="1"/>
          </p:cNvCxnSpPr>
          <p:nvPr/>
        </p:nvCxnSpPr>
        <p:spPr>
          <a:xfrm>
            <a:off x="1594652" y="3709905"/>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809300" y="3175019"/>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2" name="矩形 181"/>
          <p:cNvSpPr/>
          <p:nvPr/>
        </p:nvSpPr>
        <p:spPr>
          <a:xfrm>
            <a:off x="3257818" y="3466216"/>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3" name="矩形 182"/>
          <p:cNvSpPr/>
          <p:nvPr/>
        </p:nvSpPr>
        <p:spPr>
          <a:xfrm>
            <a:off x="1962038" y="5413644"/>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4" name="直接连接符 183"/>
          <p:cNvCxnSpPr/>
          <p:nvPr/>
        </p:nvCxnSpPr>
        <p:spPr>
          <a:xfrm>
            <a:off x="2282760" y="5573448"/>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5" name="任意多边形: 形状 251"/>
          <p:cNvSpPr/>
          <p:nvPr/>
        </p:nvSpPr>
        <p:spPr>
          <a:xfrm>
            <a:off x="2943615" y="5336423"/>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6" name="矩形 185"/>
          <p:cNvSpPr/>
          <p:nvPr/>
        </p:nvSpPr>
        <p:spPr>
          <a:xfrm>
            <a:off x="3065578" y="507031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7" name="矩形 186"/>
          <p:cNvSpPr/>
          <p:nvPr/>
        </p:nvSpPr>
        <p:spPr>
          <a:xfrm>
            <a:off x="3771316" y="2691769"/>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8" name="矩形 187"/>
          <p:cNvSpPr/>
          <p:nvPr/>
        </p:nvSpPr>
        <p:spPr>
          <a:xfrm>
            <a:off x="3786171" y="37598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9" name="矩形 188"/>
          <p:cNvSpPr/>
          <p:nvPr/>
        </p:nvSpPr>
        <p:spPr>
          <a:xfrm>
            <a:off x="3787905" y="350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71135" y="425086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71188" y="5427435"/>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92" name="组合 191"/>
          <p:cNvGrpSpPr/>
          <p:nvPr/>
        </p:nvGrpSpPr>
        <p:grpSpPr>
          <a:xfrm>
            <a:off x="4909932" y="5447940"/>
            <a:ext cx="1159685" cy="332420"/>
            <a:chOff x="5178444" y="5822218"/>
            <a:chExt cx="1223105" cy="350599"/>
          </a:xfrm>
        </p:grpSpPr>
        <p:sp>
          <p:nvSpPr>
            <p:cNvPr id="193"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4" name="矩形 193"/>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sp>
        <p:nvSpPr>
          <p:cNvPr id="195" name="矩形 194"/>
          <p:cNvSpPr/>
          <p:nvPr/>
        </p:nvSpPr>
        <p:spPr>
          <a:xfrm>
            <a:off x="6046701" y="5557468"/>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96" name="直接连接符 195"/>
          <p:cNvCxnSpPr/>
          <p:nvPr/>
        </p:nvCxnSpPr>
        <p:spPr>
          <a:xfrm>
            <a:off x="6169641" y="3730091"/>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7972569" y="5649550"/>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8154117" y="5427823"/>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9" name="直接连接符 198"/>
          <p:cNvCxnSpPr>
            <a:stCxn id="310" idx="2"/>
          </p:cNvCxnSpPr>
          <p:nvPr/>
        </p:nvCxnSpPr>
        <p:spPr>
          <a:xfrm flipV="1">
            <a:off x="7237156" y="4238106"/>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7181088" y="3495578"/>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8027887" y="3483431"/>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02" name="矩形 201"/>
          <p:cNvSpPr/>
          <p:nvPr/>
        </p:nvSpPr>
        <p:spPr>
          <a:xfrm>
            <a:off x="8075634" y="3735946"/>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8058214" y="4302828"/>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04" name="直接连接符 203"/>
          <p:cNvCxnSpPr/>
          <p:nvPr/>
        </p:nvCxnSpPr>
        <p:spPr>
          <a:xfrm>
            <a:off x="8089818" y="4006808"/>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94588" y="4006037"/>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9940770" y="3745220"/>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9961634" y="6244653"/>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8" name="组合 207"/>
          <p:cNvGrpSpPr/>
          <p:nvPr/>
        </p:nvGrpSpPr>
        <p:grpSpPr>
          <a:xfrm>
            <a:off x="2625016" y="4928279"/>
            <a:ext cx="530644" cy="860645"/>
            <a:chOff x="2768573" y="5274135"/>
            <a:chExt cx="559664" cy="907711"/>
          </a:xfrm>
        </p:grpSpPr>
        <p:sp>
          <p:nvSpPr>
            <p:cNvPr id="209"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11" name="组合 210"/>
          <p:cNvGrpSpPr/>
          <p:nvPr/>
        </p:nvGrpSpPr>
        <p:grpSpPr>
          <a:xfrm>
            <a:off x="7740670" y="5328516"/>
            <a:ext cx="534262" cy="860645"/>
            <a:chOff x="8163994" y="5696260"/>
            <a:chExt cx="563480" cy="907711"/>
          </a:xfrm>
        </p:grpSpPr>
        <p:sp>
          <p:nvSpPr>
            <p:cNvPr id="212"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3" name="矩形 212"/>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14" name="矩形 213"/>
          <p:cNvSpPr/>
          <p:nvPr/>
        </p:nvSpPr>
        <p:spPr>
          <a:xfrm>
            <a:off x="884901" y="6303823"/>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15" name="直接连接符 214"/>
          <p:cNvCxnSpPr/>
          <p:nvPr/>
        </p:nvCxnSpPr>
        <p:spPr>
          <a:xfrm>
            <a:off x="3829269" y="2661305"/>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任意多边形: 形状 256"/>
          <p:cNvSpPr/>
          <p:nvPr/>
        </p:nvSpPr>
        <p:spPr>
          <a:xfrm flipV="1">
            <a:off x="10977693" y="3691717"/>
            <a:ext cx="159587" cy="1670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17" name="直接连接符 216"/>
          <p:cNvCxnSpPr/>
          <p:nvPr/>
        </p:nvCxnSpPr>
        <p:spPr>
          <a:xfrm>
            <a:off x="11161838" y="3864557"/>
            <a:ext cx="0" cy="2646750"/>
          </a:xfrm>
          <a:prstGeom prst="line">
            <a:avLst/>
          </a:prstGeom>
          <a:ln w="762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176690" y="4241733"/>
            <a:ext cx="20934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19" name="直接连接符 218"/>
          <p:cNvCxnSpPr/>
          <p:nvPr/>
        </p:nvCxnSpPr>
        <p:spPr>
          <a:xfrm>
            <a:off x="3829269" y="2661305"/>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4163957" y="4688284"/>
            <a:ext cx="0" cy="182810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a:off x="4163956" y="6526429"/>
            <a:ext cx="699652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10032573" y="3994893"/>
            <a:ext cx="69405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3" name="直接连接符 222"/>
          <p:cNvCxnSpPr/>
          <p:nvPr/>
        </p:nvCxnSpPr>
        <p:spPr>
          <a:xfrm>
            <a:off x="6461111" y="4583733"/>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6461110" y="4125049"/>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5" name="直接连接符 224"/>
          <p:cNvCxnSpPr/>
          <p:nvPr/>
        </p:nvCxnSpPr>
        <p:spPr>
          <a:xfrm>
            <a:off x="6721225" y="4409852"/>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6" name="直接连接符 225"/>
          <p:cNvCxnSpPr/>
          <p:nvPr/>
        </p:nvCxnSpPr>
        <p:spPr>
          <a:xfrm>
            <a:off x="6739617" y="4395190"/>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7" name="直接连接符 226"/>
          <p:cNvCxnSpPr/>
          <p:nvPr/>
        </p:nvCxnSpPr>
        <p:spPr>
          <a:xfrm>
            <a:off x="3849771" y="2907893"/>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28" name="矩形 227"/>
          <p:cNvSpPr/>
          <p:nvPr/>
        </p:nvSpPr>
        <p:spPr>
          <a:xfrm>
            <a:off x="3777869" y="2451567"/>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29" name="组合 228"/>
          <p:cNvGrpSpPr/>
          <p:nvPr/>
        </p:nvGrpSpPr>
        <p:grpSpPr>
          <a:xfrm>
            <a:off x="1889290" y="3495578"/>
            <a:ext cx="239223" cy="429550"/>
            <a:chOff x="1992610" y="3763083"/>
            <a:chExt cx="252305" cy="453041"/>
          </a:xfrm>
        </p:grpSpPr>
        <p:sp>
          <p:nvSpPr>
            <p:cNvPr id="230" name="矩形 229"/>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1" name="等腰三角形 230"/>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32" name="组合 231"/>
          <p:cNvGrpSpPr/>
          <p:nvPr/>
        </p:nvGrpSpPr>
        <p:grpSpPr>
          <a:xfrm>
            <a:off x="9188343" y="3431846"/>
            <a:ext cx="869365" cy="1701908"/>
            <a:chOff x="9690826" y="3695866"/>
            <a:chExt cx="916908" cy="1794981"/>
          </a:xfrm>
        </p:grpSpPr>
        <p:grpSp>
          <p:nvGrpSpPr>
            <p:cNvPr id="233" name="组合 232"/>
            <p:cNvGrpSpPr/>
            <p:nvPr/>
          </p:nvGrpSpPr>
          <p:grpSpPr>
            <a:xfrm>
              <a:off x="9690826" y="3695866"/>
              <a:ext cx="916908" cy="1436044"/>
              <a:chOff x="2106940" y="3477998"/>
              <a:chExt cx="952529" cy="1491834"/>
            </a:xfrm>
          </p:grpSpPr>
          <p:sp>
            <p:nvSpPr>
              <p:cNvPr id="238" name="矩形 237"/>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39" name="矩形 238"/>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0" name="矩形 239"/>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41" name="矩形 240"/>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42" name="矩形 241"/>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243" name="矩形 242"/>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34" name="组合 233"/>
            <p:cNvGrpSpPr/>
            <p:nvPr/>
          </p:nvGrpSpPr>
          <p:grpSpPr>
            <a:xfrm>
              <a:off x="9904273" y="5003415"/>
              <a:ext cx="534589" cy="487432"/>
              <a:chOff x="1853728" y="4285666"/>
              <a:chExt cx="534589" cy="487432"/>
            </a:xfrm>
            <a:solidFill>
              <a:srgbClr val="00B050"/>
            </a:solidFill>
          </p:grpSpPr>
          <p:cxnSp>
            <p:nvCxnSpPr>
              <p:cNvPr id="235" name="直接连接符 23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37" name="等腰三角形 236"/>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44" name="直接连接符 243"/>
          <p:cNvCxnSpPr/>
          <p:nvPr/>
        </p:nvCxnSpPr>
        <p:spPr>
          <a:xfrm>
            <a:off x="3311953" y="3728851"/>
            <a:ext cx="51335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203993" y="3569263"/>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a:endCxn id="185" idx="2"/>
          </p:cNvCxnSpPr>
          <p:nvPr/>
        </p:nvCxnSpPr>
        <p:spPr>
          <a:xfrm>
            <a:off x="1203992" y="6036537"/>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203993" y="3569263"/>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2282760" y="3730091"/>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2282760" y="5118872"/>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8538102" y="2371235"/>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8102928" y="3756253"/>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52" name="直接连接符 251"/>
          <p:cNvCxnSpPr/>
          <p:nvPr/>
        </p:nvCxnSpPr>
        <p:spPr>
          <a:xfrm>
            <a:off x="8538102" y="2371235"/>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53" name="流程图: 延期 252"/>
          <p:cNvSpPr/>
          <p:nvPr/>
        </p:nvSpPr>
        <p:spPr>
          <a:xfrm>
            <a:off x="8742363" y="2211614"/>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4" name="直接连接符 253"/>
          <p:cNvCxnSpPr/>
          <p:nvPr/>
        </p:nvCxnSpPr>
        <p:spPr>
          <a:xfrm>
            <a:off x="9010191" y="2319888"/>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9274988" y="1603816"/>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56" name="矩形 255"/>
          <p:cNvSpPr/>
          <p:nvPr/>
        </p:nvSpPr>
        <p:spPr>
          <a:xfrm>
            <a:off x="660864" y="342941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57" name="矩形 256"/>
          <p:cNvSpPr/>
          <p:nvPr/>
        </p:nvSpPr>
        <p:spPr>
          <a:xfrm>
            <a:off x="4114313" y="3436283"/>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58" name="矩形 257"/>
          <p:cNvSpPr/>
          <p:nvPr/>
        </p:nvSpPr>
        <p:spPr>
          <a:xfrm>
            <a:off x="4121543" y="3703831"/>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59" name="组合 258"/>
          <p:cNvGrpSpPr/>
          <p:nvPr/>
        </p:nvGrpSpPr>
        <p:grpSpPr>
          <a:xfrm>
            <a:off x="2450577" y="3404782"/>
            <a:ext cx="895565" cy="1370404"/>
            <a:chOff x="2153669" y="3581315"/>
            <a:chExt cx="981236" cy="1387999"/>
          </a:xfrm>
        </p:grpSpPr>
        <p:sp>
          <p:nvSpPr>
            <p:cNvPr id="260" name="矩形 259"/>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1" name="矩形 26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p>
          </p:txBody>
        </p:sp>
      </p:grpSp>
      <p:cxnSp>
        <p:nvCxnSpPr>
          <p:cNvPr id="264" name="直接连接符 263"/>
          <p:cNvCxnSpPr/>
          <p:nvPr/>
        </p:nvCxnSpPr>
        <p:spPr>
          <a:xfrm>
            <a:off x="2133425" y="3714493"/>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3825309" y="3730111"/>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3843271" y="3994893"/>
            <a:ext cx="31664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67" name="组合 266"/>
          <p:cNvGrpSpPr/>
          <p:nvPr/>
        </p:nvGrpSpPr>
        <p:grpSpPr>
          <a:xfrm>
            <a:off x="4386030" y="4089544"/>
            <a:ext cx="269626" cy="509573"/>
            <a:chOff x="4625897" y="4389532"/>
            <a:chExt cx="284372" cy="537440"/>
          </a:xfrm>
        </p:grpSpPr>
        <p:sp>
          <p:nvSpPr>
            <p:cNvPr id="268" name="流程图: 手动操作 26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9" name="矩形 268"/>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0" name="组合 269"/>
          <p:cNvGrpSpPr/>
          <p:nvPr/>
        </p:nvGrpSpPr>
        <p:grpSpPr>
          <a:xfrm>
            <a:off x="4818002" y="3329143"/>
            <a:ext cx="1432231" cy="1913280"/>
            <a:chOff x="5081485" y="3587547"/>
            <a:chExt cx="1510556" cy="2017912"/>
          </a:xfrm>
        </p:grpSpPr>
        <p:sp>
          <p:nvSpPr>
            <p:cNvPr id="271" name="矩形 27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2" name="矩形 27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3" name="矩形 27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74" name="矩形 27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75" name="矩形 27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76" name="矩形 27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77" name="矩形 27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278" name="矩形 27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79" name="矩形 27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80" name="组合 279"/>
            <p:cNvGrpSpPr/>
            <p:nvPr/>
          </p:nvGrpSpPr>
          <p:grpSpPr>
            <a:xfrm>
              <a:off x="5532327" y="5118027"/>
              <a:ext cx="534589" cy="487432"/>
              <a:chOff x="1853728" y="4285666"/>
              <a:chExt cx="534589" cy="487432"/>
            </a:xfrm>
            <a:solidFill>
              <a:srgbClr val="FFCCFF"/>
            </a:solidFill>
          </p:grpSpPr>
          <p:cxnSp>
            <p:nvCxnSpPr>
              <p:cNvPr id="281" name="直接连接符 28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83" name="等腰三角形 28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84" name="组合 283"/>
          <p:cNvGrpSpPr/>
          <p:nvPr/>
        </p:nvGrpSpPr>
        <p:grpSpPr>
          <a:xfrm>
            <a:off x="2627796" y="4923193"/>
            <a:ext cx="536688" cy="860645"/>
            <a:chOff x="2762198" y="5272347"/>
            <a:chExt cx="566039" cy="907711"/>
          </a:xfrm>
          <a:solidFill>
            <a:srgbClr val="ED7D31"/>
          </a:solidFill>
        </p:grpSpPr>
        <p:sp>
          <p:nvSpPr>
            <p:cNvPr id="28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6" name="矩形 28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87" name="组合 286"/>
          <p:cNvGrpSpPr/>
          <p:nvPr/>
        </p:nvGrpSpPr>
        <p:grpSpPr>
          <a:xfrm>
            <a:off x="1354928" y="3450511"/>
            <a:ext cx="273012" cy="511499"/>
            <a:chOff x="1429026" y="3715552"/>
            <a:chExt cx="287942" cy="539472"/>
          </a:xfrm>
        </p:grpSpPr>
        <p:sp>
          <p:nvSpPr>
            <p:cNvPr id="288" name="流程图: 手动操作 28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9" name="矩形 288"/>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90" name="组合 289"/>
          <p:cNvGrpSpPr/>
          <p:nvPr/>
        </p:nvGrpSpPr>
        <p:grpSpPr>
          <a:xfrm>
            <a:off x="4189697" y="1679460"/>
            <a:ext cx="621104" cy="1383549"/>
            <a:chOff x="4249767" y="1888664"/>
            <a:chExt cx="655071" cy="1459212"/>
          </a:xfrm>
        </p:grpSpPr>
        <p:sp>
          <p:nvSpPr>
            <p:cNvPr id="291"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2" name="矩形 291"/>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3" name="矩形 292"/>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94" name="矩形 293"/>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95" name="组合 294"/>
          <p:cNvGrpSpPr/>
          <p:nvPr/>
        </p:nvGrpSpPr>
        <p:grpSpPr>
          <a:xfrm>
            <a:off x="4189041" y="1678706"/>
            <a:ext cx="621104" cy="1383549"/>
            <a:chOff x="4249767" y="1888664"/>
            <a:chExt cx="655071" cy="1459212"/>
          </a:xfrm>
        </p:grpSpPr>
        <p:sp>
          <p:nvSpPr>
            <p:cNvPr id="296"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97" name="矩形 296"/>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98" name="矩形 297"/>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99" name="矩形 298"/>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300" name="矩形 299"/>
          <p:cNvSpPr/>
          <p:nvPr/>
        </p:nvSpPr>
        <p:spPr>
          <a:xfrm>
            <a:off x="4856430" y="495325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01" name="矩形 300"/>
          <p:cNvSpPr/>
          <p:nvPr/>
        </p:nvSpPr>
        <p:spPr>
          <a:xfrm>
            <a:off x="1304903" y="3990380"/>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02" name="任意多边形: 形状 323"/>
          <p:cNvSpPr/>
          <p:nvPr/>
        </p:nvSpPr>
        <p:spPr>
          <a:xfrm>
            <a:off x="7646456" y="3561252"/>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3" name="矩形 302"/>
          <p:cNvSpPr/>
          <p:nvPr/>
        </p:nvSpPr>
        <p:spPr>
          <a:xfrm rot="16200000">
            <a:off x="7702130" y="3853762"/>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304" name="组合 303"/>
          <p:cNvGrpSpPr/>
          <p:nvPr/>
        </p:nvGrpSpPr>
        <p:grpSpPr>
          <a:xfrm>
            <a:off x="7646448" y="3561252"/>
            <a:ext cx="469410" cy="860645"/>
            <a:chOff x="8064621" y="3840798"/>
            <a:chExt cx="495081" cy="907711"/>
          </a:xfrm>
        </p:grpSpPr>
        <p:sp>
          <p:nvSpPr>
            <p:cNvPr id="305"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307" name="流程图: 手动操作 306"/>
          <p:cNvSpPr/>
          <p:nvPr/>
        </p:nvSpPr>
        <p:spPr>
          <a:xfrm rot="16200000">
            <a:off x="6875885" y="413096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8" name="矩形 307"/>
          <p:cNvSpPr/>
          <p:nvPr/>
        </p:nvSpPr>
        <p:spPr>
          <a:xfrm>
            <a:off x="6965394" y="3988544"/>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309" name="组合 308"/>
          <p:cNvGrpSpPr/>
          <p:nvPr/>
        </p:nvGrpSpPr>
        <p:grpSpPr>
          <a:xfrm>
            <a:off x="6966962" y="3981865"/>
            <a:ext cx="270195" cy="512487"/>
            <a:chOff x="7486013" y="4285586"/>
            <a:chExt cx="284971" cy="540514"/>
          </a:xfrm>
        </p:grpSpPr>
        <p:sp>
          <p:nvSpPr>
            <p:cNvPr id="310" name="流程图: 手动操作 309"/>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1" name="矩形 310"/>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2" name="组合 311"/>
          <p:cNvGrpSpPr/>
          <p:nvPr/>
        </p:nvGrpSpPr>
        <p:grpSpPr>
          <a:xfrm>
            <a:off x="10677716" y="3591493"/>
            <a:ext cx="278243" cy="523935"/>
            <a:chOff x="11254296" y="3897575"/>
            <a:chExt cx="293459" cy="552588"/>
          </a:xfrm>
        </p:grpSpPr>
        <p:sp>
          <p:nvSpPr>
            <p:cNvPr id="313" name="流程图: 手动操作 312"/>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5" name="组合 314"/>
          <p:cNvGrpSpPr/>
          <p:nvPr/>
        </p:nvGrpSpPr>
        <p:grpSpPr>
          <a:xfrm>
            <a:off x="10681440" y="3609014"/>
            <a:ext cx="269626" cy="519494"/>
            <a:chOff x="11263840" y="3916697"/>
            <a:chExt cx="284372" cy="547904"/>
          </a:xfrm>
        </p:grpSpPr>
        <p:sp>
          <p:nvSpPr>
            <p:cNvPr id="316" name="流程图: 手动操作 315"/>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7" name="矩形 316"/>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18" name="组合 317"/>
          <p:cNvGrpSpPr/>
          <p:nvPr/>
        </p:nvGrpSpPr>
        <p:grpSpPr>
          <a:xfrm>
            <a:off x="4815203" y="3327651"/>
            <a:ext cx="1432231" cy="1913280"/>
            <a:chOff x="5081485" y="3587547"/>
            <a:chExt cx="1510556" cy="2017912"/>
          </a:xfrm>
        </p:grpSpPr>
        <p:sp>
          <p:nvSpPr>
            <p:cNvPr id="319" name="矩形 318"/>
            <p:cNvSpPr/>
            <p:nvPr/>
          </p:nvSpPr>
          <p:spPr>
            <a:xfrm>
              <a:off x="5102472" y="3624635"/>
              <a:ext cx="1417422" cy="1620000"/>
            </a:xfrm>
            <a:prstGeom prst="rect">
              <a:avLst/>
            </a:prstGeom>
            <a:solidFill>
              <a:srgbClr val="FF99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1" name="矩形 32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22" name="矩形 32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23" name="矩形 32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24" name="矩形 32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25" name="矩形 32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326" name="矩形 32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27" name="矩形 32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28" name="组合 327"/>
            <p:cNvGrpSpPr/>
            <p:nvPr/>
          </p:nvGrpSpPr>
          <p:grpSpPr>
            <a:xfrm>
              <a:off x="5532327" y="5118027"/>
              <a:ext cx="534589" cy="487432"/>
              <a:chOff x="1853728" y="4285666"/>
              <a:chExt cx="534589" cy="487432"/>
            </a:xfrm>
            <a:solidFill>
              <a:srgbClr val="FFCCFF"/>
            </a:solidFill>
          </p:grpSpPr>
          <p:cxnSp>
            <p:nvCxnSpPr>
              <p:cNvPr id="329" name="直接连接符 32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31" name="等腰三角形 330"/>
              <p:cNvSpPr/>
              <p:nvPr/>
            </p:nvSpPr>
            <p:spPr>
              <a:xfrm>
                <a:off x="1994241" y="4285666"/>
                <a:ext cx="217225" cy="122111"/>
              </a:xfrm>
              <a:prstGeom prst="triangle">
                <a:avLst/>
              </a:prstGeom>
              <a:solidFill>
                <a:srgbClr val="FF99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332" name="直接连接符 331"/>
          <p:cNvCxnSpPr/>
          <p:nvPr/>
        </p:nvCxnSpPr>
        <p:spPr>
          <a:xfrm>
            <a:off x="3825310" y="5660421"/>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3" name="直接连接符 332"/>
          <p:cNvCxnSpPr/>
          <p:nvPr/>
        </p:nvCxnSpPr>
        <p:spPr>
          <a:xfrm>
            <a:off x="6114018" y="5608445"/>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4" name="直接连接符 333"/>
          <p:cNvCxnSpPr/>
          <p:nvPr/>
        </p:nvCxnSpPr>
        <p:spPr>
          <a:xfrm>
            <a:off x="6730871" y="4394805"/>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5" name="直接连接符 334"/>
          <p:cNvCxnSpPr/>
          <p:nvPr/>
        </p:nvCxnSpPr>
        <p:spPr>
          <a:xfrm>
            <a:off x="6734846" y="4394805"/>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6" name="直接连接符 335"/>
          <p:cNvCxnSpPr/>
          <p:nvPr/>
        </p:nvCxnSpPr>
        <p:spPr>
          <a:xfrm>
            <a:off x="4159920" y="4016851"/>
            <a:ext cx="0" cy="221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4909932" y="5447941"/>
            <a:ext cx="1159685" cy="331959"/>
            <a:chOff x="5178444" y="5822218"/>
            <a:chExt cx="1223105" cy="350113"/>
          </a:xfrm>
        </p:grpSpPr>
        <p:sp>
          <p:nvSpPr>
            <p:cNvPr id="338"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39" name="矩形 338"/>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349" name="组合 348"/>
          <p:cNvGrpSpPr/>
          <p:nvPr/>
        </p:nvGrpSpPr>
        <p:grpSpPr>
          <a:xfrm>
            <a:off x="6476400" y="716673"/>
            <a:ext cx="5007233" cy="766364"/>
            <a:chOff x="1721420" y="5617211"/>
            <a:chExt cx="5754688" cy="760694"/>
          </a:xfrm>
        </p:grpSpPr>
        <p:sp>
          <p:nvSpPr>
            <p:cNvPr id="350" name="矩形 349"/>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51"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endParaRPr lang="zh-CN" altLang="en-US" kern="0" dirty="0">
                <a:solidFill>
                  <a:sysClr val="window" lastClr="FFFFFF"/>
                </a:solidFill>
                <a:latin typeface="Calibri" panose="020F0502020204030204"/>
                <a:ea typeface="宋体" panose="02010600030101010101" pitchFamily="2" charset="-122"/>
              </a:endParaRPr>
            </a:p>
          </p:txBody>
        </p:sp>
        <p:sp>
          <p:nvSpPr>
            <p:cNvPr id="352"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rgbClr val="0000FF"/>
                  </a:solidFill>
                  <a:latin typeface="Calibri" panose="020F0502020204030204"/>
                  <a:ea typeface="宋体" panose="02010600030101010101" pitchFamily="2" charset="-122"/>
                </a:rPr>
                <a:t>rt</a:t>
              </a:r>
              <a:endParaRPr lang="zh-CN" altLang="en-US" kern="0" baseline="-25000" dirty="0">
                <a:solidFill>
                  <a:srgbClr val="0000FF"/>
                </a:solidFill>
                <a:latin typeface="Calibri" panose="020F0502020204030204"/>
                <a:ea typeface="宋体" panose="02010600030101010101" pitchFamily="2" charset="-122"/>
              </a:endParaRPr>
            </a:p>
          </p:txBody>
        </p:sp>
        <p:sp>
          <p:nvSpPr>
            <p:cNvPr id="353"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4"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p>
          </p:txBody>
        </p:sp>
        <p:sp>
          <p:nvSpPr>
            <p:cNvPr id="355"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6"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57"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wipe(left)">
                                      <p:cBhvr>
                                        <p:cTn id="11" dur="500"/>
                                        <p:tgtEl>
                                          <p:spTgt spid="26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9"/>
                                        </p:tgtEl>
                                        <p:attrNameLst>
                                          <p:attrName>style.visibility</p:attrName>
                                        </p:attrNameLst>
                                      </p:cBhvr>
                                      <p:to>
                                        <p:strVal val="visible"/>
                                      </p:to>
                                    </p:set>
                                    <p:animEffect transition="in" filter="wipe(left)">
                                      <p:cBhvr>
                                        <p:cTn id="15" dur="500"/>
                                        <p:tgtEl>
                                          <p:spTgt spid="2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wipe(left)">
                                      <p:cBhvr>
                                        <p:cTn id="19" dur="500"/>
                                        <p:tgtEl>
                                          <p:spTgt spid="244"/>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65"/>
                                        </p:tgtEl>
                                        <p:attrNameLst>
                                          <p:attrName>style.visibility</p:attrName>
                                        </p:attrNameLst>
                                      </p:cBhvr>
                                      <p:to>
                                        <p:strVal val="visible"/>
                                      </p:to>
                                    </p:set>
                                    <p:animEffect transition="in" filter="wipe(up)">
                                      <p:cBhvr>
                                        <p:cTn id="23" dur="500"/>
                                        <p:tgtEl>
                                          <p:spTgt spid="26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wipe(left)">
                                      <p:cBhvr>
                                        <p:cTn id="27" dur="500"/>
                                        <p:tgtEl>
                                          <p:spTgt spid="159"/>
                                        </p:tgtEl>
                                      </p:cBhvr>
                                    </p:animEffect>
                                  </p:childTnLst>
                                </p:cTn>
                              </p:par>
                              <p:par>
                                <p:cTn id="28" presetID="22" presetClass="entr" presetSubtype="8" fill="hold" nodeType="withEffect">
                                  <p:stCondLst>
                                    <p:cond delay="0"/>
                                  </p:stCondLst>
                                  <p:childTnLst>
                                    <p:set>
                                      <p:cBhvr>
                                        <p:cTn id="29" dur="1" fill="hold">
                                          <p:stCondLst>
                                            <p:cond delay="0"/>
                                          </p:stCondLst>
                                        </p:cTn>
                                        <p:tgtEl>
                                          <p:spTgt spid="266"/>
                                        </p:tgtEl>
                                        <p:attrNameLst>
                                          <p:attrName>style.visibility</p:attrName>
                                        </p:attrNameLst>
                                      </p:cBhvr>
                                      <p:to>
                                        <p:strVal val="visible"/>
                                      </p:to>
                                    </p:set>
                                    <p:animEffect transition="in" filter="wipe(left)">
                                      <p:cBhvr>
                                        <p:cTn id="30" dur="500"/>
                                        <p:tgtEl>
                                          <p:spTgt spid="266"/>
                                        </p:tgtEl>
                                      </p:cBhvr>
                                    </p:animEffect>
                                  </p:childTnLst>
                                </p:cTn>
                              </p:par>
                            </p:childTnLst>
                          </p:cTn>
                        </p:par>
                        <p:par>
                          <p:cTn id="31" fill="hold">
                            <p:stCondLst>
                              <p:cond delay="3000"/>
                            </p:stCondLst>
                            <p:childTnLst>
                              <p:par>
                                <p:cTn id="32" presetID="22" presetClass="entr" presetSubtype="1" fill="hold" nodeType="after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wipe(up)">
                                      <p:cBhvr>
                                        <p:cTn id="34" dur="500"/>
                                        <p:tgtEl>
                                          <p:spTgt spid="336"/>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218"/>
                                        </p:tgtEl>
                                        <p:attrNameLst>
                                          <p:attrName>style.visibility</p:attrName>
                                        </p:attrNameLst>
                                      </p:cBhvr>
                                      <p:to>
                                        <p:strVal val="visible"/>
                                      </p:to>
                                    </p:set>
                                    <p:animEffect transition="in" filter="wipe(left)">
                                      <p:cBhvr>
                                        <p:cTn id="38" dur="500"/>
                                        <p:tgtEl>
                                          <p:spTgt spid="218"/>
                                        </p:tgtEl>
                                      </p:cBhvr>
                                    </p:animEffect>
                                  </p:childTnLst>
                                </p:cTn>
                              </p:par>
                              <p:par>
                                <p:cTn id="39" presetID="22" presetClass="entr" presetSubtype="8" fill="hold" nodeType="withEffect">
                                  <p:stCondLst>
                                    <p:cond delay="0"/>
                                  </p:stCondLst>
                                  <p:childTnLst>
                                    <p:set>
                                      <p:cBhvr>
                                        <p:cTn id="40" dur="1" fill="hold">
                                          <p:stCondLst>
                                            <p:cond delay="0"/>
                                          </p:stCondLst>
                                        </p:cTn>
                                        <p:tgtEl>
                                          <p:spTgt spid="332"/>
                                        </p:tgtEl>
                                        <p:attrNameLst>
                                          <p:attrName>style.visibility</p:attrName>
                                        </p:attrNameLst>
                                      </p:cBhvr>
                                      <p:to>
                                        <p:strVal val="visible"/>
                                      </p:to>
                                    </p:set>
                                    <p:animEffect transition="in" filter="wipe(left)">
                                      <p:cBhvr>
                                        <p:cTn id="41" dur="500"/>
                                        <p:tgtEl>
                                          <p:spTgt spid="33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67"/>
                                        </p:tgtEl>
                                        <p:attrNameLst>
                                          <p:attrName>style.visibility</p:attrName>
                                        </p:attrNameLst>
                                      </p:cBhvr>
                                      <p:to>
                                        <p:strVal val="visible"/>
                                      </p:to>
                                    </p:set>
                                    <p:animEffect transition="in" filter="wipe(left)">
                                      <p:cBhvr>
                                        <p:cTn id="46" dur="500"/>
                                        <p:tgtEl>
                                          <p:spTgt spid="267"/>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95"/>
                                        </p:tgtEl>
                                        <p:attrNameLst>
                                          <p:attrName>style.visibility</p:attrName>
                                        </p:attrNameLst>
                                      </p:cBhvr>
                                      <p:to>
                                        <p:strVal val="visible"/>
                                      </p:to>
                                    </p:set>
                                    <p:animEffect transition="in" filter="wipe(up)">
                                      <p:cBhvr>
                                        <p:cTn id="50" dur="500"/>
                                        <p:tgtEl>
                                          <p:spTgt spid="29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71"/>
                                        </p:tgtEl>
                                        <p:attrNameLst>
                                          <p:attrName>style.visibility</p:attrName>
                                        </p:attrNameLst>
                                      </p:cBhvr>
                                      <p:to>
                                        <p:strVal val="visible"/>
                                      </p:to>
                                    </p:set>
                                    <p:animEffect transition="in" filter="wipe(up)">
                                      <p:cBhvr>
                                        <p:cTn id="54" dur="500"/>
                                        <p:tgtEl>
                                          <p:spTgt spid="171"/>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lef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70"/>
                                        </p:tgtEl>
                                        <p:attrNameLst>
                                          <p:attrName>style.visibility</p:attrName>
                                        </p:attrNameLst>
                                      </p:cBhvr>
                                      <p:to>
                                        <p:strVal val="visible"/>
                                      </p:to>
                                    </p:set>
                                    <p:animEffect transition="in" filter="wipe(left)">
                                      <p:cBhvr>
                                        <p:cTn id="63" dur="500"/>
                                        <p:tgtEl>
                                          <p:spTgt spid="270"/>
                                        </p:tgtEl>
                                      </p:cBhvr>
                                    </p:animEffect>
                                  </p:childTnLst>
                                </p:cTn>
                              </p:par>
                              <p:par>
                                <p:cTn id="64" presetID="22" presetClass="entr" presetSubtype="8" fill="hold" nodeType="withEffect">
                                  <p:stCondLst>
                                    <p:cond delay="0"/>
                                  </p:stCondLst>
                                  <p:childTnLst>
                                    <p:set>
                                      <p:cBhvr>
                                        <p:cTn id="65" dur="1" fill="hold">
                                          <p:stCondLst>
                                            <p:cond delay="0"/>
                                          </p:stCondLst>
                                        </p:cTn>
                                        <p:tgtEl>
                                          <p:spTgt spid="337"/>
                                        </p:tgtEl>
                                        <p:attrNameLst>
                                          <p:attrName>style.visibility</p:attrName>
                                        </p:attrNameLst>
                                      </p:cBhvr>
                                      <p:to>
                                        <p:strVal val="visible"/>
                                      </p:to>
                                    </p:set>
                                    <p:animEffect transition="in" filter="wipe(left)">
                                      <p:cBhvr>
                                        <p:cTn id="66" dur="500"/>
                                        <p:tgtEl>
                                          <p:spTgt spid="337"/>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wipe(left)">
                                      <p:cBhvr>
                                        <p:cTn id="70" dur="500"/>
                                        <p:tgtEl>
                                          <p:spTgt spid="196"/>
                                        </p:tgtEl>
                                      </p:cBhvr>
                                    </p:animEffect>
                                  </p:childTnLst>
                                </p:cTn>
                              </p:par>
                              <p:par>
                                <p:cTn id="71" presetID="22" presetClass="entr" presetSubtype="8" fill="hold" nodeType="withEffect">
                                  <p:stCondLst>
                                    <p:cond delay="0"/>
                                  </p:stCondLst>
                                  <p:childTnLst>
                                    <p:set>
                                      <p:cBhvr>
                                        <p:cTn id="72" dur="1" fill="hold">
                                          <p:stCondLst>
                                            <p:cond delay="0"/>
                                          </p:stCondLst>
                                        </p:cTn>
                                        <p:tgtEl>
                                          <p:spTgt spid="333"/>
                                        </p:tgtEl>
                                        <p:attrNameLst>
                                          <p:attrName>style.visibility</p:attrName>
                                        </p:attrNameLst>
                                      </p:cBhvr>
                                      <p:to>
                                        <p:strVal val="visible"/>
                                      </p:to>
                                    </p:set>
                                    <p:animEffect transition="in" filter="wipe(left)">
                                      <p:cBhvr>
                                        <p:cTn id="73" dur="500"/>
                                        <p:tgtEl>
                                          <p:spTgt spid="333"/>
                                        </p:tgtEl>
                                      </p:cBhvr>
                                    </p:animEffect>
                                  </p:childTnLst>
                                </p:cTn>
                              </p:par>
                            </p:childTnLst>
                          </p:cTn>
                        </p:par>
                        <p:par>
                          <p:cTn id="74" fill="hold">
                            <p:stCondLst>
                              <p:cond delay="1000"/>
                            </p:stCondLst>
                            <p:childTnLst>
                              <p:par>
                                <p:cTn id="75" presetID="22" presetClass="entr" presetSubtype="4" fill="hold" nodeType="afterEffect">
                                  <p:stCondLst>
                                    <p:cond delay="0"/>
                                  </p:stCondLst>
                                  <p:childTnLst>
                                    <p:set>
                                      <p:cBhvr>
                                        <p:cTn id="76" dur="1" fill="hold">
                                          <p:stCondLst>
                                            <p:cond delay="0"/>
                                          </p:stCondLst>
                                        </p:cTn>
                                        <p:tgtEl>
                                          <p:spTgt spid="334"/>
                                        </p:tgtEl>
                                        <p:attrNameLst>
                                          <p:attrName>style.visibility</p:attrName>
                                        </p:attrNameLst>
                                      </p:cBhvr>
                                      <p:to>
                                        <p:strVal val="visible"/>
                                      </p:to>
                                    </p:set>
                                    <p:animEffect transition="in" filter="wipe(down)">
                                      <p:cBhvr>
                                        <p:cTn id="77" dur="500"/>
                                        <p:tgtEl>
                                          <p:spTgt spid="33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335"/>
                                        </p:tgtEl>
                                        <p:attrNameLst>
                                          <p:attrName>style.visibility</p:attrName>
                                        </p:attrNameLst>
                                      </p:cBhvr>
                                      <p:to>
                                        <p:strVal val="visible"/>
                                      </p:to>
                                    </p:set>
                                    <p:animEffect transition="in" filter="wipe(left)">
                                      <p:cBhvr>
                                        <p:cTn id="81" dur="500"/>
                                        <p:tgtEl>
                                          <p:spTgt spid="33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09"/>
                                        </p:tgtEl>
                                        <p:attrNameLst>
                                          <p:attrName>style.visibility</p:attrName>
                                        </p:attrNameLst>
                                      </p:cBhvr>
                                      <p:to>
                                        <p:strVal val="visible"/>
                                      </p:to>
                                    </p:set>
                                    <p:animEffect transition="in" filter="wipe(left)">
                                      <p:cBhvr>
                                        <p:cTn id="86" dur="500"/>
                                        <p:tgtEl>
                                          <p:spTgt spid="309"/>
                                        </p:tgtEl>
                                      </p:cBhvr>
                                    </p:animEffect>
                                  </p:childTnLst>
                                </p:cTn>
                              </p:par>
                            </p:childTnLst>
                          </p:cTn>
                        </p:par>
                        <p:par>
                          <p:cTn id="87" fill="hold">
                            <p:stCondLst>
                              <p:cond delay="500"/>
                            </p:stCondLst>
                            <p:childTnLst>
                              <p:par>
                                <p:cTn id="88" presetID="22" presetClass="entr" presetSubtype="8" fill="hold" nodeType="afterEffect">
                                  <p:stCondLst>
                                    <p:cond delay="0"/>
                                  </p:stCondLst>
                                  <p:childTnLst>
                                    <p:set>
                                      <p:cBhvr>
                                        <p:cTn id="89" dur="1" fill="hold">
                                          <p:stCondLst>
                                            <p:cond delay="0"/>
                                          </p:stCondLst>
                                        </p:cTn>
                                        <p:tgtEl>
                                          <p:spTgt spid="168"/>
                                        </p:tgtEl>
                                        <p:attrNameLst>
                                          <p:attrName>style.visibility</p:attrName>
                                        </p:attrNameLst>
                                      </p:cBhvr>
                                      <p:to>
                                        <p:strVal val="visible"/>
                                      </p:to>
                                    </p:set>
                                    <p:animEffect transition="in" filter="wipe(left)">
                                      <p:cBhvr>
                                        <p:cTn id="90" dur="500"/>
                                        <p:tgtEl>
                                          <p:spTgt spid="168"/>
                                        </p:tgtEl>
                                      </p:cBhvr>
                                    </p:animEffect>
                                  </p:childTnLst>
                                </p:cTn>
                              </p:par>
                            </p:childTnLst>
                          </p:cTn>
                        </p:par>
                        <p:par>
                          <p:cTn id="91" fill="hold">
                            <p:stCondLst>
                              <p:cond delay="1000"/>
                            </p:stCondLst>
                            <p:childTnLst>
                              <p:par>
                                <p:cTn id="92" presetID="22" presetClass="entr" presetSubtype="1" fill="hold" nodeType="after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wipe(up)">
                                      <p:cBhvr>
                                        <p:cTn id="94" dur="500"/>
                                        <p:tgtEl>
                                          <p:spTgt spid="26"/>
                                        </p:tgtEl>
                                      </p:cBhvr>
                                    </p:animEffect>
                                  </p:childTnLst>
                                </p:cTn>
                              </p:par>
                            </p:childTnLst>
                          </p:cTn>
                        </p:par>
                        <p:par>
                          <p:cTn id="95" fill="hold">
                            <p:stCondLst>
                              <p:cond delay="1500"/>
                            </p:stCondLst>
                            <p:childTnLst>
                              <p:par>
                                <p:cTn id="96" presetID="22" presetClass="entr" presetSubtype="8" fill="hold" nodeType="afterEffect">
                                  <p:stCondLst>
                                    <p:cond delay="0"/>
                                  </p:stCondLst>
                                  <p:childTnLst>
                                    <p:set>
                                      <p:cBhvr>
                                        <p:cTn id="97" dur="1" fill="hold">
                                          <p:stCondLst>
                                            <p:cond delay="0"/>
                                          </p:stCondLst>
                                        </p:cTn>
                                        <p:tgtEl>
                                          <p:spTgt spid="199"/>
                                        </p:tgtEl>
                                        <p:attrNameLst>
                                          <p:attrName>style.visibility</p:attrName>
                                        </p:attrNameLst>
                                      </p:cBhvr>
                                      <p:to>
                                        <p:strVal val="visible"/>
                                      </p:to>
                                    </p:set>
                                    <p:animEffect transition="in" filter="wipe(left)">
                                      <p:cBhvr>
                                        <p:cTn id="98" dur="500"/>
                                        <p:tgtEl>
                                          <p:spTgt spid="19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165"/>
                                        </p:tgtEl>
                                        <p:attrNameLst>
                                          <p:attrName>style.visibility</p:attrName>
                                        </p:attrNameLst>
                                      </p:cBhvr>
                                      <p:to>
                                        <p:strVal val="visible"/>
                                      </p:to>
                                    </p:set>
                                    <p:animEffect transition="in" filter="wipe(left)">
                                      <p:cBhvr>
                                        <p:cTn id="103" dur="500"/>
                                        <p:tgtEl>
                                          <p:spTgt spid="165"/>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304"/>
                                        </p:tgtEl>
                                        <p:attrNameLst>
                                          <p:attrName>style.visibility</p:attrName>
                                        </p:attrNameLst>
                                      </p:cBhvr>
                                      <p:to>
                                        <p:strVal val="visible"/>
                                      </p:to>
                                    </p:set>
                                    <p:animEffect transition="in" filter="wipe(left)">
                                      <p:cBhvr>
                                        <p:cTn id="111" dur="500"/>
                                        <p:tgtEl>
                                          <p:spTgt spid="30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204"/>
                                        </p:tgtEl>
                                        <p:attrNameLst>
                                          <p:attrName>style.visibility</p:attrName>
                                        </p:attrNameLst>
                                      </p:cBhvr>
                                      <p:to>
                                        <p:strVal val="visible"/>
                                      </p:to>
                                    </p:set>
                                    <p:animEffect transition="in" filter="wipe(left)">
                                      <p:cBhvr>
                                        <p:cTn id="115" dur="500"/>
                                        <p:tgtEl>
                                          <p:spTgt spid="20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232"/>
                                        </p:tgtEl>
                                        <p:attrNameLst>
                                          <p:attrName>style.visibility</p:attrName>
                                        </p:attrNameLst>
                                      </p:cBhvr>
                                      <p:to>
                                        <p:strVal val="visible"/>
                                      </p:to>
                                    </p:set>
                                    <p:animEffect transition="in" filter="wipe(left)">
                                      <p:cBhvr>
                                        <p:cTn id="120" dur="500"/>
                                        <p:tgtEl>
                                          <p:spTgt spid="232"/>
                                        </p:tgtEl>
                                      </p:cBhvr>
                                    </p:animEffect>
                                  </p:childTnLst>
                                </p:cTn>
                              </p:par>
                            </p:childTnLst>
                          </p:cTn>
                        </p:par>
                        <p:par>
                          <p:cTn id="121" fill="hold">
                            <p:stCondLst>
                              <p:cond delay="500"/>
                            </p:stCondLst>
                            <p:childTnLst>
                              <p:par>
                                <p:cTn id="122" presetID="22" presetClass="entr" presetSubtype="8" fill="hold" nodeType="afterEffect">
                                  <p:stCondLst>
                                    <p:cond delay="0"/>
                                  </p:stCondLst>
                                  <p:childTnLst>
                                    <p:set>
                                      <p:cBhvr>
                                        <p:cTn id="123" dur="1" fill="hold">
                                          <p:stCondLst>
                                            <p:cond delay="0"/>
                                          </p:stCondLst>
                                        </p:cTn>
                                        <p:tgtEl>
                                          <p:spTgt spid="222"/>
                                        </p:tgtEl>
                                        <p:attrNameLst>
                                          <p:attrName>style.visibility</p:attrName>
                                        </p:attrNameLst>
                                      </p:cBhvr>
                                      <p:to>
                                        <p:strVal val="visible"/>
                                      </p:to>
                                    </p:set>
                                    <p:animEffect transition="in" filter="wipe(left)">
                                      <p:cBhvr>
                                        <p:cTn id="124" dur="500"/>
                                        <p:tgtEl>
                                          <p:spTgt spid="222"/>
                                        </p:tgtEl>
                                      </p:cBhvr>
                                    </p:animEffect>
                                  </p:childTnLst>
                                </p:cTn>
                              </p:par>
                            </p:childTnLst>
                          </p:cTn>
                        </p:par>
                        <p:par>
                          <p:cTn id="125" fill="hold">
                            <p:stCondLst>
                              <p:cond delay="1000"/>
                            </p:stCondLst>
                            <p:childTnLst>
                              <p:par>
                                <p:cTn id="126" presetID="22" presetClass="entr" presetSubtype="8" fill="hold" nodeType="after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wipe(left)">
                                      <p:cBhvr>
                                        <p:cTn id="128" dur="500"/>
                                        <p:tgtEl>
                                          <p:spTgt spid="315"/>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60"/>
                                        </p:tgtEl>
                                        <p:attrNameLst>
                                          <p:attrName>style.visibility</p:attrName>
                                        </p:attrNameLst>
                                      </p:cBhvr>
                                      <p:to>
                                        <p:strVal val="visible"/>
                                      </p:to>
                                    </p:set>
                                    <p:animEffect transition="in" filter="wipe(left)">
                                      <p:cBhvr>
                                        <p:cTn id="133" dur="500"/>
                                        <p:tgtEl>
                                          <p:spTgt spid="160"/>
                                        </p:tgtEl>
                                      </p:cBhvr>
                                    </p:animEffect>
                                  </p:childTnLst>
                                </p:cTn>
                              </p:par>
                            </p:childTnLst>
                          </p:cTn>
                        </p:par>
                        <p:par>
                          <p:cTn id="134" fill="hold">
                            <p:stCondLst>
                              <p:cond delay="500"/>
                            </p:stCondLst>
                            <p:childTnLst>
                              <p:par>
                                <p:cTn id="135" presetID="22" presetClass="entr" presetSubtype="1" fill="hold" nodeType="afterEffect">
                                  <p:stCondLst>
                                    <p:cond delay="0"/>
                                  </p:stCondLst>
                                  <p:childTnLst>
                                    <p:set>
                                      <p:cBhvr>
                                        <p:cTn id="136" dur="1" fill="hold">
                                          <p:stCondLst>
                                            <p:cond delay="0"/>
                                          </p:stCondLst>
                                        </p:cTn>
                                        <p:tgtEl>
                                          <p:spTgt spid="23"/>
                                        </p:tgtEl>
                                        <p:attrNameLst>
                                          <p:attrName>style.visibility</p:attrName>
                                        </p:attrNameLst>
                                      </p:cBhvr>
                                      <p:to>
                                        <p:strVal val="visible"/>
                                      </p:to>
                                    </p:set>
                                    <p:animEffect transition="in" filter="wipe(up)">
                                      <p:cBhvr>
                                        <p:cTn id="137" dur="500"/>
                                        <p:tgtEl>
                                          <p:spTgt spid="23"/>
                                        </p:tgtEl>
                                      </p:cBhvr>
                                    </p:animEffect>
                                  </p:childTnLst>
                                </p:cTn>
                              </p:par>
                            </p:childTnLst>
                          </p:cTn>
                        </p:par>
                        <p:par>
                          <p:cTn id="138" fill="hold">
                            <p:stCondLst>
                              <p:cond delay="1000"/>
                            </p:stCondLst>
                            <p:childTnLst>
                              <p:par>
                                <p:cTn id="139" presetID="22" presetClass="entr" presetSubtype="8" fill="hold" grpId="0" nodeType="afterEffect">
                                  <p:stCondLst>
                                    <p:cond delay="0"/>
                                  </p:stCondLst>
                                  <p:childTnLst>
                                    <p:set>
                                      <p:cBhvr>
                                        <p:cTn id="140" dur="1" fill="hold">
                                          <p:stCondLst>
                                            <p:cond delay="0"/>
                                          </p:stCondLst>
                                        </p:cTn>
                                        <p:tgtEl>
                                          <p:spTgt spid="216"/>
                                        </p:tgtEl>
                                        <p:attrNameLst>
                                          <p:attrName>style.visibility</p:attrName>
                                        </p:attrNameLst>
                                      </p:cBhvr>
                                      <p:to>
                                        <p:strVal val="visible"/>
                                      </p:to>
                                    </p:set>
                                    <p:animEffect transition="in" filter="wipe(left)">
                                      <p:cBhvr>
                                        <p:cTn id="141" dur="500"/>
                                        <p:tgtEl>
                                          <p:spTgt spid="216"/>
                                        </p:tgtEl>
                                      </p:cBhvr>
                                    </p:animEffect>
                                  </p:childTnLst>
                                </p:cTn>
                              </p:par>
                            </p:childTnLst>
                          </p:cTn>
                        </p:par>
                        <p:par>
                          <p:cTn id="142" fill="hold">
                            <p:stCondLst>
                              <p:cond delay="1500"/>
                            </p:stCondLst>
                            <p:childTnLst>
                              <p:par>
                                <p:cTn id="143" presetID="22" presetClass="entr" presetSubtype="1" fill="hold" nodeType="after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wipe(up)">
                                      <p:cBhvr>
                                        <p:cTn id="145" dur="500"/>
                                        <p:tgtEl>
                                          <p:spTgt spid="217"/>
                                        </p:tgtEl>
                                      </p:cBhvr>
                                    </p:animEffect>
                                  </p:childTnLst>
                                </p:cTn>
                              </p:par>
                            </p:childTnLst>
                          </p:cTn>
                        </p:par>
                        <p:par>
                          <p:cTn id="146" fill="hold">
                            <p:stCondLst>
                              <p:cond delay="2000"/>
                            </p:stCondLst>
                            <p:childTnLst>
                              <p:par>
                                <p:cTn id="147" presetID="22" presetClass="entr" presetSubtype="2" fill="hold" nodeType="afterEffect">
                                  <p:stCondLst>
                                    <p:cond delay="0"/>
                                  </p:stCondLst>
                                  <p:childTnLst>
                                    <p:set>
                                      <p:cBhvr>
                                        <p:cTn id="148" dur="1" fill="hold">
                                          <p:stCondLst>
                                            <p:cond delay="0"/>
                                          </p:stCondLst>
                                        </p:cTn>
                                        <p:tgtEl>
                                          <p:spTgt spid="221"/>
                                        </p:tgtEl>
                                        <p:attrNameLst>
                                          <p:attrName>style.visibility</p:attrName>
                                        </p:attrNameLst>
                                      </p:cBhvr>
                                      <p:to>
                                        <p:strVal val="visible"/>
                                      </p:to>
                                    </p:set>
                                    <p:animEffect transition="in" filter="wipe(right)">
                                      <p:cBhvr>
                                        <p:cTn id="149" dur="500"/>
                                        <p:tgtEl>
                                          <p:spTgt spid="221"/>
                                        </p:tgtEl>
                                      </p:cBhvr>
                                    </p:animEffect>
                                  </p:childTnLst>
                                </p:cTn>
                              </p:par>
                            </p:childTnLst>
                          </p:cTn>
                        </p:par>
                        <p:par>
                          <p:cTn id="150" fill="hold">
                            <p:stCondLst>
                              <p:cond delay="2500"/>
                            </p:stCondLst>
                            <p:childTnLst>
                              <p:par>
                                <p:cTn id="151" presetID="22" presetClass="entr" presetSubtype="4" fill="hold" nodeType="afterEffect">
                                  <p:stCondLst>
                                    <p:cond delay="0"/>
                                  </p:stCondLst>
                                  <p:childTnLst>
                                    <p:set>
                                      <p:cBhvr>
                                        <p:cTn id="152" dur="1" fill="hold">
                                          <p:stCondLst>
                                            <p:cond delay="0"/>
                                          </p:stCondLst>
                                        </p:cTn>
                                        <p:tgtEl>
                                          <p:spTgt spid="220"/>
                                        </p:tgtEl>
                                        <p:attrNameLst>
                                          <p:attrName>style.visibility</p:attrName>
                                        </p:attrNameLst>
                                      </p:cBhvr>
                                      <p:to>
                                        <p:strVal val="visible"/>
                                      </p:to>
                                    </p:set>
                                    <p:animEffect transition="in" filter="wipe(down)">
                                      <p:cBhvr>
                                        <p:cTn id="153" dur="500"/>
                                        <p:tgtEl>
                                          <p:spTgt spid="220"/>
                                        </p:tgtEl>
                                      </p:cBhvr>
                                    </p:animEffect>
                                  </p:childTnLst>
                                </p:cTn>
                              </p:par>
                            </p:childTnLst>
                          </p:cTn>
                        </p:par>
                        <p:par>
                          <p:cTn id="154" fill="hold">
                            <p:stCondLst>
                              <p:cond delay="3000"/>
                            </p:stCondLst>
                            <p:childTnLst>
                              <p:par>
                                <p:cTn id="155" presetID="22" presetClass="entr" presetSubtype="8" fill="hold" nodeType="afterEffect">
                                  <p:stCondLst>
                                    <p:cond delay="0"/>
                                  </p:stCondLst>
                                  <p:childTnLst>
                                    <p:set>
                                      <p:cBhvr>
                                        <p:cTn id="156" dur="1" fill="hold">
                                          <p:stCondLst>
                                            <p:cond delay="0"/>
                                          </p:stCondLst>
                                        </p:cTn>
                                        <p:tgtEl>
                                          <p:spTgt spid="157"/>
                                        </p:tgtEl>
                                        <p:attrNameLst>
                                          <p:attrName>style.visibility</p:attrName>
                                        </p:attrNameLst>
                                      </p:cBhvr>
                                      <p:to>
                                        <p:strVal val="visible"/>
                                      </p:to>
                                    </p:set>
                                    <p:animEffect transition="in" filter="wipe(left)">
                                      <p:cBhvr>
                                        <p:cTn id="157" dur="500"/>
                                        <p:tgtEl>
                                          <p:spTgt spid="157"/>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74"/>
                                        </p:tgtEl>
                                        <p:attrNameLst>
                                          <p:attrName>style.visibility</p:attrName>
                                        </p:attrNameLst>
                                      </p:cBhvr>
                                      <p:to>
                                        <p:strVal val="visible"/>
                                      </p:to>
                                    </p:set>
                                    <p:animEffect transition="in" filter="wipe(left)">
                                      <p:cBhvr>
                                        <p:cTn id="162" dur="500"/>
                                        <p:tgtEl>
                                          <p:spTgt spid="174"/>
                                        </p:tgtEl>
                                      </p:cBhvr>
                                    </p:animEffect>
                                  </p:childTnLst>
                                </p:cTn>
                              </p:par>
                            </p:childTnLst>
                          </p:cTn>
                        </p:par>
                        <p:par>
                          <p:cTn id="163" fill="hold">
                            <p:stCondLst>
                              <p:cond delay="500"/>
                            </p:stCondLst>
                            <p:childTnLst>
                              <p:par>
                                <p:cTn id="164" presetID="22" presetClass="entr" presetSubtype="1" fill="hold" nodeType="after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wipe(up)">
                                      <p:cBhvr>
                                        <p:cTn id="166" dur="500"/>
                                        <p:tgtEl>
                                          <p:spTgt spid="25"/>
                                        </p:tgtEl>
                                      </p:cBhvr>
                                    </p:animEffect>
                                  </p:childTnLst>
                                </p:cTn>
                              </p:par>
                            </p:childTnLst>
                          </p:cTn>
                        </p:par>
                      </p:childTnLst>
                    </p:cTn>
                  </p:par>
                  <p:par>
                    <p:cTn id="167" fill="hold">
                      <p:stCondLst>
                        <p:cond delay="indefinite"/>
                      </p:stCondLst>
                      <p:childTnLst>
                        <p:par>
                          <p:cTn id="168" fill="hold">
                            <p:stCondLst>
                              <p:cond delay="0"/>
                            </p:stCondLst>
                            <p:childTnLst>
                              <p:par>
                                <p:cTn id="169" presetID="53" presetClass="entr" presetSubtype="16" fill="hold" grpId="0" nodeType="clickEffect">
                                  <p:stCondLst>
                                    <p:cond delay="0"/>
                                  </p:stCondLst>
                                  <p:childTnLst>
                                    <p:set>
                                      <p:cBhvr>
                                        <p:cTn id="170" dur="1" fill="hold">
                                          <p:stCondLst>
                                            <p:cond delay="0"/>
                                          </p:stCondLst>
                                        </p:cTn>
                                        <p:tgtEl>
                                          <p:spTgt spid="300"/>
                                        </p:tgtEl>
                                        <p:attrNameLst>
                                          <p:attrName>style.visibility</p:attrName>
                                        </p:attrNameLst>
                                      </p:cBhvr>
                                      <p:to>
                                        <p:strVal val="visible"/>
                                      </p:to>
                                    </p:set>
                                    <p:anim calcmode="lin" valueType="num">
                                      <p:cBhvr>
                                        <p:cTn id="171" dur="500" fill="hold"/>
                                        <p:tgtEl>
                                          <p:spTgt spid="300"/>
                                        </p:tgtEl>
                                        <p:attrNameLst>
                                          <p:attrName>ppt_w</p:attrName>
                                        </p:attrNameLst>
                                      </p:cBhvr>
                                      <p:tavLst>
                                        <p:tav tm="0">
                                          <p:val>
                                            <p:fltVal val="0"/>
                                          </p:val>
                                        </p:tav>
                                        <p:tav tm="100000">
                                          <p:val>
                                            <p:strVal val="#ppt_w"/>
                                          </p:val>
                                        </p:tav>
                                      </p:tavLst>
                                    </p:anim>
                                    <p:anim calcmode="lin" valueType="num">
                                      <p:cBhvr>
                                        <p:cTn id="172" dur="500" fill="hold"/>
                                        <p:tgtEl>
                                          <p:spTgt spid="300"/>
                                        </p:tgtEl>
                                        <p:attrNameLst>
                                          <p:attrName>ppt_h</p:attrName>
                                        </p:attrNameLst>
                                      </p:cBhvr>
                                      <p:tavLst>
                                        <p:tav tm="0">
                                          <p:val>
                                            <p:fltVal val="0"/>
                                          </p:val>
                                        </p:tav>
                                        <p:tav tm="100000">
                                          <p:val>
                                            <p:strVal val="#ppt_h"/>
                                          </p:val>
                                        </p:tav>
                                      </p:tavLst>
                                    </p:anim>
                                    <p:animEffect transition="in" filter="fade">
                                      <p:cBhvr>
                                        <p:cTn id="173" dur="500"/>
                                        <p:tgtEl>
                                          <p:spTgt spid="300"/>
                                        </p:tgtEl>
                                      </p:cBhvr>
                                    </p:animEffect>
                                  </p:childTnLst>
                                </p:cTn>
                              </p:par>
                            </p:childTnLst>
                          </p:cTn>
                        </p:par>
                        <p:par>
                          <p:cTn id="174" fill="hold">
                            <p:stCondLst>
                              <p:cond delay="500"/>
                            </p:stCondLst>
                            <p:childTnLst>
                              <p:par>
                                <p:cTn id="175" presetID="22" presetClass="entr" presetSubtype="8" fill="hold" nodeType="afterEffect">
                                  <p:stCondLst>
                                    <p:cond delay="0"/>
                                  </p:stCondLst>
                                  <p:childTnLst>
                                    <p:set>
                                      <p:cBhvr>
                                        <p:cTn id="176" dur="1" fill="hold">
                                          <p:stCondLst>
                                            <p:cond delay="0"/>
                                          </p:stCondLst>
                                        </p:cTn>
                                        <p:tgtEl>
                                          <p:spTgt spid="318"/>
                                        </p:tgtEl>
                                        <p:attrNameLst>
                                          <p:attrName>style.visibility</p:attrName>
                                        </p:attrNameLst>
                                      </p:cBhvr>
                                      <p:to>
                                        <p:strVal val="visible"/>
                                      </p:to>
                                    </p:set>
                                    <p:animEffect transition="in" filter="wipe(left)">
                                      <p:cBhvr>
                                        <p:cTn id="17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216" grpId="0" animBg="1"/>
      <p:bldP spid="30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任意多边形: 形状 191"/>
          <p:cNvSpPr/>
          <p:nvPr/>
        </p:nvSpPr>
        <p:spPr>
          <a:xfrm>
            <a:off x="4829479" y="2052617"/>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sp>
        <p:nvSpPr>
          <p:cNvPr id="2" name="标题 1"/>
          <p:cNvSpPr>
            <a:spLocks noGrp="1"/>
          </p:cNvSpPr>
          <p:nvPr>
            <p:ph type="title"/>
          </p:nvPr>
        </p:nvSpPr>
        <p:spPr/>
        <p:txBody>
          <a:bodyPr/>
          <a:lstStyle/>
          <a:p>
            <a:r>
              <a:rPr lang="en-US" altLang="zh-CN" dirty="0"/>
              <a:t>SW</a:t>
            </a:r>
            <a:r>
              <a:rPr lang="zh-CN" altLang="en-US" dirty="0"/>
              <a:t>指令数据通路建立过程</a:t>
            </a:r>
          </a:p>
        </p:txBody>
      </p:sp>
      <p:cxnSp>
        <p:nvCxnSpPr>
          <p:cNvPr id="4" name="直接连接符 3"/>
          <p:cNvCxnSpPr/>
          <p:nvPr/>
        </p:nvCxnSpPr>
        <p:spPr>
          <a:xfrm>
            <a:off x="4176690" y="4230228"/>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 name="组合 4"/>
          <p:cNvGrpSpPr/>
          <p:nvPr/>
        </p:nvGrpSpPr>
        <p:grpSpPr>
          <a:xfrm>
            <a:off x="4824328" y="2906035"/>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06035"/>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4896"/>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5214"/>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75588"/>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22322" y="2053216"/>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0000"/>
              </a:solidFill>
            </a:endParaRPr>
          </a:p>
        </p:txBody>
      </p:sp>
      <p:grpSp>
        <p:nvGrpSpPr>
          <p:cNvPr id="20" name="组合 19"/>
          <p:cNvGrpSpPr/>
          <p:nvPr/>
        </p:nvGrpSpPr>
        <p:grpSpPr>
          <a:xfrm>
            <a:off x="4806802" y="1842030"/>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10812833" y="1842100"/>
            <a:ext cx="0" cy="18497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879360" y="2475658"/>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p:nvCxnSpPr>
        <p:spPr>
          <a:xfrm>
            <a:off x="7140144" y="2695284"/>
            <a:ext cx="0" cy="131762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6096000" y="4099332"/>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163957" y="4680170"/>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9" name="任意多边形: 形状 256"/>
          <p:cNvSpPr/>
          <p:nvPr/>
        </p:nvSpPr>
        <p:spPr>
          <a:xfrm flipV="1">
            <a:off x="4656893" y="4234558"/>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0" name="直接连接符 29"/>
          <p:cNvCxnSpPr/>
          <p:nvPr/>
        </p:nvCxnSpPr>
        <p:spPr>
          <a:xfrm>
            <a:off x="3843271" y="398677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a:off x="3829269" y="3721976"/>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4810800" y="2263943"/>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33" name="矩形 32"/>
          <p:cNvSpPr/>
          <p:nvPr/>
        </p:nvSpPr>
        <p:spPr>
          <a:xfrm>
            <a:off x="4802711" y="1595703"/>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1805148"/>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802712" y="2224040"/>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444399"/>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4507855" y="3011035"/>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4802712" y="2653844"/>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40" name="矩形 39"/>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41" name="矩形 40"/>
          <p:cNvSpPr/>
          <p:nvPr/>
        </p:nvSpPr>
        <p:spPr>
          <a:xfrm>
            <a:off x="1889290" y="3487464"/>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2" name="直接连接符 4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4" name="直接连接符 43"/>
          <p:cNvCxnSpPr>
            <a:endCxn id="41"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133425" y="3706379"/>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7" name="组合 46"/>
          <p:cNvGrpSpPr/>
          <p:nvPr/>
        </p:nvGrpSpPr>
        <p:grpSpPr>
          <a:xfrm>
            <a:off x="2450577" y="3396668"/>
            <a:ext cx="895565" cy="1370404"/>
            <a:chOff x="2153669" y="3581315"/>
            <a:chExt cx="981236" cy="1387999"/>
          </a:xfrm>
        </p:grpSpPr>
        <p:sp>
          <p:nvSpPr>
            <p:cNvPr id="48" name="矩形 4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0" name="矩形 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1" name="矩形 5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grpSp>
      <p:sp>
        <p:nvSpPr>
          <p:cNvPr id="52" name="矩形 51"/>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3" name="矩形 52"/>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4" name="直接连接符 53"/>
          <p:cNvCxnSpPr/>
          <p:nvPr/>
        </p:nvCxnSpPr>
        <p:spPr>
          <a:xfrm>
            <a:off x="2282760" y="5565334"/>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6" name="矩形 55"/>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7" name="矩形 56"/>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9" name="矩形 58"/>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60" name="矩形 59"/>
          <p:cNvSpPr/>
          <p:nvPr/>
        </p:nvSpPr>
        <p:spPr>
          <a:xfrm>
            <a:off x="4987988" y="5457150"/>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6028771" y="5585214"/>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37899" y="3356194"/>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3" name="矩形 62"/>
          <p:cNvSpPr/>
          <p:nvPr/>
        </p:nvSpPr>
        <p:spPr>
          <a:xfrm>
            <a:off x="4823256" y="3566460"/>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4328" y="387067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4818000" y="4200596"/>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4823256" y="453686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7" name="矩形 66"/>
          <p:cNvSpPr/>
          <p:nvPr/>
        </p:nvSpPr>
        <p:spPr>
          <a:xfrm>
            <a:off x="5316892" y="3321030"/>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178608" y="4303545"/>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69" name="矩形 68"/>
          <p:cNvSpPr/>
          <p:nvPr/>
        </p:nvSpPr>
        <p:spPr>
          <a:xfrm>
            <a:off x="5866794" y="3576197"/>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70" name="矩形 69"/>
          <p:cNvSpPr/>
          <p:nvPr/>
        </p:nvSpPr>
        <p:spPr>
          <a:xfrm>
            <a:off x="5859075" y="3973903"/>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71" name="组合 70"/>
          <p:cNvGrpSpPr/>
          <p:nvPr/>
        </p:nvGrpSpPr>
        <p:grpSpPr>
          <a:xfrm>
            <a:off x="4386030" y="4081430"/>
            <a:ext cx="269626" cy="509573"/>
            <a:chOff x="4451072" y="4543951"/>
            <a:chExt cx="284372" cy="537440"/>
          </a:xfrm>
        </p:grpSpPr>
        <p:sp>
          <p:nvSpPr>
            <p:cNvPr id="72" name="流程图: 手动操作 71"/>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74" name="流程图: 手动操作 73"/>
          <p:cNvSpPr/>
          <p:nvPr/>
        </p:nvSpPr>
        <p:spPr>
          <a:xfrm rot="16200000">
            <a:off x="1267655" y="359361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1354929" y="344239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6" name="矩形 75"/>
          <p:cNvSpPr/>
          <p:nvPr/>
        </p:nvSpPr>
        <p:spPr>
          <a:xfrm>
            <a:off x="10686765" y="362022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6169641" y="3721977"/>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7448454" y="5494201"/>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7003106" y="5279414"/>
            <a:ext cx="461986" cy="523995"/>
            <a:chOff x="7239187" y="4876233"/>
            <a:chExt cx="506180" cy="574121"/>
          </a:xfrm>
        </p:grpSpPr>
        <p:sp>
          <p:nvSpPr>
            <p:cNvPr id="80" name="平行四边形 79"/>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 name="矩形 80"/>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2" name="矩形 81"/>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3" name="矩形 82"/>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4" name="直接连接符 83"/>
          <p:cNvCxnSpPr/>
          <p:nvPr/>
        </p:nvCxnSpPr>
        <p:spPr>
          <a:xfrm flipV="1">
            <a:off x="7199625" y="4240099"/>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7184428" y="3929689"/>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8" name="矩形 87"/>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9" name="矩形 88"/>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90" name="直接连接符 89"/>
          <p:cNvCxnSpPr/>
          <p:nvPr/>
        </p:nvCxnSpPr>
        <p:spPr>
          <a:xfrm>
            <a:off x="8089818" y="3998694"/>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188340" y="3423732"/>
            <a:ext cx="869365" cy="1361582"/>
            <a:chOff x="2106940" y="3477998"/>
            <a:chExt cx="952529" cy="1491834"/>
          </a:xfrm>
        </p:grpSpPr>
        <p:sp>
          <p:nvSpPr>
            <p:cNvPr id="93" name="矩形 92"/>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4" name="矩形 93"/>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98" name="矩形 97"/>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9" name="矩形 98"/>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00" name="矩形 99"/>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101" name="矩形 100"/>
          <p:cNvSpPr/>
          <p:nvPr/>
        </p:nvSpPr>
        <p:spPr>
          <a:xfrm>
            <a:off x="2797871" y="514705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2" name="矩形 101"/>
          <p:cNvSpPr/>
          <p:nvPr/>
        </p:nvSpPr>
        <p:spPr>
          <a:xfrm>
            <a:off x="7917148" y="5541411"/>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3" name="矩形 102"/>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4" name="直接连接符 103"/>
          <p:cNvCxnSpPr/>
          <p:nvPr/>
        </p:nvCxnSpPr>
        <p:spPr>
          <a:xfrm>
            <a:off x="3829269" y="2653191"/>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任意多边形: 形状 256"/>
          <p:cNvSpPr/>
          <p:nvPr/>
        </p:nvSpPr>
        <p:spPr>
          <a:xfrm flipV="1">
            <a:off x="10954343" y="3701790"/>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6" name="直接连接符 105"/>
          <p:cNvCxnSpPr>
            <a:stCxn id="105" idx="0"/>
          </p:cNvCxnSpPr>
          <p:nvPr/>
        </p:nvCxnSpPr>
        <p:spPr>
          <a:xfrm>
            <a:off x="11162431" y="3847754"/>
            <a:ext cx="0" cy="267056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827881" y="4444104"/>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3986780"/>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3837130" y="5652307"/>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4163957" y="4680170"/>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4163956" y="6518315"/>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9000571" y="3226433"/>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9000571" y="3226434"/>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10279487" y="3226434"/>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10286437" y="3710649"/>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461110" y="4116934"/>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721225" y="438669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直接连接符 120"/>
          <p:cNvCxnSpPr/>
          <p:nvPr/>
        </p:nvCxnSpPr>
        <p:spPr>
          <a:xfrm>
            <a:off x="6096000" y="5577057"/>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2" name="直接连接符 121"/>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3" name="矩形 122"/>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4" name="等腰三角形 123"/>
          <p:cNvSpPr/>
          <p:nvPr/>
        </p:nvSpPr>
        <p:spPr>
          <a:xfrm>
            <a:off x="1906626" y="3799562"/>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5245466" y="4772152"/>
            <a:ext cx="506870" cy="462158"/>
            <a:chOff x="1853728" y="4285666"/>
            <a:chExt cx="534589" cy="487432"/>
          </a:xfrm>
          <a:solidFill>
            <a:srgbClr val="FFCCFF"/>
          </a:solidFill>
        </p:grpSpPr>
        <p:cxnSp>
          <p:nvCxnSpPr>
            <p:cNvPr id="126" name="直接连接符 125"/>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8" name="等腰三角形 127"/>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9" name="组合 128"/>
          <p:cNvGrpSpPr/>
          <p:nvPr/>
        </p:nvGrpSpPr>
        <p:grpSpPr>
          <a:xfrm>
            <a:off x="9390718" y="4663483"/>
            <a:ext cx="506870" cy="462158"/>
            <a:chOff x="1853728" y="4285666"/>
            <a:chExt cx="534589" cy="487432"/>
          </a:xfrm>
          <a:solidFill>
            <a:srgbClr val="00B050"/>
          </a:solidFill>
        </p:grpSpPr>
        <p:cxnSp>
          <p:nvCxnSpPr>
            <p:cNvPr id="130" name="直接连接符 129"/>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1" name="矩形 130"/>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2" name="等腰三角形 131"/>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3" name="直接连接符 132"/>
          <p:cNvCxnSpPr/>
          <p:nvPr/>
        </p:nvCxnSpPr>
        <p:spPr>
          <a:xfrm>
            <a:off x="3311953" y="3720737"/>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1203993" y="3561149"/>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1203993" y="6028423"/>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8477764" y="5750724"/>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4083" y="6271497"/>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930896" y="3834322"/>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930896" y="3834322"/>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1203993" y="3561149"/>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a:off x="8184039" y="5750723"/>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2282760" y="3721977"/>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2282760" y="5110758"/>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95702"/>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95702"/>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14093" y="419027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3806556" y="3719986"/>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7" name="组合 156"/>
          <p:cNvGrpSpPr/>
          <p:nvPr/>
        </p:nvGrpSpPr>
        <p:grpSpPr>
          <a:xfrm>
            <a:off x="4802712" y="1595702"/>
            <a:ext cx="6010121" cy="296556"/>
            <a:chOff x="5065360" y="1767866"/>
            <a:chExt cx="6338800" cy="312774"/>
          </a:xfrm>
        </p:grpSpPr>
        <p:cxnSp>
          <p:nvCxnSpPr>
            <p:cNvPr id="158" name="直接连接符 157"/>
            <p:cNvCxnSpPr/>
            <p:nvPr/>
          </p:nvCxnSpPr>
          <p:spPr>
            <a:xfrm>
              <a:off x="5069279" y="2027739"/>
              <a:ext cx="633488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9" name="矩形 158"/>
            <p:cNvSpPr/>
            <p:nvPr/>
          </p:nvSpPr>
          <p:spPr>
            <a:xfrm>
              <a:off x="5065360" y="1767866"/>
              <a:ext cx="1001214"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sp>
        <p:nvSpPr>
          <p:cNvPr id="160" name="矩形 159"/>
          <p:cNvSpPr/>
          <p:nvPr/>
        </p:nvSpPr>
        <p:spPr>
          <a:xfrm>
            <a:off x="4802712" y="1805148"/>
            <a:ext cx="921663" cy="296556"/>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MemWrite</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sp>
        <p:nvSpPr>
          <p:cNvPr id="161" name="矩形 160"/>
          <p:cNvSpPr/>
          <p:nvPr/>
        </p:nvSpPr>
        <p:spPr>
          <a:xfrm>
            <a:off x="4802712" y="2014594"/>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62" name="组合 161"/>
          <p:cNvGrpSpPr/>
          <p:nvPr/>
        </p:nvGrpSpPr>
        <p:grpSpPr>
          <a:xfrm>
            <a:off x="4802712" y="2224041"/>
            <a:ext cx="3076649" cy="296556"/>
            <a:chOff x="5065360" y="2430566"/>
            <a:chExt cx="3244903" cy="312774"/>
          </a:xfrm>
        </p:grpSpPr>
        <p:cxnSp>
          <p:nvCxnSpPr>
            <p:cNvPr id="163" name="直接连接符 162"/>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5" name="组合 164"/>
          <p:cNvGrpSpPr/>
          <p:nvPr/>
        </p:nvGrpSpPr>
        <p:grpSpPr>
          <a:xfrm>
            <a:off x="4802712" y="2444398"/>
            <a:ext cx="2337433" cy="296556"/>
            <a:chOff x="5065360" y="2662976"/>
            <a:chExt cx="2465261" cy="312774"/>
          </a:xfrm>
        </p:grpSpPr>
        <p:cxnSp>
          <p:nvCxnSpPr>
            <p:cNvPr id="166" name="直接连接符 165"/>
            <p:cNvCxnSpPr/>
            <p:nvPr/>
          </p:nvCxnSpPr>
          <p:spPr>
            <a:xfrm>
              <a:off x="5099327" y="2927581"/>
              <a:ext cx="243129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7" name="矩形 166"/>
            <p:cNvSpPr/>
            <p:nvPr/>
          </p:nvSpPr>
          <p:spPr>
            <a:xfrm>
              <a:off x="5065360" y="2662976"/>
              <a:ext cx="803405"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ALUSrc</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8" name="组合 167"/>
          <p:cNvGrpSpPr/>
          <p:nvPr/>
        </p:nvGrpSpPr>
        <p:grpSpPr>
          <a:xfrm>
            <a:off x="4507856" y="3011035"/>
            <a:ext cx="694421" cy="1110848"/>
            <a:chOff x="4754378" y="3260600"/>
            <a:chExt cx="732397" cy="1171598"/>
          </a:xfrm>
        </p:grpSpPr>
        <p:cxnSp>
          <p:nvCxnSpPr>
            <p:cNvPr id="169" name="直接连接符 168"/>
            <p:cNvCxnSpPr/>
            <p:nvPr/>
          </p:nvCxnSpPr>
          <p:spPr>
            <a:xfrm>
              <a:off x="4777672" y="3306933"/>
              <a:ext cx="0" cy="112526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0" name="矩形 169"/>
            <p:cNvSpPr/>
            <p:nvPr/>
          </p:nvSpPr>
          <p:spPr>
            <a:xfrm>
              <a:off x="4754378" y="3260600"/>
              <a:ext cx="732397"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grpSp>
      <p:sp>
        <p:nvSpPr>
          <p:cNvPr id="171" name="矩形 170"/>
          <p:cNvSpPr/>
          <p:nvPr/>
        </p:nvSpPr>
        <p:spPr>
          <a:xfrm>
            <a:off x="8931100" y="2263943"/>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2009606" y="3920247"/>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3" name="矩形 172"/>
          <p:cNvSpPr/>
          <p:nvPr/>
        </p:nvSpPr>
        <p:spPr>
          <a:xfrm>
            <a:off x="1773399" y="3965164"/>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74" name="直接连接符 173"/>
          <p:cNvCxnSpPr>
            <a:endCxn id="218" idx="1"/>
          </p:cNvCxnSpPr>
          <p:nvPr/>
        </p:nvCxnSpPr>
        <p:spPr>
          <a:xfrm>
            <a:off x="1594652" y="3701791"/>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75" name="矩形 174"/>
          <p:cNvSpPr/>
          <p:nvPr/>
        </p:nvSpPr>
        <p:spPr>
          <a:xfrm>
            <a:off x="1809300" y="3166905"/>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6" name="矩形 175"/>
          <p:cNvSpPr/>
          <p:nvPr/>
        </p:nvSpPr>
        <p:spPr>
          <a:xfrm>
            <a:off x="3257818" y="3458102"/>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77" name="矩形 176"/>
          <p:cNvSpPr/>
          <p:nvPr/>
        </p:nvSpPr>
        <p:spPr>
          <a:xfrm>
            <a:off x="1962038" y="5405530"/>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78" name="直接连接符 177"/>
          <p:cNvCxnSpPr/>
          <p:nvPr/>
        </p:nvCxnSpPr>
        <p:spPr>
          <a:xfrm>
            <a:off x="2282760" y="5565334"/>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9" name="任意多边形: 形状 251"/>
          <p:cNvSpPr/>
          <p:nvPr/>
        </p:nvSpPr>
        <p:spPr>
          <a:xfrm>
            <a:off x="2943615" y="5328309"/>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0" name="矩形 179"/>
          <p:cNvSpPr/>
          <p:nvPr/>
        </p:nvSpPr>
        <p:spPr>
          <a:xfrm>
            <a:off x="3065578" y="506219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1" name="矩形 180"/>
          <p:cNvSpPr/>
          <p:nvPr/>
        </p:nvSpPr>
        <p:spPr>
          <a:xfrm>
            <a:off x="3771316" y="2683655"/>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82" name="矩形 181"/>
          <p:cNvSpPr/>
          <p:nvPr/>
        </p:nvSpPr>
        <p:spPr>
          <a:xfrm>
            <a:off x="3786171" y="375171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83" name="矩形 182"/>
          <p:cNvSpPr/>
          <p:nvPr/>
        </p:nvSpPr>
        <p:spPr>
          <a:xfrm>
            <a:off x="3787905" y="349809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84" name="矩形 183"/>
          <p:cNvSpPr/>
          <p:nvPr/>
        </p:nvSpPr>
        <p:spPr>
          <a:xfrm>
            <a:off x="3771135" y="4242750"/>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85" name="矩形 184"/>
          <p:cNvSpPr/>
          <p:nvPr/>
        </p:nvSpPr>
        <p:spPr>
          <a:xfrm>
            <a:off x="3771188" y="5419321"/>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grpSp>
        <p:nvGrpSpPr>
          <p:cNvPr id="186" name="组合 185"/>
          <p:cNvGrpSpPr/>
          <p:nvPr/>
        </p:nvGrpSpPr>
        <p:grpSpPr>
          <a:xfrm>
            <a:off x="4909932" y="5439826"/>
            <a:ext cx="1159685" cy="332420"/>
            <a:chOff x="5178444" y="5822218"/>
            <a:chExt cx="1223105" cy="350599"/>
          </a:xfrm>
        </p:grpSpPr>
        <p:sp>
          <p:nvSpPr>
            <p:cNvPr id="187"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190" name="直接连接符 189"/>
          <p:cNvCxnSpPr/>
          <p:nvPr/>
        </p:nvCxnSpPr>
        <p:spPr>
          <a:xfrm>
            <a:off x="6169641" y="3721977"/>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1" name="矩形 190"/>
          <p:cNvSpPr/>
          <p:nvPr/>
        </p:nvSpPr>
        <p:spPr>
          <a:xfrm>
            <a:off x="7972569" y="5641436"/>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92" name="矩形 191"/>
          <p:cNvSpPr/>
          <p:nvPr/>
        </p:nvSpPr>
        <p:spPr>
          <a:xfrm>
            <a:off x="8154117" y="5419709"/>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93" name="直接连接符 192"/>
          <p:cNvCxnSpPr>
            <a:stCxn id="298" idx="2"/>
          </p:cNvCxnSpPr>
          <p:nvPr/>
        </p:nvCxnSpPr>
        <p:spPr>
          <a:xfrm flipV="1">
            <a:off x="7237156" y="4229992"/>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7181088" y="3487464"/>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8027887" y="3475317"/>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96" name="矩形 195"/>
          <p:cNvSpPr/>
          <p:nvPr/>
        </p:nvSpPr>
        <p:spPr>
          <a:xfrm>
            <a:off x="8075634" y="3727832"/>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8058214" y="4294714"/>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8089818" y="3998694"/>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9994588" y="3997923"/>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0" name="矩形 199"/>
          <p:cNvSpPr/>
          <p:nvPr/>
        </p:nvSpPr>
        <p:spPr>
          <a:xfrm>
            <a:off x="9940770" y="3737106"/>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9961634" y="6236539"/>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02" name="组合 201"/>
          <p:cNvGrpSpPr/>
          <p:nvPr/>
        </p:nvGrpSpPr>
        <p:grpSpPr>
          <a:xfrm>
            <a:off x="2625016" y="4920165"/>
            <a:ext cx="530644" cy="860645"/>
            <a:chOff x="2768573" y="5274135"/>
            <a:chExt cx="559664" cy="907711"/>
          </a:xfrm>
        </p:grpSpPr>
        <p:sp>
          <p:nvSpPr>
            <p:cNvPr id="20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5" name="组合 204"/>
          <p:cNvGrpSpPr/>
          <p:nvPr/>
        </p:nvGrpSpPr>
        <p:grpSpPr>
          <a:xfrm>
            <a:off x="7740670" y="5320402"/>
            <a:ext cx="534262" cy="860645"/>
            <a:chOff x="8163994" y="5696260"/>
            <a:chExt cx="563480" cy="907711"/>
          </a:xfrm>
        </p:grpSpPr>
        <p:sp>
          <p:nvSpPr>
            <p:cNvPr id="20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7" name="矩形 20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8" name="矩形 207"/>
          <p:cNvSpPr/>
          <p:nvPr/>
        </p:nvSpPr>
        <p:spPr>
          <a:xfrm>
            <a:off x="884901" y="6295709"/>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9" name="直接连接符 208"/>
          <p:cNvCxnSpPr/>
          <p:nvPr/>
        </p:nvCxnSpPr>
        <p:spPr>
          <a:xfrm>
            <a:off x="3829269" y="2653191"/>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3829269" y="2653191"/>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461111" y="4575619"/>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461110" y="4116935"/>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6721225" y="4401738"/>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a:off x="6739617" y="4387076"/>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3849771" y="2899779"/>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6" name="矩形 215"/>
          <p:cNvSpPr/>
          <p:nvPr/>
        </p:nvSpPr>
        <p:spPr>
          <a:xfrm>
            <a:off x="3777869" y="244345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7" name="组合 216"/>
          <p:cNvGrpSpPr/>
          <p:nvPr/>
        </p:nvGrpSpPr>
        <p:grpSpPr>
          <a:xfrm>
            <a:off x="1889290" y="3487464"/>
            <a:ext cx="239223" cy="429550"/>
            <a:chOff x="1992610" y="3763083"/>
            <a:chExt cx="252305" cy="453041"/>
          </a:xfrm>
        </p:grpSpPr>
        <p:sp>
          <p:nvSpPr>
            <p:cNvPr id="218" name="矩形 217"/>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9" name="等腰三角形 218"/>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20" name="组合 219"/>
          <p:cNvGrpSpPr/>
          <p:nvPr/>
        </p:nvGrpSpPr>
        <p:grpSpPr>
          <a:xfrm>
            <a:off x="9188343" y="3423732"/>
            <a:ext cx="869365" cy="1701908"/>
            <a:chOff x="9690826" y="3695866"/>
            <a:chExt cx="916908" cy="1794981"/>
          </a:xfrm>
        </p:grpSpPr>
        <p:grpSp>
          <p:nvGrpSpPr>
            <p:cNvPr id="221" name="组合 220"/>
            <p:cNvGrpSpPr/>
            <p:nvPr/>
          </p:nvGrpSpPr>
          <p:grpSpPr>
            <a:xfrm>
              <a:off x="9690826" y="3695866"/>
              <a:ext cx="916908" cy="1436044"/>
              <a:chOff x="2106940" y="3477998"/>
              <a:chExt cx="952529" cy="1491834"/>
            </a:xfrm>
          </p:grpSpPr>
          <p:sp>
            <p:nvSpPr>
              <p:cNvPr id="226" name="矩形 22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27" name="矩形 22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28" name="矩形 22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29" name="矩形 22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0" name="矩形 229"/>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231" name="矩形 23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grpSp>
          <p:nvGrpSpPr>
            <p:cNvPr id="222" name="组合 221"/>
            <p:cNvGrpSpPr/>
            <p:nvPr/>
          </p:nvGrpSpPr>
          <p:grpSpPr>
            <a:xfrm>
              <a:off x="9904273" y="5003415"/>
              <a:ext cx="534589" cy="487432"/>
              <a:chOff x="1853728" y="4285666"/>
              <a:chExt cx="534589" cy="487432"/>
            </a:xfrm>
            <a:solidFill>
              <a:srgbClr val="00B050"/>
            </a:solidFill>
          </p:grpSpPr>
          <p:cxnSp>
            <p:nvCxnSpPr>
              <p:cNvPr id="223" name="直接连接符 2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5" name="等腰三角形 224"/>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cxnSp>
        <p:nvCxnSpPr>
          <p:cNvPr id="232" name="直接连接符 231"/>
          <p:cNvCxnSpPr/>
          <p:nvPr/>
        </p:nvCxnSpPr>
        <p:spPr>
          <a:xfrm>
            <a:off x="3311953" y="3720737"/>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3" name="直接连接符 232"/>
          <p:cNvCxnSpPr/>
          <p:nvPr/>
        </p:nvCxnSpPr>
        <p:spPr>
          <a:xfrm>
            <a:off x="1203993" y="3561149"/>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4" name="直接连接符 233"/>
          <p:cNvCxnSpPr>
            <a:endCxn id="179" idx="2"/>
          </p:cNvCxnSpPr>
          <p:nvPr/>
        </p:nvCxnSpPr>
        <p:spPr>
          <a:xfrm>
            <a:off x="1203992" y="6028423"/>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a:off x="1203993" y="3561149"/>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2282760" y="3721977"/>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7" name="直接连接符 236"/>
          <p:cNvCxnSpPr/>
          <p:nvPr/>
        </p:nvCxnSpPr>
        <p:spPr>
          <a:xfrm>
            <a:off x="2282760" y="5110758"/>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8538102" y="2363121"/>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8102928" y="3748139"/>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8538102" y="2363121"/>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41" name="流程图: 延期 240"/>
          <p:cNvSpPr/>
          <p:nvPr/>
        </p:nvSpPr>
        <p:spPr>
          <a:xfrm>
            <a:off x="8742363" y="2203500"/>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2" name="直接连接符 241"/>
          <p:cNvCxnSpPr/>
          <p:nvPr/>
        </p:nvCxnSpPr>
        <p:spPr>
          <a:xfrm>
            <a:off x="9010191" y="2311774"/>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274988" y="1595702"/>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44" name="矩形 243"/>
          <p:cNvSpPr/>
          <p:nvPr/>
        </p:nvSpPr>
        <p:spPr>
          <a:xfrm>
            <a:off x="660864" y="342130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45" name="矩形 244"/>
          <p:cNvSpPr/>
          <p:nvPr/>
        </p:nvSpPr>
        <p:spPr>
          <a:xfrm>
            <a:off x="4114313" y="3428169"/>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46" name="矩形 245"/>
          <p:cNvSpPr/>
          <p:nvPr/>
        </p:nvSpPr>
        <p:spPr>
          <a:xfrm>
            <a:off x="4121543" y="3695717"/>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47" name="组合 246"/>
          <p:cNvGrpSpPr/>
          <p:nvPr/>
        </p:nvGrpSpPr>
        <p:grpSpPr>
          <a:xfrm>
            <a:off x="2450577" y="3396668"/>
            <a:ext cx="895565" cy="1370404"/>
            <a:chOff x="2153669" y="3581315"/>
            <a:chExt cx="981236" cy="1387999"/>
          </a:xfrm>
        </p:grpSpPr>
        <p:sp>
          <p:nvSpPr>
            <p:cNvPr id="248" name="矩形 247"/>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50" name="矩形 24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51" name="矩形 250"/>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p>
          </p:txBody>
        </p:sp>
      </p:grpSp>
      <p:cxnSp>
        <p:nvCxnSpPr>
          <p:cNvPr id="252" name="直接连接符 251"/>
          <p:cNvCxnSpPr/>
          <p:nvPr/>
        </p:nvCxnSpPr>
        <p:spPr>
          <a:xfrm>
            <a:off x="2133425" y="3706379"/>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825309" y="3721997"/>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a:off x="3870636" y="3990055"/>
            <a:ext cx="93691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5" name="组合 254"/>
          <p:cNvGrpSpPr/>
          <p:nvPr/>
        </p:nvGrpSpPr>
        <p:grpSpPr>
          <a:xfrm>
            <a:off x="4386030" y="4081430"/>
            <a:ext cx="269626" cy="509573"/>
            <a:chOff x="4625897" y="4389532"/>
            <a:chExt cx="284372" cy="537440"/>
          </a:xfrm>
        </p:grpSpPr>
        <p:sp>
          <p:nvSpPr>
            <p:cNvPr id="256" name="流程图: 手动操作 255"/>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7" name="矩形 256"/>
            <p:cNvSpPr/>
            <p:nvPr/>
          </p:nvSpPr>
          <p:spPr>
            <a:xfrm>
              <a:off x="4625897" y="4389532"/>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8" name="组合 257"/>
          <p:cNvGrpSpPr/>
          <p:nvPr/>
        </p:nvGrpSpPr>
        <p:grpSpPr>
          <a:xfrm>
            <a:off x="4818002" y="3321029"/>
            <a:ext cx="1432231" cy="1913280"/>
            <a:chOff x="5081485" y="3587547"/>
            <a:chExt cx="1510556" cy="2017912"/>
          </a:xfrm>
        </p:grpSpPr>
        <p:sp>
          <p:nvSpPr>
            <p:cNvPr id="259" name="矩形 258"/>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62" name="矩形 261"/>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63" name="矩形 262"/>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64" name="矩形 263"/>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65" name="矩形 264"/>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266" name="矩形 265"/>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67" name="矩形 266"/>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68" name="组合 267"/>
            <p:cNvGrpSpPr/>
            <p:nvPr/>
          </p:nvGrpSpPr>
          <p:grpSpPr>
            <a:xfrm>
              <a:off x="5532327" y="5118027"/>
              <a:ext cx="534589" cy="487432"/>
              <a:chOff x="1853728" y="4285666"/>
              <a:chExt cx="534589" cy="487432"/>
            </a:xfrm>
            <a:solidFill>
              <a:srgbClr val="FFCCFF"/>
            </a:solidFill>
          </p:grpSpPr>
          <p:cxnSp>
            <p:nvCxnSpPr>
              <p:cNvPr id="269" name="直接连接符 26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0" name="矩形 26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71" name="等腰三角形 270"/>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72" name="组合 271"/>
          <p:cNvGrpSpPr/>
          <p:nvPr/>
        </p:nvGrpSpPr>
        <p:grpSpPr>
          <a:xfrm>
            <a:off x="2627796" y="4915079"/>
            <a:ext cx="536688" cy="860645"/>
            <a:chOff x="2762198" y="5272347"/>
            <a:chExt cx="566039" cy="907711"/>
          </a:xfrm>
          <a:solidFill>
            <a:srgbClr val="ED7D31"/>
          </a:solidFill>
        </p:grpSpPr>
        <p:sp>
          <p:nvSpPr>
            <p:cNvPr id="273"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75" name="组合 274"/>
          <p:cNvGrpSpPr/>
          <p:nvPr/>
        </p:nvGrpSpPr>
        <p:grpSpPr>
          <a:xfrm>
            <a:off x="1354928" y="3442397"/>
            <a:ext cx="273012" cy="511499"/>
            <a:chOff x="1429026" y="3715552"/>
            <a:chExt cx="287942" cy="539472"/>
          </a:xfrm>
        </p:grpSpPr>
        <p:sp>
          <p:nvSpPr>
            <p:cNvPr id="276" name="流程图: 手动操作 275"/>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7" name="矩形 276"/>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78" name="组合 277"/>
          <p:cNvGrpSpPr/>
          <p:nvPr/>
        </p:nvGrpSpPr>
        <p:grpSpPr>
          <a:xfrm>
            <a:off x="4189697" y="1671346"/>
            <a:ext cx="621104" cy="1383549"/>
            <a:chOff x="4249767" y="1888664"/>
            <a:chExt cx="655071" cy="1459212"/>
          </a:xfrm>
        </p:grpSpPr>
        <p:sp>
          <p:nvSpPr>
            <p:cNvPr id="279"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0" name="矩形 279"/>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81" name="矩形 280"/>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82" name="矩形 281"/>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83" name="组合 282"/>
          <p:cNvGrpSpPr/>
          <p:nvPr/>
        </p:nvGrpSpPr>
        <p:grpSpPr>
          <a:xfrm>
            <a:off x="4189041" y="1670592"/>
            <a:ext cx="621104" cy="1383549"/>
            <a:chOff x="4249767" y="1888664"/>
            <a:chExt cx="655071" cy="1459212"/>
          </a:xfrm>
        </p:grpSpPr>
        <p:sp>
          <p:nvSpPr>
            <p:cNvPr id="284"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85" name="矩形 284"/>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86" name="矩形 285"/>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87" name="矩形 286"/>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88" name="矩形 287"/>
          <p:cNvSpPr/>
          <p:nvPr/>
        </p:nvSpPr>
        <p:spPr>
          <a:xfrm>
            <a:off x="8852236" y="4841179"/>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89" name="矩形 288"/>
          <p:cNvSpPr/>
          <p:nvPr/>
        </p:nvSpPr>
        <p:spPr>
          <a:xfrm>
            <a:off x="1304903" y="3982266"/>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290" name="任意多边形: 形状 323"/>
          <p:cNvSpPr/>
          <p:nvPr/>
        </p:nvSpPr>
        <p:spPr>
          <a:xfrm>
            <a:off x="7646456" y="355313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rot="16200000">
            <a:off x="7702130" y="384564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92" name="组合 291"/>
          <p:cNvGrpSpPr/>
          <p:nvPr/>
        </p:nvGrpSpPr>
        <p:grpSpPr>
          <a:xfrm>
            <a:off x="7646448" y="3553138"/>
            <a:ext cx="469410" cy="860645"/>
            <a:chOff x="8064621" y="3840798"/>
            <a:chExt cx="495081" cy="907711"/>
          </a:xfrm>
        </p:grpSpPr>
        <p:sp>
          <p:nvSpPr>
            <p:cNvPr id="29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4" name="矩形 29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95" name="流程图: 手动操作 294"/>
          <p:cNvSpPr/>
          <p:nvPr/>
        </p:nvSpPr>
        <p:spPr>
          <a:xfrm rot="16200000">
            <a:off x="6875885" y="4122847"/>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6965394" y="398043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97" name="组合 296"/>
          <p:cNvGrpSpPr/>
          <p:nvPr/>
        </p:nvGrpSpPr>
        <p:grpSpPr>
          <a:xfrm>
            <a:off x="6966962" y="3973751"/>
            <a:ext cx="270195" cy="512487"/>
            <a:chOff x="7486013" y="4285586"/>
            <a:chExt cx="284971" cy="540514"/>
          </a:xfrm>
        </p:grpSpPr>
        <p:sp>
          <p:nvSpPr>
            <p:cNvPr id="298" name="流程图: 手动操作 29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10677716" y="3583379"/>
            <a:ext cx="278243" cy="523935"/>
            <a:chOff x="11254296" y="3897575"/>
            <a:chExt cx="293459" cy="552588"/>
          </a:xfrm>
        </p:grpSpPr>
        <p:sp>
          <p:nvSpPr>
            <p:cNvPr id="301" name="流程图: 手动操作 300"/>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3" name="组合 302"/>
          <p:cNvGrpSpPr/>
          <p:nvPr/>
        </p:nvGrpSpPr>
        <p:grpSpPr>
          <a:xfrm>
            <a:off x="10681440" y="3600900"/>
            <a:ext cx="269626" cy="519494"/>
            <a:chOff x="11263840" y="3916697"/>
            <a:chExt cx="284372" cy="547904"/>
          </a:xfrm>
        </p:grpSpPr>
        <p:sp>
          <p:nvSpPr>
            <p:cNvPr id="304" name="流程图: 手动操作 303"/>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5" name="矩形 304"/>
            <p:cNvSpPr/>
            <p:nvPr/>
          </p:nvSpPr>
          <p:spPr>
            <a:xfrm>
              <a:off x="11263840" y="3936437"/>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10" y="5652307"/>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6114018" y="5600331"/>
            <a:ext cx="62559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6730871" y="4386691"/>
            <a:ext cx="0" cy="1199386"/>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6734846" y="4386691"/>
            <a:ext cx="2502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4" name="组合 323"/>
          <p:cNvGrpSpPr/>
          <p:nvPr/>
        </p:nvGrpSpPr>
        <p:grpSpPr>
          <a:xfrm>
            <a:off x="4909932" y="5439827"/>
            <a:ext cx="1159685" cy="331959"/>
            <a:chOff x="5178444" y="5822218"/>
            <a:chExt cx="1223105" cy="350113"/>
          </a:xfrm>
        </p:grpSpPr>
        <p:sp>
          <p:nvSpPr>
            <p:cNvPr id="325"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6" name="矩形 325"/>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327" name="直接连接符 326"/>
          <p:cNvCxnSpPr/>
          <p:nvPr/>
        </p:nvCxnSpPr>
        <p:spPr>
          <a:xfrm flipV="1">
            <a:off x="6419850" y="4573083"/>
            <a:ext cx="2804805" cy="15996"/>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6458311" y="4111072"/>
            <a:ext cx="0" cy="445255"/>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29" name="直接连接符 328"/>
          <p:cNvCxnSpPr/>
          <p:nvPr/>
        </p:nvCxnSpPr>
        <p:spPr>
          <a:xfrm flipV="1">
            <a:off x="6194955" y="4110367"/>
            <a:ext cx="267383"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340" name="组合 339"/>
          <p:cNvGrpSpPr/>
          <p:nvPr/>
        </p:nvGrpSpPr>
        <p:grpSpPr>
          <a:xfrm>
            <a:off x="6476400" y="716673"/>
            <a:ext cx="5007233" cy="766364"/>
            <a:chOff x="1721420" y="5617211"/>
            <a:chExt cx="5754688" cy="760694"/>
          </a:xfrm>
        </p:grpSpPr>
        <p:sp>
          <p:nvSpPr>
            <p:cNvPr id="341" name="矩形 340"/>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42"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ysClr val="window" lastClr="FFFFFF"/>
                  </a:solidFill>
                  <a:latin typeface="Calibri" panose="020F0502020204030204"/>
                  <a:ea typeface="宋体" panose="02010600030101010101" pitchFamily="2" charset="-122"/>
                </a:rPr>
                <a:t>rs</a:t>
              </a:r>
              <a:r>
                <a:rPr lang="en-US" altLang="zh-CN" kern="0" baseline="-25000">
                  <a:solidFill>
                    <a:sysClr val="window" lastClr="FFFFFF"/>
                  </a:solidFill>
                  <a:latin typeface="Calibri" panose="020F0502020204030204"/>
                  <a:ea typeface="宋体" panose="02010600030101010101" pitchFamily="2" charset="-122"/>
                </a:rPr>
                <a:t> </a:t>
              </a:r>
              <a:endParaRPr lang="zh-CN" altLang="en-US" kern="0" dirty="0">
                <a:solidFill>
                  <a:sysClr val="window" lastClr="FFFFFF"/>
                </a:solidFill>
                <a:latin typeface="Calibri" panose="020F0502020204030204"/>
                <a:ea typeface="宋体" panose="02010600030101010101" pitchFamily="2" charset="-122"/>
              </a:endParaRPr>
            </a:p>
          </p:txBody>
        </p:sp>
        <p:sp>
          <p:nvSpPr>
            <p:cNvPr id="343"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kern="0">
                  <a:solidFill>
                    <a:srgbClr val="0000FF"/>
                  </a:solidFill>
                  <a:latin typeface="Calibri" panose="020F0502020204030204"/>
                  <a:ea typeface="宋体" panose="02010600030101010101" pitchFamily="2" charset="-122"/>
                </a:rPr>
                <a:t>rt</a:t>
              </a:r>
              <a:r>
                <a:rPr lang="en-US" altLang="zh-CN" sz="1600" kern="0">
                  <a:solidFill>
                    <a:srgbClr val="0000FF"/>
                  </a:solidFill>
                  <a:latin typeface="Calibri" panose="020F0502020204030204"/>
                  <a:ea typeface="宋体" panose="02010600030101010101" pitchFamily="2" charset="-122"/>
                </a:rPr>
                <a:t> </a:t>
              </a:r>
              <a:endParaRPr lang="zh-CN" altLang="en-US" sz="1600" kern="0" baseline="-25000" dirty="0">
                <a:solidFill>
                  <a:srgbClr val="0000FF"/>
                </a:solidFill>
                <a:latin typeface="Calibri" panose="020F0502020204030204"/>
                <a:ea typeface="宋体" panose="02010600030101010101" pitchFamily="2" charset="-122"/>
              </a:endParaRPr>
            </a:p>
          </p:txBody>
        </p:sp>
        <p:sp>
          <p:nvSpPr>
            <p:cNvPr id="344"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5"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p>
          </p:txBody>
        </p:sp>
        <p:sp>
          <p:nvSpPr>
            <p:cNvPr id="346"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7"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48"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wipe(left)">
                                      <p:cBhvr>
                                        <p:cTn id="7" dur="500"/>
                                        <p:tgtEl>
                                          <p:spTgt spid="25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7"/>
                                        </p:tgtEl>
                                        <p:attrNameLst>
                                          <p:attrName>style.visibility</p:attrName>
                                        </p:attrNameLst>
                                      </p:cBhvr>
                                      <p:to>
                                        <p:strVal val="visible"/>
                                      </p:to>
                                    </p:set>
                                    <p:animEffect transition="in" filter="wipe(left)">
                                      <p:cBhvr>
                                        <p:cTn id="11" dur="500"/>
                                        <p:tgtEl>
                                          <p:spTgt spid="24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6"/>
                                        </p:tgtEl>
                                        <p:attrNameLst>
                                          <p:attrName>style.visibility</p:attrName>
                                        </p:attrNameLst>
                                      </p:cBhvr>
                                      <p:to>
                                        <p:strVal val="visible"/>
                                      </p:to>
                                    </p:set>
                                    <p:animEffect transition="in" filter="wipe(left)">
                                      <p:cBhvr>
                                        <p:cTn id="19" dur="500"/>
                                        <p:tgtEl>
                                          <p:spTgt spid="156"/>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wipe(up)">
                                      <p:cBhvr>
                                        <p:cTn id="23" dur="500"/>
                                        <p:tgtEl>
                                          <p:spTgt spid="253"/>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54"/>
                                        </p:tgtEl>
                                        <p:attrNameLst>
                                          <p:attrName>style.visibility</p:attrName>
                                        </p:attrNameLst>
                                      </p:cBhvr>
                                      <p:to>
                                        <p:strVal val="visible"/>
                                      </p:to>
                                    </p:set>
                                    <p:animEffect transition="in" filter="wipe(left)">
                                      <p:cBhvr>
                                        <p:cTn id="27" dur="500"/>
                                        <p:tgtEl>
                                          <p:spTgt spid="254"/>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0"/>
                                        </p:tgtEl>
                                        <p:attrNameLst>
                                          <p:attrName>style.visibility</p:attrName>
                                        </p:attrNameLst>
                                      </p:cBhvr>
                                      <p:to>
                                        <p:strVal val="visible"/>
                                      </p:to>
                                    </p:set>
                                    <p:animEffect transition="in" filter="wipe(left)">
                                      <p:cBhvr>
                                        <p:cTn id="31" dur="500"/>
                                        <p:tgtEl>
                                          <p:spTgt spid="3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90"/>
                                        </p:tgtEl>
                                        <p:attrNameLst>
                                          <p:attrName>style.visibility</p:attrName>
                                        </p:attrNameLst>
                                      </p:cBhvr>
                                      <p:to>
                                        <p:strVal val="visible"/>
                                      </p:to>
                                    </p:set>
                                    <p:animEffect transition="in" filter="wipe(left)">
                                      <p:cBhvr>
                                        <p:cTn id="36" dur="500"/>
                                        <p:tgtEl>
                                          <p:spTgt spid="19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29"/>
                                        </p:tgtEl>
                                        <p:attrNameLst>
                                          <p:attrName>style.visibility</p:attrName>
                                        </p:attrNameLst>
                                      </p:cBhvr>
                                      <p:to>
                                        <p:strVal val="visible"/>
                                      </p:to>
                                    </p:set>
                                    <p:animEffect transition="in" filter="wipe(left)">
                                      <p:cBhvr>
                                        <p:cTn id="40" dur="500"/>
                                        <p:tgtEl>
                                          <p:spTgt spid="329"/>
                                        </p:tgtEl>
                                      </p:cBhvr>
                                    </p:animEffect>
                                  </p:childTnLst>
                                </p:cTn>
                              </p:par>
                            </p:childTnLst>
                          </p:cTn>
                        </p:par>
                        <p:par>
                          <p:cTn id="41" fill="hold">
                            <p:stCondLst>
                              <p:cond delay="1000"/>
                            </p:stCondLst>
                            <p:childTnLst>
                              <p:par>
                                <p:cTn id="42" presetID="22" presetClass="entr" presetSubtype="1" fill="hold" nodeType="afterEffect">
                                  <p:stCondLst>
                                    <p:cond delay="0"/>
                                  </p:stCondLst>
                                  <p:childTnLst>
                                    <p:set>
                                      <p:cBhvr>
                                        <p:cTn id="43" dur="1" fill="hold">
                                          <p:stCondLst>
                                            <p:cond delay="0"/>
                                          </p:stCondLst>
                                        </p:cTn>
                                        <p:tgtEl>
                                          <p:spTgt spid="328"/>
                                        </p:tgtEl>
                                        <p:attrNameLst>
                                          <p:attrName>style.visibility</p:attrName>
                                        </p:attrNameLst>
                                      </p:cBhvr>
                                      <p:to>
                                        <p:strVal val="visible"/>
                                      </p:to>
                                    </p:set>
                                    <p:animEffect transition="in" filter="wipe(up)">
                                      <p:cBhvr>
                                        <p:cTn id="44" dur="500"/>
                                        <p:tgtEl>
                                          <p:spTgt spid="328"/>
                                        </p:tgtEl>
                                      </p:cBhvr>
                                    </p:animEffect>
                                  </p:childTnLst>
                                </p:cTn>
                              </p:par>
                            </p:childTnLst>
                          </p:cTn>
                        </p:par>
                        <p:par>
                          <p:cTn id="45" fill="hold">
                            <p:stCondLst>
                              <p:cond delay="1500"/>
                            </p:stCondLst>
                            <p:childTnLst>
                              <p:par>
                                <p:cTn id="46" presetID="22" presetClass="entr" presetSubtype="8" fill="hold" nodeType="afterEffect">
                                  <p:stCondLst>
                                    <p:cond delay="0"/>
                                  </p:stCondLst>
                                  <p:childTnLst>
                                    <p:set>
                                      <p:cBhvr>
                                        <p:cTn id="47" dur="1" fill="hold">
                                          <p:stCondLst>
                                            <p:cond delay="0"/>
                                          </p:stCondLst>
                                        </p:cTn>
                                        <p:tgtEl>
                                          <p:spTgt spid="327"/>
                                        </p:tgtEl>
                                        <p:attrNameLst>
                                          <p:attrName>style.visibility</p:attrName>
                                        </p:attrNameLst>
                                      </p:cBhvr>
                                      <p:to>
                                        <p:strVal val="visible"/>
                                      </p:to>
                                    </p:set>
                                    <p:animEffect transition="in" filter="wipe(left)">
                                      <p:cBhvr>
                                        <p:cTn id="48" dur="500"/>
                                        <p:tgtEl>
                                          <p:spTgt spid="3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left)">
                                      <p:cBhvr>
                                        <p:cTn id="53" dur="500"/>
                                        <p:tgtEl>
                                          <p:spTgt spid="321"/>
                                        </p:tgtEl>
                                      </p:cBhvr>
                                    </p:animEffect>
                                  </p:childTnLst>
                                </p:cTn>
                              </p:par>
                            </p:childTnLst>
                          </p:cTn>
                        </p:par>
                        <p:par>
                          <p:cTn id="54" fill="hold">
                            <p:stCondLst>
                              <p:cond delay="500"/>
                            </p:stCondLst>
                            <p:childTnLst>
                              <p:par>
                                <p:cTn id="55" presetID="22" presetClass="entr" presetSubtype="4" fill="hold" nodeType="afterEffect">
                                  <p:stCondLst>
                                    <p:cond delay="0"/>
                                  </p:stCondLst>
                                  <p:childTnLst>
                                    <p:set>
                                      <p:cBhvr>
                                        <p:cTn id="56" dur="1" fill="hold">
                                          <p:stCondLst>
                                            <p:cond delay="0"/>
                                          </p:stCondLst>
                                        </p:cTn>
                                        <p:tgtEl>
                                          <p:spTgt spid="322"/>
                                        </p:tgtEl>
                                        <p:attrNameLst>
                                          <p:attrName>style.visibility</p:attrName>
                                        </p:attrNameLst>
                                      </p:cBhvr>
                                      <p:to>
                                        <p:strVal val="visible"/>
                                      </p:to>
                                    </p:set>
                                    <p:animEffect transition="in" filter="wipe(down)">
                                      <p:cBhvr>
                                        <p:cTn id="57" dur="500"/>
                                        <p:tgtEl>
                                          <p:spTgt spid="322"/>
                                        </p:tgtEl>
                                      </p:cBhvr>
                                    </p:animEffec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323"/>
                                        </p:tgtEl>
                                        <p:attrNameLst>
                                          <p:attrName>style.visibility</p:attrName>
                                        </p:attrNameLst>
                                      </p:cBhvr>
                                      <p:to>
                                        <p:strVal val="visible"/>
                                      </p:to>
                                    </p:set>
                                    <p:animEffect transition="in" filter="wipe(left)">
                                      <p:cBhvr>
                                        <p:cTn id="61" dur="500"/>
                                        <p:tgtEl>
                                          <p:spTgt spid="323"/>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193"/>
                                        </p:tgtEl>
                                        <p:attrNameLst>
                                          <p:attrName>style.visibility</p:attrName>
                                        </p:attrNameLst>
                                      </p:cBhvr>
                                      <p:to>
                                        <p:strVal val="visible"/>
                                      </p:to>
                                    </p:set>
                                    <p:animEffect transition="in" filter="wipe(left)">
                                      <p:cBhvr>
                                        <p:cTn id="65" dur="500"/>
                                        <p:tgtEl>
                                          <p:spTgt spid="19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wipe(left)">
                                      <p:cBhvr>
                                        <p:cTn id="70" dur="500"/>
                                        <p:tgtEl>
                                          <p:spTgt spid="29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98"/>
                                        </p:tgtEl>
                                        <p:attrNameLst>
                                          <p:attrName>style.visibility</p:attrName>
                                        </p:attrNameLst>
                                      </p:cBhvr>
                                      <p:to>
                                        <p:strVal val="visible"/>
                                      </p:to>
                                    </p:set>
                                    <p:animEffect transition="in" filter="wipe(left)">
                                      <p:cBhvr>
                                        <p:cTn id="75" dur="500"/>
                                        <p:tgtEl>
                                          <p:spTgt spid="19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65"/>
                                        </p:tgtEl>
                                        <p:attrNameLst>
                                          <p:attrName>style.visibility</p:attrName>
                                        </p:attrNameLst>
                                      </p:cBhvr>
                                      <p:to>
                                        <p:strVal val="visible"/>
                                      </p:to>
                                    </p:set>
                                    <p:animEffect transition="in" filter="wipe(left)">
                                      <p:cBhvr>
                                        <p:cTn id="80" dur="500"/>
                                        <p:tgtEl>
                                          <p:spTgt spid="165"/>
                                        </p:tgtEl>
                                      </p:cBhvr>
                                    </p:animEffect>
                                  </p:childTnLst>
                                </p:cTn>
                              </p:par>
                            </p:childTnLst>
                          </p:cTn>
                        </p:par>
                        <p:par>
                          <p:cTn id="81" fill="hold">
                            <p:stCondLst>
                              <p:cond delay="500"/>
                            </p:stCondLst>
                            <p:childTnLst>
                              <p:par>
                                <p:cTn id="82" presetID="22" presetClass="entr" presetSubtype="1" fill="hold" nodeType="after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up)">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162"/>
                                        </p:tgtEl>
                                        <p:attrNameLst>
                                          <p:attrName>style.visibility</p:attrName>
                                        </p:attrNameLst>
                                      </p:cBhvr>
                                      <p:to>
                                        <p:strVal val="visible"/>
                                      </p:to>
                                    </p:set>
                                    <p:animEffect transition="in" filter="wipe(left)">
                                      <p:cBhvr>
                                        <p:cTn id="89" dur="500"/>
                                        <p:tgtEl>
                                          <p:spTgt spid="162"/>
                                        </p:tgtEl>
                                      </p:cBhvr>
                                    </p:animEffect>
                                  </p:childTnLst>
                                </p:cTn>
                              </p:par>
                            </p:childTnLst>
                          </p:cTn>
                        </p:par>
                        <p:par>
                          <p:cTn id="90" fill="hold">
                            <p:stCondLst>
                              <p:cond delay="500"/>
                            </p:stCondLst>
                            <p:childTnLst>
                              <p:par>
                                <p:cTn id="91" presetID="22" presetClass="entr" presetSubtype="1" fill="hold"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up)">
                                      <p:cBhvr>
                                        <p:cTn id="93" dur="500"/>
                                        <p:tgtEl>
                                          <p:spTgt spid="2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wipe(left)">
                                      <p:cBhvr>
                                        <p:cTn id="98" dur="500"/>
                                        <p:tgtEl>
                                          <p:spTgt spid="19"/>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wipe(left)">
                                      <p:cBhvr>
                                        <p:cTn id="101" dur="500"/>
                                        <p:tgtEl>
                                          <p:spTgt spid="16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repeatCount="3000" fill="hold" grpId="0" nodeType="clickEffect">
                                  <p:stCondLst>
                                    <p:cond delay="0"/>
                                  </p:stCondLst>
                                  <p:childTnLst>
                                    <p:set>
                                      <p:cBhvr>
                                        <p:cTn id="105" dur="1" fill="hold">
                                          <p:stCondLst>
                                            <p:cond delay="0"/>
                                          </p:stCondLst>
                                        </p:cTn>
                                        <p:tgtEl>
                                          <p:spTgt spid="288"/>
                                        </p:tgtEl>
                                        <p:attrNameLst>
                                          <p:attrName>style.visibility</p:attrName>
                                        </p:attrNameLst>
                                      </p:cBhvr>
                                      <p:to>
                                        <p:strVal val="visible"/>
                                      </p:to>
                                    </p:set>
                                    <p:animEffect transition="in" filter="wipe(down)">
                                      <p:cBhvr>
                                        <p:cTn id="106" dur="500"/>
                                        <p:tgtEl>
                                          <p:spTgt spid="288"/>
                                        </p:tgtEl>
                                      </p:cBhvr>
                                    </p:animEffec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220"/>
                                        </p:tgtEl>
                                        <p:attrNameLst>
                                          <p:attrName>style.visibility</p:attrName>
                                        </p:attrNameLst>
                                      </p:cBhvr>
                                      <p:to>
                                        <p:strVal val="visible"/>
                                      </p:to>
                                    </p:set>
                                    <p:animEffect transition="in" filter="wipe(left)">
                                      <p:cBhvr>
                                        <p:cTn id="110"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0" grpId="0"/>
      <p:bldP spid="28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直接连接符 311"/>
          <p:cNvCxnSpPr/>
          <p:nvPr/>
        </p:nvCxnSpPr>
        <p:spPr>
          <a:xfrm>
            <a:off x="4825137" y="2268428"/>
            <a:ext cx="391722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1544975" y="1600187"/>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1531803" y="1600187"/>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9286233"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en-US" altLang="zh-CN" dirty="0" err="1"/>
              <a:t>Beq</a:t>
            </a:r>
            <a:r>
              <a:rPr lang="zh-CN" altLang="en-US" dirty="0"/>
              <a:t>指令数据通路建立过程</a:t>
            </a:r>
          </a:p>
        </p:txBody>
      </p:sp>
      <p:sp>
        <p:nvSpPr>
          <p:cNvPr id="4" name="流程图: 手动输入 146"/>
          <p:cNvSpPr/>
          <p:nvPr/>
        </p:nvSpPr>
        <p:spPr>
          <a:xfrm>
            <a:off x="4909932" y="5444313"/>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4824328" y="2910520"/>
            <a:ext cx="705542" cy="450160"/>
            <a:chOff x="5039741" y="3208161"/>
            <a:chExt cx="597546" cy="457491"/>
          </a:xfrm>
        </p:grpSpPr>
        <p:cxnSp>
          <p:nvCxnSpPr>
            <p:cNvPr id="6" name="直接连接符 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 name="组合 7"/>
          <p:cNvGrpSpPr/>
          <p:nvPr/>
        </p:nvGrpSpPr>
        <p:grpSpPr>
          <a:xfrm>
            <a:off x="4824328" y="2910520"/>
            <a:ext cx="705542" cy="450160"/>
            <a:chOff x="5039741" y="3208161"/>
            <a:chExt cx="597546" cy="457491"/>
          </a:xfrm>
        </p:grpSpPr>
        <p:cxnSp>
          <p:nvCxnSpPr>
            <p:cNvPr id="9" name="直接连接符 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4530315" y="3059381"/>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3" name="组合 12"/>
          <p:cNvGrpSpPr/>
          <p:nvPr/>
        </p:nvGrpSpPr>
        <p:grpSpPr>
          <a:xfrm>
            <a:off x="4835292" y="2699699"/>
            <a:ext cx="2305227" cy="1317624"/>
            <a:chOff x="5039741" y="3208161"/>
            <a:chExt cx="597546" cy="457491"/>
          </a:xfrm>
        </p:grpSpPr>
        <p:cxnSp>
          <p:nvCxnSpPr>
            <p:cNvPr id="14" name="直接连接符 13"/>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4819795" y="2480073"/>
            <a:ext cx="3059940" cy="1137035"/>
            <a:chOff x="5039741" y="3208161"/>
            <a:chExt cx="597546" cy="457491"/>
          </a:xfrm>
        </p:grpSpPr>
        <p:cxnSp>
          <p:nvCxnSpPr>
            <p:cNvPr id="17" name="直接连接符 16"/>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 name="任意多边形: 形状 191"/>
          <p:cNvSpPr/>
          <p:nvPr/>
        </p:nvSpPr>
        <p:spPr>
          <a:xfrm>
            <a:off x="4817242" y="2057701"/>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 name="组合 19"/>
          <p:cNvGrpSpPr/>
          <p:nvPr/>
        </p:nvGrpSpPr>
        <p:grpSpPr>
          <a:xfrm>
            <a:off x="4806802" y="1846515"/>
            <a:ext cx="6006406" cy="1849765"/>
            <a:chOff x="5039741" y="3208161"/>
            <a:chExt cx="597546" cy="457491"/>
          </a:xfrm>
        </p:grpSpPr>
        <p:cxnSp>
          <p:nvCxnSpPr>
            <p:cNvPr id="21" name="直接连接符 2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3" name="直接连接符 22"/>
          <p:cNvCxnSpPr/>
          <p:nvPr/>
        </p:nvCxnSpPr>
        <p:spPr>
          <a:xfrm>
            <a:off x="7879360" y="2480143"/>
            <a:ext cx="0" cy="1137035"/>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a:off x="7140144" y="2699769"/>
            <a:ext cx="0" cy="131762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a:off x="6096000" y="4103817"/>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163957" y="4684655"/>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 name="任意多边形: 形状 256"/>
          <p:cNvSpPr/>
          <p:nvPr/>
        </p:nvSpPr>
        <p:spPr>
          <a:xfrm flipV="1">
            <a:off x="4656893" y="4239043"/>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9" name="直接连接符 28"/>
          <p:cNvCxnSpPr/>
          <p:nvPr/>
        </p:nvCxnSpPr>
        <p:spPr>
          <a:xfrm>
            <a:off x="3843271" y="3991264"/>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直接连接符 29"/>
          <p:cNvCxnSpPr/>
          <p:nvPr/>
        </p:nvCxnSpPr>
        <p:spPr>
          <a:xfrm>
            <a:off x="3829269" y="3726461"/>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p:cNvSpPr/>
          <p:nvPr/>
        </p:nvSpPr>
        <p:spPr>
          <a:xfrm>
            <a:off x="4802711" y="1600188"/>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2" name="矩形 31"/>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3" name="矩形 32"/>
          <p:cNvSpPr/>
          <p:nvPr/>
        </p:nvSpPr>
        <p:spPr>
          <a:xfrm>
            <a:off x="4802712" y="2019079"/>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4" name="矩形 33"/>
          <p:cNvSpPr/>
          <p:nvPr/>
        </p:nvSpPr>
        <p:spPr>
          <a:xfrm>
            <a:off x="4802712" y="2228525"/>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5" name="矩形 34"/>
          <p:cNvSpPr/>
          <p:nvPr/>
        </p:nvSpPr>
        <p:spPr>
          <a:xfrm>
            <a:off x="4802712" y="2448884"/>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6" name="矩形 35"/>
          <p:cNvSpPr/>
          <p:nvPr/>
        </p:nvSpPr>
        <p:spPr>
          <a:xfrm>
            <a:off x="4507855" y="3015520"/>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7" name="矩形 36"/>
          <p:cNvSpPr/>
          <p:nvPr/>
        </p:nvSpPr>
        <p:spPr>
          <a:xfrm>
            <a:off x="4802712" y="2658329"/>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8" name="矩形 37"/>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9" name="矩形 38"/>
          <p:cNvSpPr/>
          <p:nvPr/>
        </p:nvSpPr>
        <p:spPr>
          <a:xfrm>
            <a:off x="1889290" y="3491949"/>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0" name="直接连接符 39"/>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42" name="直接连接符 41"/>
          <p:cNvCxnSpPr>
            <a:endCxn id="39"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133425" y="3710864"/>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45" name="组合 44"/>
          <p:cNvGrpSpPr/>
          <p:nvPr/>
        </p:nvGrpSpPr>
        <p:grpSpPr>
          <a:xfrm>
            <a:off x="2450577" y="3401153"/>
            <a:ext cx="895565" cy="1370404"/>
            <a:chOff x="2153669" y="3581315"/>
            <a:chExt cx="981236" cy="1387999"/>
          </a:xfrm>
        </p:grpSpPr>
        <p:sp>
          <p:nvSpPr>
            <p:cNvPr id="46" name="矩形 45"/>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 name="矩形 46"/>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8" name="矩形 47"/>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9" name="矩形 48"/>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grpSp>
      <p:sp>
        <p:nvSpPr>
          <p:cNvPr id="50" name="矩形 4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51" name="矩形 5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52" name="直接连接符 51"/>
          <p:cNvCxnSpPr/>
          <p:nvPr/>
        </p:nvCxnSpPr>
        <p:spPr>
          <a:xfrm>
            <a:off x="2282760" y="5569819"/>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3" name="任意多边形: 形状 251"/>
          <p:cNvSpPr/>
          <p:nvPr/>
        </p:nvSpPr>
        <p:spPr>
          <a:xfrm>
            <a:off x="2943615" y="5332794"/>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55" name="矩形 54"/>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56" name="矩形 55"/>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57" name="矩形 56"/>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8" name="矩形 5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60" name="矩形 59"/>
          <p:cNvSpPr/>
          <p:nvPr/>
        </p:nvSpPr>
        <p:spPr>
          <a:xfrm>
            <a:off x="4837899" y="3360679"/>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4823256" y="3570945"/>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2" name="矩形 61"/>
          <p:cNvSpPr/>
          <p:nvPr/>
        </p:nvSpPr>
        <p:spPr>
          <a:xfrm>
            <a:off x="4824328" y="387515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63" name="矩形 62"/>
          <p:cNvSpPr/>
          <p:nvPr/>
        </p:nvSpPr>
        <p:spPr>
          <a:xfrm>
            <a:off x="4818000" y="4205081"/>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64" name="矩形 63"/>
          <p:cNvSpPr/>
          <p:nvPr/>
        </p:nvSpPr>
        <p:spPr>
          <a:xfrm>
            <a:off x="4823256" y="4541354"/>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65" name="矩形 64"/>
          <p:cNvSpPr/>
          <p:nvPr/>
        </p:nvSpPr>
        <p:spPr>
          <a:xfrm>
            <a:off x="5316892" y="3325515"/>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66" name="矩形 65"/>
          <p:cNvSpPr/>
          <p:nvPr/>
        </p:nvSpPr>
        <p:spPr>
          <a:xfrm>
            <a:off x="5178608" y="4308030"/>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67" name="矩形 66"/>
          <p:cNvSpPr/>
          <p:nvPr/>
        </p:nvSpPr>
        <p:spPr>
          <a:xfrm>
            <a:off x="5866794" y="358068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8" name="矩形 67"/>
          <p:cNvSpPr/>
          <p:nvPr/>
        </p:nvSpPr>
        <p:spPr>
          <a:xfrm>
            <a:off x="5859075" y="3978388"/>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9" name="组合 68"/>
          <p:cNvGrpSpPr/>
          <p:nvPr/>
        </p:nvGrpSpPr>
        <p:grpSpPr>
          <a:xfrm>
            <a:off x="4386030" y="4085915"/>
            <a:ext cx="269626" cy="509573"/>
            <a:chOff x="4451072" y="4543951"/>
            <a:chExt cx="284372" cy="537440"/>
          </a:xfrm>
        </p:grpSpPr>
        <p:sp>
          <p:nvSpPr>
            <p:cNvPr id="70" name="流程图: 手动操作 69"/>
            <p:cNvSpPr/>
            <p:nvPr/>
          </p:nvSpPr>
          <p:spPr>
            <a:xfrm rot="16200000">
              <a:off x="4335027" y="4701403"/>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 name="矩形 70"/>
            <p:cNvSpPr/>
            <p:nvPr/>
          </p:nvSpPr>
          <p:spPr>
            <a:xfrm>
              <a:off x="4451072" y="4543951"/>
              <a:ext cx="284372" cy="528164"/>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sp>
        <p:nvSpPr>
          <p:cNvPr id="72" name="流程图: 手动操作 71"/>
          <p:cNvSpPr/>
          <p:nvPr/>
        </p:nvSpPr>
        <p:spPr>
          <a:xfrm rot="16200000">
            <a:off x="1267655" y="35980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 name="矩形 72"/>
          <p:cNvSpPr/>
          <p:nvPr/>
        </p:nvSpPr>
        <p:spPr>
          <a:xfrm>
            <a:off x="1354929" y="3446882"/>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74" name="矩形 73"/>
          <p:cNvSpPr/>
          <p:nvPr/>
        </p:nvSpPr>
        <p:spPr>
          <a:xfrm>
            <a:off x="10686765" y="3624711"/>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5" name="直接连接符 74"/>
          <p:cNvCxnSpPr/>
          <p:nvPr/>
        </p:nvCxnSpPr>
        <p:spPr>
          <a:xfrm>
            <a:off x="6169641" y="3726462"/>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7448454" y="5498686"/>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7003106" y="5283899"/>
            <a:ext cx="461986" cy="523995"/>
            <a:chOff x="7239187" y="4876233"/>
            <a:chExt cx="506180" cy="574121"/>
          </a:xfrm>
        </p:grpSpPr>
        <p:sp>
          <p:nvSpPr>
            <p:cNvPr id="78" name="平行四边形 7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9" name="矩形 7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80" name="矩形 79"/>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82" name="直接连接符 81"/>
          <p:cNvCxnSpPr/>
          <p:nvPr/>
        </p:nvCxnSpPr>
        <p:spPr>
          <a:xfrm flipV="1">
            <a:off x="7199625" y="4244584"/>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7184428" y="3934174"/>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4" name="矩形 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6" name="矩形 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7" name="矩形 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8" name="直接连接符 87"/>
          <p:cNvCxnSpPr/>
          <p:nvPr/>
        </p:nvCxnSpPr>
        <p:spPr>
          <a:xfrm>
            <a:off x="8089818" y="4003179"/>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9188340" y="3428217"/>
            <a:ext cx="869365" cy="1361582"/>
            <a:chOff x="2106940" y="3477998"/>
            <a:chExt cx="952529" cy="1491834"/>
          </a:xfrm>
        </p:grpSpPr>
        <p:sp>
          <p:nvSpPr>
            <p:cNvPr id="91" name="矩形 90"/>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2" name="矩形 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4" name="矩形 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5" name="矩形 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96" name="矩形 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7" name="矩形 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8" name="矩形 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9" name="矩形 98"/>
          <p:cNvSpPr/>
          <p:nvPr/>
        </p:nvSpPr>
        <p:spPr>
          <a:xfrm>
            <a:off x="2797871" y="515153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0" name="矩形 99"/>
          <p:cNvSpPr/>
          <p:nvPr/>
        </p:nvSpPr>
        <p:spPr>
          <a:xfrm>
            <a:off x="7917148" y="5545896"/>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101" name="矩形 100"/>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2" name="直接连接符 101"/>
          <p:cNvCxnSpPr/>
          <p:nvPr/>
        </p:nvCxnSpPr>
        <p:spPr>
          <a:xfrm>
            <a:off x="3829269" y="2657676"/>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3" name="任意多边形: 形状 256"/>
          <p:cNvSpPr/>
          <p:nvPr/>
        </p:nvSpPr>
        <p:spPr>
          <a:xfrm flipV="1">
            <a:off x="10954343" y="3706275"/>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4" name="直接连接符 103"/>
          <p:cNvCxnSpPr>
            <a:stCxn id="103" idx="0"/>
          </p:cNvCxnSpPr>
          <p:nvPr/>
        </p:nvCxnSpPr>
        <p:spPr>
          <a:xfrm>
            <a:off x="11162431" y="3872500"/>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3827881" y="4448589"/>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4163957" y="3991265"/>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3837130" y="5656792"/>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7" y="4684655"/>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4163956" y="6522800"/>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230918"/>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9000571" y="3230919"/>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79487" y="3230919"/>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10286437" y="3715134"/>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461110" y="4121419"/>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21225" y="4391176"/>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6096000" y="5581542"/>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2" name="等腰三角形 121"/>
          <p:cNvSpPr/>
          <p:nvPr/>
        </p:nvSpPr>
        <p:spPr>
          <a:xfrm>
            <a:off x="1906626" y="3804047"/>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3" name="组合 122"/>
          <p:cNvGrpSpPr/>
          <p:nvPr/>
        </p:nvGrpSpPr>
        <p:grpSpPr>
          <a:xfrm>
            <a:off x="5245466" y="4776637"/>
            <a:ext cx="506870" cy="462158"/>
            <a:chOff x="1853728" y="4285666"/>
            <a:chExt cx="534589" cy="487432"/>
          </a:xfrm>
          <a:solidFill>
            <a:srgbClr val="FFCCFF"/>
          </a:solidFill>
        </p:grpSpPr>
        <p:cxnSp>
          <p:nvCxnSpPr>
            <p:cNvPr id="124" name="直接连接符 123"/>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6" name="等腰三角形 125"/>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7" name="组合 126"/>
          <p:cNvGrpSpPr/>
          <p:nvPr/>
        </p:nvGrpSpPr>
        <p:grpSpPr>
          <a:xfrm>
            <a:off x="9390718" y="4667968"/>
            <a:ext cx="506870" cy="462158"/>
            <a:chOff x="1853728" y="4285666"/>
            <a:chExt cx="534589" cy="487432"/>
          </a:xfrm>
          <a:solidFill>
            <a:srgbClr val="00B050"/>
          </a:solidFill>
        </p:grpSpPr>
        <p:cxnSp>
          <p:nvCxnSpPr>
            <p:cNvPr id="128" name="直接连接符 127"/>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9" name="矩形 128"/>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30" name="等腰三角形 129"/>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1" name="直接连接符 130"/>
          <p:cNvCxnSpPr/>
          <p:nvPr/>
        </p:nvCxnSpPr>
        <p:spPr>
          <a:xfrm>
            <a:off x="3311953" y="3725222"/>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1203993" y="3565634"/>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1203993" y="6032908"/>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4" name="直接连接符 133"/>
          <p:cNvCxnSpPr/>
          <p:nvPr/>
        </p:nvCxnSpPr>
        <p:spPr>
          <a:xfrm>
            <a:off x="8477764" y="5755209"/>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934083" y="6275982"/>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a:off x="930896" y="3838807"/>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930896" y="3838807"/>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1203993" y="3565634"/>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p:cNvCxnSpPr/>
          <p:nvPr/>
        </p:nvCxnSpPr>
        <p:spPr>
          <a:xfrm>
            <a:off x="8184039" y="5755208"/>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3726462"/>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2282760" y="5115243"/>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8538102" y="2367606"/>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8102928" y="3752624"/>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8538102" y="2367606"/>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5" name="流程图: 延期 144"/>
          <p:cNvSpPr/>
          <p:nvPr/>
        </p:nvSpPr>
        <p:spPr>
          <a:xfrm>
            <a:off x="8742363" y="2207985"/>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6" name="直接连接符 145"/>
          <p:cNvCxnSpPr/>
          <p:nvPr/>
        </p:nvCxnSpPr>
        <p:spPr>
          <a:xfrm>
            <a:off x="9010191" y="2316259"/>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a:off x="9274988" y="1600187"/>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a:off x="1533730" y="1600187"/>
            <a:ext cx="774125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1520558" y="1600187"/>
            <a:ext cx="0" cy="188233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0" name="矩形 149"/>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1" name="矩形 150"/>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2" name="矩形 151"/>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3" name="矩形 152"/>
          <p:cNvSpPr/>
          <p:nvPr/>
        </p:nvSpPr>
        <p:spPr>
          <a:xfrm>
            <a:off x="4114093" y="4194758"/>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4" name="直接连接符 153"/>
          <p:cNvCxnSpPr/>
          <p:nvPr/>
        </p:nvCxnSpPr>
        <p:spPr>
          <a:xfrm>
            <a:off x="3806556" y="3724471"/>
            <a:ext cx="100424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5" name="矩形 154"/>
          <p:cNvSpPr/>
          <p:nvPr/>
        </p:nvSpPr>
        <p:spPr>
          <a:xfrm>
            <a:off x="4802712" y="1809633"/>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grpSp>
        <p:nvGrpSpPr>
          <p:cNvPr id="159" name="组合 158"/>
          <p:cNvGrpSpPr/>
          <p:nvPr/>
        </p:nvGrpSpPr>
        <p:grpSpPr>
          <a:xfrm>
            <a:off x="4802712" y="2228526"/>
            <a:ext cx="3076649" cy="296556"/>
            <a:chOff x="5065360" y="2430566"/>
            <a:chExt cx="3244903" cy="312774"/>
          </a:xfrm>
        </p:grpSpPr>
        <p:cxnSp>
          <p:nvCxnSpPr>
            <p:cNvPr id="160" name="直接连接符 159"/>
            <p:cNvCxnSpPr/>
            <p:nvPr/>
          </p:nvCxnSpPr>
          <p:spPr>
            <a:xfrm>
              <a:off x="5082983" y="2695944"/>
              <a:ext cx="3227280" cy="0"/>
            </a:xfrm>
            <a:prstGeom prst="line">
              <a:avLst/>
            </a:prstGeom>
            <a:noFill/>
            <a:ln w="508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61" name="矩形 160"/>
            <p:cNvSpPr/>
            <p:nvPr/>
          </p:nvSpPr>
          <p:spPr>
            <a:xfrm>
              <a:off x="5065360" y="2430566"/>
              <a:ext cx="693512" cy="312774"/>
            </a:xfrm>
            <a:prstGeom prst="rect">
              <a:avLst/>
            </a:prstGeom>
          </p:spPr>
          <p:txBody>
            <a:bodyPr wrap="none">
              <a:spAutoFit/>
            </a:bodyPr>
            <a:lstStyle/>
            <a:p>
              <a:r>
                <a:rPr lang="en-US" altLang="zh-CN" sz="1325" dirty="0" err="1">
                  <a:solidFill>
                    <a:srgbClr val="FF0000"/>
                  </a:solidFill>
                  <a:latin typeface="Times New Roman" panose="02020603050405020304" pitchFamily="18" charset="0"/>
                  <a:cs typeface="Times New Roman" panose="02020603050405020304" pitchFamily="18" charset="0"/>
                </a:rPr>
                <a:t>AluOP</a:t>
              </a:r>
              <a:endParaRPr lang="zh-CN" altLang="en-US" sz="1325" baseline="-25000" dirty="0">
                <a:solidFill>
                  <a:srgbClr val="FF0000"/>
                </a:solidFill>
                <a:latin typeface="Times New Roman" panose="02020603050405020304" pitchFamily="18" charset="0"/>
                <a:cs typeface="Times New Roman" panose="02020603050405020304" pitchFamily="18" charset="0"/>
              </a:endParaRPr>
            </a:p>
          </p:txBody>
        </p:sp>
      </p:grpSp>
      <p:grpSp>
        <p:nvGrpSpPr>
          <p:cNvPr id="162" name="组合 161"/>
          <p:cNvGrpSpPr/>
          <p:nvPr/>
        </p:nvGrpSpPr>
        <p:grpSpPr>
          <a:xfrm>
            <a:off x="4802712" y="2448883"/>
            <a:ext cx="2337433" cy="296556"/>
            <a:chOff x="5065360" y="2662976"/>
            <a:chExt cx="2465261" cy="312774"/>
          </a:xfrm>
        </p:grpSpPr>
        <p:cxnSp>
          <p:nvCxnSpPr>
            <p:cNvPr id="163" name="直接连接符 162"/>
            <p:cNvCxnSpPr/>
            <p:nvPr/>
          </p:nvCxnSpPr>
          <p:spPr>
            <a:xfrm>
              <a:off x="5099327" y="2927581"/>
              <a:ext cx="2431294"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64" name="矩形 163"/>
            <p:cNvSpPr/>
            <p:nvPr/>
          </p:nvSpPr>
          <p:spPr>
            <a:xfrm>
              <a:off x="5065360" y="2662976"/>
              <a:ext cx="803405" cy="312774"/>
            </a:xfrm>
            <a:prstGeom prst="rect">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chemeClr val="accent5"/>
                </a:solidFill>
                <a:latin typeface="Times New Roman" panose="02020603050405020304" pitchFamily="18" charset="0"/>
                <a:cs typeface="Times New Roman" panose="02020603050405020304" pitchFamily="18" charset="0"/>
              </a:endParaRPr>
            </a:p>
          </p:txBody>
        </p:sp>
      </p:grpSp>
      <p:sp>
        <p:nvSpPr>
          <p:cNvPr id="165" name="矩形 164"/>
          <p:cNvSpPr/>
          <p:nvPr/>
        </p:nvSpPr>
        <p:spPr>
          <a:xfrm>
            <a:off x="8931100" y="2268428"/>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66" name="直接连接符 165"/>
          <p:cNvCxnSpPr/>
          <p:nvPr/>
        </p:nvCxnSpPr>
        <p:spPr>
          <a:xfrm flipV="1">
            <a:off x="2009606" y="3924732"/>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7" name="矩形 166"/>
          <p:cNvSpPr/>
          <p:nvPr/>
        </p:nvSpPr>
        <p:spPr>
          <a:xfrm>
            <a:off x="1773399" y="3969649"/>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68" name="直接连接符 167"/>
          <p:cNvCxnSpPr>
            <a:endCxn id="216" idx="1"/>
          </p:cNvCxnSpPr>
          <p:nvPr/>
        </p:nvCxnSpPr>
        <p:spPr>
          <a:xfrm>
            <a:off x="1594652" y="3706276"/>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1809300" y="3171390"/>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70" name="矩形 169"/>
          <p:cNvSpPr/>
          <p:nvPr/>
        </p:nvSpPr>
        <p:spPr>
          <a:xfrm>
            <a:off x="3257818" y="3462587"/>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71" name="矩形 170"/>
          <p:cNvSpPr/>
          <p:nvPr/>
        </p:nvSpPr>
        <p:spPr>
          <a:xfrm>
            <a:off x="1962038" y="5410015"/>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72" name="矩形 171"/>
          <p:cNvSpPr/>
          <p:nvPr/>
        </p:nvSpPr>
        <p:spPr>
          <a:xfrm>
            <a:off x="3065578" y="5066683"/>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73" name="矩形 172"/>
          <p:cNvSpPr/>
          <p:nvPr/>
        </p:nvSpPr>
        <p:spPr>
          <a:xfrm>
            <a:off x="3771316" y="2688140"/>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74" name="矩形 173"/>
          <p:cNvSpPr/>
          <p:nvPr/>
        </p:nvSpPr>
        <p:spPr>
          <a:xfrm>
            <a:off x="3786171" y="3756204"/>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75" name="矩形 174"/>
          <p:cNvSpPr/>
          <p:nvPr/>
        </p:nvSpPr>
        <p:spPr>
          <a:xfrm>
            <a:off x="3787905" y="350257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76" name="矩形 175"/>
          <p:cNvSpPr/>
          <p:nvPr/>
        </p:nvSpPr>
        <p:spPr>
          <a:xfrm>
            <a:off x="3771135" y="42472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77" name="矩形 176"/>
          <p:cNvSpPr/>
          <p:nvPr/>
        </p:nvSpPr>
        <p:spPr>
          <a:xfrm>
            <a:off x="3771188" y="5423806"/>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78" name="矩形 177"/>
          <p:cNvSpPr/>
          <p:nvPr/>
        </p:nvSpPr>
        <p:spPr>
          <a:xfrm>
            <a:off x="4987988" y="5461635"/>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79" name="矩形 178"/>
          <p:cNvSpPr/>
          <p:nvPr/>
        </p:nvSpPr>
        <p:spPr>
          <a:xfrm>
            <a:off x="6046701" y="5553839"/>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a:off x="6169641" y="3726462"/>
            <a:ext cx="147681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7972569" y="5645921"/>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82" name="矩形 181"/>
          <p:cNvSpPr/>
          <p:nvPr/>
        </p:nvSpPr>
        <p:spPr>
          <a:xfrm>
            <a:off x="8154117" y="5424194"/>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83" name="直接连接符 182"/>
          <p:cNvCxnSpPr>
            <a:stCxn id="278" idx="2"/>
          </p:cNvCxnSpPr>
          <p:nvPr/>
        </p:nvCxnSpPr>
        <p:spPr>
          <a:xfrm flipV="1">
            <a:off x="7237156" y="4234477"/>
            <a:ext cx="436624" cy="3344"/>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184" name="矩形 183"/>
          <p:cNvSpPr/>
          <p:nvPr/>
        </p:nvSpPr>
        <p:spPr>
          <a:xfrm>
            <a:off x="7181088" y="3491949"/>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85" name="矩形 184"/>
          <p:cNvSpPr/>
          <p:nvPr/>
        </p:nvSpPr>
        <p:spPr>
          <a:xfrm>
            <a:off x="8027887" y="3479802"/>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186" name="矩形 185"/>
          <p:cNvSpPr/>
          <p:nvPr/>
        </p:nvSpPr>
        <p:spPr>
          <a:xfrm>
            <a:off x="8075634" y="3732317"/>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87" name="矩形 186"/>
          <p:cNvSpPr/>
          <p:nvPr/>
        </p:nvSpPr>
        <p:spPr>
          <a:xfrm>
            <a:off x="8058214" y="4299199"/>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88" name="直接连接符 187"/>
          <p:cNvCxnSpPr/>
          <p:nvPr/>
        </p:nvCxnSpPr>
        <p:spPr>
          <a:xfrm>
            <a:off x="8089818" y="4003179"/>
            <a:ext cx="116056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9994588" y="4002408"/>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90" name="组合 189"/>
          <p:cNvGrpSpPr/>
          <p:nvPr/>
        </p:nvGrpSpPr>
        <p:grpSpPr>
          <a:xfrm>
            <a:off x="9188340" y="3428217"/>
            <a:ext cx="869365" cy="1361582"/>
            <a:chOff x="2106940" y="3477998"/>
            <a:chExt cx="952529" cy="1491834"/>
          </a:xfrm>
        </p:grpSpPr>
        <p:sp>
          <p:nvSpPr>
            <p:cNvPr id="191" name="矩形 190"/>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192" name="矩形 191"/>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193" name="矩形 192"/>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94" name="矩形 193"/>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196" name="矩形 195"/>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97" name="矩形 196"/>
          <p:cNvSpPr/>
          <p:nvPr/>
        </p:nvSpPr>
        <p:spPr>
          <a:xfrm>
            <a:off x="9940770" y="3741591"/>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9961634" y="6241024"/>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99" name="组合 198"/>
          <p:cNvGrpSpPr/>
          <p:nvPr/>
        </p:nvGrpSpPr>
        <p:grpSpPr>
          <a:xfrm>
            <a:off x="2625016" y="4924650"/>
            <a:ext cx="530644" cy="860645"/>
            <a:chOff x="2768573" y="5274135"/>
            <a:chExt cx="559664" cy="907711"/>
          </a:xfrm>
        </p:grpSpPr>
        <p:sp>
          <p:nvSpPr>
            <p:cNvPr id="200"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1" name="矩形 200"/>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02" name="组合 201"/>
          <p:cNvGrpSpPr/>
          <p:nvPr/>
        </p:nvGrpSpPr>
        <p:grpSpPr>
          <a:xfrm>
            <a:off x="7740670" y="5324887"/>
            <a:ext cx="534262" cy="860645"/>
            <a:chOff x="8163994" y="5696260"/>
            <a:chExt cx="563480" cy="907711"/>
          </a:xfrm>
        </p:grpSpPr>
        <p:sp>
          <p:nvSpPr>
            <p:cNvPr id="203"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4" name="矩形 203"/>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05" name="矩形 204"/>
          <p:cNvSpPr/>
          <p:nvPr/>
        </p:nvSpPr>
        <p:spPr>
          <a:xfrm>
            <a:off x="884901" y="6300194"/>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06" name="直接连接符 205"/>
          <p:cNvCxnSpPr/>
          <p:nvPr/>
        </p:nvCxnSpPr>
        <p:spPr>
          <a:xfrm>
            <a:off x="3829269" y="2657676"/>
            <a:ext cx="0" cy="298824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76690" y="4234713"/>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3829269" y="2657676"/>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直接连接符 208"/>
          <p:cNvCxnSpPr/>
          <p:nvPr/>
        </p:nvCxnSpPr>
        <p:spPr>
          <a:xfrm>
            <a:off x="6461111" y="4580104"/>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a:off x="6461110" y="4121420"/>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a:off x="6721225" y="4406223"/>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直接连接符 211"/>
          <p:cNvCxnSpPr/>
          <p:nvPr/>
        </p:nvCxnSpPr>
        <p:spPr>
          <a:xfrm>
            <a:off x="6739617" y="4391561"/>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3849771" y="2904264"/>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4" name="矩形 213"/>
          <p:cNvSpPr/>
          <p:nvPr/>
        </p:nvSpPr>
        <p:spPr>
          <a:xfrm>
            <a:off x="3777869" y="244793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15" name="组合 214"/>
          <p:cNvGrpSpPr/>
          <p:nvPr/>
        </p:nvGrpSpPr>
        <p:grpSpPr>
          <a:xfrm>
            <a:off x="1889290" y="3491949"/>
            <a:ext cx="239223" cy="429550"/>
            <a:chOff x="1992610" y="3763083"/>
            <a:chExt cx="252305" cy="453041"/>
          </a:xfrm>
        </p:grpSpPr>
        <p:sp>
          <p:nvSpPr>
            <p:cNvPr id="216" name="矩形 215"/>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7" name="等腰三角形 216"/>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218" name="组合 217"/>
          <p:cNvGrpSpPr/>
          <p:nvPr/>
        </p:nvGrpSpPr>
        <p:grpSpPr>
          <a:xfrm>
            <a:off x="9390718" y="4667968"/>
            <a:ext cx="506870" cy="462158"/>
            <a:chOff x="1853728" y="4285666"/>
            <a:chExt cx="534589" cy="487432"/>
          </a:xfrm>
          <a:solidFill>
            <a:srgbClr val="00B050"/>
          </a:solidFill>
        </p:grpSpPr>
        <p:cxnSp>
          <p:nvCxnSpPr>
            <p:cNvPr id="219" name="直接连接符 21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21" name="等腰三角形 220"/>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22" name="直接连接符 221"/>
          <p:cNvCxnSpPr/>
          <p:nvPr/>
        </p:nvCxnSpPr>
        <p:spPr>
          <a:xfrm>
            <a:off x="3311953" y="3725222"/>
            <a:ext cx="5173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 name="组合 24"/>
          <p:cNvGrpSpPr/>
          <p:nvPr/>
        </p:nvGrpSpPr>
        <p:grpSpPr>
          <a:xfrm>
            <a:off x="4802712" y="2019079"/>
            <a:ext cx="4472277" cy="1733545"/>
            <a:chOff x="4802712" y="2095279"/>
            <a:chExt cx="4472277" cy="1733545"/>
          </a:xfrm>
        </p:grpSpPr>
        <p:cxnSp>
          <p:nvCxnSpPr>
            <p:cNvPr id="225" name="直接连接符 224"/>
            <p:cNvCxnSpPr/>
            <p:nvPr/>
          </p:nvCxnSpPr>
          <p:spPr>
            <a:xfrm>
              <a:off x="8538102" y="2443806"/>
              <a:ext cx="189925"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 name="组合 2"/>
            <p:cNvGrpSpPr/>
            <p:nvPr/>
          </p:nvGrpSpPr>
          <p:grpSpPr>
            <a:xfrm>
              <a:off x="4802712" y="2095279"/>
              <a:ext cx="4472277" cy="1733545"/>
              <a:chOff x="4802712" y="2095279"/>
              <a:chExt cx="4472277" cy="1733545"/>
            </a:xfrm>
          </p:grpSpPr>
          <p:grpSp>
            <p:nvGrpSpPr>
              <p:cNvPr id="156" name="组合 155"/>
              <p:cNvGrpSpPr/>
              <p:nvPr/>
            </p:nvGrpSpPr>
            <p:grpSpPr>
              <a:xfrm>
                <a:off x="4802712" y="2095279"/>
                <a:ext cx="3925315" cy="296556"/>
                <a:chOff x="5065360" y="2209666"/>
                <a:chExt cx="4139981" cy="312774"/>
              </a:xfrm>
            </p:grpSpPr>
            <p:cxnSp>
              <p:nvCxnSpPr>
                <p:cNvPr id="157" name="直接连接符 156"/>
                <p:cNvCxnSpPr/>
                <p:nvPr/>
              </p:nvCxnSpPr>
              <p:spPr>
                <a:xfrm>
                  <a:off x="5073891" y="2472651"/>
                  <a:ext cx="4131450"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矩形 157"/>
                <p:cNvSpPr/>
                <p:nvPr/>
              </p:nvSpPr>
              <p:spPr>
                <a:xfrm>
                  <a:off x="5065360" y="2209666"/>
                  <a:ext cx="712109" cy="312774"/>
                </a:xfrm>
                <a:prstGeom prst="rect">
                  <a:avLst/>
                </a:prstGeom>
              </p:spPr>
              <p:txBody>
                <a:bodyPr wrap="none">
                  <a:spAutoFit/>
                </a:bodyPr>
                <a:lstStyle/>
                <a:p>
                  <a:r>
                    <a:rPr lang="en-US" altLang="zh-CN" sz="1325" dirty="0">
                      <a:solidFill>
                        <a:srgbClr val="FF0000"/>
                      </a:solidFill>
                      <a:latin typeface="Times New Roman" panose="02020603050405020304" pitchFamily="18" charset="0"/>
                      <a:cs typeface="Times New Roman" panose="02020603050405020304" pitchFamily="18" charset="0"/>
                    </a:rPr>
                    <a:t>Branch</a:t>
                  </a:r>
                  <a:endParaRPr lang="zh-CN" altLang="en-US" sz="1325" dirty="0">
                    <a:solidFill>
                      <a:srgbClr val="FF0000"/>
                    </a:solidFill>
                    <a:latin typeface="Times New Roman" panose="02020603050405020304" pitchFamily="18" charset="0"/>
                    <a:cs typeface="Times New Roman" panose="02020603050405020304" pitchFamily="18" charset="0"/>
                  </a:endParaRPr>
                </a:p>
              </p:txBody>
            </p:sp>
          </p:grpSp>
          <p:cxnSp>
            <p:nvCxnSpPr>
              <p:cNvPr id="223" name="直接连接符 222"/>
              <p:cNvCxnSpPr/>
              <p:nvPr/>
            </p:nvCxnSpPr>
            <p:spPr>
              <a:xfrm>
                <a:off x="8538102" y="2443806"/>
                <a:ext cx="0" cy="1373984"/>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4" name="直接连接符 223"/>
              <p:cNvCxnSpPr/>
              <p:nvPr/>
            </p:nvCxnSpPr>
            <p:spPr>
              <a:xfrm>
                <a:off x="8102928" y="3828824"/>
                <a:ext cx="435174"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6" name="流程图: 延期 225"/>
              <p:cNvSpPr/>
              <p:nvPr/>
            </p:nvSpPr>
            <p:spPr>
              <a:xfrm>
                <a:off x="8742363" y="2284185"/>
                <a:ext cx="267302" cy="216548"/>
              </a:xfrm>
              <a:prstGeom prst="flowChartDelay">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27" name="直接连接符 226"/>
              <p:cNvCxnSpPr/>
              <p:nvPr/>
            </p:nvCxnSpPr>
            <p:spPr>
              <a:xfrm>
                <a:off x="9010191" y="2392459"/>
                <a:ext cx="264798"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28" name="直接连接符 227"/>
          <p:cNvCxnSpPr/>
          <p:nvPr/>
        </p:nvCxnSpPr>
        <p:spPr>
          <a:xfrm>
            <a:off x="9274988" y="1600187"/>
            <a:ext cx="0" cy="716072"/>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29" name="矩形 228"/>
          <p:cNvSpPr/>
          <p:nvPr/>
        </p:nvSpPr>
        <p:spPr>
          <a:xfrm>
            <a:off x="660864" y="3425788"/>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30" name="矩形 229"/>
          <p:cNvSpPr/>
          <p:nvPr/>
        </p:nvSpPr>
        <p:spPr>
          <a:xfrm>
            <a:off x="4114313" y="3432654"/>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31" name="矩形 230"/>
          <p:cNvSpPr/>
          <p:nvPr/>
        </p:nvSpPr>
        <p:spPr>
          <a:xfrm>
            <a:off x="4121543" y="3700202"/>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grpSp>
        <p:nvGrpSpPr>
          <p:cNvPr id="232" name="组合 231"/>
          <p:cNvGrpSpPr/>
          <p:nvPr/>
        </p:nvGrpSpPr>
        <p:grpSpPr>
          <a:xfrm>
            <a:off x="2450577" y="3401153"/>
            <a:ext cx="895565" cy="1370404"/>
            <a:chOff x="2153669" y="3581315"/>
            <a:chExt cx="981236" cy="1387999"/>
          </a:xfrm>
        </p:grpSpPr>
        <p:sp>
          <p:nvSpPr>
            <p:cNvPr id="233" name="矩形 232"/>
            <p:cNvSpPr/>
            <p:nvPr/>
          </p:nvSpPr>
          <p:spPr>
            <a:xfrm>
              <a:off x="2162582" y="3581315"/>
              <a:ext cx="920297" cy="1387999"/>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35" name="矩形 234"/>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36" name="矩形 235"/>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p>
          </p:txBody>
        </p:sp>
      </p:grpSp>
      <p:cxnSp>
        <p:nvCxnSpPr>
          <p:cNvPr id="237" name="直接连接符 236"/>
          <p:cNvCxnSpPr/>
          <p:nvPr/>
        </p:nvCxnSpPr>
        <p:spPr>
          <a:xfrm>
            <a:off x="2133425" y="3710864"/>
            <a:ext cx="325285"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3825309" y="3726482"/>
            <a:ext cx="0" cy="191943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43272" y="3991264"/>
            <a:ext cx="96752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54" name="组合 253"/>
          <p:cNvGrpSpPr/>
          <p:nvPr/>
        </p:nvGrpSpPr>
        <p:grpSpPr>
          <a:xfrm>
            <a:off x="1354928" y="3446882"/>
            <a:ext cx="273012" cy="511499"/>
            <a:chOff x="1429026" y="3715552"/>
            <a:chExt cx="287942" cy="539472"/>
          </a:xfrm>
        </p:grpSpPr>
        <p:sp>
          <p:nvSpPr>
            <p:cNvPr id="255" name="流程图: 手动操作 254"/>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矩形 255"/>
            <p:cNvSpPr/>
            <p:nvPr/>
          </p:nvSpPr>
          <p:spPr>
            <a:xfrm>
              <a:off x="1429026" y="3715552"/>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57" name="组合 256"/>
          <p:cNvGrpSpPr/>
          <p:nvPr/>
        </p:nvGrpSpPr>
        <p:grpSpPr>
          <a:xfrm>
            <a:off x="4189697" y="1675831"/>
            <a:ext cx="621104" cy="1383549"/>
            <a:chOff x="4249767" y="1888664"/>
            <a:chExt cx="655071" cy="1459212"/>
          </a:xfrm>
        </p:grpSpPr>
        <p:sp>
          <p:nvSpPr>
            <p:cNvPr id="258"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59" name="矩形 258"/>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60" name="矩形 259"/>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261" name="矩形 260"/>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262" name="组合 261"/>
          <p:cNvGrpSpPr/>
          <p:nvPr/>
        </p:nvGrpSpPr>
        <p:grpSpPr>
          <a:xfrm>
            <a:off x="4189041" y="1675077"/>
            <a:ext cx="621104" cy="1383549"/>
            <a:chOff x="4249767" y="1888664"/>
            <a:chExt cx="655071" cy="1459212"/>
          </a:xfrm>
        </p:grpSpPr>
        <p:sp>
          <p:nvSpPr>
            <p:cNvPr id="263"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264" name="矩形 263"/>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265" name="矩形 264"/>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266" name="矩形 265"/>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
        <p:nvSpPr>
          <p:cNvPr id="268" name="矩形 267"/>
          <p:cNvSpPr/>
          <p:nvPr/>
        </p:nvSpPr>
        <p:spPr>
          <a:xfrm>
            <a:off x="1304903" y="3986751"/>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cxnSp>
        <p:nvCxnSpPr>
          <p:cNvPr id="269" name="直接连接符 268"/>
          <p:cNvCxnSpPr/>
          <p:nvPr/>
        </p:nvCxnSpPr>
        <p:spPr>
          <a:xfrm>
            <a:off x="6188854" y="4098877"/>
            <a:ext cx="821274"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70" name="任意多边形: 形状 323"/>
          <p:cNvSpPr/>
          <p:nvPr/>
        </p:nvSpPr>
        <p:spPr>
          <a:xfrm>
            <a:off x="7646456" y="3557623"/>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1" name="矩形 270"/>
          <p:cNvSpPr/>
          <p:nvPr/>
        </p:nvSpPr>
        <p:spPr>
          <a:xfrm rot="16200000">
            <a:off x="7702130" y="3850133"/>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nvGrpSpPr>
          <p:cNvPr id="272" name="组合 271"/>
          <p:cNvGrpSpPr/>
          <p:nvPr/>
        </p:nvGrpSpPr>
        <p:grpSpPr>
          <a:xfrm>
            <a:off x="7646448" y="3557623"/>
            <a:ext cx="469410" cy="860645"/>
            <a:chOff x="8064621" y="3840798"/>
            <a:chExt cx="495081" cy="907711"/>
          </a:xfrm>
        </p:grpSpPr>
        <p:sp>
          <p:nvSpPr>
            <p:cNvPr id="273"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4" name="矩形 273"/>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275" name="流程图: 手动操作 274"/>
          <p:cNvSpPr/>
          <p:nvPr/>
        </p:nvSpPr>
        <p:spPr>
          <a:xfrm rot="16200000">
            <a:off x="6875885" y="4127332"/>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6" name="矩形 275"/>
          <p:cNvSpPr/>
          <p:nvPr/>
        </p:nvSpPr>
        <p:spPr>
          <a:xfrm>
            <a:off x="6965394" y="3984915"/>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277" name="组合 276"/>
          <p:cNvGrpSpPr/>
          <p:nvPr/>
        </p:nvGrpSpPr>
        <p:grpSpPr>
          <a:xfrm>
            <a:off x="6966962" y="3978236"/>
            <a:ext cx="270195" cy="512487"/>
            <a:chOff x="7486013" y="4285586"/>
            <a:chExt cx="284971" cy="540514"/>
          </a:xfrm>
        </p:grpSpPr>
        <p:sp>
          <p:nvSpPr>
            <p:cNvPr id="278" name="流程图: 手动操作 277"/>
            <p:cNvSpPr/>
            <p:nvPr/>
          </p:nvSpPr>
          <p:spPr>
            <a:xfrm rot="16200000">
              <a:off x="7390996" y="4446112"/>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79" name="矩形 278"/>
            <p:cNvSpPr/>
            <p:nvPr/>
          </p:nvSpPr>
          <p:spPr>
            <a:xfrm>
              <a:off x="7486013" y="428558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组合 279"/>
          <p:cNvGrpSpPr/>
          <p:nvPr/>
        </p:nvGrpSpPr>
        <p:grpSpPr>
          <a:xfrm>
            <a:off x="10690407" y="3605991"/>
            <a:ext cx="269626" cy="505804"/>
            <a:chOff x="11267690" y="3916697"/>
            <a:chExt cx="284371" cy="533466"/>
          </a:xfrm>
        </p:grpSpPr>
        <p:sp>
          <p:nvSpPr>
            <p:cNvPr id="281" name="流程图: 手动操作 280"/>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2" name="矩形 281"/>
            <p:cNvSpPr/>
            <p:nvPr/>
          </p:nvSpPr>
          <p:spPr>
            <a:xfrm>
              <a:off x="11267690" y="3917666"/>
              <a:ext cx="284371" cy="528165"/>
            </a:xfrm>
            <a:prstGeom prst="rect">
              <a:avLst/>
            </a:prstGeom>
          </p:spPr>
          <p:txBody>
            <a:bodyPr wrap="none">
              <a:spAutoFit/>
            </a:bodyPr>
            <a:lstStyle/>
            <a:p>
              <a:r>
                <a:rPr lang="en-US" altLang="zh-CN" sz="1325" b="1" dirty="0">
                  <a:solidFill>
                    <a:srgbClr val="7030A0"/>
                  </a:solidFill>
                  <a:latin typeface="Times New Roman" panose="02020603050405020304" pitchFamily="18" charset="0"/>
                  <a:cs typeface="Times New Roman" panose="02020603050405020304" pitchFamily="18" charset="0"/>
                </a:rPr>
                <a:t>0</a:t>
              </a:r>
            </a:p>
            <a:p>
              <a:r>
                <a:rPr lang="en-US" altLang="zh-CN" sz="1325" b="1" dirty="0">
                  <a:solidFill>
                    <a:srgbClr val="FF0000"/>
                  </a:solidFill>
                  <a:latin typeface="Times New Roman" panose="02020603050405020304" pitchFamily="18" charset="0"/>
                  <a:cs typeface="Times New Roman" panose="02020603050405020304" pitchFamily="18" charset="0"/>
                </a:rPr>
                <a:t>1</a:t>
              </a:r>
              <a:endParaRPr lang="zh-CN" altLang="en-US" sz="1325" b="1" dirty="0">
                <a:solidFill>
                  <a:srgbClr val="FF0000"/>
                </a:solidFill>
                <a:latin typeface="Times New Roman" panose="02020603050405020304" pitchFamily="18" charset="0"/>
                <a:cs typeface="Times New Roman" panose="02020603050405020304" pitchFamily="18" charset="0"/>
              </a:endParaRPr>
            </a:p>
          </p:txBody>
        </p:sp>
      </p:grpSp>
      <p:cxnSp>
        <p:nvCxnSpPr>
          <p:cNvPr id="283" name="直接连接符 282"/>
          <p:cNvCxnSpPr/>
          <p:nvPr/>
        </p:nvCxnSpPr>
        <p:spPr>
          <a:xfrm>
            <a:off x="3825310" y="5656792"/>
            <a:ext cx="105338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4" name="直接连接符 283"/>
          <p:cNvCxnSpPr/>
          <p:nvPr/>
        </p:nvCxnSpPr>
        <p:spPr>
          <a:xfrm>
            <a:off x="6114018" y="5579674"/>
            <a:ext cx="8961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85" name="组合 284"/>
          <p:cNvGrpSpPr/>
          <p:nvPr/>
        </p:nvGrpSpPr>
        <p:grpSpPr>
          <a:xfrm>
            <a:off x="4909932" y="5444312"/>
            <a:ext cx="1159685" cy="331959"/>
            <a:chOff x="5178444" y="5822218"/>
            <a:chExt cx="1223105" cy="350113"/>
          </a:xfrm>
        </p:grpSpPr>
        <p:sp>
          <p:nvSpPr>
            <p:cNvPr id="286"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7" name="矩形 286"/>
            <p:cNvSpPr/>
            <p:nvPr/>
          </p:nvSpPr>
          <p:spPr>
            <a:xfrm>
              <a:off x="5260633" y="5859557"/>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cxnSp>
        <p:nvCxnSpPr>
          <p:cNvPr id="288" name="直接连接符 287"/>
          <p:cNvCxnSpPr/>
          <p:nvPr/>
        </p:nvCxnSpPr>
        <p:spPr>
          <a:xfrm>
            <a:off x="7469093" y="5512030"/>
            <a:ext cx="2715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9" name="直接连接符 288"/>
          <p:cNvCxnSpPr/>
          <p:nvPr/>
        </p:nvCxnSpPr>
        <p:spPr>
          <a:xfrm>
            <a:off x="8214028" y="5742539"/>
            <a:ext cx="257386"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0" name="直接连接符 289"/>
          <p:cNvCxnSpPr/>
          <p:nvPr/>
        </p:nvCxnSpPr>
        <p:spPr>
          <a:xfrm>
            <a:off x="8477764" y="5748273"/>
            <a:ext cx="0" cy="50807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1" name="直接连接符 290"/>
          <p:cNvCxnSpPr/>
          <p:nvPr/>
        </p:nvCxnSpPr>
        <p:spPr>
          <a:xfrm>
            <a:off x="942954" y="6268885"/>
            <a:ext cx="753519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2" name="直接连接符 291"/>
          <p:cNvCxnSpPr/>
          <p:nvPr/>
        </p:nvCxnSpPr>
        <p:spPr>
          <a:xfrm>
            <a:off x="942953" y="3846110"/>
            <a:ext cx="0" cy="241719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3" name="直接连接符 292"/>
          <p:cNvCxnSpPr/>
          <p:nvPr/>
        </p:nvCxnSpPr>
        <p:spPr>
          <a:xfrm>
            <a:off x="956998" y="3846110"/>
            <a:ext cx="426832"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4" name="组合 293"/>
          <p:cNvGrpSpPr/>
          <p:nvPr/>
        </p:nvGrpSpPr>
        <p:grpSpPr>
          <a:xfrm>
            <a:off x="7736564" y="5330843"/>
            <a:ext cx="534262" cy="860645"/>
            <a:chOff x="8163994" y="5696260"/>
            <a:chExt cx="563480" cy="907711"/>
          </a:xfrm>
        </p:grpSpPr>
        <p:sp>
          <p:nvSpPr>
            <p:cNvPr id="295"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6" name="矩形 295"/>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7004876" y="5282786"/>
            <a:ext cx="461986" cy="523995"/>
            <a:chOff x="7239187" y="4876233"/>
            <a:chExt cx="506180" cy="574121"/>
          </a:xfrm>
        </p:grpSpPr>
        <p:sp>
          <p:nvSpPr>
            <p:cNvPr id="298" name="平行四边形 297"/>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grpSp>
        <p:nvGrpSpPr>
          <p:cNvPr id="240" name="组合 239"/>
          <p:cNvGrpSpPr/>
          <p:nvPr/>
        </p:nvGrpSpPr>
        <p:grpSpPr>
          <a:xfrm>
            <a:off x="4818002" y="3325514"/>
            <a:ext cx="1432231" cy="1913280"/>
            <a:chOff x="5081485" y="3587547"/>
            <a:chExt cx="1510556" cy="2017912"/>
          </a:xfrm>
        </p:grpSpPr>
        <p:sp>
          <p:nvSpPr>
            <p:cNvPr id="241" name="矩形 24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3" name="矩形 24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244" name="矩形 24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245" name="矩形 24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46" name="矩形 24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47" name="矩形 24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248" name="矩形 24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49" name="矩形 24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50" name="组合 249"/>
            <p:cNvGrpSpPr/>
            <p:nvPr/>
          </p:nvGrpSpPr>
          <p:grpSpPr>
            <a:xfrm>
              <a:off x="5532327" y="5118027"/>
              <a:ext cx="534589" cy="487432"/>
              <a:chOff x="1853728" y="4285666"/>
              <a:chExt cx="534589" cy="487432"/>
            </a:xfrm>
            <a:solidFill>
              <a:srgbClr val="FFCCFF"/>
            </a:solidFill>
          </p:grpSpPr>
          <p:cxnSp>
            <p:nvCxnSpPr>
              <p:cNvPr id="251" name="直接连接符 25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3" name="等腰三角形 25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3" name="组合 312"/>
          <p:cNvGrpSpPr/>
          <p:nvPr/>
        </p:nvGrpSpPr>
        <p:grpSpPr>
          <a:xfrm>
            <a:off x="6476400" y="716673"/>
            <a:ext cx="5007233" cy="766364"/>
            <a:chOff x="1721420" y="5617211"/>
            <a:chExt cx="5754688" cy="760694"/>
          </a:xfrm>
        </p:grpSpPr>
        <p:sp>
          <p:nvSpPr>
            <p:cNvPr id="314" name="矩形 313"/>
            <p:cNvSpPr/>
            <p:nvPr/>
          </p:nvSpPr>
          <p:spPr>
            <a:xfrm>
              <a:off x="1721420" y="5949280"/>
              <a:ext cx="1036638" cy="428625"/>
            </a:xfrm>
            <a:prstGeom prst="rect">
              <a:avLst/>
            </a:prstGeom>
            <a:solidFill>
              <a:srgbClr val="00B050"/>
            </a:soli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1600" kern="0" dirty="0">
                  <a:solidFill>
                    <a:sysClr val="window" lastClr="FFFFFF"/>
                  </a:solidFill>
                  <a:latin typeface="Calibri" panose="020F0502020204030204"/>
                  <a:ea typeface="宋体" panose="02010600030101010101" pitchFamily="2" charset="-122"/>
                </a:rPr>
                <a:t>OP</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5" name="矩形 24"/>
            <p:cNvSpPr/>
            <p:nvPr/>
          </p:nvSpPr>
          <p:spPr>
            <a:xfrm>
              <a:off x="28152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ysClr val="window" lastClr="FFFFFF"/>
                  </a:solidFill>
                  <a:latin typeface="Calibri" panose="020F0502020204030204"/>
                  <a:ea typeface="宋体" panose="02010600030101010101" pitchFamily="2" charset="-122"/>
                </a:rPr>
                <a:t>rs</a:t>
              </a:r>
              <a:r>
                <a:rPr lang="en-US" altLang="zh-CN" sz="1600" kern="0" baseline="-25000">
                  <a:solidFill>
                    <a:sysClr val="window" lastClr="FFFFFF"/>
                  </a:solidFill>
                  <a:latin typeface="Calibri" panose="020F0502020204030204"/>
                  <a:ea typeface="宋体" panose="02010600030101010101" pitchFamily="2" charset="-122"/>
                </a:rPr>
                <a:t> </a:t>
              </a:r>
              <a:endParaRPr lang="zh-CN" altLang="en-US" sz="1600" kern="0" dirty="0">
                <a:solidFill>
                  <a:sysClr val="window" lastClr="FFFFFF"/>
                </a:solidFill>
                <a:latin typeface="Calibri" panose="020F0502020204030204"/>
                <a:ea typeface="宋体" panose="02010600030101010101" pitchFamily="2" charset="-122"/>
              </a:endParaRPr>
            </a:p>
          </p:txBody>
        </p:sp>
        <p:sp>
          <p:nvSpPr>
            <p:cNvPr id="316" name="矩形 25"/>
            <p:cNvSpPr/>
            <p:nvPr/>
          </p:nvSpPr>
          <p:spPr>
            <a:xfrm>
              <a:off x="3729608" y="5949280"/>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en-US" altLang="zh-CN" sz="2000" kern="0">
                  <a:solidFill>
                    <a:schemeClr val="bg1"/>
                  </a:solidFill>
                  <a:latin typeface="Calibri" panose="020F0502020204030204"/>
                  <a:ea typeface="宋体" panose="02010600030101010101" pitchFamily="2" charset="-122"/>
                </a:rPr>
                <a:t>rt</a:t>
              </a:r>
              <a:endParaRPr lang="zh-CN" altLang="en-US" sz="2000" kern="0" baseline="-25000" dirty="0">
                <a:solidFill>
                  <a:schemeClr val="bg1"/>
                </a:solidFill>
                <a:latin typeface="Calibri" panose="020F0502020204030204"/>
                <a:ea typeface="宋体" panose="02010600030101010101" pitchFamily="2" charset="-122"/>
              </a:endParaRPr>
            </a:p>
          </p:txBody>
        </p:sp>
        <p:sp>
          <p:nvSpPr>
            <p:cNvPr id="317" name="TextBox 10"/>
            <p:cNvSpPr txBox="1"/>
            <p:nvPr/>
          </p:nvSpPr>
          <p:spPr>
            <a:xfrm>
              <a:off x="1838895" y="5617211"/>
              <a:ext cx="890588"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18" name="矩形 26"/>
            <p:cNvSpPr/>
            <p:nvPr/>
          </p:nvSpPr>
          <p:spPr>
            <a:xfrm>
              <a:off x="4644008" y="5949280"/>
              <a:ext cx="2832100"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defTabSz="866775">
                <a:defRPr/>
              </a:pPr>
              <a:r>
                <a:rPr lang="zh-CN" altLang="en-US" sz="1600" kern="0" dirty="0">
                  <a:solidFill>
                    <a:sysClr val="window" lastClr="FFFFFF"/>
                  </a:solidFill>
                  <a:latin typeface="微软雅黑" panose="020B0503020204020204" pitchFamily="34" charset="-122"/>
                  <a:ea typeface="微软雅黑" panose="020B0503020204020204" pitchFamily="34" charset="-122"/>
                </a:rPr>
                <a:t>立即数</a:t>
              </a:r>
            </a:p>
          </p:txBody>
        </p:sp>
        <p:sp>
          <p:nvSpPr>
            <p:cNvPr id="319" name="TextBox 12"/>
            <p:cNvSpPr txBox="1"/>
            <p:nvPr/>
          </p:nvSpPr>
          <p:spPr>
            <a:xfrm>
              <a:off x="2802509" y="5617211"/>
              <a:ext cx="890587"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0" name="TextBox 13"/>
            <p:cNvSpPr txBox="1"/>
            <p:nvPr/>
          </p:nvSpPr>
          <p:spPr>
            <a:xfrm>
              <a:off x="3666108"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5bits</a:t>
              </a:r>
              <a:endParaRPr lang="zh-CN" altLang="en-US" sz="1600" kern="0" dirty="0">
                <a:solidFill>
                  <a:srgbClr val="0070C0"/>
                </a:solidFill>
                <a:latin typeface="Arial" panose="020B0604020202020204" pitchFamily="34" charset="0"/>
                <a:ea typeface="华文细黑" panose="02010600040101010101" pitchFamily="2" charset="-122"/>
              </a:endParaRPr>
            </a:p>
          </p:txBody>
        </p:sp>
        <p:sp>
          <p:nvSpPr>
            <p:cNvPr id="321" name="TextBox 14"/>
            <p:cNvSpPr txBox="1"/>
            <p:nvPr/>
          </p:nvSpPr>
          <p:spPr>
            <a:xfrm>
              <a:off x="5537771" y="5617211"/>
              <a:ext cx="892175" cy="336049"/>
            </a:xfrm>
            <a:prstGeom prst="rect">
              <a:avLst/>
            </a:prstGeom>
            <a:noFill/>
            <a:ln>
              <a:noFill/>
            </a:ln>
          </p:spPr>
          <p:txBody>
            <a:bodyPr>
              <a:spAutoFit/>
            </a:bodyPr>
            <a:lstStyle/>
            <a:p>
              <a:pPr algn="ctr" defTabSz="866775">
                <a:defRPr/>
              </a:pPr>
              <a:r>
                <a:rPr lang="en-US" altLang="zh-CN" sz="1600" kern="0" dirty="0">
                  <a:solidFill>
                    <a:srgbClr val="0070C0"/>
                  </a:solidFill>
                  <a:latin typeface="Arial" panose="020B0604020202020204" pitchFamily="34" charset="0"/>
                  <a:ea typeface="华文细黑" panose="02010600040101010101" pitchFamily="2" charset="-122"/>
                </a:rPr>
                <a:t>16bits</a:t>
              </a:r>
              <a:endParaRPr lang="zh-CN" altLang="en-US" sz="1600" kern="0" dirty="0">
                <a:solidFill>
                  <a:srgbClr val="0070C0"/>
                </a:solidFill>
                <a:latin typeface="Arial" panose="020B0604020202020204" pitchFamily="34" charset="0"/>
                <a:ea typeface="华文细黑" panose="0201060004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left)">
                                      <p:cBhvr>
                                        <p:cTn id="7" dur="500"/>
                                        <p:tgtEl>
                                          <p:spTgt spid="2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Effect transition="in" filter="wipe(left)">
                                      <p:cBhvr>
                                        <p:cTn id="11" dur="500"/>
                                        <p:tgtEl>
                                          <p:spTgt spid="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2"/>
                                        </p:tgtEl>
                                        <p:attrNameLst>
                                          <p:attrName>style.visibility</p:attrName>
                                        </p:attrNameLst>
                                      </p:cBhvr>
                                      <p:to>
                                        <p:strVal val="visible"/>
                                      </p:to>
                                    </p:set>
                                    <p:animEffect transition="in" filter="wipe(left)">
                                      <p:cBhvr>
                                        <p:cTn id="15" dur="500"/>
                                        <p:tgtEl>
                                          <p:spTgt spid="23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2"/>
                                        </p:tgtEl>
                                        <p:attrNameLst>
                                          <p:attrName>style.visibility</p:attrName>
                                        </p:attrNameLst>
                                      </p:cBhvr>
                                      <p:to>
                                        <p:strVal val="visible"/>
                                      </p:to>
                                    </p:set>
                                    <p:animEffect transition="in" filter="wipe(left)">
                                      <p:cBhvr>
                                        <p:cTn id="19" dur="500"/>
                                        <p:tgtEl>
                                          <p:spTgt spid="222"/>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wipe(up)">
                                      <p:cBhvr>
                                        <p:cTn id="23" dur="500"/>
                                        <p:tgtEl>
                                          <p:spTgt spid="2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4"/>
                                        </p:tgtEl>
                                        <p:attrNameLst>
                                          <p:attrName>style.visibility</p:attrName>
                                        </p:attrNameLst>
                                      </p:cBhvr>
                                      <p:to>
                                        <p:strVal val="visible"/>
                                      </p:to>
                                    </p:set>
                                    <p:animEffect transition="in" filter="wipe(left)">
                                      <p:cBhvr>
                                        <p:cTn id="27" dur="500"/>
                                        <p:tgtEl>
                                          <p:spTgt spid="154"/>
                                        </p:tgtEl>
                                      </p:cBhvr>
                                    </p:animEffect>
                                  </p:childTnLst>
                                </p:cTn>
                              </p:par>
                              <p:par>
                                <p:cTn id="28" presetID="22" presetClass="entr" presetSubtype="8" fill="hold" nodeType="withEffect">
                                  <p:stCondLst>
                                    <p:cond delay="0"/>
                                  </p:stCondLst>
                                  <p:childTnLst>
                                    <p:set>
                                      <p:cBhvr>
                                        <p:cTn id="29" dur="1" fill="hold">
                                          <p:stCondLst>
                                            <p:cond delay="0"/>
                                          </p:stCondLst>
                                        </p:cTn>
                                        <p:tgtEl>
                                          <p:spTgt spid="239"/>
                                        </p:tgtEl>
                                        <p:attrNameLst>
                                          <p:attrName>style.visibility</p:attrName>
                                        </p:attrNameLst>
                                      </p:cBhvr>
                                      <p:to>
                                        <p:strVal val="visible"/>
                                      </p:to>
                                    </p:set>
                                    <p:animEffect transition="in" filter="wipe(left)">
                                      <p:cBhvr>
                                        <p:cTn id="30" dur="500"/>
                                        <p:tgtEl>
                                          <p:spTgt spid="239"/>
                                        </p:tgtEl>
                                      </p:cBhvr>
                                    </p:animEffect>
                                  </p:childTnLst>
                                </p:cTn>
                              </p:par>
                              <p:par>
                                <p:cTn id="31" presetID="22" presetClass="entr" presetSubtype="8" fill="hold" nodeType="withEffect">
                                  <p:stCondLst>
                                    <p:cond delay="0"/>
                                  </p:stCondLst>
                                  <p:childTnLst>
                                    <p:set>
                                      <p:cBhvr>
                                        <p:cTn id="32" dur="1" fill="hold">
                                          <p:stCondLst>
                                            <p:cond delay="0"/>
                                          </p:stCondLst>
                                        </p:cTn>
                                        <p:tgtEl>
                                          <p:spTgt spid="283"/>
                                        </p:tgtEl>
                                        <p:attrNameLst>
                                          <p:attrName>style.visibility</p:attrName>
                                        </p:attrNameLst>
                                      </p:cBhvr>
                                      <p:to>
                                        <p:strVal val="visible"/>
                                      </p:to>
                                    </p:set>
                                    <p:animEffect transition="in" filter="wipe(left)">
                                      <p:cBhvr>
                                        <p:cTn id="33" dur="500"/>
                                        <p:tgtEl>
                                          <p:spTgt spid="2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left)">
                                      <p:cBhvr>
                                        <p:cTn id="38" dur="500"/>
                                        <p:tgtEl>
                                          <p:spTgt spid="180"/>
                                        </p:tgtEl>
                                      </p:cBhvr>
                                    </p:animEffect>
                                  </p:childTnLst>
                                </p:cTn>
                              </p:par>
                              <p:par>
                                <p:cTn id="39" presetID="22" presetClass="entr" presetSubtype="8"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wipe(left)">
                                      <p:cBhvr>
                                        <p:cTn id="41" dur="500"/>
                                        <p:tgtEl>
                                          <p:spTgt spid="26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wipe(left)">
                                      <p:cBhvr>
                                        <p:cTn id="45" dur="500"/>
                                        <p:tgtEl>
                                          <p:spTgt spid="183"/>
                                        </p:tgtEl>
                                      </p:cBhvr>
                                    </p:animEffect>
                                  </p:childTnLst>
                                </p:cTn>
                              </p:par>
                            </p:childTnLst>
                          </p:cTn>
                        </p:par>
                        <p:par>
                          <p:cTn id="46" fill="hold">
                            <p:stCondLst>
                              <p:cond delay="1000"/>
                            </p:stCondLst>
                            <p:childTnLst>
                              <p:par>
                                <p:cTn id="47" presetID="22" presetClass="entr" presetSubtype="8" fill="hold" nodeType="afterEffect">
                                  <p:stCondLst>
                                    <p:cond delay="0"/>
                                  </p:stCondLst>
                                  <p:childTnLst>
                                    <p:set>
                                      <p:cBhvr>
                                        <p:cTn id="48" dur="1" fill="hold">
                                          <p:stCondLst>
                                            <p:cond delay="0"/>
                                          </p:stCondLst>
                                        </p:cTn>
                                        <p:tgtEl>
                                          <p:spTgt spid="272"/>
                                        </p:tgtEl>
                                        <p:attrNameLst>
                                          <p:attrName>style.visibility</p:attrName>
                                        </p:attrNameLst>
                                      </p:cBhvr>
                                      <p:to>
                                        <p:strVal val="visible"/>
                                      </p:to>
                                    </p:set>
                                    <p:animEffect transition="in" filter="wipe(left)">
                                      <p:cBhvr>
                                        <p:cTn id="49" dur="500"/>
                                        <p:tgtEl>
                                          <p:spTgt spid="272"/>
                                        </p:tgtEl>
                                      </p:cBhvr>
                                    </p:animEffect>
                                  </p:childTnLst>
                                </p:cTn>
                              </p:par>
                            </p:childTnLst>
                          </p:cTn>
                        </p:par>
                        <p:par>
                          <p:cTn id="50" fill="hold">
                            <p:stCondLst>
                              <p:cond delay="1500"/>
                            </p:stCondLst>
                            <p:childTnLst>
                              <p:par>
                                <p:cTn id="51" presetID="22" presetClass="entr" presetSubtype="8" fill="hold" nodeType="afterEffect">
                                  <p:stCondLst>
                                    <p:cond delay="0"/>
                                  </p:stCondLst>
                                  <p:childTnLst>
                                    <p:set>
                                      <p:cBhvr>
                                        <p:cTn id="52" dur="1" fill="hold">
                                          <p:stCondLst>
                                            <p:cond delay="0"/>
                                          </p:stCondLst>
                                        </p:cTn>
                                        <p:tgtEl>
                                          <p:spTgt spid="188"/>
                                        </p:tgtEl>
                                        <p:attrNameLst>
                                          <p:attrName>style.visibility</p:attrName>
                                        </p:attrNameLst>
                                      </p:cBhvr>
                                      <p:to>
                                        <p:strVal val="visible"/>
                                      </p:to>
                                    </p:set>
                                    <p:animEffect transition="in" filter="wipe(left)">
                                      <p:cBhvr>
                                        <p:cTn id="53" dur="500"/>
                                        <p:tgtEl>
                                          <p:spTgt spid="18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59"/>
                                        </p:tgtEl>
                                        <p:attrNameLst>
                                          <p:attrName>style.visibility</p:attrName>
                                        </p:attrNameLst>
                                      </p:cBhvr>
                                      <p:to>
                                        <p:strVal val="visible"/>
                                      </p:to>
                                    </p:set>
                                    <p:animEffect transition="in" filter="wipe(left)">
                                      <p:cBhvr>
                                        <p:cTn id="58" dur="500"/>
                                        <p:tgtEl>
                                          <p:spTgt spid="159"/>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up)">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28"/>
                                        </p:tgtEl>
                                        <p:attrNameLst>
                                          <p:attrName>style.visibility</p:attrName>
                                        </p:attrNameLst>
                                      </p:cBhvr>
                                      <p:to>
                                        <p:strVal val="visible"/>
                                      </p:to>
                                    </p:set>
                                    <p:animEffect transition="in" filter="wipe(down)">
                                      <p:cBhvr>
                                        <p:cTn id="71" dur="500"/>
                                        <p:tgtEl>
                                          <p:spTgt spid="228"/>
                                        </p:tgtEl>
                                      </p:cBhvr>
                                    </p:animEffect>
                                  </p:childTnLst>
                                </p:cTn>
                              </p:par>
                            </p:childTnLst>
                          </p:cTn>
                        </p:par>
                        <p:par>
                          <p:cTn id="72" fill="hold">
                            <p:stCondLst>
                              <p:cond delay="1000"/>
                            </p:stCondLst>
                            <p:childTnLst>
                              <p:par>
                                <p:cTn id="73" presetID="22" presetClass="entr" presetSubtype="2" fill="hold" nodeType="afterEffect">
                                  <p:stCondLst>
                                    <p:cond delay="0"/>
                                  </p:stCondLst>
                                  <p:childTnLst>
                                    <p:set>
                                      <p:cBhvr>
                                        <p:cTn id="74" dur="1" fill="hold">
                                          <p:stCondLst>
                                            <p:cond delay="0"/>
                                          </p:stCondLst>
                                        </p:cTn>
                                        <p:tgtEl>
                                          <p:spTgt spid="148"/>
                                        </p:tgtEl>
                                        <p:attrNameLst>
                                          <p:attrName>style.visibility</p:attrName>
                                        </p:attrNameLst>
                                      </p:cBhvr>
                                      <p:to>
                                        <p:strVal val="visible"/>
                                      </p:to>
                                    </p:set>
                                    <p:animEffect transition="in" filter="wipe(right)">
                                      <p:cBhvr>
                                        <p:cTn id="75" dur="500"/>
                                        <p:tgtEl>
                                          <p:spTgt spid="148"/>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149"/>
                                        </p:tgtEl>
                                        <p:attrNameLst>
                                          <p:attrName>style.visibility</p:attrName>
                                        </p:attrNameLst>
                                      </p:cBhvr>
                                      <p:to>
                                        <p:strVal val="visible"/>
                                      </p:to>
                                    </p:set>
                                    <p:animEffect transition="in" filter="wipe(up)">
                                      <p:cBhvr>
                                        <p:cTn id="79" dur="500"/>
                                        <p:tgtEl>
                                          <p:spTgt spid="149"/>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84"/>
                                        </p:tgtEl>
                                        <p:attrNameLst>
                                          <p:attrName>style.visibility</p:attrName>
                                        </p:attrNameLst>
                                      </p:cBhvr>
                                      <p:to>
                                        <p:strVal val="visible"/>
                                      </p:to>
                                    </p:set>
                                    <p:animEffect transition="in" filter="wipe(left)">
                                      <p:cBhvr>
                                        <p:cTn id="84" dur="500"/>
                                        <p:tgtEl>
                                          <p:spTgt spid="284"/>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88"/>
                                        </p:tgtEl>
                                        <p:attrNameLst>
                                          <p:attrName>style.visibility</p:attrName>
                                        </p:attrNameLst>
                                      </p:cBhvr>
                                      <p:to>
                                        <p:strVal val="visible"/>
                                      </p:to>
                                    </p:set>
                                    <p:animEffect transition="in" filter="wipe(left)">
                                      <p:cBhvr>
                                        <p:cTn id="88" dur="500"/>
                                        <p:tgtEl>
                                          <p:spTgt spid="288"/>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289"/>
                                        </p:tgtEl>
                                        <p:attrNameLst>
                                          <p:attrName>style.visibility</p:attrName>
                                        </p:attrNameLst>
                                      </p:cBhvr>
                                      <p:to>
                                        <p:strVal val="visible"/>
                                      </p:to>
                                    </p:set>
                                    <p:animEffect transition="in" filter="wipe(left)">
                                      <p:cBhvr>
                                        <p:cTn id="92" dur="500"/>
                                        <p:tgtEl>
                                          <p:spTgt spid="289"/>
                                        </p:tgtEl>
                                      </p:cBhvr>
                                    </p:animEffect>
                                  </p:childTnLst>
                                </p:cTn>
                              </p:par>
                            </p:childTnLst>
                          </p:cTn>
                        </p:par>
                        <p:par>
                          <p:cTn id="93" fill="hold">
                            <p:stCondLst>
                              <p:cond delay="1500"/>
                            </p:stCondLst>
                            <p:childTnLst>
                              <p:par>
                                <p:cTn id="94" presetID="22" presetClass="entr" presetSubtype="1" fill="hold" nodeType="after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wipe(up)">
                                      <p:cBhvr>
                                        <p:cTn id="96" dur="500"/>
                                        <p:tgtEl>
                                          <p:spTgt spid="290"/>
                                        </p:tgtEl>
                                      </p:cBhvr>
                                    </p:animEffect>
                                  </p:childTnLst>
                                </p:cTn>
                              </p:par>
                            </p:childTnLst>
                          </p:cTn>
                        </p:par>
                        <p:par>
                          <p:cTn id="97" fill="hold">
                            <p:stCondLst>
                              <p:cond delay="2000"/>
                            </p:stCondLst>
                            <p:childTnLst>
                              <p:par>
                                <p:cTn id="98" presetID="22" presetClass="entr" presetSubtype="2" fill="hold" nodeType="afterEffect">
                                  <p:stCondLst>
                                    <p:cond delay="0"/>
                                  </p:stCondLst>
                                  <p:childTnLst>
                                    <p:set>
                                      <p:cBhvr>
                                        <p:cTn id="99" dur="1" fill="hold">
                                          <p:stCondLst>
                                            <p:cond delay="0"/>
                                          </p:stCondLst>
                                        </p:cTn>
                                        <p:tgtEl>
                                          <p:spTgt spid="291"/>
                                        </p:tgtEl>
                                        <p:attrNameLst>
                                          <p:attrName>style.visibility</p:attrName>
                                        </p:attrNameLst>
                                      </p:cBhvr>
                                      <p:to>
                                        <p:strVal val="visible"/>
                                      </p:to>
                                    </p:set>
                                    <p:animEffect transition="in" filter="wipe(right)">
                                      <p:cBhvr>
                                        <p:cTn id="100" dur="500"/>
                                        <p:tgtEl>
                                          <p:spTgt spid="291"/>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292"/>
                                        </p:tgtEl>
                                        <p:attrNameLst>
                                          <p:attrName>style.visibility</p:attrName>
                                        </p:attrNameLst>
                                      </p:cBhvr>
                                      <p:to>
                                        <p:strVal val="visible"/>
                                      </p:to>
                                    </p:set>
                                    <p:animEffect transition="in" filter="wipe(down)">
                                      <p:cBhvr>
                                        <p:cTn id="104" dur="500"/>
                                        <p:tgtEl>
                                          <p:spTgt spid="292"/>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93"/>
                                        </p:tgtEl>
                                        <p:attrNameLst>
                                          <p:attrName>style.visibility</p:attrName>
                                        </p:attrNameLst>
                                      </p:cBhvr>
                                      <p:to>
                                        <p:strVal val="visible"/>
                                      </p:to>
                                    </p:set>
                                    <p:animEffect transition="in" filter="wipe(left)">
                                      <p:cBhvr>
                                        <p:cTn id="108" dur="500"/>
                                        <p:tgtEl>
                                          <p:spTgt spid="29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repeatCount="3000" fill="hold" grpId="0" nodeType="clickEffect">
                                  <p:stCondLst>
                                    <p:cond delay="0"/>
                                  </p:stCondLst>
                                  <p:childTnLst>
                                    <p:set>
                                      <p:cBhvr>
                                        <p:cTn id="112" dur="1" fill="hold">
                                          <p:stCondLst>
                                            <p:cond delay="0"/>
                                          </p:stCondLst>
                                        </p:cTn>
                                        <p:tgtEl>
                                          <p:spTgt spid="268"/>
                                        </p:tgtEl>
                                        <p:attrNameLst>
                                          <p:attrName>style.visibility</p:attrName>
                                        </p:attrNameLst>
                                      </p:cBhvr>
                                      <p:to>
                                        <p:strVal val="visible"/>
                                      </p:to>
                                    </p:set>
                                    <p:animEffect transition="in" filter="wipe(down)">
                                      <p:cBhvr>
                                        <p:cTn id="113" dur="50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关键路径 </a:t>
            </a:r>
            <a:r>
              <a:rPr lang="en-US" altLang="zh-CN" dirty="0"/>
              <a:t>LW</a:t>
            </a:r>
            <a:r>
              <a:rPr lang="zh-CN" altLang="en-US" dirty="0"/>
              <a:t>指令</a:t>
            </a:r>
          </a:p>
        </p:txBody>
      </p:sp>
      <p:cxnSp>
        <p:nvCxnSpPr>
          <p:cNvPr id="4" name="直接连接符 3"/>
          <p:cNvCxnSpPr/>
          <p:nvPr/>
        </p:nvCxnSpPr>
        <p:spPr>
          <a:xfrm>
            <a:off x="9651829" y="2141643"/>
            <a:ext cx="0" cy="48627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直接连接符 4"/>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241700" y="3305011"/>
            <a:ext cx="23827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7193796" y="2141643"/>
            <a:ext cx="0" cy="999845"/>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581803" y="2141643"/>
            <a:ext cx="0" cy="45016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4593920" y="2169239"/>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6161010" y="3174115"/>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228967" y="3754953"/>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 name="任意多边形: 形状 256"/>
          <p:cNvSpPr/>
          <p:nvPr/>
        </p:nvSpPr>
        <p:spPr>
          <a:xfrm flipV="1">
            <a:off x="4721903" y="3309340"/>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3" name="直接连接符 12"/>
          <p:cNvCxnSpPr/>
          <p:nvPr/>
        </p:nvCxnSpPr>
        <p:spPr>
          <a:xfrm>
            <a:off x="3908281" y="3061562"/>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 name="直接连接符 13"/>
          <p:cNvCxnSpPr/>
          <p:nvPr/>
        </p:nvCxnSpPr>
        <p:spPr>
          <a:xfrm>
            <a:off x="3894279" y="2796759"/>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矩形 16"/>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 name="直接连接符 17"/>
          <p:cNvCxnSpPr>
            <a:endCxn id="15" idx="1"/>
          </p:cNvCxnSpPr>
          <p:nvPr/>
        </p:nvCxnSpPr>
        <p:spPr>
          <a:xfrm>
            <a:off x="1659662" y="2776574"/>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198435" y="2781162"/>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22" name="矩形 21"/>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23" name="直接连接符 22"/>
          <p:cNvCxnSpPr/>
          <p:nvPr/>
        </p:nvCxnSpPr>
        <p:spPr>
          <a:xfrm>
            <a:off x="2347769" y="4640117"/>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任意多边形: 形状 251"/>
          <p:cNvSpPr/>
          <p:nvPr/>
        </p:nvSpPr>
        <p:spPr>
          <a:xfrm>
            <a:off x="3008625" y="4403092"/>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6" name="矩形 25"/>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27" name="矩形 26"/>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28" name="矩形 27"/>
          <p:cNvSpPr/>
          <p:nvPr/>
        </p:nvSpPr>
        <p:spPr>
          <a:xfrm>
            <a:off x="5052998" y="4531932"/>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29" name="矩形 28"/>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grpSp>
        <p:nvGrpSpPr>
          <p:cNvPr id="30" name="组合 29"/>
          <p:cNvGrpSpPr/>
          <p:nvPr/>
        </p:nvGrpSpPr>
        <p:grpSpPr>
          <a:xfrm>
            <a:off x="4451040" y="3156212"/>
            <a:ext cx="269626" cy="509573"/>
            <a:chOff x="4451072" y="4543951"/>
            <a:chExt cx="284372" cy="537440"/>
          </a:xfrm>
        </p:grpSpPr>
        <p:sp>
          <p:nvSpPr>
            <p:cNvPr id="31" name="流程图: 手动操作 30"/>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 name="矩形 31"/>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33" name="流程图: 手动操作 32"/>
          <p:cNvSpPr/>
          <p:nvPr/>
        </p:nvSpPr>
        <p:spPr>
          <a:xfrm rot="16200000">
            <a:off x="1332665" y="2668394"/>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4" name="矩形 33"/>
          <p:cNvSpPr/>
          <p:nvPr/>
        </p:nvSpPr>
        <p:spPr>
          <a:xfrm>
            <a:off x="10751775" y="269500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35" name="直接连接符 34"/>
          <p:cNvCxnSpPr/>
          <p:nvPr/>
        </p:nvCxnSpPr>
        <p:spPr>
          <a:xfrm>
            <a:off x="6234650" y="2796760"/>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7513464" y="4568984"/>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7068115" y="4354196"/>
            <a:ext cx="461986" cy="523995"/>
            <a:chOff x="7239187" y="4876233"/>
            <a:chExt cx="506180" cy="574121"/>
          </a:xfrm>
        </p:grpSpPr>
        <p:sp>
          <p:nvSpPr>
            <p:cNvPr id="38" name="平行四边形 37"/>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40" name="矩形 39"/>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flipV="1">
            <a:off x="7264635" y="3314882"/>
            <a:ext cx="4417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49438" y="300447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44" name="矩形 43"/>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45" name="矩形 44"/>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46" name="矩形 45"/>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47" name="直接连接符 46"/>
          <p:cNvCxnSpPr/>
          <p:nvPr/>
        </p:nvCxnSpPr>
        <p:spPr>
          <a:xfrm>
            <a:off x="8154828" y="3073477"/>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2862881" y="422183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59" name="矩形 58"/>
          <p:cNvSpPr/>
          <p:nvPr/>
        </p:nvSpPr>
        <p:spPr>
          <a:xfrm>
            <a:off x="7982158" y="4616194"/>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60" name="矩形 59"/>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sp>
        <p:nvSpPr>
          <p:cNvPr id="61" name="任意多边形: 形状 256"/>
          <p:cNvSpPr/>
          <p:nvPr/>
        </p:nvSpPr>
        <p:spPr>
          <a:xfrm flipV="1">
            <a:off x="11019353" y="2776573"/>
            <a:ext cx="20808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2" name="直接连接符 61"/>
          <p:cNvCxnSpPr>
            <a:stCxn id="61" idx="0"/>
          </p:cNvCxnSpPr>
          <p:nvPr/>
        </p:nvCxnSpPr>
        <p:spPr>
          <a:xfrm>
            <a:off x="11227440" y="2942798"/>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2891" y="3518887"/>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 name="直接连接符 63"/>
          <p:cNvCxnSpPr/>
          <p:nvPr/>
        </p:nvCxnSpPr>
        <p:spPr>
          <a:xfrm>
            <a:off x="4228966" y="3061562"/>
            <a:ext cx="0" cy="24344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 name="直接连接符 64"/>
          <p:cNvCxnSpPr/>
          <p:nvPr/>
        </p:nvCxnSpPr>
        <p:spPr>
          <a:xfrm>
            <a:off x="3902139" y="4727090"/>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 name="直接连接符 65"/>
          <p:cNvCxnSpPr/>
          <p:nvPr/>
        </p:nvCxnSpPr>
        <p:spPr>
          <a:xfrm>
            <a:off x="4228966" y="3754953"/>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直接连接符 66"/>
          <p:cNvCxnSpPr/>
          <p:nvPr/>
        </p:nvCxnSpPr>
        <p:spPr>
          <a:xfrm>
            <a:off x="4228966" y="5593097"/>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a:off x="9072763" y="2300781"/>
            <a:ext cx="1270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a:off x="9065581" y="2301217"/>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344496" y="2301217"/>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直接连接符 70"/>
          <p:cNvCxnSpPr/>
          <p:nvPr/>
        </p:nvCxnSpPr>
        <p:spPr>
          <a:xfrm>
            <a:off x="10351447" y="2785432"/>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p:cNvCxnSpPr/>
          <p:nvPr/>
        </p:nvCxnSpPr>
        <p:spPr>
          <a:xfrm>
            <a:off x="6526120" y="3191717"/>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直接连接符 73"/>
          <p:cNvCxnSpPr/>
          <p:nvPr/>
        </p:nvCxnSpPr>
        <p:spPr>
          <a:xfrm>
            <a:off x="6786235" y="3461474"/>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直接连接符 74"/>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直接连接符 75"/>
          <p:cNvCxnSpPr/>
          <p:nvPr/>
        </p:nvCxnSpPr>
        <p:spPr>
          <a:xfrm>
            <a:off x="6161010" y="4651840"/>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78" name="组合 77"/>
          <p:cNvGrpSpPr/>
          <p:nvPr/>
        </p:nvGrpSpPr>
        <p:grpSpPr>
          <a:xfrm>
            <a:off x="9455728" y="3738266"/>
            <a:ext cx="506870" cy="462158"/>
            <a:chOff x="1853728" y="4285666"/>
            <a:chExt cx="534589" cy="487432"/>
          </a:xfrm>
          <a:solidFill>
            <a:srgbClr val="00B050"/>
          </a:solidFill>
        </p:grpSpPr>
        <p:cxnSp>
          <p:nvCxnSpPr>
            <p:cNvPr id="79" name="直接连接符 78"/>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81" name="等腰三角形 80"/>
            <p:cNvSpPr/>
            <p:nvPr/>
          </p:nvSpPr>
          <p:spPr>
            <a:xfrm>
              <a:off x="1994241" y="4285666"/>
              <a:ext cx="217225" cy="122111"/>
            </a:xfrm>
            <a:prstGeom prst="triangle">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82" name="直接连接符 81"/>
          <p:cNvCxnSpPr/>
          <p:nvPr/>
        </p:nvCxnSpPr>
        <p:spPr>
          <a:xfrm>
            <a:off x="3376963" y="2795520"/>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3" name="直接连接符 82"/>
          <p:cNvCxnSpPr/>
          <p:nvPr/>
        </p:nvCxnSpPr>
        <p:spPr>
          <a:xfrm>
            <a:off x="1269002" y="2635932"/>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269003" y="5103205"/>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直接连接符 84"/>
          <p:cNvCxnSpPr/>
          <p:nvPr/>
        </p:nvCxnSpPr>
        <p:spPr>
          <a:xfrm>
            <a:off x="8542774" y="4825507"/>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999093" y="5346279"/>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 name="直接连接符 86"/>
          <p:cNvCxnSpPr/>
          <p:nvPr/>
        </p:nvCxnSpPr>
        <p:spPr>
          <a:xfrm>
            <a:off x="995905" y="2909104"/>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95905" y="2909104"/>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p:cNvCxnSpPr/>
          <p:nvPr/>
        </p:nvCxnSpPr>
        <p:spPr>
          <a:xfrm>
            <a:off x="1269002" y="2635931"/>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p:cNvCxnSpPr/>
          <p:nvPr/>
        </p:nvCxnSpPr>
        <p:spPr>
          <a:xfrm>
            <a:off x="8249049" y="4825506"/>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347769" y="2796760"/>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2347770" y="4185541"/>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p:cNvCxnSpPr/>
          <p:nvPr/>
        </p:nvCxnSpPr>
        <p:spPr>
          <a:xfrm>
            <a:off x="1585567" y="2141643"/>
            <a:ext cx="0" cy="411176"/>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94" name="矩形 9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95" name="矩形 94"/>
          <p:cNvSpPr/>
          <p:nvPr/>
        </p:nvSpPr>
        <p:spPr>
          <a:xfrm>
            <a:off x="4199419" y="2502951"/>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96" name="矩形 95"/>
          <p:cNvSpPr/>
          <p:nvPr/>
        </p:nvSpPr>
        <p:spPr>
          <a:xfrm>
            <a:off x="4206649" y="2770500"/>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97" name="矩形 96"/>
          <p:cNvSpPr/>
          <p:nvPr/>
        </p:nvSpPr>
        <p:spPr>
          <a:xfrm>
            <a:off x="4179103" y="3265056"/>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sp>
        <p:nvSpPr>
          <p:cNvPr id="98" name="任意多边形: 形状 256"/>
          <p:cNvSpPr/>
          <p:nvPr/>
        </p:nvSpPr>
        <p:spPr>
          <a:xfrm flipV="1">
            <a:off x="4711751" y="3333005"/>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00" name="矩形 99"/>
          <p:cNvSpPr/>
          <p:nvPr/>
        </p:nvSpPr>
        <p:spPr>
          <a:xfrm>
            <a:off x="1838408" y="3039947"/>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02" name="矩形 101"/>
          <p:cNvSpPr/>
          <p:nvPr/>
        </p:nvSpPr>
        <p:spPr>
          <a:xfrm>
            <a:off x="3322828" y="2532884"/>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03" name="矩形 102"/>
          <p:cNvSpPr/>
          <p:nvPr/>
        </p:nvSpPr>
        <p:spPr>
          <a:xfrm>
            <a:off x="2027048" y="4480313"/>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sp>
        <p:nvSpPr>
          <p:cNvPr id="104" name="矩形 103"/>
          <p:cNvSpPr/>
          <p:nvPr/>
        </p:nvSpPr>
        <p:spPr>
          <a:xfrm>
            <a:off x="3130588" y="4136980"/>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05" name="矩形 104"/>
          <p:cNvSpPr/>
          <p:nvPr/>
        </p:nvSpPr>
        <p:spPr>
          <a:xfrm>
            <a:off x="3851180" y="28265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06" name="矩形 105"/>
          <p:cNvSpPr/>
          <p:nvPr/>
        </p:nvSpPr>
        <p:spPr>
          <a:xfrm>
            <a:off x="3852915" y="257287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07" name="矩形 106"/>
          <p:cNvSpPr/>
          <p:nvPr/>
        </p:nvSpPr>
        <p:spPr>
          <a:xfrm>
            <a:off x="3836145" y="3317533"/>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08" name="矩形 107"/>
          <p:cNvSpPr/>
          <p:nvPr/>
        </p:nvSpPr>
        <p:spPr>
          <a:xfrm>
            <a:off x="3836198" y="4494103"/>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12" name="矩形 111"/>
          <p:cNvSpPr/>
          <p:nvPr/>
        </p:nvSpPr>
        <p:spPr>
          <a:xfrm>
            <a:off x="6111711" y="4624137"/>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13" name="矩形 112"/>
          <p:cNvSpPr/>
          <p:nvPr/>
        </p:nvSpPr>
        <p:spPr>
          <a:xfrm>
            <a:off x="8037579" y="4716219"/>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114" name="矩形 113"/>
          <p:cNvSpPr/>
          <p:nvPr/>
        </p:nvSpPr>
        <p:spPr>
          <a:xfrm>
            <a:off x="8219127" y="4494492"/>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115" name="直接连接符 114"/>
          <p:cNvCxnSpPr/>
          <p:nvPr/>
        </p:nvCxnSpPr>
        <p:spPr>
          <a:xfrm flipV="1">
            <a:off x="7302166" y="3304775"/>
            <a:ext cx="436624" cy="3344"/>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16" name="矩形 115"/>
          <p:cNvSpPr/>
          <p:nvPr/>
        </p:nvSpPr>
        <p:spPr>
          <a:xfrm>
            <a:off x="7246098" y="2562247"/>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117" name="矩形 116"/>
          <p:cNvSpPr/>
          <p:nvPr/>
        </p:nvSpPr>
        <p:spPr>
          <a:xfrm>
            <a:off x="8140643" y="2802615"/>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118" name="矩形 117"/>
          <p:cNvSpPr/>
          <p:nvPr/>
        </p:nvSpPr>
        <p:spPr>
          <a:xfrm>
            <a:off x="8123224" y="3369497"/>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119" name="直接连接符 118"/>
          <p:cNvCxnSpPr/>
          <p:nvPr/>
        </p:nvCxnSpPr>
        <p:spPr>
          <a:xfrm>
            <a:off x="10059598" y="3072705"/>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10005780" y="2811888"/>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121" name="矩形 120"/>
          <p:cNvSpPr/>
          <p:nvPr/>
        </p:nvSpPr>
        <p:spPr>
          <a:xfrm>
            <a:off x="10026643" y="5311322"/>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122" name="组合 121"/>
          <p:cNvGrpSpPr/>
          <p:nvPr/>
        </p:nvGrpSpPr>
        <p:grpSpPr>
          <a:xfrm>
            <a:off x="2690026" y="3994948"/>
            <a:ext cx="530644" cy="860645"/>
            <a:chOff x="2768573" y="5274135"/>
            <a:chExt cx="559664" cy="907711"/>
          </a:xfrm>
        </p:grpSpPr>
        <p:sp>
          <p:nvSpPr>
            <p:cNvPr id="123"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4" name="矩形 123"/>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125" name="组合 124"/>
          <p:cNvGrpSpPr/>
          <p:nvPr/>
        </p:nvGrpSpPr>
        <p:grpSpPr>
          <a:xfrm>
            <a:off x="7805680" y="4395185"/>
            <a:ext cx="534262" cy="860645"/>
            <a:chOff x="8163994" y="5696260"/>
            <a:chExt cx="563480" cy="907711"/>
          </a:xfrm>
        </p:grpSpPr>
        <p:sp>
          <p:nvSpPr>
            <p:cNvPr id="126"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7" name="矩形 126"/>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128" name="矩形 127"/>
          <p:cNvSpPr/>
          <p:nvPr/>
        </p:nvSpPr>
        <p:spPr>
          <a:xfrm>
            <a:off x="949910" y="5370492"/>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29" name="直接连接符 128"/>
          <p:cNvCxnSpPr/>
          <p:nvPr/>
        </p:nvCxnSpPr>
        <p:spPr>
          <a:xfrm>
            <a:off x="4241700" y="3308402"/>
            <a:ext cx="2093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a:off x="6526120" y="3650402"/>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6526120" y="3191718"/>
            <a:ext cx="0" cy="43160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a:off x="6786235" y="3476521"/>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6804627" y="3461859"/>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34" name="矩形 133"/>
          <p:cNvSpPr/>
          <p:nvPr/>
        </p:nvSpPr>
        <p:spPr>
          <a:xfrm>
            <a:off x="725873" y="2496086"/>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137" name="直接连接符 136"/>
          <p:cNvCxnSpPr/>
          <p:nvPr/>
        </p:nvCxnSpPr>
        <p:spPr>
          <a:xfrm>
            <a:off x="3890319" y="2796780"/>
            <a:ext cx="0" cy="191943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3908281" y="3061562"/>
            <a:ext cx="31664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39" name="任意多边形: 形状 323"/>
          <p:cNvSpPr/>
          <p:nvPr/>
        </p:nvSpPr>
        <p:spPr>
          <a:xfrm>
            <a:off x="7711466" y="2627921"/>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FF66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rot="16200000">
            <a:off x="7767140" y="2920431"/>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141" name="流程图: 手动操作 140"/>
          <p:cNvSpPr/>
          <p:nvPr/>
        </p:nvSpPr>
        <p:spPr>
          <a:xfrm rot="16200000">
            <a:off x="6940895" y="319763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7030404" y="3055213"/>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nvGrpSpPr>
          <p:cNvPr id="143" name="组合 142"/>
          <p:cNvGrpSpPr/>
          <p:nvPr/>
        </p:nvGrpSpPr>
        <p:grpSpPr>
          <a:xfrm>
            <a:off x="10742725" y="2658162"/>
            <a:ext cx="278243" cy="523935"/>
            <a:chOff x="11254296" y="3897575"/>
            <a:chExt cx="293459" cy="552588"/>
          </a:xfrm>
        </p:grpSpPr>
        <p:sp>
          <p:nvSpPr>
            <p:cNvPr id="144" name="流程图: 手动操作 143"/>
            <p:cNvSpPr/>
            <p:nvPr/>
          </p:nvSpPr>
          <p:spPr>
            <a:xfrm rot="16200000">
              <a:off x="11167767" y="4070175"/>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5" name="矩形 144"/>
            <p:cNvSpPr/>
            <p:nvPr/>
          </p:nvSpPr>
          <p:spPr>
            <a:xfrm>
              <a:off x="11254296" y="3897575"/>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146" name="直接连接符 145"/>
          <p:cNvCxnSpPr/>
          <p:nvPr/>
        </p:nvCxnSpPr>
        <p:spPr>
          <a:xfrm>
            <a:off x="4486538" y="3304774"/>
            <a:ext cx="224712" cy="99483"/>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直接连接符 146"/>
          <p:cNvCxnSpPr/>
          <p:nvPr/>
        </p:nvCxnSpPr>
        <p:spPr>
          <a:xfrm flipV="1">
            <a:off x="7085541" y="3314874"/>
            <a:ext cx="260648" cy="12097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48" name="组合 147"/>
          <p:cNvGrpSpPr/>
          <p:nvPr/>
        </p:nvGrpSpPr>
        <p:grpSpPr>
          <a:xfrm>
            <a:off x="2198435" y="2655859"/>
            <a:ext cx="9028413" cy="2937239"/>
            <a:chOff x="2250097" y="3861815"/>
            <a:chExt cx="9522154" cy="3097869"/>
          </a:xfrm>
        </p:grpSpPr>
        <p:cxnSp>
          <p:nvCxnSpPr>
            <p:cNvPr id="149" name="直接连接符 148"/>
            <p:cNvCxnSpPr/>
            <p:nvPr/>
          </p:nvCxnSpPr>
          <p:spPr>
            <a:xfrm>
              <a:off x="4391673" y="5021016"/>
              <a:ext cx="69402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4014727" y="4008322"/>
              <a:ext cx="1059164"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6507043" y="4010421"/>
              <a:ext cx="1557578" cy="1"/>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8532230" y="4302272"/>
              <a:ext cx="1224035"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53" name="任意多边形: 形状 256"/>
            <p:cNvSpPr/>
            <p:nvPr/>
          </p:nvSpPr>
          <p:spPr>
            <a:xfrm flipV="1">
              <a:off x="11586101" y="3977542"/>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4" name="直接连接符 153"/>
            <p:cNvCxnSpPr/>
            <p:nvPr/>
          </p:nvCxnSpPr>
          <p:spPr>
            <a:xfrm>
              <a:off x="11772251" y="4149460"/>
              <a:ext cx="0" cy="2799633"/>
            </a:xfrm>
            <a:prstGeom prst="line">
              <a:avLst/>
            </a:prstGeom>
            <a:ln w="63500" cap="sq">
              <a:solidFill>
                <a:srgbClr val="59B2FF"/>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4391673" y="5021016"/>
              <a:ext cx="0" cy="1928077"/>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a:off x="4391673" y="6959684"/>
              <a:ext cx="7379146"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581229" y="4289705"/>
              <a:ext cx="732011"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3493075" y="4009114"/>
              <a:ext cx="545607"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59" name="组合 158"/>
            <p:cNvGrpSpPr/>
            <p:nvPr/>
          </p:nvGrpSpPr>
          <p:grpSpPr>
            <a:xfrm>
              <a:off x="2584594" y="3861815"/>
              <a:ext cx="944542" cy="934233"/>
              <a:chOff x="2153669" y="3768090"/>
              <a:chExt cx="981236" cy="897164"/>
            </a:xfrm>
          </p:grpSpPr>
          <p:sp>
            <p:nvSpPr>
              <p:cNvPr id="163" name="矩形 162"/>
              <p:cNvSpPr/>
              <p:nvPr/>
            </p:nvSpPr>
            <p:spPr>
              <a:xfrm>
                <a:off x="2672635" y="3769167"/>
                <a:ext cx="462270"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164" name="矩形 163"/>
              <p:cNvSpPr/>
              <p:nvPr/>
            </p:nvSpPr>
            <p:spPr>
              <a:xfrm>
                <a:off x="2153669" y="3768090"/>
                <a:ext cx="337571" cy="300364"/>
              </a:xfrm>
              <a:prstGeom prst="rect">
                <a:avLst/>
              </a:prstGeom>
              <a:ln>
                <a:noFill/>
              </a:ln>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165" name="矩形 164"/>
              <p:cNvSpPr/>
              <p:nvPr/>
            </p:nvSpPr>
            <p:spPr>
              <a:xfrm>
                <a:off x="2247903" y="4158046"/>
                <a:ext cx="760851" cy="507208"/>
              </a:xfrm>
              <a:prstGeom prst="rect">
                <a:avLst/>
              </a:prstGeom>
              <a:ln>
                <a:noFill/>
              </a:ln>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grpSp>
        <p:cxnSp>
          <p:nvCxnSpPr>
            <p:cNvPr id="160" name="直接连接符 159"/>
            <p:cNvCxnSpPr/>
            <p:nvPr/>
          </p:nvCxnSpPr>
          <p:spPr>
            <a:xfrm>
              <a:off x="2250097" y="3993971"/>
              <a:ext cx="343074" cy="0"/>
            </a:xfrm>
            <a:prstGeom prst="line">
              <a:avLst/>
            </a:prstGeom>
            <a:ln w="63500">
              <a:solidFill>
                <a:srgbClr val="59B2FF"/>
              </a:solidFill>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rot="16200000">
              <a:off x="8123340" y="4140856"/>
              <a:ext cx="559949" cy="312774"/>
            </a:xfrm>
            <a:prstGeom prst="rect">
              <a:avLst/>
            </a:prstGeom>
            <a:ln>
              <a:noFill/>
            </a:ln>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cxnSp>
          <p:nvCxnSpPr>
            <p:cNvPr id="162" name="直接连接符 161"/>
            <p:cNvCxnSpPr/>
            <p:nvPr/>
          </p:nvCxnSpPr>
          <p:spPr>
            <a:xfrm flipV="1">
              <a:off x="11313240" y="4162872"/>
              <a:ext cx="264796" cy="120138"/>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3890320" y="4727090"/>
            <a:ext cx="105338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6160636" y="4660859"/>
            <a:ext cx="625599"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6795880" y="3461474"/>
            <a:ext cx="0" cy="1199386"/>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6799856" y="3461474"/>
            <a:ext cx="250210" cy="0"/>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4224930" y="3083520"/>
            <a:ext cx="0" cy="221255"/>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sp>
        <p:nvSpPr>
          <p:cNvPr id="171" name="矩形 170"/>
          <p:cNvSpPr/>
          <p:nvPr/>
        </p:nvSpPr>
        <p:spPr>
          <a:xfrm>
            <a:off x="1419938" y="2517180"/>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72" name="直接连接符 171"/>
          <p:cNvCxnSpPr/>
          <p:nvPr/>
        </p:nvCxnSpPr>
        <p:spPr>
          <a:xfrm flipV="1">
            <a:off x="10788202" y="2935997"/>
            <a:ext cx="251066" cy="113909"/>
          </a:xfrm>
          <a:prstGeom prst="line">
            <a:avLst/>
          </a:prstGeom>
          <a:noFill/>
          <a:ln w="63500" cap="sq">
            <a:solidFill>
              <a:srgbClr val="59B2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直接连接符 172"/>
          <p:cNvCxnSpPr/>
          <p:nvPr/>
        </p:nvCxnSpPr>
        <p:spPr>
          <a:xfrm>
            <a:off x="4228585" y="3749932"/>
            <a:ext cx="658040"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6241712" y="2794678"/>
            <a:ext cx="1476815" cy="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8154828" y="3068708"/>
            <a:ext cx="116056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4228584" y="3749932"/>
            <a:ext cx="0" cy="1828103"/>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4228584" y="5588076"/>
            <a:ext cx="6996524"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097582" y="3055213"/>
            <a:ext cx="694055"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直接连接符 178"/>
          <p:cNvCxnSpPr/>
          <p:nvPr/>
        </p:nvCxnSpPr>
        <p:spPr>
          <a:xfrm>
            <a:off x="3363286" y="2795055"/>
            <a:ext cx="1519613" cy="0"/>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2198053" y="2776141"/>
            <a:ext cx="325285"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flipV="1">
            <a:off x="10813726" y="2924699"/>
            <a:ext cx="251066" cy="113909"/>
          </a:xfrm>
          <a:prstGeom prst="line">
            <a:avLst/>
          </a:pr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82" name="组合 181"/>
          <p:cNvGrpSpPr/>
          <p:nvPr/>
        </p:nvGrpSpPr>
        <p:grpSpPr>
          <a:xfrm>
            <a:off x="11042822" y="2755829"/>
            <a:ext cx="183644" cy="2822205"/>
            <a:chOff x="11574941" y="3966951"/>
            <a:chExt cx="193687" cy="2976544"/>
          </a:xfrm>
        </p:grpSpPr>
        <p:cxnSp>
          <p:nvCxnSpPr>
            <p:cNvPr id="183" name="直接连接符 182"/>
            <p:cNvCxnSpPr/>
            <p:nvPr/>
          </p:nvCxnSpPr>
          <p:spPr>
            <a:xfrm>
              <a:off x="11768628" y="4143862"/>
              <a:ext cx="0" cy="2799633"/>
            </a:xfrm>
            <a:prstGeom prst="line">
              <a:avLst/>
            </a:prstGeom>
            <a:ln w="635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任意多边形: 形状 256"/>
            <p:cNvSpPr/>
            <p:nvPr/>
          </p:nvSpPr>
          <p:spPr>
            <a:xfrm flipV="1">
              <a:off x="11574941" y="3966951"/>
              <a:ext cx="168314" cy="176200"/>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85" name="文本框 184"/>
          <p:cNvSpPr txBox="1"/>
          <p:nvPr/>
        </p:nvSpPr>
        <p:spPr>
          <a:xfrm>
            <a:off x="1488245" y="1604261"/>
            <a:ext cx="113204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clk_to_q</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6" name="文本框 185"/>
          <p:cNvSpPr txBox="1"/>
          <p:nvPr/>
        </p:nvSpPr>
        <p:spPr>
          <a:xfrm>
            <a:off x="4798789" y="1566785"/>
            <a:ext cx="1508746"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regfile_read</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2477465" y="1604261"/>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8" name="文本框 187"/>
          <p:cNvSpPr txBox="1"/>
          <p:nvPr/>
        </p:nvSpPr>
        <p:spPr>
          <a:xfrm>
            <a:off x="7529723" y="1594175"/>
            <a:ext cx="660758"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89" name="文本框 188"/>
          <p:cNvSpPr txBox="1"/>
          <p:nvPr/>
        </p:nvSpPr>
        <p:spPr>
          <a:xfrm>
            <a:off x="9164979" y="1579066"/>
            <a:ext cx="848309"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mem</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0" name="文本框 189"/>
          <p:cNvSpPr txBox="1"/>
          <p:nvPr/>
        </p:nvSpPr>
        <p:spPr>
          <a:xfrm>
            <a:off x="10563994" y="1604261"/>
            <a:ext cx="797013"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mux</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sp>
        <p:nvSpPr>
          <p:cNvPr id="191" name="文本框 190"/>
          <p:cNvSpPr txBox="1"/>
          <p:nvPr/>
        </p:nvSpPr>
        <p:spPr>
          <a:xfrm>
            <a:off x="4220669" y="3808138"/>
            <a:ext cx="902811" cy="442429"/>
          </a:xfrm>
          <a:prstGeom prst="rect">
            <a:avLst/>
          </a:prstGeom>
          <a:noFill/>
        </p:spPr>
        <p:txBody>
          <a:bodyPr wrap="none" rtlCol="0">
            <a:spAutoFit/>
          </a:bodyPr>
          <a:lstStyle/>
          <a:p>
            <a:r>
              <a:rPr lang="en-US" altLang="zh-CN" sz="227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a:t>
            </a:r>
            <a:r>
              <a:rPr lang="en-US" altLang="zh-CN" sz="227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lang="zh-CN" altLang="en-US" sz="2275" baseline="-25000" dirty="0">
              <a:solidFill>
                <a:srgbClr val="FF0000"/>
              </a:solidFill>
              <a:latin typeface="Segoe UI Black" panose="020B0A02040204020203" pitchFamily="34" charset="0"/>
              <a:cs typeface="Segoe UI Black" panose="020B0A02040204020203" pitchFamily="34" charset="0"/>
            </a:endParaRPr>
          </a:p>
        </p:txBody>
      </p:sp>
      <p:cxnSp>
        <p:nvCxnSpPr>
          <p:cNvPr id="192" name="直接连接符 191"/>
          <p:cNvCxnSpPr/>
          <p:nvPr/>
        </p:nvCxnSpPr>
        <p:spPr>
          <a:xfrm>
            <a:off x="7886688" y="2141643"/>
            <a:ext cx="0" cy="52149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93" name="直接连接符 192"/>
          <p:cNvCxnSpPr/>
          <p:nvPr/>
        </p:nvCxnSpPr>
        <p:spPr>
          <a:xfrm>
            <a:off x="10913585" y="2141643"/>
            <a:ext cx="0" cy="56741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94" name="组合 193"/>
          <p:cNvGrpSpPr/>
          <p:nvPr/>
        </p:nvGrpSpPr>
        <p:grpSpPr>
          <a:xfrm>
            <a:off x="4883012" y="2395812"/>
            <a:ext cx="1432231" cy="1913280"/>
            <a:chOff x="5081485" y="3587547"/>
            <a:chExt cx="1510556" cy="2017912"/>
          </a:xfrm>
        </p:grpSpPr>
        <p:sp>
          <p:nvSpPr>
            <p:cNvPr id="195" name="矩形 194"/>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6" name="矩形 195"/>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197" name="矩形 196"/>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198" name="矩形 197"/>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199" name="矩形 198"/>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200" name="矩形 199"/>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01" name="矩形 200"/>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202" name="矩形 201"/>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203" name="矩形 202"/>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204" name="组合 203"/>
            <p:cNvGrpSpPr/>
            <p:nvPr/>
          </p:nvGrpSpPr>
          <p:grpSpPr>
            <a:xfrm>
              <a:off x="5532327" y="5118027"/>
              <a:ext cx="534589" cy="487432"/>
              <a:chOff x="1853728" y="4285666"/>
              <a:chExt cx="534589" cy="487432"/>
            </a:xfrm>
            <a:solidFill>
              <a:srgbClr val="FFCCFF"/>
            </a:solidFill>
          </p:grpSpPr>
          <p:cxnSp>
            <p:nvCxnSpPr>
              <p:cNvPr id="205" name="直接连接符 204"/>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07" name="等腰三角形 206"/>
              <p:cNvSpPr/>
              <p:nvPr/>
            </p:nvSpPr>
            <p:spPr>
              <a:xfrm>
                <a:off x="1994241" y="4285666"/>
                <a:ext cx="217225" cy="122111"/>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08" name="组合 207"/>
          <p:cNvGrpSpPr/>
          <p:nvPr/>
        </p:nvGrpSpPr>
        <p:grpSpPr>
          <a:xfrm>
            <a:off x="2515586" y="2471451"/>
            <a:ext cx="895565" cy="1370404"/>
            <a:chOff x="2153669" y="3581315"/>
            <a:chExt cx="981236" cy="1387999"/>
          </a:xfrm>
        </p:grpSpPr>
        <p:sp>
          <p:nvSpPr>
            <p:cNvPr id="209" name="矩形 208"/>
            <p:cNvSpPr/>
            <p:nvPr/>
          </p:nvSpPr>
          <p:spPr>
            <a:xfrm>
              <a:off x="2162582" y="3581315"/>
              <a:ext cx="920297" cy="1387999"/>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grpSp>
      <p:sp>
        <p:nvSpPr>
          <p:cNvPr id="213" name="TextBox 24"/>
          <p:cNvSpPr txBox="1"/>
          <p:nvPr/>
        </p:nvSpPr>
        <p:spPr>
          <a:xfrm>
            <a:off x="2634432" y="5818204"/>
            <a:ext cx="6974619" cy="705193"/>
          </a:xfrm>
          <a:prstGeom prst="rect">
            <a:avLst/>
          </a:prstGeom>
          <a:noFill/>
        </p:spPr>
        <p:txBody>
          <a:bodyPr wrap="square" rtlCol="0">
            <a:spAutoFit/>
          </a:bodyPr>
          <a:lstStyle/>
          <a:p>
            <a:pPr lvl="1">
              <a:lnSpc>
                <a:spcPct val="150000"/>
              </a:lnSpc>
              <a:spcBef>
                <a:spcPts val="570"/>
              </a:spcBef>
              <a:spcAft>
                <a:spcPts val="570"/>
              </a:spcAft>
              <a:buClr>
                <a:srgbClr val="FFC000"/>
              </a:buClr>
            </a:pPr>
            <a:r>
              <a:rPr lang="zh-CN" altLang="en-US" sz="2655" b="1" dirty="0">
                <a:latin typeface="+mn-ea"/>
                <a:cs typeface="Segoe UI Black" panose="020B0A02040204020203" pitchFamily="34" charset="0"/>
                <a:sym typeface="Arial" panose="020B0604020202020204" pitchFamily="34" charset="0"/>
              </a:rPr>
              <a:t>性能取决于最慢的指令，时钟周期过长</a:t>
            </a:r>
            <a:endParaRPr lang="en-US" altLang="zh-CN" sz="2655" b="1" dirty="0">
              <a:latin typeface="+mn-ea"/>
              <a:cs typeface="Segoe UI Black" panose="020B0A02040204020203" pitchFamily="34" charset="0"/>
              <a:sym typeface="Arial" panose="020B0604020202020204" pitchFamily="34" charset="0"/>
            </a:endParaRPr>
          </a:p>
        </p:txBody>
      </p:sp>
      <p:grpSp>
        <p:nvGrpSpPr>
          <p:cNvPr id="109" name="组合 108"/>
          <p:cNvGrpSpPr/>
          <p:nvPr/>
        </p:nvGrpSpPr>
        <p:grpSpPr>
          <a:xfrm>
            <a:off x="4974942" y="4514609"/>
            <a:ext cx="1159685" cy="332420"/>
            <a:chOff x="5178444" y="5822218"/>
            <a:chExt cx="1223105" cy="350599"/>
          </a:xfrm>
        </p:grpSpPr>
        <p:sp>
          <p:nvSpPr>
            <p:cNvPr id="110" name="流程图: 手动输入 146"/>
            <p:cNvSpPr/>
            <p:nvPr/>
          </p:nvSpPr>
          <p:spPr>
            <a:xfrm>
              <a:off x="5178444" y="5822218"/>
              <a:ext cx="1223105" cy="30849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FFC0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1" name="矩形 110"/>
            <p:cNvSpPr/>
            <p:nvPr/>
          </p:nvSpPr>
          <p:spPr>
            <a:xfrm>
              <a:off x="5259637" y="5860043"/>
              <a:ext cx="1075603"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grpSp>
      <p:grpSp>
        <p:nvGrpSpPr>
          <p:cNvPr id="49" name="组合 48"/>
          <p:cNvGrpSpPr/>
          <p:nvPr/>
        </p:nvGrpSpPr>
        <p:grpSpPr>
          <a:xfrm>
            <a:off x="9253349" y="2498515"/>
            <a:ext cx="869365" cy="1361582"/>
            <a:chOff x="2106940" y="3477998"/>
            <a:chExt cx="952529" cy="1491834"/>
          </a:xfrm>
        </p:grpSpPr>
        <p:sp>
          <p:nvSpPr>
            <p:cNvPr id="50" name="矩形 49"/>
            <p:cNvSpPr/>
            <p:nvPr/>
          </p:nvSpPr>
          <p:spPr>
            <a:xfrm>
              <a:off x="2162583" y="3477998"/>
              <a:ext cx="828902" cy="1491834"/>
            </a:xfrm>
            <a:prstGeom prst="rect">
              <a:avLst/>
            </a:prstGeom>
            <a:solidFill>
              <a:srgbClr val="79F5F9"/>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51" name="矩形 50"/>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54" name="矩形 53"/>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55" name="矩形 54"/>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15" name="矩形 14"/>
          <p:cNvSpPr/>
          <p:nvPr/>
        </p:nvSpPr>
        <p:spPr>
          <a:xfrm>
            <a:off x="1954299" y="2562247"/>
            <a:ext cx="239223" cy="429550"/>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6" name="直接连接符 15"/>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77" name="等腰三角形 76"/>
          <p:cNvSpPr/>
          <p:nvPr/>
        </p:nvSpPr>
        <p:spPr>
          <a:xfrm>
            <a:off x="1971636" y="2874345"/>
            <a:ext cx="205961" cy="115779"/>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9" name="直接连接符 98"/>
          <p:cNvCxnSpPr/>
          <p:nvPr/>
        </p:nvCxnSpPr>
        <p:spPr>
          <a:xfrm flipV="1">
            <a:off x="2074615" y="2995030"/>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a:off x="1874310" y="2241688"/>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animEffect transition="in" filter="wipe(left)">
                                      <p:cBhvr>
                                        <p:cTn id="7" dur="500"/>
                                        <p:tgtEl>
                                          <p:spTgt spid="1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left)">
                                      <p:cBhvr>
                                        <p:cTn id="12" dur="500"/>
                                        <p:tgtEl>
                                          <p:spTgt spid="180"/>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87"/>
                                        </p:tgtEl>
                                        <p:attrNameLst>
                                          <p:attrName>style.visibility</p:attrName>
                                        </p:attrNameLst>
                                      </p:cBhvr>
                                      <p:to>
                                        <p:strVal val="visible"/>
                                      </p:to>
                                    </p:set>
                                    <p:animEffect transition="in" filter="wipe(left)">
                                      <p:cBhvr>
                                        <p:cTn id="16" dur="500"/>
                                        <p:tgtEl>
                                          <p:spTgt spid="187"/>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79"/>
                                        </p:tgtEl>
                                        <p:attrNameLst>
                                          <p:attrName>style.visibility</p:attrName>
                                        </p:attrNameLst>
                                      </p:cBhvr>
                                      <p:to>
                                        <p:strVal val="visible"/>
                                      </p:to>
                                    </p:set>
                                    <p:animEffect transition="in" filter="wipe(left)">
                                      <p:cBhvr>
                                        <p:cTn id="20" dur="500"/>
                                        <p:tgtEl>
                                          <p:spTgt spid="1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wipe(left)">
                                      <p:cBhvr>
                                        <p:cTn id="25" dur="500"/>
                                        <p:tgtEl>
                                          <p:spTgt spid="18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74"/>
                                        </p:tgtEl>
                                        <p:attrNameLst>
                                          <p:attrName>style.visibility</p:attrName>
                                        </p:attrNameLst>
                                      </p:cBhvr>
                                      <p:to>
                                        <p:strVal val="visible"/>
                                      </p:to>
                                    </p:set>
                                    <p:animEffect transition="in" filter="wipe(left)">
                                      <p:cBhvr>
                                        <p:cTn id="29" dur="500"/>
                                        <p:tgtEl>
                                          <p:spTgt spid="17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8"/>
                                        </p:tgtEl>
                                        <p:attrNameLst>
                                          <p:attrName>style.visibility</p:attrName>
                                        </p:attrNameLst>
                                      </p:cBhvr>
                                      <p:to>
                                        <p:strVal val="visible"/>
                                      </p:to>
                                    </p:set>
                                    <p:animEffect transition="in" filter="wipe(left)">
                                      <p:cBhvr>
                                        <p:cTn id="34" dur="500"/>
                                        <p:tgtEl>
                                          <p:spTgt spid="188"/>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75"/>
                                        </p:tgtEl>
                                        <p:attrNameLst>
                                          <p:attrName>style.visibility</p:attrName>
                                        </p:attrNameLst>
                                      </p:cBhvr>
                                      <p:to>
                                        <p:strVal val="visible"/>
                                      </p:to>
                                    </p:set>
                                    <p:animEffect transition="in" filter="wipe(left)">
                                      <p:cBhvr>
                                        <p:cTn id="38" dur="500"/>
                                        <p:tgtEl>
                                          <p:spTgt spid="17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89"/>
                                        </p:tgtEl>
                                        <p:attrNameLst>
                                          <p:attrName>style.visibility</p:attrName>
                                        </p:attrNameLst>
                                      </p:cBhvr>
                                      <p:to>
                                        <p:strVal val="visible"/>
                                      </p:to>
                                    </p:set>
                                    <p:animEffect transition="in" filter="wipe(left)">
                                      <p:cBhvr>
                                        <p:cTn id="43" dur="500"/>
                                        <p:tgtEl>
                                          <p:spTgt spid="189"/>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78"/>
                                        </p:tgtEl>
                                        <p:attrNameLst>
                                          <p:attrName>style.visibility</p:attrName>
                                        </p:attrNameLst>
                                      </p:cBhvr>
                                      <p:to>
                                        <p:strVal val="visible"/>
                                      </p:to>
                                    </p:set>
                                    <p:animEffect transition="in" filter="wipe(left)">
                                      <p:cBhvr>
                                        <p:cTn id="47" dur="500"/>
                                        <p:tgtEl>
                                          <p:spTgt spid="1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wipe(left)">
                                      <p:cBhvr>
                                        <p:cTn id="52" dur="500"/>
                                        <p:tgtEl>
                                          <p:spTgt spid="190"/>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181"/>
                                        </p:tgtEl>
                                        <p:attrNameLst>
                                          <p:attrName>style.visibility</p:attrName>
                                        </p:attrNameLst>
                                      </p:cBhvr>
                                      <p:to>
                                        <p:strVal val="visible"/>
                                      </p:to>
                                    </p:set>
                                    <p:animEffect transition="in" filter="wipe(left)">
                                      <p:cBhvr>
                                        <p:cTn id="56" dur="500"/>
                                        <p:tgtEl>
                                          <p:spTgt spid="181"/>
                                        </p:tgtEl>
                                      </p:cBhvr>
                                    </p:animEffect>
                                  </p:childTnLst>
                                </p:cTn>
                              </p:par>
                            </p:childTnLst>
                          </p:cTn>
                        </p:par>
                        <p:par>
                          <p:cTn id="57" fill="hold">
                            <p:stCondLst>
                              <p:cond delay="1000"/>
                            </p:stCondLst>
                            <p:childTnLst>
                              <p:par>
                                <p:cTn id="58" presetID="22" presetClass="entr" presetSubtype="1" fill="hold" nodeType="afterEffect">
                                  <p:stCondLst>
                                    <p:cond delay="0"/>
                                  </p:stCondLst>
                                  <p:childTnLst>
                                    <p:set>
                                      <p:cBhvr>
                                        <p:cTn id="59" dur="1" fill="hold">
                                          <p:stCondLst>
                                            <p:cond delay="0"/>
                                          </p:stCondLst>
                                        </p:cTn>
                                        <p:tgtEl>
                                          <p:spTgt spid="182"/>
                                        </p:tgtEl>
                                        <p:attrNameLst>
                                          <p:attrName>style.visibility</p:attrName>
                                        </p:attrNameLst>
                                      </p:cBhvr>
                                      <p:to>
                                        <p:strVal val="visible"/>
                                      </p:to>
                                    </p:set>
                                    <p:animEffect transition="in" filter="wipe(up)">
                                      <p:cBhvr>
                                        <p:cTn id="60" dur="500"/>
                                        <p:tgtEl>
                                          <p:spTgt spid="182"/>
                                        </p:tgtEl>
                                      </p:cBhvr>
                                    </p:animEffect>
                                  </p:childTnLst>
                                </p:cTn>
                              </p:par>
                            </p:childTnLst>
                          </p:cTn>
                        </p:par>
                        <p:par>
                          <p:cTn id="61" fill="hold">
                            <p:stCondLst>
                              <p:cond delay="1500"/>
                            </p:stCondLst>
                            <p:childTnLst>
                              <p:par>
                                <p:cTn id="62" presetID="22" presetClass="entr" presetSubtype="2" fill="hold" nodeType="afterEffect">
                                  <p:stCondLst>
                                    <p:cond delay="0"/>
                                  </p:stCondLst>
                                  <p:childTnLst>
                                    <p:set>
                                      <p:cBhvr>
                                        <p:cTn id="63" dur="1" fill="hold">
                                          <p:stCondLst>
                                            <p:cond delay="0"/>
                                          </p:stCondLst>
                                        </p:cTn>
                                        <p:tgtEl>
                                          <p:spTgt spid="177"/>
                                        </p:tgtEl>
                                        <p:attrNameLst>
                                          <p:attrName>style.visibility</p:attrName>
                                        </p:attrNameLst>
                                      </p:cBhvr>
                                      <p:to>
                                        <p:strVal val="visible"/>
                                      </p:to>
                                    </p:set>
                                    <p:animEffect transition="in" filter="wipe(right)">
                                      <p:cBhvr>
                                        <p:cTn id="64" dur="500"/>
                                        <p:tgtEl>
                                          <p:spTgt spid="177"/>
                                        </p:tgtEl>
                                      </p:cBhvr>
                                    </p:animEffect>
                                  </p:childTnLst>
                                </p:cTn>
                              </p:par>
                            </p:childTnLst>
                          </p:cTn>
                        </p:par>
                        <p:par>
                          <p:cTn id="65" fill="hold">
                            <p:stCondLst>
                              <p:cond delay="2000"/>
                            </p:stCondLst>
                            <p:childTnLst>
                              <p:par>
                                <p:cTn id="66" presetID="22" presetClass="entr" presetSubtype="4" fill="hold" nodeType="afterEffect">
                                  <p:stCondLst>
                                    <p:cond delay="0"/>
                                  </p:stCondLst>
                                  <p:childTnLst>
                                    <p:set>
                                      <p:cBhvr>
                                        <p:cTn id="67" dur="1" fill="hold">
                                          <p:stCondLst>
                                            <p:cond delay="0"/>
                                          </p:stCondLst>
                                        </p:cTn>
                                        <p:tgtEl>
                                          <p:spTgt spid="176"/>
                                        </p:tgtEl>
                                        <p:attrNameLst>
                                          <p:attrName>style.visibility</p:attrName>
                                        </p:attrNameLst>
                                      </p:cBhvr>
                                      <p:to>
                                        <p:strVal val="visible"/>
                                      </p:to>
                                    </p:set>
                                    <p:animEffect transition="in" filter="wipe(down)">
                                      <p:cBhvr>
                                        <p:cTn id="68" dur="500"/>
                                        <p:tgtEl>
                                          <p:spTgt spid="176"/>
                                        </p:tgtEl>
                                      </p:cBhvr>
                                    </p:animEffect>
                                  </p:childTnLst>
                                </p:cTn>
                              </p:par>
                            </p:childTnLst>
                          </p:cTn>
                        </p:par>
                        <p:par>
                          <p:cTn id="69" fill="hold">
                            <p:stCondLst>
                              <p:cond delay="2500"/>
                            </p:stCondLst>
                            <p:childTnLst>
                              <p:par>
                                <p:cTn id="70" presetID="22" presetClass="entr" presetSubtype="8" fill="hold" nodeType="afterEffect">
                                  <p:stCondLst>
                                    <p:cond delay="0"/>
                                  </p:stCondLst>
                                  <p:childTnLst>
                                    <p:set>
                                      <p:cBhvr>
                                        <p:cTn id="71" dur="1" fill="hold">
                                          <p:stCondLst>
                                            <p:cond delay="0"/>
                                          </p:stCondLst>
                                        </p:cTn>
                                        <p:tgtEl>
                                          <p:spTgt spid="173"/>
                                        </p:tgtEl>
                                        <p:attrNameLst>
                                          <p:attrName>style.visibility</p:attrName>
                                        </p:attrNameLst>
                                      </p:cBhvr>
                                      <p:to>
                                        <p:strVal val="visible"/>
                                      </p:to>
                                    </p:set>
                                    <p:animEffect transition="in" filter="wipe(left)">
                                      <p:cBhvr>
                                        <p:cTn id="72" dur="500"/>
                                        <p:tgtEl>
                                          <p:spTgt spid="1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1"/>
                                        </p:tgtEl>
                                        <p:attrNameLst>
                                          <p:attrName>style.visibility</p:attrName>
                                        </p:attrNameLst>
                                      </p:cBhvr>
                                      <p:to>
                                        <p:strVal val="visible"/>
                                      </p:to>
                                    </p:set>
                                    <p:animEffect transition="in" filter="wipe(left)">
                                      <p:cBhvr>
                                        <p:cTn id="77" dur="500"/>
                                        <p:tgtEl>
                                          <p:spTgt spid="19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3"/>
                                        </p:tgtEl>
                                        <p:attrNameLst>
                                          <p:attrName>style.visibility</p:attrName>
                                        </p:attrNameLst>
                                      </p:cBhvr>
                                      <p:to>
                                        <p:strVal val="visible"/>
                                      </p:to>
                                    </p:set>
                                    <p:animEffect transition="in" filter="wipe(left)">
                                      <p:cBhvr>
                                        <p:cTn id="8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6" grpId="0"/>
      <p:bldP spid="187" grpId="0"/>
      <p:bldP spid="188" grpId="0"/>
      <p:bldP spid="189" grpId="0"/>
      <p:bldP spid="190" grpId="0"/>
      <p:bldP spid="191" grpId="0"/>
      <p:bldP spid="21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单周期</a:t>
            </a:r>
            <a:r>
              <a:rPr lang="en-US" altLang="zh-CN" dirty="0"/>
              <a:t>MIPS</a:t>
            </a:r>
            <a:r>
              <a:rPr lang="zh-CN" altLang="en-US" dirty="0"/>
              <a:t>控制器设计</a:t>
            </a:r>
          </a:p>
        </p:txBody>
      </p:sp>
      <p:sp>
        <p:nvSpPr>
          <p:cNvPr id="3" name="内容占位符 2"/>
          <p:cNvSpPr>
            <a:spLocks noGrp="1"/>
          </p:cNvSpPr>
          <p:nvPr>
            <p:ph idx="1"/>
          </p:nvPr>
        </p:nvSpPr>
        <p:spPr>
          <a:xfrm>
            <a:off x="487822" y="942764"/>
            <a:ext cx="6290349" cy="5637024"/>
          </a:xfrm>
        </p:spPr>
        <p:txBody>
          <a:bodyPr/>
          <a:lstStyle/>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控制器：纯组合逻辑电路</a:t>
            </a:r>
            <a:endParaRPr lang="en-US" altLang="zh-CN" sz="2400" b="1"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输入信号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指令字</a:t>
            </a:r>
            <a:r>
              <a:rPr lang="en-US" altLang="zh-CN" dirty="0">
                <a:latin typeface="+mn-ea"/>
                <a:ea typeface="+mn-ea"/>
                <a:cs typeface="Segoe UI Black" panose="020B0A02040204020203" pitchFamily="34" charset="0"/>
                <a:sym typeface="Arial" panose="020B0604020202020204" pitchFamily="34" charset="0"/>
              </a:rPr>
              <a:t>Opcode</a:t>
            </a:r>
            <a:r>
              <a:rPr lang="zh-CN" altLang="en-US" dirty="0">
                <a:latin typeface="+mn-ea"/>
                <a:ea typeface="+mn-ea"/>
                <a:cs typeface="Segoe UI Black" panose="020B0A02040204020203" pitchFamily="34" charset="0"/>
                <a:sym typeface="Arial" panose="020B0604020202020204" pitchFamily="34" charset="0"/>
              </a:rPr>
              <a:t>，</a:t>
            </a:r>
            <a:r>
              <a:rPr lang="en-US" altLang="zh-CN" dirty="0" err="1">
                <a:latin typeface="+mn-ea"/>
                <a:ea typeface="+mn-ea"/>
                <a:cs typeface="Segoe UI Black" panose="020B0A02040204020203" pitchFamily="34" charset="0"/>
                <a:sym typeface="Arial" panose="020B0604020202020204" pitchFamily="34" charset="0"/>
              </a:rPr>
              <a:t>Func</a:t>
            </a:r>
            <a:r>
              <a:rPr lang="zh-CN" altLang="en-US" dirty="0">
                <a:latin typeface="+mn-ea"/>
                <a:ea typeface="+mn-ea"/>
                <a:cs typeface="Segoe UI Black" panose="020B0A02040204020203" pitchFamily="34" charset="0"/>
                <a:sym typeface="Arial" panose="020B0604020202020204" pitchFamily="34" charset="0"/>
              </a:rPr>
              <a:t>字段（</a:t>
            </a:r>
            <a:r>
              <a:rPr lang="en-US" altLang="zh-CN" dirty="0">
                <a:latin typeface="+mn-ea"/>
                <a:ea typeface="+mn-ea"/>
                <a:cs typeface="Segoe UI Black" panose="020B0A02040204020203" pitchFamily="34" charset="0"/>
                <a:sym typeface="Arial" panose="020B0604020202020204" pitchFamily="34" charset="0"/>
              </a:rPr>
              <a:t>12</a:t>
            </a:r>
            <a:r>
              <a:rPr lang="zh-CN" altLang="en-US" dirty="0">
                <a:latin typeface="+mn-ea"/>
                <a:ea typeface="+mn-ea"/>
                <a:cs typeface="Segoe UI Black" panose="020B0A02040204020203" pitchFamily="34" charset="0"/>
                <a:sym typeface="Arial" panose="020B0604020202020204" pitchFamily="34" charset="0"/>
              </a:rPr>
              <a:t>位）</a:t>
            </a:r>
            <a:endParaRPr lang="en-US" altLang="zh-CN" dirty="0">
              <a:latin typeface="+mn-ea"/>
              <a:ea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400" b="1" dirty="0">
                <a:latin typeface="+mn-ea"/>
                <a:ea typeface="+mn-ea"/>
                <a:cs typeface="Segoe UI Black" panose="020B0A02040204020203" pitchFamily="34" charset="0"/>
                <a:sym typeface="Arial" panose="020B0604020202020204" pitchFamily="34" charset="0"/>
              </a:rPr>
              <a:t>输出信号</a:t>
            </a:r>
            <a:endParaRPr lang="en-US" altLang="zh-CN" sz="2400" b="1"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多路选择器选择信号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内存访问控制信号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寄存器写使能信号</a:t>
            </a:r>
            <a:endParaRPr lang="en-US" altLang="zh-CN" dirty="0">
              <a:latin typeface="+mn-ea"/>
              <a:ea typeface="+mn-ea"/>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n"/>
            </a:pPr>
            <a:r>
              <a:rPr lang="zh-CN" altLang="en-US" dirty="0">
                <a:latin typeface="+mn-ea"/>
                <a:ea typeface="+mn-ea"/>
                <a:cs typeface="Segoe UI Black" panose="020B0A02040204020203" pitchFamily="34" charset="0"/>
                <a:sym typeface="Arial" panose="020B0604020202020204" pitchFamily="34" charset="0"/>
              </a:rPr>
              <a:t>运算器控制信号，指令译码信号</a:t>
            </a:r>
          </a:p>
          <a:p>
            <a:endParaRPr lang="zh-CN" altLang="en-US" dirty="0">
              <a:latin typeface="+mn-ea"/>
              <a:ea typeface="+mn-ea"/>
            </a:endParaRPr>
          </a:p>
        </p:txBody>
      </p:sp>
      <p:grpSp>
        <p:nvGrpSpPr>
          <p:cNvPr id="4" name="组合 3"/>
          <p:cNvGrpSpPr/>
          <p:nvPr/>
        </p:nvGrpSpPr>
        <p:grpSpPr>
          <a:xfrm>
            <a:off x="7051567" y="2866838"/>
            <a:ext cx="4326419" cy="3261742"/>
            <a:chOff x="1055883" y="2147652"/>
            <a:chExt cx="4563020" cy="3440119"/>
          </a:xfrm>
        </p:grpSpPr>
        <p:sp>
          <p:nvSpPr>
            <p:cNvPr id="5" name="圆角矩形 4"/>
            <p:cNvSpPr/>
            <p:nvPr/>
          </p:nvSpPr>
          <p:spPr bwMode="auto">
            <a:xfrm>
              <a:off x="1062958" y="2147652"/>
              <a:ext cx="4555945" cy="3440119"/>
            </a:xfrm>
            <a:prstGeom prst="roundRect">
              <a:avLst>
                <a:gd name="adj" fmla="val 5885"/>
              </a:avLst>
            </a:prstGeom>
            <a:solidFill>
              <a:srgbClr val="FFFF99"/>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6" name="组合 5"/>
            <p:cNvGrpSpPr/>
            <p:nvPr/>
          </p:nvGrpSpPr>
          <p:grpSpPr>
            <a:xfrm>
              <a:off x="1055883" y="2392189"/>
              <a:ext cx="4238028" cy="3013030"/>
              <a:chOff x="3561231" y="1767866"/>
              <a:chExt cx="2568088" cy="1825784"/>
            </a:xfrm>
          </p:grpSpPr>
          <p:cxnSp>
            <p:nvCxnSpPr>
              <p:cNvPr id="7" name="直接连接符 6"/>
              <p:cNvCxnSpPr/>
              <p:nvPr/>
            </p:nvCxnSpPr>
            <p:spPr>
              <a:xfrm>
                <a:off x="5087698" y="2027665"/>
                <a:ext cx="1041621"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5072002" y="2247928"/>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5072002" y="2475882"/>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5072002" y="2703836"/>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5072002" y="2931790"/>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5072002" y="3159744"/>
                <a:ext cx="105731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778067" y="3306859"/>
                <a:ext cx="0" cy="25000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4" name="矩形 13"/>
              <p:cNvSpPr/>
              <p:nvPr/>
            </p:nvSpPr>
            <p:spPr>
              <a:xfrm>
                <a:off x="5065360" y="1767866"/>
                <a:ext cx="1028252"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MemtoReg</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5" name="矩形 14"/>
              <p:cNvSpPr/>
              <p:nvPr/>
            </p:nvSpPr>
            <p:spPr>
              <a:xfrm>
                <a:off x="5065360" y="1988766"/>
                <a:ext cx="986331"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MemWrite</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6" name="矩形 15"/>
              <p:cNvSpPr/>
              <p:nvPr/>
            </p:nvSpPr>
            <p:spPr>
              <a:xfrm>
                <a:off x="5065360" y="2209666"/>
                <a:ext cx="681486" cy="282757"/>
              </a:xfrm>
              <a:prstGeom prst="rect">
                <a:avLst/>
              </a:prstGeom>
            </p:spPr>
            <p:txBody>
              <a:bodyPr wrap="none">
                <a:spAutoFit/>
              </a:bodyPr>
              <a:lstStyle/>
              <a:p>
                <a:r>
                  <a:rPr lang="en-US" altLang="zh-CN" sz="2275" dirty="0">
                    <a:solidFill>
                      <a:srgbClr val="00B0F0"/>
                    </a:solidFill>
                    <a:latin typeface="Segoe UI" panose="020B0502040204020203" pitchFamily="34" charset="0"/>
                    <a:ea typeface="Segoe UI Black" panose="020B0A02040204020203" pitchFamily="34" charset="0"/>
                    <a:cs typeface="Segoe UI" panose="020B0502040204020203" pitchFamily="34" charset="0"/>
                  </a:rPr>
                  <a:t>Branch</a:t>
                </a:r>
                <a:endParaRPr lang="zh-CN" altLang="en-US" sz="2275" dirty="0">
                  <a:solidFill>
                    <a:srgbClr val="00B0F0"/>
                  </a:solidFill>
                  <a:latin typeface="Segoe UI" panose="020B0502040204020203" pitchFamily="34" charset="0"/>
                  <a:cs typeface="Segoe UI" panose="020B0502040204020203" pitchFamily="34" charset="0"/>
                </a:endParaRPr>
              </a:p>
            </p:txBody>
          </p:sp>
          <p:sp>
            <p:nvSpPr>
              <p:cNvPr id="17" name="矩形 16"/>
              <p:cNvSpPr/>
              <p:nvPr/>
            </p:nvSpPr>
            <p:spPr>
              <a:xfrm>
                <a:off x="5065360" y="2430566"/>
                <a:ext cx="633335"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AluOP</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8" name="矩形 17"/>
              <p:cNvSpPr/>
              <p:nvPr/>
            </p:nvSpPr>
            <p:spPr>
              <a:xfrm>
                <a:off x="5065360" y="2662976"/>
                <a:ext cx="698943"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ALUSrc</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19" name="矩形 18"/>
              <p:cNvSpPr/>
              <p:nvPr/>
            </p:nvSpPr>
            <p:spPr>
              <a:xfrm>
                <a:off x="4808008" y="3310893"/>
                <a:ext cx="704967"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RegDst</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0" name="矩形 19"/>
              <p:cNvSpPr/>
              <p:nvPr/>
            </p:nvSpPr>
            <p:spPr>
              <a:xfrm>
                <a:off x="5065360" y="2883875"/>
                <a:ext cx="874580" cy="282757"/>
              </a:xfrm>
              <a:prstGeom prst="rect">
                <a:avLst/>
              </a:prstGeom>
            </p:spPr>
            <p:txBody>
              <a:bodyPr wrap="none">
                <a:spAutoFit/>
              </a:bodyPr>
              <a:lstStyle/>
              <a:p>
                <a:r>
                  <a:rPr lang="en-US" altLang="zh-CN" sz="2275" dirty="0" err="1">
                    <a:solidFill>
                      <a:srgbClr val="00B0F0"/>
                    </a:solidFill>
                    <a:latin typeface="Segoe UI" panose="020B0502040204020203" pitchFamily="34" charset="0"/>
                    <a:ea typeface="Segoe UI Black" panose="020B0A02040204020203" pitchFamily="34" charset="0"/>
                    <a:cs typeface="Segoe UI" panose="020B0502040204020203" pitchFamily="34" charset="0"/>
                  </a:rPr>
                  <a:t>RegWrite</a:t>
                </a:r>
                <a:endParaRPr lang="zh-CN" altLang="en-US" sz="2275" baseline="-25000" dirty="0">
                  <a:solidFill>
                    <a:srgbClr val="00B0F0"/>
                  </a:solidFill>
                  <a:latin typeface="Segoe UI" panose="020B0502040204020203" pitchFamily="34" charset="0"/>
                  <a:cs typeface="Segoe UI" panose="020B0502040204020203" pitchFamily="34" charset="0"/>
                </a:endParaRPr>
              </a:p>
            </p:txBody>
          </p:sp>
          <p:sp>
            <p:nvSpPr>
              <p:cNvPr id="21" name="矩形 20"/>
              <p:cNvSpPr/>
              <p:nvPr/>
            </p:nvSpPr>
            <p:spPr>
              <a:xfrm>
                <a:off x="3977560" y="2915317"/>
                <a:ext cx="300378"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5:0</a:t>
                </a:r>
                <a:endParaRPr lang="zh-CN" altLang="en-US" sz="1705" dirty="0">
                  <a:latin typeface="Segoe UI" panose="020B0502040204020203" pitchFamily="34" charset="0"/>
                  <a:cs typeface="Segoe UI" panose="020B0502040204020203" pitchFamily="34" charset="0"/>
                </a:endParaRPr>
              </a:p>
            </p:txBody>
          </p:sp>
          <p:cxnSp>
            <p:nvCxnSpPr>
              <p:cNvPr id="22" name="直接连接符 21"/>
              <p:cNvCxnSpPr/>
              <p:nvPr/>
            </p:nvCxnSpPr>
            <p:spPr>
              <a:xfrm>
                <a:off x="4038682" y="2883186"/>
                <a:ext cx="53059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a:off x="4060306" y="3143260"/>
                <a:ext cx="52272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4" name="矩形 23"/>
              <p:cNvSpPr/>
              <p:nvPr/>
            </p:nvSpPr>
            <p:spPr>
              <a:xfrm>
                <a:off x="3984471" y="2661978"/>
                <a:ext cx="452001" cy="226903"/>
              </a:xfrm>
              <a:prstGeom prst="rect">
                <a:avLst/>
              </a:prstGeom>
            </p:spPr>
            <p:txBody>
              <a:bodyPr wrap="none">
                <a:spAutoFit/>
              </a:bodyPr>
              <a:lstStyle/>
              <a:p>
                <a:r>
                  <a:rPr lang="en-US" altLang="zh-CN" sz="1705" dirty="0">
                    <a:latin typeface="Segoe UI" panose="020B0502040204020203" pitchFamily="34" charset="0"/>
                    <a:ea typeface="Segoe UI Black" panose="020B0A02040204020203" pitchFamily="34" charset="0"/>
                    <a:cs typeface="Segoe UI" panose="020B0502040204020203" pitchFamily="34" charset="0"/>
                  </a:rPr>
                  <a:t>31:26</a:t>
                </a:r>
                <a:endParaRPr lang="zh-CN" altLang="en-US" sz="1705" dirty="0">
                  <a:latin typeface="Segoe UI" panose="020B0502040204020203" pitchFamily="34" charset="0"/>
                  <a:cs typeface="Segoe UI" panose="020B0502040204020203" pitchFamily="34" charset="0"/>
                </a:endParaRPr>
              </a:p>
            </p:txBody>
          </p:sp>
          <p:grpSp>
            <p:nvGrpSpPr>
              <p:cNvPr id="25" name="组合 24"/>
              <p:cNvGrpSpPr/>
              <p:nvPr/>
            </p:nvGrpSpPr>
            <p:grpSpPr>
              <a:xfrm>
                <a:off x="3561231" y="1847647"/>
                <a:ext cx="1512660" cy="1459212"/>
                <a:chOff x="3392178" y="1888664"/>
                <a:chExt cx="1512660" cy="1459212"/>
              </a:xfrm>
            </p:grpSpPr>
            <p:sp>
              <p:nvSpPr>
                <p:cNvPr id="26" name="矩形 25"/>
                <p:cNvSpPr/>
                <p:nvPr/>
              </p:nvSpPr>
              <p:spPr>
                <a:xfrm>
                  <a:off x="3392178" y="3005535"/>
                  <a:ext cx="506299" cy="282757"/>
                </a:xfrm>
                <a:prstGeom prst="rect">
                  <a:avLst/>
                </a:prstGeom>
              </p:spPr>
              <p:txBody>
                <a:bodyPr wrap="none">
                  <a:spAutoFit/>
                </a:bodyPr>
                <a:lstStyle/>
                <a:p>
                  <a:r>
                    <a:rPr lang="en-US" altLang="zh-CN" sz="2275" dirty="0" err="1">
                      <a:latin typeface="Segoe UI" panose="020B0502040204020203" pitchFamily="34" charset="0"/>
                      <a:ea typeface="Segoe UI Black" panose="020B0A02040204020203" pitchFamily="34" charset="0"/>
                      <a:cs typeface="Segoe UI" panose="020B0502040204020203" pitchFamily="34" charset="0"/>
                    </a:rPr>
                    <a:t>Func</a:t>
                  </a:r>
                  <a:endParaRPr lang="zh-CN" altLang="en-US" sz="2275" dirty="0">
                    <a:latin typeface="Segoe UI" panose="020B0502040204020203" pitchFamily="34" charset="0"/>
                    <a:cs typeface="Segoe UI" panose="020B0502040204020203" pitchFamily="34" charset="0"/>
                  </a:endParaRPr>
                </a:p>
              </p:txBody>
            </p:sp>
            <p:sp>
              <p:nvSpPr>
                <p:cNvPr id="27" name="矩形 26"/>
                <p:cNvSpPr/>
                <p:nvPr/>
              </p:nvSpPr>
              <p:spPr>
                <a:xfrm>
                  <a:off x="3467343" y="2712111"/>
                  <a:ext cx="367994" cy="282757"/>
                </a:xfrm>
                <a:prstGeom prst="rect">
                  <a:avLst/>
                </a:prstGeom>
              </p:spPr>
              <p:txBody>
                <a:bodyPr wrap="none">
                  <a:spAutoFit/>
                </a:bodyPr>
                <a:lstStyle/>
                <a:p>
                  <a:r>
                    <a:rPr lang="en-US" altLang="zh-CN" sz="2275" dirty="0">
                      <a:latin typeface="Segoe UI" panose="020B0502040204020203" pitchFamily="34" charset="0"/>
                      <a:ea typeface="Segoe UI Black" panose="020B0A02040204020203" pitchFamily="34" charset="0"/>
                      <a:cs typeface="Segoe UI" panose="020B0502040204020203" pitchFamily="34" charset="0"/>
                    </a:rPr>
                    <a:t>Op</a:t>
                  </a:r>
                  <a:endParaRPr lang="zh-CN" altLang="en-US" sz="2275" dirty="0">
                    <a:latin typeface="Segoe UI" panose="020B0502040204020203" pitchFamily="34" charset="0"/>
                    <a:cs typeface="Segoe UI" panose="020B0502040204020203" pitchFamily="34" charset="0"/>
                  </a:endParaRPr>
                </a:p>
              </p:txBody>
            </p:sp>
            <p:sp>
              <p:nvSpPr>
                <p:cNvPr id="28" name="矩形: 圆角 196"/>
                <p:cNvSpPr/>
                <p:nvPr/>
              </p:nvSpPr>
              <p:spPr>
                <a:xfrm>
                  <a:off x="4269135" y="1888664"/>
                  <a:ext cx="635703" cy="1459212"/>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35">
                    <a:solidFill>
                      <a:schemeClr val="bg1"/>
                    </a:solidFill>
                    <a:latin typeface="Segoe UI" panose="020B0502040204020203" pitchFamily="34" charset="0"/>
                    <a:cs typeface="Segoe UI" panose="020B0502040204020203" pitchFamily="34" charset="0"/>
                  </a:endParaRPr>
                </a:p>
              </p:txBody>
            </p:sp>
            <p:sp>
              <p:nvSpPr>
                <p:cNvPr id="29" name="矩形 28"/>
                <p:cNvSpPr/>
                <p:nvPr/>
              </p:nvSpPr>
              <p:spPr>
                <a:xfrm>
                  <a:off x="4425026" y="2177045"/>
                  <a:ext cx="335211" cy="842370"/>
                </a:xfrm>
                <a:prstGeom prst="rect">
                  <a:avLst/>
                </a:prstGeom>
              </p:spPr>
              <p:txBody>
                <a:bodyPr wrap="none">
                  <a:spAutoFit/>
                </a:bodyPr>
                <a:lstStyle/>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控</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制</a:t>
                  </a:r>
                  <a:endParaRPr lang="en-US" altLang="zh-CN" sz="2655"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a:p>
                  <a:r>
                    <a:rPr lang="zh-CN" altLang="en-US" sz="2655" dirty="0">
                      <a:solidFill>
                        <a:schemeClr val="bg1"/>
                      </a:solidFill>
                      <a:latin typeface="Segoe UI" panose="020B0502040204020203" pitchFamily="34" charset="0"/>
                      <a:ea typeface="微软雅黑" panose="020B0503020204020204" pitchFamily="34" charset="-122"/>
                      <a:cs typeface="Segoe UI" panose="020B0502040204020203" pitchFamily="34" charset="0"/>
                    </a:rPr>
                    <a:t>器</a:t>
                  </a:r>
                </a:p>
              </p:txBody>
            </p:sp>
          </p:grpSp>
        </p:gr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单周期数据通路小结</a:t>
            </a:r>
          </a:p>
        </p:txBody>
      </p:sp>
      <p:sp>
        <p:nvSpPr>
          <p:cNvPr id="3" name="内容占位符 2"/>
          <p:cNvSpPr>
            <a:spLocks noGrp="1"/>
          </p:cNvSpPr>
          <p:nvPr>
            <p:ph idx="1"/>
          </p:nvPr>
        </p:nvSpPr>
        <p:spPr/>
        <p:txBody>
          <a:bodyPr>
            <a:normAutofit lnSpcReduction="10000"/>
          </a:bodyPr>
          <a:lstStyle/>
          <a:p>
            <a:r>
              <a:rPr lang="zh-CN" altLang="en-US" b="1" dirty="0"/>
              <a:t>早期的小指令集计算机实现技术</a:t>
            </a:r>
            <a:endParaRPr lang="en-US" altLang="zh-CN" b="1" dirty="0"/>
          </a:p>
          <a:p>
            <a:r>
              <a:rPr lang="zh-CN" altLang="en-US" b="1" dirty="0"/>
              <a:t>单周期处理器的</a:t>
            </a:r>
            <a:r>
              <a:rPr lang="en-US" altLang="zh-CN" b="1" dirty="0"/>
              <a:t>CPI</a:t>
            </a:r>
            <a:r>
              <a:rPr lang="zh-CN" altLang="en-US" b="1" dirty="0"/>
              <a:t>为多少？</a:t>
            </a:r>
          </a:p>
          <a:p>
            <a:pPr lvl="1">
              <a:lnSpc>
                <a:spcPct val="150000"/>
              </a:lnSpc>
              <a:spcBef>
                <a:spcPct val="15000"/>
              </a:spcBef>
            </a:pPr>
            <a:r>
              <a:rPr lang="en-US" altLang="zh-CN" dirty="0"/>
              <a:t>CPI=1</a:t>
            </a:r>
            <a:endParaRPr lang="zh-CN" altLang="en-US" dirty="0"/>
          </a:p>
          <a:p>
            <a:pPr lvl="1">
              <a:lnSpc>
                <a:spcPct val="150000"/>
              </a:lnSpc>
              <a:spcBef>
                <a:spcPct val="15000"/>
              </a:spcBef>
            </a:pPr>
            <a:r>
              <a:rPr lang="en-US" altLang="zh-CN" dirty="0"/>
              <a:t>CPI</a:t>
            </a:r>
            <a:r>
              <a:rPr lang="zh-CN" altLang="en-US" dirty="0"/>
              <a:t>越小，则性能越好！</a:t>
            </a:r>
          </a:p>
          <a:p>
            <a:r>
              <a:rPr lang="zh-CN" altLang="en-US" b="1" dirty="0"/>
              <a:t>单周期处理器的性能？</a:t>
            </a:r>
          </a:p>
          <a:p>
            <a:pPr lvl="1">
              <a:lnSpc>
                <a:spcPct val="160000"/>
              </a:lnSpc>
              <a:spcBef>
                <a:spcPct val="15000"/>
              </a:spcBef>
            </a:pPr>
            <a:r>
              <a:rPr lang="zh-CN" altLang="en-US" dirty="0"/>
              <a:t>计算机的性能除</a:t>
            </a:r>
            <a:r>
              <a:rPr lang="en-US" altLang="zh-CN" dirty="0"/>
              <a:t>CPI</a:t>
            </a:r>
            <a:r>
              <a:rPr lang="zh-CN" altLang="en-US" dirty="0"/>
              <a:t>外，还取决于时钟周期的宽度</a:t>
            </a:r>
          </a:p>
          <a:p>
            <a:pPr lvl="1">
              <a:lnSpc>
                <a:spcPct val="160000"/>
              </a:lnSpc>
              <a:spcBef>
                <a:spcPct val="15000"/>
              </a:spcBef>
            </a:pPr>
            <a:r>
              <a:rPr lang="zh-CN" altLang="en-US" dirty="0"/>
              <a:t>单周期处理器的时钟宽度为最复杂指令的执行时间</a:t>
            </a:r>
          </a:p>
          <a:p>
            <a:pPr lvl="1">
              <a:lnSpc>
                <a:spcPct val="160000"/>
              </a:lnSpc>
              <a:spcBef>
                <a:spcPct val="15000"/>
              </a:spcBef>
            </a:pPr>
            <a:r>
              <a:rPr lang="zh-CN" altLang="en-US" dirty="0"/>
              <a:t>很多指令可以在更短的时间内完成</a:t>
            </a:r>
            <a:endParaRPr lang="en-US" altLang="zh-CN" dirty="0"/>
          </a:p>
          <a:p>
            <a:pPr lvl="1">
              <a:lnSpc>
                <a:spcPct val="160000"/>
              </a:lnSpc>
              <a:spcBef>
                <a:spcPct val="15000"/>
              </a:spcBef>
            </a:pPr>
            <a:r>
              <a:rPr lang="zh-CN" altLang="en-US" dirty="0"/>
              <a:t>现代计算机采用多周期</a:t>
            </a:r>
            <a:r>
              <a:rPr lang="en-US" altLang="zh-CN" dirty="0"/>
              <a:t>/</a:t>
            </a:r>
            <a:r>
              <a:rPr lang="zh-CN" altLang="en-US" dirty="0"/>
              <a:t>流水方式</a:t>
            </a:r>
          </a:p>
          <a:p>
            <a:endParaRPr lang="en-US" altLang="zh-CN" dirty="0"/>
          </a:p>
          <a:p>
            <a:endParaRPr lang="zh-CN" alt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sp>
        <p:nvSpPr>
          <p:cNvPr id="13" name="矩形 12"/>
          <p:cNvSpPr/>
          <p:nvPr/>
        </p:nvSpPr>
        <p:spPr>
          <a:xfrm>
            <a:off x="4346734" y="2388946"/>
            <a:ext cx="6961412" cy="915004"/>
          </a:xfrm>
          <a:prstGeom prst="rect">
            <a:avLst/>
          </a:prstGeom>
          <a:solidFill>
            <a:srgbClr val="CDFBFF"/>
          </a:solidFill>
          <a:ln w="38100">
            <a:solidFill>
              <a:srgbClr val="005D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48309"/>
            <a:ext cx="6961411" cy="830997"/>
          </a:xfrm>
          <a:prstGeom prst="rect">
            <a:avLst/>
          </a:prstGeom>
          <a:noFill/>
        </p:spPr>
        <p:txBody>
          <a:bodyPr wrap="square" rtlCol="0">
            <a:spAutoFit/>
          </a:bodyPr>
          <a:lstStyle/>
          <a:p>
            <a:pPr algn="ctr"/>
            <a:r>
              <a:rPr lang="zh-CN" altLang="en-US" sz="4800" spc="600" dirty="0">
                <a:solidFill>
                  <a:srgbClr val="005D9C"/>
                </a:solidFill>
                <a:latin typeface="义启小楷书" panose="02010601030101010101" pitchFamily="2" charset="-128"/>
                <a:ea typeface="义启小楷书" panose="02010601030101010101" pitchFamily="2" charset="-128"/>
              </a:rPr>
              <a:t>附</a:t>
            </a:r>
            <a:r>
              <a:rPr lang="en-US" altLang="zh-CN" sz="4800" spc="600" dirty="0">
                <a:solidFill>
                  <a:srgbClr val="005D9C"/>
                </a:solidFill>
                <a:latin typeface="义启小楷书" panose="02010601030101010101" pitchFamily="2" charset="-128"/>
                <a:ea typeface="义启小楷书" panose="02010601030101010101" pitchFamily="2" charset="-128"/>
              </a:rPr>
              <a:t>B</a:t>
            </a:r>
            <a:r>
              <a:rPr lang="zh-CN" altLang="en-US" sz="4800" spc="600" dirty="0">
                <a:solidFill>
                  <a:srgbClr val="005D9C"/>
                </a:solidFill>
                <a:latin typeface="义启小楷书" panose="02010601030101010101" pitchFamily="2" charset="-128"/>
                <a:ea typeface="义启小楷书" panose="02010601030101010101" pitchFamily="2" charset="-128"/>
              </a:rPr>
              <a:t>、多周期</a:t>
            </a:r>
            <a:r>
              <a:rPr lang="en-US" altLang="zh-CN" sz="4800" spc="600" dirty="0">
                <a:solidFill>
                  <a:srgbClr val="005D9C"/>
                </a:solidFill>
                <a:latin typeface="义启小楷书" panose="02010601030101010101" pitchFamily="2" charset="-128"/>
                <a:ea typeface="义启小楷书" panose="02010601030101010101" pitchFamily="2" charset="-128"/>
              </a:rPr>
              <a:t>MIPS</a:t>
            </a:r>
            <a:endParaRPr lang="zh-CN" altLang="en-US" sz="4800" spc="600" dirty="0">
              <a:solidFill>
                <a:srgbClr val="005D9C"/>
              </a:solidFill>
              <a:latin typeface="义启小楷书" panose="02010601030101010101" pitchFamily="2" charset="-128"/>
              <a:ea typeface="义启小楷书" panose="02010601030101010101" pitchFamily="2" charset="-128"/>
            </a:endParaRPr>
          </a:p>
        </p:txBody>
      </p:sp>
      <p:pic>
        <p:nvPicPr>
          <p:cNvPr id="19" name="图片 1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pic>
        <p:nvPicPr>
          <p:cNvPr id="20" name="图片 19"/>
          <p:cNvPicPr>
            <a:picLocks noChangeAspect="1"/>
          </p:cNvPicPr>
          <p:nvPr/>
        </p:nvPicPr>
        <p:blipFill>
          <a:blip r:embed="rId6"/>
          <a:stretch>
            <a:fillRect/>
          </a:stretch>
        </p:blipFill>
        <p:spPr>
          <a:xfrm>
            <a:off x="824969" y="3789636"/>
            <a:ext cx="1831562" cy="2470666"/>
          </a:xfrm>
          <a:prstGeom prst="rect">
            <a:avLst/>
          </a:prstGeom>
          <a:effectLst>
            <a:outerShdw blurRad="50800" dist="38100" dir="2700000" algn="tl" rotWithShape="0">
              <a:prstClr val="black">
                <a:alpha val="40000"/>
              </a:prstClr>
            </a:outerShdw>
          </a:effectLst>
        </p:spPr>
      </p:pic>
      <p:sp>
        <p:nvSpPr>
          <p:cNvPr id="12" name="矩形 11"/>
          <p:cNvSpPr/>
          <p:nvPr/>
        </p:nvSpPr>
        <p:spPr>
          <a:xfrm>
            <a:off x="0" y="0"/>
            <a:ext cx="3591499" cy="6858000"/>
          </a:xfrm>
          <a:prstGeom prst="rect">
            <a:avLst/>
          </a:prstGeom>
          <a:solidFill>
            <a:srgbClr val="005D9C">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7">
            <a:clrChange>
              <a:clrFrom>
                <a:srgbClr val="656D78"/>
              </a:clrFrom>
              <a:clrTo>
                <a:srgbClr val="656D78">
                  <a:alpha val="0"/>
                </a:srgbClr>
              </a:clrTo>
            </a:clrChange>
          </a:blip>
          <a:stretch>
            <a:fillRect/>
          </a:stretch>
        </p:blipFill>
        <p:spPr>
          <a:xfrm>
            <a:off x="1352099" y="715288"/>
            <a:ext cx="880575" cy="877289"/>
          </a:xfrm>
          <a:prstGeom prst="rect">
            <a:avLst/>
          </a:prstGeom>
        </p:spPr>
      </p:pic>
      <p:sp>
        <p:nvSpPr>
          <p:cNvPr id="24" name="圆角矩形 17"/>
          <p:cNvSpPr/>
          <p:nvPr/>
        </p:nvSpPr>
        <p:spPr>
          <a:xfrm>
            <a:off x="1235765" y="606295"/>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321366" y="2440240"/>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21366" y="2452007"/>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8"/>
          <a:stretch>
            <a:fillRect/>
          </a:stretch>
        </p:blipFill>
        <p:spPr>
          <a:xfrm>
            <a:off x="-286581" y="1863284"/>
            <a:ext cx="4296880" cy="79390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数据通路特点</a:t>
            </a:r>
          </a:p>
        </p:txBody>
      </p:sp>
      <p:sp>
        <p:nvSpPr>
          <p:cNvPr id="4" name="TextBox 24"/>
          <p:cNvSpPr txBox="1"/>
          <p:nvPr/>
        </p:nvSpPr>
        <p:spPr>
          <a:xfrm>
            <a:off x="1310748" y="1013822"/>
            <a:ext cx="10057902" cy="2062103"/>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不再区分</a:t>
            </a:r>
            <a:r>
              <a:rPr lang="zh-CN" altLang="en-US" sz="2400" b="1" dirty="0">
                <a:solidFill>
                  <a:srgbClr val="C00000"/>
                </a:solidFill>
                <a:latin typeface="+mn-ea"/>
                <a:cs typeface="Segoe UI Black" panose="020B0A02040204020203" pitchFamily="34" charset="0"/>
                <a:sym typeface="Arial" panose="020B0604020202020204" pitchFamily="34" charset="0"/>
              </a:rPr>
              <a:t>指令</a:t>
            </a:r>
            <a:r>
              <a:rPr lang="en-US" altLang="zh-CN" sz="2400" b="1" dirty="0">
                <a:solidFill>
                  <a:srgbClr val="C00000"/>
                </a:solidFill>
                <a:latin typeface="+mn-ea"/>
                <a:cs typeface="Segoe UI Black" panose="020B0A02040204020203" pitchFamily="34" charset="0"/>
                <a:sym typeface="Arial" panose="020B0604020202020204" pitchFamily="34" charset="0"/>
              </a:rPr>
              <a:t>/</a:t>
            </a:r>
            <a:r>
              <a:rPr lang="zh-CN" altLang="en-US" sz="2400" b="1" dirty="0">
                <a:solidFill>
                  <a:srgbClr val="C00000"/>
                </a:solidFill>
                <a:latin typeface="+mn-ea"/>
                <a:cs typeface="Segoe UI Black" panose="020B0A02040204020203" pitchFamily="34" charset="0"/>
                <a:sym typeface="Arial" panose="020B0604020202020204" pitchFamily="34" charset="0"/>
              </a:rPr>
              <a:t>数据存储器</a:t>
            </a:r>
            <a:r>
              <a:rPr lang="zh-CN" altLang="en-US" sz="2400" b="1" dirty="0">
                <a:latin typeface="+mn-ea"/>
                <a:cs typeface="Segoe UI Black" panose="020B0A02040204020203" pitchFamily="34" charset="0"/>
                <a:sym typeface="Arial" panose="020B0604020202020204" pitchFamily="34" charset="0"/>
              </a:rPr>
              <a:t>，分时使用部分功能部件</a:t>
            </a: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主要功能单元输出端</a:t>
            </a:r>
            <a:r>
              <a:rPr lang="zh-CN" altLang="en-US" sz="2400" b="1" dirty="0">
                <a:solidFill>
                  <a:srgbClr val="C00000"/>
                </a:solidFill>
                <a:latin typeface="+mn-ea"/>
                <a:cs typeface="Segoe UI Black" panose="020B0A02040204020203" pitchFamily="34" charset="0"/>
                <a:sym typeface="Arial" panose="020B0604020202020204" pitchFamily="34" charset="0"/>
              </a:rPr>
              <a:t>增加寄存器锁存数据</a:t>
            </a:r>
            <a:endParaRPr lang="en-US" altLang="zh-CN" sz="2400" b="1" dirty="0">
              <a:solidFill>
                <a:srgbClr val="C00000"/>
              </a:solidFill>
              <a:latin typeface="+mn-ea"/>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mn-ea"/>
                <a:cs typeface="Segoe UI Black" panose="020B0A02040204020203" pitchFamily="34" charset="0"/>
                <a:sym typeface="Arial" panose="020B0604020202020204" pitchFamily="34" charset="0"/>
              </a:rPr>
              <a:t>传输通路延迟变小，时钟周期变短</a:t>
            </a:r>
          </a:p>
        </p:txBody>
      </p:sp>
      <p:grpSp>
        <p:nvGrpSpPr>
          <p:cNvPr id="5" name="组合 4"/>
          <p:cNvGrpSpPr/>
          <p:nvPr/>
        </p:nvGrpSpPr>
        <p:grpSpPr>
          <a:xfrm>
            <a:off x="2135712" y="3320440"/>
            <a:ext cx="7548437" cy="3025834"/>
            <a:chOff x="2374973" y="3704663"/>
            <a:chExt cx="7961242" cy="3191311"/>
          </a:xfrm>
        </p:grpSpPr>
        <p:grpSp>
          <p:nvGrpSpPr>
            <p:cNvPr id="6" name="组合 5"/>
            <p:cNvGrpSpPr/>
            <p:nvPr/>
          </p:nvGrpSpPr>
          <p:grpSpPr>
            <a:xfrm>
              <a:off x="2374973" y="3704663"/>
              <a:ext cx="7961242" cy="3191311"/>
              <a:chOff x="1920091" y="3748931"/>
              <a:chExt cx="8336213" cy="3341621"/>
            </a:xfrm>
          </p:grpSpPr>
          <p:cxnSp>
            <p:nvCxnSpPr>
              <p:cNvPr id="37" name="直接箭头连接符 36"/>
              <p:cNvCxnSpPr/>
              <p:nvPr/>
            </p:nvCxnSpPr>
            <p:spPr>
              <a:xfrm>
                <a:off x="7500112" y="5195956"/>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7493099" y="6132494"/>
                <a:ext cx="307057"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9272179" y="5413823"/>
                <a:ext cx="736697" cy="484693"/>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 name="矩形 10"/>
              <p:cNvSpPr/>
              <p:nvPr/>
            </p:nvSpPr>
            <p:spPr>
              <a:xfrm>
                <a:off x="6233910" y="4825273"/>
                <a:ext cx="1292117" cy="1701880"/>
              </a:xfrm>
              <a:prstGeom prst="rect">
                <a:avLst/>
              </a:prstGeom>
              <a:solidFill>
                <a:srgbClr val="FFCCFF"/>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任意多边形: 形状 4"/>
              <p:cNvSpPr/>
              <p:nvPr/>
            </p:nvSpPr>
            <p:spPr>
              <a:xfrm>
                <a:off x="1920091" y="3748931"/>
                <a:ext cx="7213069" cy="1876026"/>
              </a:xfrm>
              <a:custGeom>
                <a:avLst/>
                <a:gdLst>
                  <a:gd name="connsiteX0" fmla="*/ 7054850 w 7054850"/>
                  <a:gd name="connsiteY0" fmla="*/ 1841500 h 1841500"/>
                  <a:gd name="connsiteX1" fmla="*/ 7054850 w 7054850"/>
                  <a:gd name="connsiteY1" fmla="*/ 0 h 1841500"/>
                  <a:gd name="connsiteX2" fmla="*/ 0 w 7054850"/>
                  <a:gd name="connsiteY2" fmla="*/ 0 h 1841500"/>
                  <a:gd name="connsiteX3" fmla="*/ 0 w 7054850"/>
                  <a:gd name="connsiteY3" fmla="*/ 1301750 h 1841500"/>
                </a:gdLst>
                <a:ahLst/>
                <a:cxnLst>
                  <a:cxn ang="0">
                    <a:pos x="connsiteX0" y="connsiteY0"/>
                  </a:cxn>
                  <a:cxn ang="0">
                    <a:pos x="connsiteX1" y="connsiteY1"/>
                  </a:cxn>
                  <a:cxn ang="0">
                    <a:pos x="connsiteX2" y="connsiteY2"/>
                  </a:cxn>
                  <a:cxn ang="0">
                    <a:pos x="connsiteX3" y="connsiteY3"/>
                  </a:cxn>
                </a:cxnLst>
                <a:rect l="l" t="t" r="r" b="b"/>
                <a:pathLst>
                  <a:path w="7054850" h="1841500">
                    <a:moveTo>
                      <a:pt x="7054850" y="1841500"/>
                    </a:moveTo>
                    <a:lnTo>
                      <a:pt x="7054850" y="0"/>
                    </a:lnTo>
                    <a:lnTo>
                      <a:pt x="0" y="0"/>
                    </a:lnTo>
                    <a:lnTo>
                      <a:pt x="0" y="13017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cxnSp>
            <p:nvCxnSpPr>
              <p:cNvPr id="13" name="直接箭头连接符 12"/>
              <p:cNvCxnSpPr/>
              <p:nvPr/>
            </p:nvCxnSpPr>
            <p:spPr>
              <a:xfrm>
                <a:off x="1920091" y="5081658"/>
                <a:ext cx="271444" cy="0"/>
              </a:xfrm>
              <a:prstGeom prst="straightConnector1">
                <a:avLst/>
              </a:prstGeom>
              <a:ln w="19050" cap="sq">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191535" y="4479286"/>
                <a:ext cx="381000" cy="1187451"/>
              </a:xfrm>
              <a:prstGeom prst="rect">
                <a:avLst/>
              </a:prstGeom>
              <a:solidFill>
                <a:srgbClr val="59B2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2137065" y="4896958"/>
                <a:ext cx="49957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PC</a:t>
                </a:r>
                <a:endParaRPr lang="zh-CN" altLang="en-US" sz="1705" dirty="0">
                  <a:latin typeface="Times New Roman" panose="02020603050405020304" pitchFamily="18" charset="0"/>
                  <a:cs typeface="Times New Roman" panose="02020603050405020304" pitchFamily="18" charset="0"/>
                </a:endParaRPr>
              </a:p>
            </p:txBody>
          </p:sp>
          <p:cxnSp>
            <p:nvCxnSpPr>
              <p:cNvPr id="16" name="直接箭头连接符 15"/>
              <p:cNvCxnSpPr/>
              <p:nvPr/>
            </p:nvCxnSpPr>
            <p:spPr>
              <a:xfrm>
                <a:off x="2696852" y="3976366"/>
                <a:ext cx="0" cy="1096645"/>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2572535" y="5085141"/>
                <a:ext cx="373711"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953929" y="4825273"/>
                <a:ext cx="1519333" cy="1701886"/>
              </a:xfrm>
              <a:prstGeom prst="rect">
                <a:avLst/>
              </a:prstGeom>
              <a:solidFill>
                <a:schemeClr val="accent1">
                  <a:lumMod val="20000"/>
                  <a:lumOff val="80000"/>
                </a:schemeClr>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4881203" y="4632653"/>
                <a:ext cx="760821" cy="44438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 name="矩形 19"/>
              <p:cNvSpPr/>
              <p:nvPr/>
            </p:nvSpPr>
            <p:spPr>
              <a:xfrm>
                <a:off x="4881203" y="6033456"/>
                <a:ext cx="735919" cy="493697"/>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矩形 20"/>
              <p:cNvSpPr/>
              <p:nvPr/>
            </p:nvSpPr>
            <p:spPr>
              <a:xfrm>
                <a:off x="2907454" y="4888345"/>
                <a:ext cx="995262"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Address</a:t>
                </a:r>
                <a:endParaRPr lang="zh-CN" altLang="en-US" sz="1705" dirty="0">
                  <a:latin typeface="Times New Roman" panose="02020603050405020304" pitchFamily="18" charset="0"/>
                  <a:cs typeface="Times New Roman" panose="02020603050405020304" pitchFamily="18" charset="0"/>
                </a:endParaRPr>
              </a:p>
            </p:txBody>
          </p:sp>
          <p:sp>
            <p:nvSpPr>
              <p:cNvPr id="22" name="矩形 21"/>
              <p:cNvSpPr/>
              <p:nvPr/>
            </p:nvSpPr>
            <p:spPr>
              <a:xfrm>
                <a:off x="3070971" y="5461814"/>
                <a:ext cx="931531" cy="450080"/>
              </a:xfrm>
              <a:prstGeom prst="rect">
                <a:avLst/>
              </a:prstGeom>
            </p:spPr>
            <p:txBody>
              <a:bodyPr wrap="none">
                <a:spAutoFit/>
              </a:bodyPr>
              <a:lstStyle/>
              <a:p>
                <a:pPr algn="ctr">
                  <a:lnSpc>
                    <a:spcPct val="120000"/>
                  </a:lnSpc>
                </a:pPr>
                <a:r>
                  <a:rPr lang="zh-CN" altLang="en-US" sz="1705" b="1" dirty="0">
                    <a:latin typeface="微软雅黑" panose="020B0503020204020204" pitchFamily="34" charset="-122"/>
                    <a:ea typeface="微软雅黑" panose="020B0503020204020204" pitchFamily="34" charset="-122"/>
                    <a:cs typeface="Times New Roman" panose="02020603050405020304" pitchFamily="18" charset="0"/>
                  </a:rPr>
                  <a:t>存储器</a:t>
                </a:r>
              </a:p>
            </p:txBody>
          </p:sp>
          <p:sp>
            <p:nvSpPr>
              <p:cNvPr id="23" name="矩形 22"/>
              <p:cNvSpPr/>
              <p:nvPr/>
            </p:nvSpPr>
            <p:spPr>
              <a:xfrm>
                <a:off x="2921076" y="6092467"/>
                <a:ext cx="50488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a:t>
                </a:r>
                <a:r>
                  <a:rPr lang="en-US" altLang="zh-CN" sz="1705" baseline="-25000" dirty="0">
                    <a:latin typeface="Times New Roman" panose="02020603050405020304" pitchFamily="18" charset="0"/>
                    <a:cs typeface="Times New Roman" panose="02020603050405020304" pitchFamily="18" charset="0"/>
                  </a:rPr>
                  <a:t>in</a:t>
                </a:r>
                <a:endParaRPr lang="zh-CN" altLang="en-US" sz="1705" baseline="-25000" dirty="0">
                  <a:latin typeface="Times New Roman" panose="02020603050405020304" pitchFamily="18" charset="0"/>
                  <a:cs typeface="Times New Roman" panose="02020603050405020304" pitchFamily="18" charset="0"/>
                </a:endParaRPr>
              </a:p>
            </p:txBody>
          </p:sp>
          <p:sp>
            <p:nvSpPr>
              <p:cNvPr id="24" name="任意多边形: 形状 21"/>
              <p:cNvSpPr/>
              <p:nvPr/>
            </p:nvSpPr>
            <p:spPr>
              <a:xfrm>
                <a:off x="2809277" y="4199008"/>
                <a:ext cx="5383498" cy="882650"/>
              </a:xfrm>
              <a:custGeom>
                <a:avLst/>
                <a:gdLst>
                  <a:gd name="connsiteX0" fmla="*/ 0 w 5416550"/>
                  <a:gd name="connsiteY0" fmla="*/ 882650 h 882650"/>
                  <a:gd name="connsiteX1" fmla="*/ 0 w 5416550"/>
                  <a:gd name="connsiteY1" fmla="*/ 0 h 882650"/>
                  <a:gd name="connsiteX2" fmla="*/ 5416550 w 5416550"/>
                  <a:gd name="connsiteY2" fmla="*/ 0 h 882650"/>
                </a:gdLst>
                <a:ahLst/>
                <a:cxnLst>
                  <a:cxn ang="0">
                    <a:pos x="connsiteX0" y="connsiteY0"/>
                  </a:cxn>
                  <a:cxn ang="0">
                    <a:pos x="connsiteX1" y="connsiteY1"/>
                  </a:cxn>
                  <a:cxn ang="0">
                    <a:pos x="connsiteX2" y="connsiteY2"/>
                  </a:cxn>
                </a:cxnLst>
                <a:rect l="l" t="t" r="r" b="b"/>
                <a:pathLst>
                  <a:path w="5416550" h="882650">
                    <a:moveTo>
                      <a:pt x="0" y="882650"/>
                    </a:moveTo>
                    <a:lnTo>
                      <a:pt x="0" y="0"/>
                    </a:lnTo>
                    <a:lnTo>
                      <a:pt x="5416550" y="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 name="直接箭头连接符 24"/>
              <p:cNvCxnSpPr/>
              <p:nvPr/>
            </p:nvCxnSpPr>
            <p:spPr>
              <a:xfrm>
                <a:off x="8192775" y="4191256"/>
                <a:ext cx="0" cy="99288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37"/>
              <p:cNvCxnSpPr>
                <a:stCxn id="18" idx="3"/>
                <a:endCxn id="19" idx="1"/>
              </p:cNvCxnSpPr>
              <p:nvPr/>
            </p:nvCxnSpPr>
            <p:spPr>
              <a:xfrm flipV="1">
                <a:off x="4473262" y="4854846"/>
                <a:ext cx="407941" cy="821370"/>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41"/>
              <p:cNvCxnSpPr>
                <a:stCxn id="18" idx="3"/>
                <a:endCxn id="20" idx="1"/>
              </p:cNvCxnSpPr>
              <p:nvPr/>
            </p:nvCxnSpPr>
            <p:spPr>
              <a:xfrm>
                <a:off x="4473262" y="5676216"/>
                <a:ext cx="407941" cy="604088"/>
              </a:xfrm>
              <a:prstGeom prst="bent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20" idx="3"/>
              </p:cNvCxnSpPr>
              <p:nvPr/>
            </p:nvCxnSpPr>
            <p:spPr>
              <a:xfrm>
                <a:off x="5617122" y="6280304"/>
                <a:ext cx="613264" cy="0"/>
              </a:xfrm>
              <a:prstGeom prst="line">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67101" y="501929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67101" y="5440041"/>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967101" y="5860128"/>
                <a:ext cx="266808"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168886" y="6101994"/>
                <a:ext cx="60756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WD</a:t>
                </a:r>
                <a:endParaRPr lang="zh-CN" altLang="en-US" sz="1705" dirty="0">
                  <a:latin typeface="Times New Roman" panose="02020603050405020304" pitchFamily="18" charset="0"/>
                  <a:cs typeface="Times New Roman" panose="02020603050405020304" pitchFamily="18" charset="0"/>
                </a:endParaRPr>
              </a:p>
            </p:txBody>
          </p:sp>
          <p:sp>
            <p:nvSpPr>
              <p:cNvPr id="33" name="矩形 32"/>
              <p:cNvSpPr/>
              <p:nvPr/>
            </p:nvSpPr>
            <p:spPr>
              <a:xfrm>
                <a:off x="6181428" y="4874987"/>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34" name="矩形 33"/>
              <p:cNvSpPr/>
              <p:nvPr/>
            </p:nvSpPr>
            <p:spPr>
              <a:xfrm>
                <a:off x="6182896" y="5246281"/>
                <a:ext cx="60579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sp>
            <p:nvSpPr>
              <p:cNvPr id="35" name="矩形 34"/>
              <p:cNvSpPr/>
              <p:nvPr/>
            </p:nvSpPr>
            <p:spPr>
              <a:xfrm>
                <a:off x="6178920" y="5672783"/>
                <a:ext cx="552687"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W#</a:t>
                </a:r>
                <a:endParaRPr lang="zh-CN" altLang="en-US" sz="1705" dirty="0">
                  <a:latin typeface="Times New Roman" panose="02020603050405020304" pitchFamily="18" charset="0"/>
                  <a:cs typeface="Times New Roman" panose="02020603050405020304" pitchFamily="18" charset="0"/>
                </a:endParaRPr>
              </a:p>
            </p:txBody>
          </p:sp>
          <p:cxnSp>
            <p:nvCxnSpPr>
              <p:cNvPr id="36" name="直接箭头连接符 35"/>
              <p:cNvCxnSpPr/>
              <p:nvPr/>
            </p:nvCxnSpPr>
            <p:spPr>
              <a:xfrm flipV="1">
                <a:off x="8156507" y="6148195"/>
                <a:ext cx="0" cy="60288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807169" y="4987286"/>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7794469" y="5940248"/>
                <a:ext cx="238281" cy="393700"/>
              </a:xfrm>
              <a:prstGeom prst="rect">
                <a:avLst/>
              </a:prstGeom>
              <a:solidFill>
                <a:srgbClr val="FFFF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0" name="矩形 39"/>
              <p:cNvSpPr/>
              <p:nvPr/>
            </p:nvSpPr>
            <p:spPr>
              <a:xfrm>
                <a:off x="7737424" y="4983365"/>
                <a:ext cx="379198"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A</a:t>
                </a:r>
                <a:endParaRPr lang="zh-CN" altLang="en-US" sz="1705" dirty="0">
                  <a:latin typeface="Times New Roman" panose="02020603050405020304" pitchFamily="18" charset="0"/>
                  <a:cs typeface="Times New Roman" panose="02020603050405020304" pitchFamily="18" charset="0"/>
                </a:endParaRPr>
              </a:p>
            </p:txBody>
          </p:sp>
          <p:sp>
            <p:nvSpPr>
              <p:cNvPr id="41" name="矩形 40"/>
              <p:cNvSpPr/>
              <p:nvPr/>
            </p:nvSpPr>
            <p:spPr>
              <a:xfrm>
                <a:off x="7747760" y="5929509"/>
                <a:ext cx="36503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B</a:t>
                </a:r>
                <a:endParaRPr lang="zh-CN" altLang="en-US" sz="1705" dirty="0">
                  <a:latin typeface="Times New Roman" panose="02020603050405020304" pitchFamily="18" charset="0"/>
                  <a:cs typeface="Times New Roman" panose="02020603050405020304" pitchFamily="18" charset="0"/>
                </a:endParaRPr>
              </a:p>
            </p:txBody>
          </p:sp>
          <p:cxnSp>
            <p:nvCxnSpPr>
              <p:cNvPr id="42" name="直接箭头连接符 41"/>
              <p:cNvCxnSpPr/>
              <p:nvPr/>
            </p:nvCxnSpPr>
            <p:spPr>
              <a:xfrm>
                <a:off x="8045450" y="5195955"/>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8041944" y="6137098"/>
                <a:ext cx="394976"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任意多边形: 形状 76"/>
              <p:cNvSpPr/>
              <p:nvPr/>
            </p:nvSpPr>
            <p:spPr>
              <a:xfrm>
                <a:off x="8440426" y="4917436"/>
                <a:ext cx="568325" cy="1498600"/>
              </a:xfrm>
              <a:custGeom>
                <a:avLst/>
                <a:gdLst>
                  <a:gd name="connsiteX0" fmla="*/ 3175 w 568325"/>
                  <a:gd name="connsiteY0" fmla="*/ 0 h 1498600"/>
                  <a:gd name="connsiteX1" fmla="*/ 568325 w 568325"/>
                  <a:gd name="connsiteY1" fmla="*/ 476250 h 1498600"/>
                  <a:gd name="connsiteX2" fmla="*/ 568325 w 568325"/>
                  <a:gd name="connsiteY2" fmla="*/ 1025525 h 1498600"/>
                  <a:gd name="connsiteX3" fmla="*/ 0 w 568325"/>
                  <a:gd name="connsiteY3" fmla="*/ 1498600 h 1498600"/>
                  <a:gd name="connsiteX4" fmla="*/ 0 w 568325"/>
                  <a:gd name="connsiteY4" fmla="*/ 930275 h 1498600"/>
                  <a:gd name="connsiteX5" fmla="*/ 161925 w 568325"/>
                  <a:gd name="connsiteY5" fmla="*/ 739775 h 1498600"/>
                  <a:gd name="connsiteX6" fmla="*/ 9525 w 568325"/>
                  <a:gd name="connsiteY6" fmla="*/ 555625 h 1498600"/>
                  <a:gd name="connsiteX7" fmla="*/ 3175 w 568325"/>
                  <a:gd name="connsiteY7" fmla="*/ 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325" h="1498600">
                    <a:moveTo>
                      <a:pt x="3175" y="0"/>
                    </a:moveTo>
                    <a:lnTo>
                      <a:pt x="568325" y="476250"/>
                    </a:lnTo>
                    <a:lnTo>
                      <a:pt x="568325" y="1025525"/>
                    </a:lnTo>
                    <a:lnTo>
                      <a:pt x="0" y="1498600"/>
                    </a:lnTo>
                    <a:lnTo>
                      <a:pt x="0" y="930275"/>
                    </a:lnTo>
                    <a:lnTo>
                      <a:pt x="161925" y="739775"/>
                    </a:lnTo>
                    <a:lnTo>
                      <a:pt x="9525" y="555625"/>
                    </a:lnTo>
                    <a:cubicBezTo>
                      <a:pt x="7408" y="370417"/>
                      <a:pt x="5292" y="185208"/>
                      <a:pt x="3175" y="0"/>
                    </a:cubicBezTo>
                    <a:close/>
                  </a:path>
                </a:pathLst>
              </a:custGeom>
              <a:solidFill>
                <a:srgbClr val="FF6600"/>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 name="矩形 44"/>
              <p:cNvSpPr/>
              <p:nvPr/>
            </p:nvSpPr>
            <p:spPr>
              <a:xfrm>
                <a:off x="8486648" y="5481863"/>
                <a:ext cx="646513" cy="359796"/>
              </a:xfrm>
              <a:prstGeom prst="rect">
                <a:avLst/>
              </a:prstGeom>
            </p:spPr>
            <p:txBody>
              <a:bodyPr wrap="none">
                <a:spAutoFit/>
              </a:bodyPr>
              <a:lstStyle/>
              <a:p>
                <a:r>
                  <a:rPr lang="en-US" altLang="zh-CN" sz="1515" dirty="0">
                    <a:latin typeface="Times New Roman" panose="02020603050405020304" pitchFamily="18" charset="0"/>
                    <a:cs typeface="Times New Roman" panose="02020603050405020304" pitchFamily="18" charset="0"/>
                  </a:rPr>
                  <a:t>ALU</a:t>
                </a:r>
                <a:endParaRPr lang="zh-CN" altLang="en-US" sz="1515" dirty="0">
                  <a:latin typeface="Times New Roman" panose="02020603050405020304" pitchFamily="18" charset="0"/>
                  <a:cs typeface="Times New Roman" panose="02020603050405020304" pitchFamily="18" charset="0"/>
                </a:endParaRPr>
              </a:p>
            </p:txBody>
          </p:sp>
          <p:sp>
            <p:nvSpPr>
              <p:cNvPr id="46" name="矩形 45"/>
              <p:cNvSpPr/>
              <p:nvPr/>
            </p:nvSpPr>
            <p:spPr>
              <a:xfrm>
                <a:off x="9267064" y="5498066"/>
                <a:ext cx="779285" cy="327505"/>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a:t>
                </a:r>
                <a:r>
                  <a:rPr lang="en-US" altLang="zh-CN" sz="1325" baseline="-25000" dirty="0" err="1">
                    <a:latin typeface="Times New Roman" panose="02020603050405020304" pitchFamily="18" charset="0"/>
                    <a:cs typeface="Times New Roman" panose="02020603050405020304" pitchFamily="18" charset="0"/>
                  </a:rPr>
                  <a:t>Out</a:t>
                </a:r>
                <a:endParaRPr lang="zh-CN" altLang="en-US" sz="1325" baseline="-25000" dirty="0">
                  <a:latin typeface="Times New Roman" panose="02020603050405020304" pitchFamily="18" charset="0"/>
                  <a:cs typeface="Times New Roman" panose="02020603050405020304" pitchFamily="18" charset="0"/>
                </a:endParaRPr>
              </a:p>
            </p:txBody>
          </p:sp>
          <p:cxnSp>
            <p:nvCxnSpPr>
              <p:cNvPr id="47" name="直接箭头连接符 46"/>
              <p:cNvCxnSpPr/>
              <p:nvPr/>
            </p:nvCxnSpPr>
            <p:spPr>
              <a:xfrm>
                <a:off x="9008751" y="5651140"/>
                <a:ext cx="257175" cy="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0016019" y="5657674"/>
                <a:ext cx="236761"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88"/>
              <p:cNvSpPr/>
              <p:nvPr/>
            </p:nvSpPr>
            <p:spPr>
              <a:xfrm>
                <a:off x="2743259" y="6144724"/>
                <a:ext cx="5522088" cy="767209"/>
              </a:xfrm>
              <a:custGeom>
                <a:avLst/>
                <a:gdLst>
                  <a:gd name="connsiteX0" fmla="*/ 5486400 w 5486400"/>
                  <a:gd name="connsiteY0" fmla="*/ 0 h 742950"/>
                  <a:gd name="connsiteX1" fmla="*/ 5486400 w 5486400"/>
                  <a:gd name="connsiteY1" fmla="*/ 742950 h 742950"/>
                  <a:gd name="connsiteX2" fmla="*/ 0 w 5486400"/>
                  <a:gd name="connsiteY2" fmla="*/ 742950 h 742950"/>
                  <a:gd name="connsiteX3" fmla="*/ 0 w 5486400"/>
                  <a:gd name="connsiteY3" fmla="*/ 120650 h 742950"/>
                </a:gdLst>
                <a:ahLst/>
                <a:cxnLst>
                  <a:cxn ang="0">
                    <a:pos x="connsiteX0" y="connsiteY0"/>
                  </a:cxn>
                  <a:cxn ang="0">
                    <a:pos x="connsiteX1" y="connsiteY1"/>
                  </a:cxn>
                  <a:cxn ang="0">
                    <a:pos x="connsiteX2" y="connsiteY2"/>
                  </a:cxn>
                  <a:cxn ang="0">
                    <a:pos x="connsiteX3" y="connsiteY3"/>
                  </a:cxn>
                </a:cxnLst>
                <a:rect l="l" t="t" r="r" b="b"/>
                <a:pathLst>
                  <a:path w="5486400" h="742950">
                    <a:moveTo>
                      <a:pt x="5486400" y="0"/>
                    </a:moveTo>
                    <a:lnTo>
                      <a:pt x="5486400" y="742950"/>
                    </a:lnTo>
                    <a:lnTo>
                      <a:pt x="0" y="742950"/>
                    </a:lnTo>
                    <a:lnTo>
                      <a:pt x="0" y="12065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 name="直接箭头连接符 49"/>
              <p:cNvCxnSpPr/>
              <p:nvPr/>
            </p:nvCxnSpPr>
            <p:spPr>
              <a:xfrm flipV="1">
                <a:off x="2743259" y="6268874"/>
                <a:ext cx="209453" cy="8"/>
              </a:xfrm>
              <a:prstGeom prst="straightConnector1">
                <a:avLst/>
              </a:prstGeom>
              <a:ln w="19050" cap="sq">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045687" y="4677836"/>
                <a:ext cx="418145" cy="359796"/>
              </a:xfrm>
              <a:prstGeom prst="rect">
                <a:avLst/>
              </a:prstGeom>
            </p:spPr>
            <p:txBody>
              <a:bodyPr wrap="none">
                <a:spAutoFit/>
              </a:bodyPr>
              <a:lstStyle/>
              <a:p>
                <a:pPr algn="ctr"/>
                <a:r>
                  <a:rPr lang="en-US" altLang="zh-CN" sz="1515" dirty="0">
                    <a:latin typeface="Times New Roman" panose="02020603050405020304" pitchFamily="18" charset="0"/>
                    <a:cs typeface="Times New Roman" panose="02020603050405020304" pitchFamily="18" charset="0"/>
                  </a:rPr>
                  <a:t>IR</a:t>
                </a:r>
                <a:endParaRPr lang="zh-CN" altLang="en-US" sz="1515" dirty="0">
                  <a:latin typeface="Times New Roman" panose="02020603050405020304" pitchFamily="18" charset="0"/>
                  <a:cs typeface="Times New Roman" panose="02020603050405020304" pitchFamily="18" charset="0"/>
                </a:endParaRPr>
              </a:p>
            </p:txBody>
          </p:sp>
          <p:sp>
            <p:nvSpPr>
              <p:cNvPr id="52" name="矩形 51"/>
              <p:cNvSpPr/>
              <p:nvPr/>
            </p:nvSpPr>
            <p:spPr>
              <a:xfrm>
                <a:off x="4981515" y="6086262"/>
                <a:ext cx="540294"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DR</a:t>
                </a:r>
                <a:endParaRPr lang="zh-CN" altLang="en-US" sz="1705" dirty="0">
                  <a:latin typeface="Times New Roman" panose="02020603050405020304" pitchFamily="18" charset="0"/>
                  <a:cs typeface="Times New Roman" panose="02020603050405020304" pitchFamily="18" charset="0"/>
                </a:endParaRPr>
              </a:p>
            </p:txBody>
          </p:sp>
          <p:sp>
            <p:nvSpPr>
              <p:cNvPr id="53" name="矩形 52"/>
              <p:cNvSpPr/>
              <p:nvPr/>
            </p:nvSpPr>
            <p:spPr>
              <a:xfrm>
                <a:off x="7111512" y="4999470"/>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R1</a:t>
                </a:r>
                <a:endParaRPr lang="zh-CN" altLang="en-US" sz="1705" dirty="0">
                  <a:latin typeface="Times New Roman" panose="02020603050405020304" pitchFamily="18" charset="0"/>
                  <a:cs typeface="Times New Roman" panose="02020603050405020304" pitchFamily="18" charset="0"/>
                </a:endParaRPr>
              </a:p>
            </p:txBody>
          </p:sp>
          <p:sp>
            <p:nvSpPr>
              <p:cNvPr id="54" name="矩形 53"/>
              <p:cNvSpPr/>
              <p:nvPr/>
            </p:nvSpPr>
            <p:spPr>
              <a:xfrm>
                <a:off x="7111512" y="5925284"/>
                <a:ext cx="485416" cy="392086"/>
              </a:xfrm>
              <a:prstGeom prst="rect">
                <a:avLst/>
              </a:prstGeom>
            </p:spPr>
            <p:txBody>
              <a:bodyPr wrap="none">
                <a:spAutoFit/>
              </a:bodyPr>
              <a:lstStyle/>
              <a:p>
                <a:r>
                  <a:rPr lang="en-US" altLang="zh-CN" sz="1705" dirty="0">
                    <a:latin typeface="Times New Roman" panose="02020603050405020304" pitchFamily="18" charset="0"/>
                    <a:cs typeface="Times New Roman" panose="02020603050405020304" pitchFamily="18" charset="0"/>
                  </a:rPr>
                  <a:t>R2</a:t>
                </a:r>
                <a:endParaRPr lang="zh-CN" altLang="en-US" sz="1705" dirty="0">
                  <a:latin typeface="Times New Roman" panose="02020603050405020304" pitchFamily="18" charset="0"/>
                  <a:cs typeface="Times New Roman" panose="02020603050405020304" pitchFamily="18" charset="0"/>
                </a:endParaRPr>
              </a:p>
            </p:txBody>
          </p:sp>
          <p:cxnSp>
            <p:nvCxnSpPr>
              <p:cNvPr id="55" name="直接连接符 54"/>
              <p:cNvCxnSpPr>
                <a:endCxn id="56" idx="0"/>
              </p:cNvCxnSpPr>
              <p:nvPr/>
            </p:nvCxnSpPr>
            <p:spPr>
              <a:xfrm>
                <a:off x="5842705" y="6280305"/>
                <a:ext cx="0" cy="810247"/>
              </a:xfrm>
              <a:prstGeom prst="line">
                <a:avLst/>
              </a:prstGeom>
              <a:noFill/>
              <a:ln w="19050" cap="sq">
                <a:solidFill>
                  <a:schemeClr val="tx1">
                    <a:lumMod val="95000"/>
                    <a:lumOff val="5000"/>
                  </a:schemeClr>
                </a:solidFill>
                <a:headEnd type="none"/>
              </a:ln>
            </p:spPr>
            <p:style>
              <a:lnRef idx="2">
                <a:schemeClr val="accent1">
                  <a:shade val="50000"/>
                </a:schemeClr>
              </a:lnRef>
              <a:fillRef idx="1">
                <a:schemeClr val="accent1"/>
              </a:fillRef>
              <a:effectRef idx="0">
                <a:schemeClr val="accent1"/>
              </a:effectRef>
              <a:fontRef idx="minor">
                <a:schemeClr val="lt1"/>
              </a:fontRef>
            </p:style>
          </p:cxnSp>
          <p:sp>
            <p:nvSpPr>
              <p:cNvPr id="56" name="任意多边形 55"/>
              <p:cNvSpPr/>
              <p:nvPr/>
            </p:nvSpPr>
            <p:spPr>
              <a:xfrm>
                <a:off x="5842705" y="5660733"/>
                <a:ext cx="4410075" cy="1429819"/>
              </a:xfrm>
              <a:custGeom>
                <a:avLst/>
                <a:gdLst>
                  <a:gd name="connsiteX0" fmla="*/ 0 w 4410075"/>
                  <a:gd name="connsiteY0" fmla="*/ 1647825 h 1647825"/>
                  <a:gd name="connsiteX1" fmla="*/ 4410075 w 4410075"/>
                  <a:gd name="connsiteY1" fmla="*/ 1647825 h 1647825"/>
                  <a:gd name="connsiteX2" fmla="*/ 4410075 w 4410075"/>
                  <a:gd name="connsiteY2" fmla="*/ 0 h 1647825"/>
                </a:gdLst>
                <a:ahLst/>
                <a:cxnLst>
                  <a:cxn ang="0">
                    <a:pos x="connsiteX0" y="connsiteY0"/>
                  </a:cxn>
                  <a:cxn ang="0">
                    <a:pos x="connsiteX1" y="connsiteY1"/>
                  </a:cxn>
                  <a:cxn ang="0">
                    <a:pos x="connsiteX2" y="connsiteY2"/>
                  </a:cxn>
                </a:cxnLst>
                <a:rect l="l" t="t" r="r" b="b"/>
                <a:pathLst>
                  <a:path w="4410075" h="1647825">
                    <a:moveTo>
                      <a:pt x="0" y="1647825"/>
                    </a:moveTo>
                    <a:lnTo>
                      <a:pt x="4410075" y="1647825"/>
                    </a:lnTo>
                    <a:lnTo>
                      <a:pt x="4410075" y="0"/>
                    </a:lnTo>
                  </a:path>
                </a:pathLst>
              </a:custGeom>
              <a:noFill/>
              <a:ln w="19050"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7" name="任意多边形 56"/>
              <p:cNvSpPr/>
              <p:nvPr/>
            </p:nvSpPr>
            <p:spPr>
              <a:xfrm>
                <a:off x="2684959" y="3976365"/>
                <a:ext cx="7571345" cy="1705075"/>
              </a:xfrm>
              <a:custGeom>
                <a:avLst/>
                <a:gdLst>
                  <a:gd name="connsiteX0" fmla="*/ 0 w 7579360"/>
                  <a:gd name="connsiteY0" fmla="*/ 0 h 1706880"/>
                  <a:gd name="connsiteX1" fmla="*/ 7579360 w 7579360"/>
                  <a:gd name="connsiteY1" fmla="*/ 0 h 1706880"/>
                  <a:gd name="connsiteX2" fmla="*/ 7579360 w 7579360"/>
                  <a:gd name="connsiteY2" fmla="*/ 1706880 h 1706880"/>
                </a:gdLst>
                <a:ahLst/>
                <a:cxnLst>
                  <a:cxn ang="0">
                    <a:pos x="connsiteX0" y="connsiteY0"/>
                  </a:cxn>
                  <a:cxn ang="0">
                    <a:pos x="connsiteX1" y="connsiteY1"/>
                  </a:cxn>
                  <a:cxn ang="0">
                    <a:pos x="connsiteX2" y="connsiteY2"/>
                  </a:cxn>
                </a:cxnLst>
                <a:rect l="l" t="t" r="r" b="b"/>
                <a:pathLst>
                  <a:path w="7579360" h="1706880">
                    <a:moveTo>
                      <a:pt x="0" y="0"/>
                    </a:moveTo>
                    <a:lnTo>
                      <a:pt x="7579360" y="0"/>
                    </a:lnTo>
                    <a:lnTo>
                      <a:pt x="7579360" y="1706880"/>
                    </a:lnTo>
                  </a:path>
                </a:pathLst>
              </a:cu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3958854" y="5494162"/>
                <a:ext cx="586323" cy="392086"/>
              </a:xfrm>
              <a:prstGeom prst="rect">
                <a:avLst/>
              </a:prstGeom>
            </p:spPr>
            <p:txBody>
              <a:bodyPr wrap="none">
                <a:spAutoFit/>
              </a:bodyPr>
              <a:lstStyle/>
              <a:p>
                <a:r>
                  <a:rPr lang="en-US" altLang="zh-CN" sz="1705" dirty="0" err="1">
                    <a:latin typeface="Times New Roman" panose="02020603050405020304" pitchFamily="18" charset="0"/>
                    <a:cs typeface="Times New Roman" panose="02020603050405020304" pitchFamily="18" charset="0"/>
                  </a:rPr>
                  <a:t>D</a:t>
                </a:r>
                <a:r>
                  <a:rPr lang="en-US" altLang="zh-CN" sz="1705" baseline="-25000" dirty="0" err="1">
                    <a:latin typeface="Times New Roman" panose="02020603050405020304" pitchFamily="18" charset="0"/>
                    <a:cs typeface="Times New Roman" panose="02020603050405020304" pitchFamily="18" charset="0"/>
                  </a:rPr>
                  <a:t>out</a:t>
                </a:r>
                <a:endParaRPr lang="zh-CN" altLang="en-US" sz="1705" baseline="-25000" dirty="0">
                  <a:latin typeface="Times New Roman" panose="02020603050405020304" pitchFamily="18" charset="0"/>
                  <a:cs typeface="Times New Roman" panose="02020603050405020304" pitchFamily="18" charset="0"/>
                </a:endParaRPr>
              </a:p>
            </p:txBody>
          </p:sp>
          <p:sp>
            <p:nvSpPr>
              <p:cNvPr id="59" name="矩形 58"/>
              <p:cNvSpPr/>
              <p:nvPr/>
            </p:nvSpPr>
            <p:spPr>
              <a:xfrm>
                <a:off x="6392766" y="5461759"/>
                <a:ext cx="1073155" cy="450080"/>
              </a:xfrm>
              <a:prstGeom prst="rect">
                <a:avLst/>
              </a:prstGeom>
            </p:spPr>
            <p:txBody>
              <a:bodyPr wrap="none">
                <a:spAutoFit/>
              </a:bodyPr>
              <a:lstStyle/>
              <a:p>
                <a:pPr algn="ctr">
                  <a:lnSpc>
                    <a:spcPct val="120000"/>
                  </a:lnSpc>
                </a:pPr>
                <a:r>
                  <a:rPr lang="en-US" altLang="zh-CN" sz="1705" dirty="0" err="1">
                    <a:latin typeface="Segoe UI Black" panose="020B0A02040204020203" pitchFamily="34" charset="0"/>
                    <a:ea typeface="Segoe UI Black" panose="020B0A02040204020203" pitchFamily="34" charset="0"/>
                    <a:cs typeface="Segoe UI Black" panose="020B0A02040204020203" pitchFamily="34" charset="0"/>
                  </a:rPr>
                  <a:t>RegFile</a:t>
                </a:r>
                <a:endParaRPr lang="zh-CN" altLang="en-US" sz="1705" dirty="0">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7" name="直接连接符 6"/>
            <p:cNvCxnSpPr/>
            <p:nvPr/>
          </p:nvCxnSpPr>
          <p:spPr>
            <a:xfrm flipH="1">
              <a:off x="6236516" y="6571164"/>
              <a:ext cx="2091004" cy="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236514" y="4786012"/>
              <a:ext cx="0" cy="178264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929491" y="4786012"/>
              <a:ext cx="30702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6.3 </a:t>
            </a:r>
            <a:r>
              <a:rPr lang="zh-CN" altLang="en-US" b="1" dirty="0">
                <a:solidFill>
                  <a:srgbClr val="C00000"/>
                </a:solidFill>
                <a:effectLst>
                  <a:outerShdw blurRad="38100" dist="38100" dir="2700000" algn="tl">
                    <a:srgbClr val="000000">
                      <a:alpha val="43137"/>
                    </a:srgbClr>
                  </a:outerShdw>
                </a:effectLst>
              </a:rPr>
              <a:t>数据通路及指令操作流程</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组合 149"/>
          <p:cNvGrpSpPr/>
          <p:nvPr/>
        </p:nvGrpSpPr>
        <p:grpSpPr>
          <a:xfrm>
            <a:off x="1366472" y="1156939"/>
            <a:ext cx="9363346" cy="2489137"/>
            <a:chOff x="1461941" y="1362069"/>
            <a:chExt cx="9875404" cy="2625262"/>
          </a:xfrm>
        </p:grpSpPr>
        <p:cxnSp>
          <p:nvCxnSpPr>
            <p:cNvPr id="151" name="直接连接符 150"/>
            <p:cNvCxnSpPr/>
            <p:nvPr/>
          </p:nvCxnSpPr>
          <p:spPr>
            <a:xfrm>
              <a:off x="1461941" y="1362069"/>
              <a:ext cx="9864214"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a:off x="1461941" y="1362069"/>
              <a:ext cx="0" cy="2625262"/>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337345" y="1362069"/>
              <a:ext cx="0" cy="658219"/>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直接连接符 153"/>
            <p:cNvCxnSpPr/>
            <p:nvPr/>
          </p:nvCxnSpPr>
          <p:spPr>
            <a:xfrm>
              <a:off x="11149608" y="2020288"/>
              <a:ext cx="176547"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 CPU</a:t>
            </a:r>
            <a:r>
              <a:rPr lang="zh-CN" altLang="en-US" dirty="0"/>
              <a:t>数据通路</a:t>
            </a:r>
          </a:p>
        </p:txBody>
      </p:sp>
      <p:sp>
        <p:nvSpPr>
          <p:cNvPr id="4" name="椭圆 3"/>
          <p:cNvSpPr/>
          <p:nvPr/>
        </p:nvSpPr>
        <p:spPr bwMode="auto">
          <a:xfrm>
            <a:off x="3878296" y="994614"/>
            <a:ext cx="2133678" cy="2133678"/>
          </a:xfrm>
          <a:prstGeom prst="ellipse">
            <a:avLst/>
          </a:prstGeom>
          <a:solidFill>
            <a:srgbClr val="FF6600">
              <a:alpha val="15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椭圆 4"/>
          <p:cNvSpPr/>
          <p:nvPr/>
        </p:nvSpPr>
        <p:spPr bwMode="auto">
          <a:xfrm>
            <a:off x="7519653" y="2582774"/>
            <a:ext cx="3172369" cy="3172369"/>
          </a:xfrm>
          <a:prstGeom prst="ellipse">
            <a:avLst/>
          </a:prstGeom>
          <a:solidFill>
            <a:srgbClr val="FF0000">
              <a:alpha val="1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椭圆 5"/>
          <p:cNvSpPr/>
          <p:nvPr/>
        </p:nvSpPr>
        <p:spPr bwMode="auto">
          <a:xfrm>
            <a:off x="4298621" y="2565297"/>
            <a:ext cx="3172369" cy="3172369"/>
          </a:xfrm>
          <a:prstGeom prst="ellipse">
            <a:avLst/>
          </a:prstGeom>
          <a:solidFill>
            <a:schemeClr val="accent3">
              <a:lumMod val="60000"/>
              <a:lumOff val="40000"/>
              <a:alpha val="36000"/>
            </a:scheme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7" name="椭圆 6"/>
          <p:cNvSpPr/>
          <p:nvPr/>
        </p:nvSpPr>
        <p:spPr bwMode="auto">
          <a:xfrm>
            <a:off x="1014070" y="2622569"/>
            <a:ext cx="3172369" cy="3172369"/>
          </a:xfrm>
          <a:prstGeom prst="ellipse">
            <a:avLst/>
          </a:prstGeom>
          <a:solidFill>
            <a:srgbClr val="FFFF00">
              <a:alpha val="36000"/>
            </a:srgbClr>
          </a:solidFill>
          <a:ln w="19050">
            <a:solidFill>
              <a:srgbClr val="FF6600"/>
            </a:solidFill>
            <a:prstDash val="dash"/>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 name="组合 7"/>
          <p:cNvGrpSpPr/>
          <p:nvPr/>
        </p:nvGrpSpPr>
        <p:grpSpPr>
          <a:xfrm>
            <a:off x="5226090" y="2202957"/>
            <a:ext cx="3987102" cy="1464868"/>
            <a:chOff x="5526640" y="1825630"/>
            <a:chExt cx="5210856" cy="1142068"/>
          </a:xfrm>
        </p:grpSpPr>
        <p:cxnSp>
          <p:nvCxnSpPr>
            <p:cNvPr id="9" name="直接连接符 8"/>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10737496" y="1825630"/>
              <a:ext cx="0" cy="1142068"/>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1" name="直接连接符 10"/>
          <p:cNvCxnSpPr/>
          <p:nvPr/>
        </p:nvCxnSpPr>
        <p:spPr>
          <a:xfrm>
            <a:off x="6581773" y="3985172"/>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581773" y="3762306"/>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207709" y="4790789"/>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323273" y="3541098"/>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5" name="组合 14"/>
          <p:cNvGrpSpPr/>
          <p:nvPr/>
        </p:nvGrpSpPr>
        <p:grpSpPr>
          <a:xfrm>
            <a:off x="8989186" y="3528056"/>
            <a:ext cx="420145" cy="877029"/>
            <a:chOff x="9501522" y="3862856"/>
            <a:chExt cx="443122" cy="924992"/>
          </a:xfrm>
        </p:grpSpPr>
        <p:sp>
          <p:nvSpPr>
            <p:cNvPr id="16"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8" name="矩形 17"/>
          <p:cNvSpPr/>
          <p:nvPr/>
        </p:nvSpPr>
        <p:spPr>
          <a:xfrm>
            <a:off x="1248067" y="3655476"/>
            <a:ext cx="236207" cy="434316"/>
          </a:xfrm>
          <a:prstGeom prst="rect">
            <a:avLst/>
          </a:prstGeom>
          <a:solidFill>
            <a:schemeClr val="accent1">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矩形 18"/>
          <p:cNvSpPr/>
          <p:nvPr/>
        </p:nvSpPr>
        <p:spPr>
          <a:xfrm>
            <a:off x="1189259" y="3616829"/>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653530" y="1159197"/>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1" name="矩形 20"/>
          <p:cNvSpPr/>
          <p:nvPr/>
        </p:nvSpPr>
        <p:spPr>
          <a:xfrm>
            <a:off x="4166788" y="2399684"/>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2" name="矩形 21"/>
          <p:cNvSpPr/>
          <p:nvPr/>
        </p:nvSpPr>
        <p:spPr>
          <a:xfrm>
            <a:off x="4221261" y="2607785"/>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3" name="任意多边形: 形状 47"/>
          <p:cNvSpPr/>
          <p:nvPr/>
        </p:nvSpPr>
        <p:spPr>
          <a:xfrm>
            <a:off x="5214059" y="2836371"/>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 name="任意多边形: 形状 49"/>
          <p:cNvSpPr/>
          <p:nvPr/>
        </p:nvSpPr>
        <p:spPr>
          <a:xfrm flipH="1">
            <a:off x="4634989" y="3052260"/>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任意多边形: 形状 50"/>
          <p:cNvSpPr/>
          <p:nvPr/>
        </p:nvSpPr>
        <p:spPr>
          <a:xfrm>
            <a:off x="5104301" y="304270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 name="直接连接符 25"/>
          <p:cNvCxnSpPr/>
          <p:nvPr/>
        </p:nvCxnSpPr>
        <p:spPr>
          <a:xfrm flipH="1">
            <a:off x="10101846" y="1838445"/>
            <a:ext cx="202696" cy="0"/>
          </a:xfrm>
          <a:prstGeom prst="lin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flipH="1">
            <a:off x="9713229" y="1893209"/>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1491659" y="3878182"/>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087491" y="3990255"/>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流程图: 手动操作 29"/>
          <p:cNvSpPr/>
          <p:nvPr/>
        </p:nvSpPr>
        <p:spPr>
          <a:xfrm rot="16200000">
            <a:off x="1750679" y="3875829"/>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 name="矩形 30"/>
          <p:cNvSpPr/>
          <p:nvPr/>
        </p:nvSpPr>
        <p:spPr>
          <a:xfrm>
            <a:off x="1848402" y="3709537"/>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2" name="直接连接符 31"/>
          <p:cNvCxnSpPr/>
          <p:nvPr/>
        </p:nvCxnSpPr>
        <p:spPr>
          <a:xfrm>
            <a:off x="2092060" y="3981494"/>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929886" y="4077470"/>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644626" y="3655477"/>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5" name="矩形 34"/>
          <p:cNvSpPr/>
          <p:nvPr/>
        </p:nvSpPr>
        <p:spPr>
          <a:xfrm>
            <a:off x="3644626" y="4702786"/>
            <a:ext cx="205903" cy="408750"/>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 name="矩形 35"/>
          <p:cNvSpPr/>
          <p:nvPr/>
        </p:nvSpPr>
        <p:spPr>
          <a:xfrm>
            <a:off x="3808425" y="3620093"/>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809449" y="4656026"/>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4232593" y="5548884"/>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184362" y="43140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230272" y="376327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31311" y="354540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a:off x="4274311" y="3763420"/>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274311" y="3969232"/>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34" idx="1"/>
          </p:cNvCxnSpPr>
          <p:nvPr/>
        </p:nvCxnSpPr>
        <p:spPr>
          <a:xfrm>
            <a:off x="3243110" y="3859852"/>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262398" y="2823846"/>
            <a:ext cx="3391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3852613" y="3876417"/>
            <a:ext cx="4181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847785" y="4907159"/>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 name="流程图: 手动输入 146"/>
          <p:cNvSpPr/>
          <p:nvPr/>
        </p:nvSpPr>
        <p:spPr>
          <a:xfrm>
            <a:off x="5370502" y="5551106"/>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 name="矩形 48"/>
          <p:cNvSpPr/>
          <p:nvPr/>
        </p:nvSpPr>
        <p:spPr>
          <a:xfrm>
            <a:off x="5484704" y="560593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315706" y="35984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315706" y="3804243"/>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15706" y="4215699"/>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15708" y="464284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694485" y="3507945"/>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238647" y="3592031"/>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6235273" y="3831625"/>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5653106" y="4245253"/>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8" name="矩形 57"/>
          <p:cNvSpPr/>
          <p:nvPr/>
        </p:nvSpPr>
        <p:spPr>
          <a:xfrm>
            <a:off x="6847475" y="3548025"/>
            <a:ext cx="205903" cy="635862"/>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9" name="矩形 58"/>
          <p:cNvSpPr/>
          <p:nvPr/>
        </p:nvSpPr>
        <p:spPr>
          <a:xfrm>
            <a:off x="6987449" y="3513434"/>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998432" y="3946882"/>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1" name="矩形 60"/>
          <p:cNvSpPr/>
          <p:nvPr/>
        </p:nvSpPr>
        <p:spPr>
          <a:xfrm>
            <a:off x="6520286" y="5482302"/>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2" name="直接连接符 61"/>
          <p:cNvCxnSpPr/>
          <p:nvPr/>
        </p:nvCxnSpPr>
        <p:spPr>
          <a:xfrm>
            <a:off x="7053377" y="3770551"/>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053377" y="3981178"/>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920740" y="4184878"/>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7655879" y="4025037"/>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6" name="直接连接符 65"/>
          <p:cNvCxnSpPr/>
          <p:nvPr/>
        </p:nvCxnSpPr>
        <p:spPr>
          <a:xfrm>
            <a:off x="8552648" y="429013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rot="4500000">
            <a:off x="7698892" y="4983025"/>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7701108" y="5020619"/>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9" name="任意多边形: 形状 192"/>
          <p:cNvSpPr/>
          <p:nvPr/>
        </p:nvSpPr>
        <p:spPr>
          <a:xfrm flipV="1">
            <a:off x="8019716" y="3589782"/>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8506985" y="337210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8532363" y="4271250"/>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171428" y="3464794"/>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9415566" y="4012689"/>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4" name="直接连接符 73"/>
          <p:cNvCxnSpPr/>
          <p:nvPr/>
        </p:nvCxnSpPr>
        <p:spPr>
          <a:xfrm>
            <a:off x="9409331" y="4003309"/>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0412097" y="4013063"/>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10194085" y="3809574"/>
            <a:ext cx="205903" cy="409719"/>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7" name="矩形 76"/>
          <p:cNvSpPr/>
          <p:nvPr/>
        </p:nvSpPr>
        <p:spPr>
          <a:xfrm>
            <a:off x="10364574" y="3768345"/>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a:off x="4452184" y="4313298"/>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4274310" y="4524925"/>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788502" y="4390225"/>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570012" y="361539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 name="组合 81"/>
          <p:cNvGrpSpPr/>
          <p:nvPr/>
        </p:nvGrpSpPr>
        <p:grpSpPr>
          <a:xfrm>
            <a:off x="4554180" y="1477546"/>
            <a:ext cx="653529" cy="1568364"/>
            <a:chOff x="4823977" y="1700209"/>
            <a:chExt cx="689269" cy="1654134"/>
          </a:xfrm>
        </p:grpSpPr>
        <p:sp>
          <p:nvSpPr>
            <p:cNvPr id="83"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4" name="矩形 8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85" name="矩形 8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6" name="矩形 8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7" name="Group 1"/>
          <p:cNvGrpSpPr/>
          <p:nvPr/>
        </p:nvGrpSpPr>
        <p:grpSpPr>
          <a:xfrm>
            <a:off x="10276431" y="1684777"/>
            <a:ext cx="259246" cy="192503"/>
            <a:chOff x="3990332" y="3048832"/>
            <a:chExt cx="1009448" cy="723602"/>
          </a:xfrm>
        </p:grpSpPr>
        <p:sp>
          <p:nvSpPr>
            <p:cNvPr id="8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0" name="组合 89"/>
          <p:cNvGrpSpPr/>
          <p:nvPr/>
        </p:nvGrpSpPr>
        <p:grpSpPr>
          <a:xfrm>
            <a:off x="4973450" y="4547199"/>
            <a:ext cx="274434" cy="522964"/>
            <a:chOff x="4311617" y="4168879"/>
            <a:chExt cx="274449" cy="522993"/>
          </a:xfrm>
        </p:grpSpPr>
        <p:sp>
          <p:nvSpPr>
            <p:cNvPr id="91" name="流程图: 手动操作 9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2" name="矩形 9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3" name="矩形 92"/>
          <p:cNvSpPr/>
          <p:nvPr/>
        </p:nvSpPr>
        <p:spPr>
          <a:xfrm>
            <a:off x="4722684" y="3538834"/>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4" name="矩形 93"/>
          <p:cNvSpPr/>
          <p:nvPr/>
        </p:nvSpPr>
        <p:spPr>
          <a:xfrm>
            <a:off x="4722684" y="3756264"/>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5" name="矩形 94"/>
          <p:cNvSpPr/>
          <p:nvPr/>
        </p:nvSpPr>
        <p:spPr>
          <a:xfrm>
            <a:off x="4288644" y="4492604"/>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530092" y="3936461"/>
            <a:ext cx="452368" cy="448216"/>
            <a:chOff x="3743887" y="4293594"/>
            <a:chExt cx="477107" cy="472728"/>
          </a:xfrm>
        </p:grpSpPr>
        <p:grpSp>
          <p:nvGrpSpPr>
            <p:cNvPr id="97" name="组合 96"/>
            <p:cNvGrpSpPr/>
            <p:nvPr/>
          </p:nvGrpSpPr>
          <p:grpSpPr>
            <a:xfrm>
              <a:off x="3743887" y="4440398"/>
              <a:ext cx="477107" cy="325924"/>
              <a:chOff x="2146087" y="4862847"/>
              <a:chExt cx="452393" cy="309040"/>
            </a:xfrm>
          </p:grpSpPr>
          <p:cxnSp>
            <p:nvCxnSpPr>
              <p:cNvPr id="99" name="直接连接符 9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98" name="等腰三角形 9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1" name="组合 100"/>
          <p:cNvGrpSpPr/>
          <p:nvPr/>
        </p:nvGrpSpPr>
        <p:grpSpPr>
          <a:xfrm>
            <a:off x="3530092" y="4985082"/>
            <a:ext cx="452368" cy="448216"/>
            <a:chOff x="3743887" y="4293594"/>
            <a:chExt cx="477107" cy="472728"/>
          </a:xfrm>
        </p:grpSpPr>
        <p:grpSp>
          <p:nvGrpSpPr>
            <p:cNvPr id="102" name="组合 101"/>
            <p:cNvGrpSpPr/>
            <p:nvPr/>
          </p:nvGrpSpPr>
          <p:grpSpPr>
            <a:xfrm>
              <a:off x="3743887" y="4440398"/>
              <a:ext cx="477107" cy="325924"/>
              <a:chOff x="2146087" y="4862847"/>
              <a:chExt cx="452393" cy="309040"/>
            </a:xfrm>
          </p:grpSpPr>
          <p:cxnSp>
            <p:nvCxnSpPr>
              <p:cNvPr id="104" name="直接连接符 10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5" name="矩形 10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3" name="等腰三角形 10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6" name="组合 105"/>
          <p:cNvGrpSpPr/>
          <p:nvPr/>
        </p:nvGrpSpPr>
        <p:grpSpPr>
          <a:xfrm>
            <a:off x="1147820" y="3964118"/>
            <a:ext cx="452368" cy="448216"/>
            <a:chOff x="3743887" y="4293594"/>
            <a:chExt cx="477107" cy="472728"/>
          </a:xfrm>
          <a:solidFill>
            <a:srgbClr val="59B2FF"/>
          </a:solidFill>
        </p:grpSpPr>
        <p:grpSp>
          <p:nvGrpSpPr>
            <p:cNvPr id="107" name="组合 106"/>
            <p:cNvGrpSpPr/>
            <p:nvPr/>
          </p:nvGrpSpPr>
          <p:grpSpPr>
            <a:xfrm>
              <a:off x="3743887" y="4440398"/>
              <a:ext cx="477107" cy="325924"/>
              <a:chOff x="2146087" y="4862847"/>
              <a:chExt cx="452393" cy="309040"/>
            </a:xfrm>
            <a:grpFill/>
          </p:grpSpPr>
          <p:cxnSp>
            <p:nvCxnSpPr>
              <p:cNvPr id="109" name="直接连接符 108"/>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0" name="矩形 109"/>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8" name="等腰三角形 107"/>
            <p:cNvSpPr/>
            <p:nvPr/>
          </p:nvSpPr>
          <p:spPr>
            <a:xfrm>
              <a:off x="3875914" y="4293594"/>
              <a:ext cx="201735" cy="126050"/>
            </a:xfrm>
            <a:prstGeom prst="triangle">
              <a:avLst/>
            </a:prstGeom>
            <a:solidFill>
              <a:srgbClr val="BDD7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1" name="组合 110"/>
          <p:cNvGrpSpPr/>
          <p:nvPr/>
        </p:nvGrpSpPr>
        <p:grpSpPr>
          <a:xfrm>
            <a:off x="6727166" y="4058193"/>
            <a:ext cx="452368" cy="448216"/>
            <a:chOff x="3743887" y="4293594"/>
            <a:chExt cx="477107" cy="472728"/>
          </a:xfrm>
        </p:grpSpPr>
        <p:grpSp>
          <p:nvGrpSpPr>
            <p:cNvPr id="112" name="组合 111"/>
            <p:cNvGrpSpPr/>
            <p:nvPr/>
          </p:nvGrpSpPr>
          <p:grpSpPr>
            <a:xfrm>
              <a:off x="3743887" y="4440398"/>
              <a:ext cx="477107" cy="325924"/>
              <a:chOff x="2146087" y="4862847"/>
              <a:chExt cx="452393" cy="309040"/>
            </a:xfrm>
          </p:grpSpPr>
          <p:cxnSp>
            <p:nvCxnSpPr>
              <p:cNvPr id="114" name="直接连接符 113"/>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3" name="等腰三角形 112"/>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6" name="组合 115"/>
          <p:cNvGrpSpPr/>
          <p:nvPr/>
        </p:nvGrpSpPr>
        <p:grpSpPr>
          <a:xfrm>
            <a:off x="10077236" y="4093109"/>
            <a:ext cx="452368" cy="448216"/>
            <a:chOff x="3743887" y="4293594"/>
            <a:chExt cx="477107" cy="472728"/>
          </a:xfrm>
        </p:grpSpPr>
        <p:grpSp>
          <p:nvGrpSpPr>
            <p:cNvPr id="117" name="组合 116"/>
            <p:cNvGrpSpPr/>
            <p:nvPr/>
          </p:nvGrpSpPr>
          <p:grpSpPr>
            <a:xfrm>
              <a:off x="3743887" y="4440398"/>
              <a:ext cx="477107" cy="325924"/>
              <a:chOff x="2146087" y="4862847"/>
              <a:chExt cx="452393" cy="309040"/>
            </a:xfrm>
          </p:grpSpPr>
          <p:cxnSp>
            <p:nvCxnSpPr>
              <p:cNvPr id="119" name="直接连接符 1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8" name="等腰三角形 1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1" name="组合 120"/>
          <p:cNvGrpSpPr/>
          <p:nvPr/>
        </p:nvGrpSpPr>
        <p:grpSpPr>
          <a:xfrm>
            <a:off x="5712221" y="4889837"/>
            <a:ext cx="452368" cy="448214"/>
            <a:chOff x="3743887" y="4293594"/>
            <a:chExt cx="477107" cy="472726"/>
          </a:xfrm>
          <a:solidFill>
            <a:srgbClr val="FFCCFF"/>
          </a:solidFill>
        </p:grpSpPr>
        <p:grpSp>
          <p:nvGrpSpPr>
            <p:cNvPr id="122" name="组合 121"/>
            <p:cNvGrpSpPr/>
            <p:nvPr/>
          </p:nvGrpSpPr>
          <p:grpSpPr>
            <a:xfrm>
              <a:off x="3743887" y="4411013"/>
              <a:ext cx="477107" cy="355307"/>
              <a:chOff x="2146087" y="4834986"/>
              <a:chExt cx="452393" cy="336901"/>
            </a:xfrm>
            <a:grpFill/>
          </p:grpSpPr>
          <p:cxnSp>
            <p:nvCxnSpPr>
              <p:cNvPr id="124" name="直接连接符 123"/>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5" name="矩形 1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3" name="等腰三角形 122"/>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26" name="矩形 125"/>
          <p:cNvSpPr/>
          <p:nvPr/>
        </p:nvSpPr>
        <p:spPr>
          <a:xfrm>
            <a:off x="3436127" y="3410812"/>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27" name="矩形 126"/>
          <p:cNvSpPr/>
          <p:nvPr/>
        </p:nvSpPr>
        <p:spPr>
          <a:xfrm>
            <a:off x="3435788" y="4422763"/>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3681136" y="1324222"/>
            <a:ext cx="7686554" cy="2065916"/>
            <a:chOff x="3903189" y="1538500"/>
            <a:chExt cx="8106912" cy="2178896"/>
          </a:xfrm>
        </p:grpSpPr>
        <p:sp>
          <p:nvSpPr>
            <p:cNvPr id="129" name="矩形 128"/>
            <p:cNvSpPr/>
            <p:nvPr/>
          </p:nvSpPr>
          <p:spPr>
            <a:xfrm>
              <a:off x="4376674" y="1927903"/>
              <a:ext cx="532899"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IorD</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30" name="矩形 129"/>
            <p:cNvSpPr/>
            <p:nvPr/>
          </p:nvSpPr>
          <p:spPr>
            <a:xfrm>
              <a:off x="4132343" y="2431768"/>
              <a:ext cx="76269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IRWrite</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31" name="矩形 130"/>
            <p:cNvSpPr/>
            <p:nvPr/>
          </p:nvSpPr>
          <p:spPr>
            <a:xfrm>
              <a:off x="3903189" y="2167772"/>
              <a:ext cx="972067" cy="312774"/>
            </a:xfrm>
            <a:prstGeom prst="rect">
              <a:avLst/>
            </a:prstGeom>
          </p:spPr>
          <p:txBody>
            <a:bodyPr wrap="none">
              <a:spAutoFit/>
            </a:bodyPr>
            <a:lstStyle/>
            <a:p>
              <a:pPr algn="r"/>
              <a:r>
                <a:rPr lang="en-US" altLang="zh-CN" sz="1325" dirty="0" err="1">
                  <a:solidFill>
                    <a:srgbClr val="0066FF"/>
                  </a:solidFill>
                  <a:latin typeface="Times New Roman" panose="02020603050405020304" pitchFamily="18" charset="0"/>
                  <a:cs typeface="Times New Roman" panose="02020603050405020304" pitchFamily="18" charset="0"/>
                </a:rPr>
                <a:t>MemWrite</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cxnSp>
          <p:nvCxnSpPr>
            <p:cNvPr id="132" name="直接连接符 131"/>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矩形 132"/>
            <p:cNvSpPr/>
            <p:nvPr/>
          </p:nvSpPr>
          <p:spPr>
            <a:xfrm>
              <a:off x="5467373" y="1538500"/>
              <a:ext cx="75802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4" name="矩形 133"/>
            <p:cNvSpPr/>
            <p:nvPr/>
          </p:nvSpPr>
          <p:spPr>
            <a:xfrm>
              <a:off x="5467373" y="1759117"/>
              <a:ext cx="664771" cy="292147"/>
            </a:xfrm>
            <a:prstGeom prst="rect">
              <a:avLst/>
            </a:prstGeom>
          </p:spPr>
          <p:txBody>
            <a:bodyPr wrap="none">
              <a:spAutoFit/>
            </a:bodyPr>
            <a:lstStyle/>
            <a:p>
              <a:r>
                <a:rPr lang="en-US" altLang="zh-CN" sz="1200" dirty="0">
                  <a:solidFill>
                    <a:srgbClr val="0066FF"/>
                  </a:solidFill>
                  <a:latin typeface="Times New Roman" panose="02020603050405020304" pitchFamily="18" charset="0"/>
                  <a:cs typeface="Times New Roman" panose="02020603050405020304" pitchFamily="18" charset="0"/>
                </a:rPr>
                <a:t>Branch</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5" name="矩形 134"/>
            <p:cNvSpPr/>
            <p:nvPr/>
          </p:nvSpPr>
          <p:spPr>
            <a:xfrm>
              <a:off x="5467373" y="1979734"/>
              <a:ext cx="60897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PCSrc</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36" name="矩形 135"/>
            <p:cNvSpPr/>
            <p:nvPr/>
          </p:nvSpPr>
          <p:spPr>
            <a:xfrm>
              <a:off x="5467373" y="2200351"/>
              <a:ext cx="636029"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AluOp</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7" name="矩形 136"/>
            <p:cNvSpPr/>
            <p:nvPr/>
          </p:nvSpPr>
          <p:spPr>
            <a:xfrm>
              <a:off x="5467373" y="2420968"/>
              <a:ext cx="852435"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ALUSrcB</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8" name="矩形 137"/>
            <p:cNvSpPr/>
            <p:nvPr/>
          </p:nvSpPr>
          <p:spPr>
            <a:xfrm>
              <a:off x="5467373" y="2641585"/>
              <a:ext cx="860888"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ALUSrcA</a:t>
              </a:r>
              <a:endParaRPr lang="zh-CN" altLang="en-US" sz="1200" baseline="-25000" dirty="0">
                <a:solidFill>
                  <a:srgbClr val="0066FF"/>
                </a:solidFill>
                <a:latin typeface="Times New Roman" panose="02020603050405020304" pitchFamily="18" charset="0"/>
                <a:cs typeface="Times New Roman" panose="02020603050405020304" pitchFamily="18" charset="0"/>
              </a:endParaRPr>
            </a:p>
          </p:txBody>
        </p:sp>
        <p:sp>
          <p:nvSpPr>
            <p:cNvPr id="139" name="矩形 138"/>
            <p:cNvSpPr/>
            <p:nvPr/>
          </p:nvSpPr>
          <p:spPr>
            <a:xfrm>
              <a:off x="5467373" y="2862201"/>
              <a:ext cx="822273" cy="292147"/>
            </a:xfrm>
            <a:prstGeom prst="rect">
              <a:avLst/>
            </a:prstGeom>
          </p:spPr>
          <p:txBody>
            <a:bodyPr wrap="none">
              <a:spAutoFit/>
            </a:bodyPr>
            <a:lstStyle/>
            <a:p>
              <a:r>
                <a:rPr lang="en-US" altLang="zh-CN" sz="1200" dirty="0" err="1">
                  <a:solidFill>
                    <a:srgbClr val="0066FF"/>
                  </a:solidFill>
                  <a:latin typeface="Times New Roman" panose="02020603050405020304" pitchFamily="18" charset="0"/>
                  <a:cs typeface="Times New Roman" panose="02020603050405020304" pitchFamily="18" charset="0"/>
                </a:rPr>
                <a:t>RegWrite</a:t>
              </a:r>
              <a:endParaRPr lang="zh-CN" altLang="en-US" sz="1200" dirty="0">
                <a:solidFill>
                  <a:srgbClr val="0066FF"/>
                </a:solidFill>
                <a:latin typeface="Times New Roman" panose="02020603050405020304" pitchFamily="18" charset="0"/>
                <a:cs typeface="Times New Roman" panose="02020603050405020304" pitchFamily="18" charset="0"/>
              </a:endParaRPr>
            </a:p>
          </p:txBody>
        </p:sp>
        <p:sp>
          <p:nvSpPr>
            <p:cNvPr id="140" name="矩形 139"/>
            <p:cNvSpPr/>
            <p:nvPr/>
          </p:nvSpPr>
          <p:spPr>
            <a:xfrm>
              <a:off x="11396050" y="1752004"/>
              <a:ext cx="614051"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PCEn</a:t>
              </a:r>
              <a:endParaRPr lang="zh-CN" altLang="en-US" sz="1325" dirty="0">
                <a:solidFill>
                  <a:srgbClr val="0066FF"/>
                </a:solidFill>
                <a:latin typeface="Times New Roman" panose="02020603050405020304" pitchFamily="18" charset="0"/>
                <a:cs typeface="Times New Roman" panose="02020603050405020304" pitchFamily="18" charset="0"/>
              </a:endParaRPr>
            </a:p>
          </p:txBody>
        </p:sp>
        <p:sp>
          <p:nvSpPr>
            <p:cNvPr id="141" name="矩形 140"/>
            <p:cNvSpPr/>
            <p:nvPr/>
          </p:nvSpPr>
          <p:spPr>
            <a:xfrm>
              <a:off x="4561939" y="3396602"/>
              <a:ext cx="732397"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RegDst</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2" name="矩形 141"/>
            <p:cNvSpPr/>
            <p:nvPr/>
          </p:nvSpPr>
          <p:spPr>
            <a:xfrm>
              <a:off x="5324550" y="3404622"/>
              <a:ext cx="1001214" cy="312774"/>
            </a:xfrm>
            <a:prstGeom prst="rect">
              <a:avLst/>
            </a:prstGeom>
          </p:spPr>
          <p:txBody>
            <a:bodyPr wrap="none">
              <a:spAutoFit/>
            </a:bodyPr>
            <a:lstStyle/>
            <a:p>
              <a:r>
                <a:rPr lang="en-US" altLang="zh-CN" sz="1325" dirty="0" err="1">
                  <a:solidFill>
                    <a:srgbClr val="0066FF"/>
                  </a:solidFill>
                  <a:latin typeface="Times New Roman" panose="02020603050405020304" pitchFamily="18" charset="0"/>
                  <a:cs typeface="Times New Roman" panose="02020603050405020304" pitchFamily="18" charset="0"/>
                </a:rPr>
                <a:t>MemtoReg</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sp>
          <p:nvSpPr>
            <p:cNvPr id="143" name="等腰三角形 142"/>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44" name="矩形 143"/>
          <p:cNvSpPr/>
          <p:nvPr/>
        </p:nvSpPr>
        <p:spPr>
          <a:xfrm>
            <a:off x="936212" y="3356695"/>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45" name="组合 144"/>
          <p:cNvGrpSpPr/>
          <p:nvPr/>
        </p:nvGrpSpPr>
        <p:grpSpPr>
          <a:xfrm>
            <a:off x="8108125" y="3825210"/>
            <a:ext cx="444521" cy="993977"/>
            <a:chOff x="4336181" y="4140652"/>
            <a:chExt cx="214541" cy="587002"/>
          </a:xfrm>
        </p:grpSpPr>
        <p:sp>
          <p:nvSpPr>
            <p:cNvPr id="146" name="流程图: 手动操作 145"/>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7" name="矩形 146"/>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p>
            <a:p>
              <a:r>
                <a:rPr lang="en-US" altLang="zh-CN" sz="1400" dirty="0">
                  <a:latin typeface="Times New Roman" panose="02020603050405020304" pitchFamily="18" charset="0"/>
                  <a:cs typeface="Times New Roman" panose="02020603050405020304" pitchFamily="18" charset="0"/>
                </a:rPr>
                <a:t>01</a:t>
              </a:r>
            </a:p>
            <a:p>
              <a:r>
                <a:rPr lang="en-US" altLang="zh-CN" sz="1400" dirty="0">
                  <a:latin typeface="Times New Roman" panose="02020603050405020304" pitchFamily="18" charset="0"/>
                  <a:cs typeface="Times New Roman" panose="02020603050405020304" pitchFamily="18" charset="0"/>
                </a:rPr>
                <a:t>10</a:t>
              </a: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48" name="直接连接符 147"/>
          <p:cNvCxnSpPr/>
          <p:nvPr/>
        </p:nvCxnSpPr>
        <p:spPr>
          <a:xfrm>
            <a:off x="7919390" y="4587044"/>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920643" y="4587044"/>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5" name="组合 154"/>
          <p:cNvGrpSpPr/>
          <p:nvPr/>
        </p:nvGrpSpPr>
        <p:grpSpPr>
          <a:xfrm>
            <a:off x="5220408" y="1566155"/>
            <a:ext cx="5075479" cy="141417"/>
            <a:chOff x="5526640" y="1825630"/>
            <a:chExt cx="5353044" cy="149151"/>
          </a:xfrm>
        </p:grpSpPr>
        <p:cxnSp>
          <p:nvCxnSpPr>
            <p:cNvPr id="156" name="直接连接符 15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0737496" y="1836508"/>
              <a:ext cx="0" cy="13827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a:off x="10737496" y="1974781"/>
              <a:ext cx="142188"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5220409" y="1781028"/>
            <a:ext cx="4629371"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5220408" y="1993378"/>
            <a:ext cx="5933775" cy="1720651"/>
            <a:chOff x="5526640" y="1825630"/>
            <a:chExt cx="5210856" cy="1341486"/>
          </a:xfrm>
        </p:grpSpPr>
        <p:cxnSp>
          <p:nvCxnSpPr>
            <p:cNvPr id="161" name="直接连接符 160"/>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3" name="组合 162"/>
          <p:cNvGrpSpPr/>
          <p:nvPr/>
        </p:nvGrpSpPr>
        <p:grpSpPr>
          <a:xfrm>
            <a:off x="5219673" y="2412570"/>
            <a:ext cx="3134510" cy="1498461"/>
            <a:chOff x="5526640" y="1825630"/>
            <a:chExt cx="5210856" cy="1168258"/>
          </a:xfrm>
        </p:grpSpPr>
        <p:cxnSp>
          <p:nvCxnSpPr>
            <p:cNvPr id="164" name="直接连接符 16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841694"/>
              <a:ext cx="0" cy="1152194"/>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6" name="组合 165"/>
          <p:cNvGrpSpPr/>
          <p:nvPr/>
        </p:nvGrpSpPr>
        <p:grpSpPr>
          <a:xfrm>
            <a:off x="5226757" y="2623439"/>
            <a:ext cx="2697653" cy="855990"/>
            <a:chOff x="5526640" y="1825630"/>
            <a:chExt cx="5220570" cy="667363"/>
          </a:xfrm>
        </p:grpSpPr>
        <p:cxnSp>
          <p:nvCxnSpPr>
            <p:cNvPr id="167" name="直接连接符 166"/>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0747210" y="1825630"/>
              <a:ext cx="0" cy="667363"/>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9" name="组合 168"/>
          <p:cNvGrpSpPr/>
          <p:nvPr/>
        </p:nvGrpSpPr>
        <p:grpSpPr>
          <a:xfrm flipH="1">
            <a:off x="1996148" y="1947370"/>
            <a:ext cx="2588014" cy="1827074"/>
            <a:chOff x="5526640" y="1825630"/>
            <a:chExt cx="5210856" cy="1341486"/>
          </a:xfrm>
        </p:grpSpPr>
        <p:cxnSp>
          <p:nvCxnSpPr>
            <p:cNvPr id="170" name="直接连接符 169"/>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2" name="组合 171"/>
          <p:cNvGrpSpPr/>
          <p:nvPr/>
        </p:nvGrpSpPr>
        <p:grpSpPr>
          <a:xfrm flipH="1">
            <a:off x="2833075" y="2191476"/>
            <a:ext cx="1750117" cy="1361631"/>
            <a:chOff x="5526640" y="1825630"/>
            <a:chExt cx="5210856" cy="1341486"/>
          </a:xfrm>
        </p:grpSpPr>
        <p:cxnSp>
          <p:nvCxnSpPr>
            <p:cNvPr id="173" name="直接连接符 172"/>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5" name="组合 174"/>
          <p:cNvGrpSpPr/>
          <p:nvPr/>
        </p:nvGrpSpPr>
        <p:grpSpPr>
          <a:xfrm flipH="1">
            <a:off x="3766957" y="2436450"/>
            <a:ext cx="816234" cy="1218551"/>
            <a:chOff x="5526640" y="1825630"/>
            <a:chExt cx="5210856" cy="1341486"/>
          </a:xfrm>
        </p:grpSpPr>
        <p:cxnSp>
          <p:nvCxnSpPr>
            <p:cNvPr id="176" name="直接连接符 175"/>
            <p:cNvCxnSpPr/>
            <p:nvPr/>
          </p:nvCxnSpPr>
          <p:spPr>
            <a:xfrm>
              <a:off x="5526640" y="1825630"/>
              <a:ext cx="5210856" cy="0"/>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cxnSp>
          <p:nvCxnSpPr>
            <p:cNvPr id="177" name="直接连接符 176"/>
            <p:cNvCxnSpPr/>
            <p:nvPr/>
          </p:nvCxnSpPr>
          <p:spPr>
            <a:xfrm>
              <a:off x="10737495" y="1825630"/>
              <a:ext cx="0" cy="1341486"/>
            </a:xfrm>
            <a:prstGeom prst="line">
              <a:avLst/>
            </a:prstGeom>
            <a:noFill/>
            <a:ln w="19050" cap="sq">
              <a:solidFill>
                <a:srgbClr val="0066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8" name="组合 177"/>
          <p:cNvGrpSpPr/>
          <p:nvPr/>
        </p:nvGrpSpPr>
        <p:grpSpPr>
          <a:xfrm>
            <a:off x="1692426" y="3125431"/>
            <a:ext cx="6112648" cy="746763"/>
            <a:chOff x="1805721" y="3620584"/>
            <a:chExt cx="6446933" cy="787602"/>
          </a:xfrm>
        </p:grpSpPr>
        <p:cxnSp>
          <p:nvCxnSpPr>
            <p:cNvPr id="179" name="直接连接符 17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3" name="组合 182"/>
          <p:cNvGrpSpPr/>
          <p:nvPr/>
        </p:nvGrpSpPr>
        <p:grpSpPr>
          <a:xfrm>
            <a:off x="1692426" y="4020070"/>
            <a:ext cx="9026782" cy="2047497"/>
            <a:chOff x="1805721" y="4564148"/>
            <a:chExt cx="9520434" cy="2159469"/>
          </a:xfrm>
        </p:grpSpPr>
        <p:grpSp>
          <p:nvGrpSpPr>
            <p:cNvPr id="184" name="组合 183"/>
            <p:cNvGrpSpPr/>
            <p:nvPr/>
          </p:nvGrpSpPr>
          <p:grpSpPr>
            <a:xfrm>
              <a:off x="1805721" y="4564148"/>
              <a:ext cx="9520434" cy="2159469"/>
              <a:chOff x="1744472" y="2316829"/>
              <a:chExt cx="9509257" cy="2156934"/>
            </a:xfrm>
          </p:grpSpPr>
          <p:cxnSp>
            <p:nvCxnSpPr>
              <p:cNvPr id="186" name="直接连接符 18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85" name="直接连接符 18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组合 188"/>
          <p:cNvGrpSpPr/>
          <p:nvPr/>
        </p:nvGrpSpPr>
        <p:grpSpPr>
          <a:xfrm>
            <a:off x="1014270" y="3885045"/>
            <a:ext cx="10411306" cy="2368641"/>
            <a:chOff x="1805720" y="4629712"/>
            <a:chExt cx="9520436" cy="2093905"/>
          </a:xfrm>
        </p:grpSpPr>
        <p:grpSp>
          <p:nvGrpSpPr>
            <p:cNvPr id="190" name="组合 189"/>
            <p:cNvGrpSpPr/>
            <p:nvPr/>
          </p:nvGrpSpPr>
          <p:grpSpPr>
            <a:xfrm>
              <a:off x="1805720" y="4629712"/>
              <a:ext cx="9520435" cy="2093905"/>
              <a:chOff x="1744471" y="2382316"/>
              <a:chExt cx="9509258" cy="2091447"/>
            </a:xfrm>
          </p:grpSpPr>
          <p:cxnSp>
            <p:nvCxnSpPr>
              <p:cNvPr id="193" name="直接连接符 19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1" name="直接连接符 19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2172705" y="3981178"/>
            <a:ext cx="5106595" cy="1461540"/>
            <a:chOff x="1805721" y="4522265"/>
            <a:chExt cx="9520434" cy="2226972"/>
          </a:xfrm>
        </p:grpSpPr>
        <p:grpSp>
          <p:nvGrpSpPr>
            <p:cNvPr id="197" name="组合 196"/>
            <p:cNvGrpSpPr/>
            <p:nvPr/>
          </p:nvGrpSpPr>
          <p:grpSpPr>
            <a:xfrm>
              <a:off x="1805721" y="4522265"/>
              <a:ext cx="9520434" cy="2226972"/>
              <a:chOff x="1744472" y="2274995"/>
              <a:chExt cx="9509257" cy="2224358"/>
            </a:xfrm>
          </p:grpSpPr>
          <p:cxnSp>
            <p:nvCxnSpPr>
              <p:cNvPr id="199" name="直接连接符 19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2" name="组合 201"/>
          <p:cNvGrpSpPr/>
          <p:nvPr/>
        </p:nvGrpSpPr>
        <p:grpSpPr>
          <a:xfrm>
            <a:off x="3413932" y="3883866"/>
            <a:ext cx="220871" cy="1005969"/>
            <a:chOff x="1744472" y="3175426"/>
            <a:chExt cx="1545101" cy="1323927"/>
          </a:xfrm>
        </p:grpSpPr>
        <p:cxnSp>
          <p:nvCxnSpPr>
            <p:cNvPr id="203" name="直接连接符 20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直接连接符 20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5" name="组合 204"/>
          <p:cNvGrpSpPr/>
          <p:nvPr/>
        </p:nvGrpSpPr>
        <p:grpSpPr>
          <a:xfrm>
            <a:off x="4828156" y="4702785"/>
            <a:ext cx="166555" cy="1360040"/>
            <a:chOff x="1239056" y="2825057"/>
            <a:chExt cx="1165136" cy="1789912"/>
          </a:xfrm>
        </p:grpSpPr>
        <p:cxnSp>
          <p:nvCxnSpPr>
            <p:cNvPr id="206" name="直接连接符 20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08" name="组合 207"/>
          <p:cNvGrpSpPr/>
          <p:nvPr/>
        </p:nvGrpSpPr>
        <p:grpSpPr>
          <a:xfrm>
            <a:off x="7583734" y="4374175"/>
            <a:ext cx="537165" cy="1387274"/>
            <a:chOff x="1239056" y="2754720"/>
            <a:chExt cx="2279270" cy="1885824"/>
          </a:xfrm>
        </p:grpSpPr>
        <p:cxnSp>
          <p:nvCxnSpPr>
            <p:cNvPr id="209" name="直接连接符 20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0" name="直接连接符 20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1" name="组合 210"/>
          <p:cNvGrpSpPr/>
          <p:nvPr/>
        </p:nvGrpSpPr>
        <p:grpSpPr>
          <a:xfrm>
            <a:off x="9857183" y="3598450"/>
            <a:ext cx="1203172" cy="391805"/>
            <a:chOff x="571433" y="3331468"/>
            <a:chExt cx="5105236" cy="1364800"/>
          </a:xfrm>
        </p:grpSpPr>
        <p:cxnSp>
          <p:nvCxnSpPr>
            <p:cNvPr id="212" name="直接连接符 21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直接连接符 21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5" name="直接连接符 21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6" name="组合 215"/>
          <p:cNvGrpSpPr/>
          <p:nvPr/>
        </p:nvGrpSpPr>
        <p:grpSpPr>
          <a:xfrm>
            <a:off x="11009112" y="3666253"/>
            <a:ext cx="274434" cy="522964"/>
            <a:chOff x="4311617" y="4168879"/>
            <a:chExt cx="274449" cy="522994"/>
          </a:xfrm>
        </p:grpSpPr>
        <p:sp>
          <p:nvSpPr>
            <p:cNvPr id="217" name="流程图: 手动操作 21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8" name="矩形 21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19" name="组合 218"/>
          <p:cNvGrpSpPr/>
          <p:nvPr/>
        </p:nvGrpSpPr>
        <p:grpSpPr>
          <a:xfrm>
            <a:off x="7780626" y="3392811"/>
            <a:ext cx="274434" cy="522964"/>
            <a:chOff x="4311617" y="4168879"/>
            <a:chExt cx="274449" cy="522993"/>
          </a:xfrm>
        </p:grpSpPr>
        <p:sp>
          <p:nvSpPr>
            <p:cNvPr id="220" name="流程图: 手动操作 21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1" name="矩形 22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2" name="直接连接符 221"/>
          <p:cNvCxnSpPr/>
          <p:nvPr/>
        </p:nvCxnSpPr>
        <p:spPr>
          <a:xfrm>
            <a:off x="4450826" y="3990100"/>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23" name="组合 222"/>
          <p:cNvGrpSpPr/>
          <p:nvPr/>
        </p:nvGrpSpPr>
        <p:grpSpPr>
          <a:xfrm>
            <a:off x="4553665" y="4128629"/>
            <a:ext cx="274434" cy="522964"/>
            <a:chOff x="4311617" y="4168879"/>
            <a:chExt cx="274449" cy="522993"/>
          </a:xfrm>
        </p:grpSpPr>
        <p:sp>
          <p:nvSpPr>
            <p:cNvPr id="224" name="流程图: 手动操作 22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6533163" y="5381177"/>
            <a:ext cx="1411329" cy="404007"/>
            <a:chOff x="1394482" y="2325715"/>
            <a:chExt cx="1159010" cy="531703"/>
          </a:xfrm>
        </p:grpSpPr>
        <p:cxnSp>
          <p:nvCxnSpPr>
            <p:cNvPr id="227" name="直接连接符 226"/>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8" name="直接连接符 227"/>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9" name="组合 228"/>
          <p:cNvGrpSpPr/>
          <p:nvPr/>
        </p:nvGrpSpPr>
        <p:grpSpPr>
          <a:xfrm>
            <a:off x="9433336" y="1893209"/>
            <a:ext cx="286797" cy="1977742"/>
            <a:chOff x="1394482" y="2325714"/>
            <a:chExt cx="1159010" cy="531704"/>
          </a:xfrm>
        </p:grpSpPr>
        <p:cxnSp>
          <p:nvCxnSpPr>
            <p:cNvPr id="230" name="直接连接符 22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1" name="直接连接符 23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2" name="流程图: 延期 231"/>
          <p:cNvSpPr/>
          <p:nvPr/>
        </p:nvSpPr>
        <p:spPr>
          <a:xfrm>
            <a:off x="9851035" y="1737881"/>
            <a:ext cx="250811" cy="203189"/>
          </a:xfrm>
          <a:prstGeom prst="flowChartDelay">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33" name="组合 232"/>
          <p:cNvGrpSpPr/>
          <p:nvPr/>
        </p:nvGrpSpPr>
        <p:grpSpPr>
          <a:xfrm>
            <a:off x="4262398" y="2620175"/>
            <a:ext cx="1106045" cy="3188000"/>
            <a:chOff x="1239056" y="2754720"/>
            <a:chExt cx="7791499" cy="1918806"/>
          </a:xfrm>
        </p:grpSpPr>
        <p:cxnSp>
          <p:nvCxnSpPr>
            <p:cNvPr id="234" name="直接连接符 233"/>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7" name="组合 236"/>
          <p:cNvGrpSpPr/>
          <p:nvPr/>
        </p:nvGrpSpPr>
        <p:grpSpPr>
          <a:xfrm>
            <a:off x="2372179" y="3512175"/>
            <a:ext cx="919085" cy="1617113"/>
            <a:chOff x="2522647" y="4028476"/>
            <a:chExt cx="969348" cy="1705549"/>
          </a:xfrm>
        </p:grpSpPr>
        <p:sp>
          <p:nvSpPr>
            <p:cNvPr id="238" name="矩形 237"/>
            <p:cNvSpPr/>
            <p:nvPr/>
          </p:nvSpPr>
          <p:spPr>
            <a:xfrm>
              <a:off x="2556996" y="4058983"/>
              <a:ext cx="874185" cy="1328564"/>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9" name="矩形 238"/>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40" name="矩形 239"/>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41" name="矩形 240"/>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42" name="矩形 24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43" name="矩形 242"/>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244" name="组合 243"/>
            <p:cNvGrpSpPr/>
            <p:nvPr/>
          </p:nvGrpSpPr>
          <p:grpSpPr>
            <a:xfrm>
              <a:off x="2770074" y="5245311"/>
              <a:ext cx="477106" cy="488714"/>
              <a:chOff x="3743887" y="4293594"/>
              <a:chExt cx="477106" cy="451964"/>
            </a:xfrm>
            <a:solidFill>
              <a:srgbClr val="92D050"/>
            </a:solidFill>
          </p:grpSpPr>
          <p:grpSp>
            <p:nvGrpSpPr>
              <p:cNvPr id="245" name="组合 244"/>
              <p:cNvGrpSpPr/>
              <p:nvPr/>
            </p:nvGrpSpPr>
            <p:grpSpPr>
              <a:xfrm>
                <a:off x="3743887" y="4420795"/>
                <a:ext cx="477106" cy="324763"/>
                <a:chOff x="2146087" y="4844273"/>
                <a:chExt cx="452392" cy="307940"/>
              </a:xfrm>
              <a:grpFill/>
            </p:grpSpPr>
            <p:cxnSp>
              <p:nvCxnSpPr>
                <p:cNvPr id="247" name="直接连接符 246"/>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46" name="等腰三角形 245"/>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2" name="组合 251"/>
          <p:cNvGrpSpPr/>
          <p:nvPr/>
        </p:nvGrpSpPr>
        <p:grpSpPr>
          <a:xfrm>
            <a:off x="8315703" y="5028863"/>
            <a:ext cx="3488911" cy="1315675"/>
            <a:chOff x="6976912" y="4138537"/>
            <a:chExt cx="4396795" cy="1658040"/>
          </a:xfrm>
        </p:grpSpPr>
        <p:pic>
          <p:nvPicPr>
            <p:cNvPr id="253" name="图片 252"/>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254" name="图片 253"/>
            <p:cNvPicPr>
              <a:picLocks noChangeAspect="1"/>
            </p:cNvPicPr>
            <p:nvPr/>
          </p:nvPicPr>
          <p:blipFill>
            <a:blip r:embed="rId3"/>
            <a:stretch>
              <a:fillRect/>
            </a:stretch>
          </p:blipFill>
          <p:spPr>
            <a:xfrm>
              <a:off x="6976912" y="4138537"/>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3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repeatCount="300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repeatCount="300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2"/>
                                        </p:tgtEl>
                                        <p:attrNameLst>
                                          <p:attrName>style.visibility</p:attrName>
                                        </p:attrNameLst>
                                      </p:cBhvr>
                                      <p:to>
                                        <p:strVal val="visible"/>
                                      </p:to>
                                    </p:set>
                                    <p:animEffect transition="in" filter="wipe(up)">
                                      <p:cBhvr>
                                        <p:cTn id="2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任意多边形: 形状 47"/>
          <p:cNvSpPr/>
          <p:nvPr/>
        </p:nvSpPr>
        <p:spPr>
          <a:xfrm>
            <a:off x="5233724" y="3114950"/>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94" name="组合 393"/>
          <p:cNvGrpSpPr/>
          <p:nvPr/>
        </p:nvGrpSpPr>
        <p:grpSpPr>
          <a:xfrm flipH="1">
            <a:off x="2852740" y="2470055"/>
            <a:ext cx="1750117" cy="1361631"/>
            <a:chOff x="5526640" y="1825630"/>
            <a:chExt cx="5210856" cy="1341486"/>
          </a:xfrm>
        </p:grpSpPr>
        <p:cxnSp>
          <p:nvCxnSpPr>
            <p:cNvPr id="395" name="直接连接符 39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 name="组合 8"/>
          <p:cNvGrpSpPr/>
          <p:nvPr/>
        </p:nvGrpSpPr>
        <p:grpSpPr>
          <a:xfrm>
            <a:off x="5245755" y="2481536"/>
            <a:ext cx="3987102" cy="1464868"/>
            <a:chOff x="5526640" y="1825630"/>
            <a:chExt cx="5210856" cy="1142068"/>
          </a:xfrm>
        </p:grpSpPr>
        <p:cxnSp>
          <p:nvCxnSpPr>
            <p:cNvPr id="247" name="直接连接符 24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 name="直接连接符 9"/>
          <p:cNvCxnSpPr/>
          <p:nvPr/>
        </p:nvCxnSpPr>
        <p:spPr>
          <a:xfrm>
            <a:off x="6601438" y="426375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601438" y="4040885"/>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227375"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42939" y="3819677"/>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4" name="组合 13"/>
          <p:cNvGrpSpPr/>
          <p:nvPr/>
        </p:nvGrpSpPr>
        <p:grpSpPr>
          <a:xfrm>
            <a:off x="9008851" y="3806635"/>
            <a:ext cx="420145" cy="877029"/>
            <a:chOff x="9501522" y="3862856"/>
            <a:chExt cx="443122" cy="924992"/>
          </a:xfrm>
        </p:grpSpPr>
        <p:sp>
          <p:nvSpPr>
            <p:cNvPr id="245"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6" name="矩形 245"/>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矩形 14"/>
          <p:cNvSpPr/>
          <p:nvPr/>
        </p:nvSpPr>
        <p:spPr>
          <a:xfrm>
            <a:off x="2424412" y="3819677"/>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矩形 17"/>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9" name="矩形 18"/>
          <p:cNvSpPr/>
          <p:nvPr/>
        </p:nvSpPr>
        <p:spPr>
          <a:xfrm>
            <a:off x="4186453" y="2678262"/>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0" name="矩形 19"/>
          <p:cNvSpPr/>
          <p:nvPr/>
        </p:nvSpPr>
        <p:spPr>
          <a:xfrm>
            <a:off x="4240927" y="2886363"/>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1" name="任意多边形: 形状 47"/>
          <p:cNvSpPr/>
          <p:nvPr/>
        </p:nvSpPr>
        <p:spPr>
          <a:xfrm>
            <a:off x="5233724" y="3114949"/>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任意多边形: 形状 50"/>
          <p:cNvSpPr/>
          <p:nvPr/>
        </p:nvSpPr>
        <p:spPr>
          <a:xfrm>
            <a:off x="5123967" y="3321280"/>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4" name="直接连接符 23"/>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p:nvCxnSpPr>
        <p:spPr>
          <a:xfrm flipV="1">
            <a:off x="1511324" y="4156760"/>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107155"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 name="流程图: 手动操作 27"/>
          <p:cNvSpPr/>
          <p:nvPr/>
        </p:nvSpPr>
        <p:spPr>
          <a:xfrm rot="16200000">
            <a:off x="1770345" y="4154408"/>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 name="矩形 28"/>
          <p:cNvSpPr/>
          <p:nvPr/>
        </p:nvSpPr>
        <p:spPr>
          <a:xfrm>
            <a:off x="1868068" y="3988116"/>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30" name="直接连接符 29"/>
          <p:cNvCxnSpPr/>
          <p:nvPr/>
        </p:nvCxnSpPr>
        <p:spPr>
          <a:xfrm>
            <a:off x="2111726" y="4260073"/>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3664292" y="393405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3" name="矩形 32"/>
          <p:cNvSpPr/>
          <p:nvPr/>
        </p:nvSpPr>
        <p:spPr>
          <a:xfrm>
            <a:off x="2608764" y="37907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876195" y="3990368"/>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08485" y="4072914"/>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2421484" y="4380646"/>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7" name="矩形 36"/>
          <p:cNvSpPr/>
          <p:nvPr/>
        </p:nvSpPr>
        <p:spPr>
          <a:xfrm>
            <a:off x="2391844" y="471418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8" name="矩形 37"/>
          <p:cNvSpPr/>
          <p:nvPr/>
        </p:nvSpPr>
        <p:spPr>
          <a:xfrm>
            <a:off x="3664292" y="4981365"/>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1" name="矩形 40"/>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04027" y="45925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49937" y="40418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4" name="矩形 43"/>
          <p:cNvSpPr/>
          <p:nvPr/>
        </p:nvSpPr>
        <p:spPr>
          <a:xfrm>
            <a:off x="4250976" y="382397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5" name="直接连接符 44"/>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endCxn id="32" idx="1"/>
          </p:cNvCxnSpPr>
          <p:nvPr/>
        </p:nvCxnSpPr>
        <p:spPr>
          <a:xfrm>
            <a:off x="3262775" y="4138431"/>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504369" y="5884516"/>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35372"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14151"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54939"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60" name="矩形 59"/>
          <p:cNvSpPr/>
          <p:nvPr/>
        </p:nvSpPr>
        <p:spPr>
          <a:xfrm>
            <a:off x="6867140" y="3826604"/>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73043"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73043"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40406" y="4463457"/>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72313" y="4568716"/>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18557" y="5261604"/>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20774"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39382"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52029"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191094"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35230" y="4291267"/>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28996" y="4281888"/>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 name="直接连接符 78"/>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4293976"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3589677" y="389397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3" name="组合 82"/>
          <p:cNvGrpSpPr/>
          <p:nvPr/>
        </p:nvGrpSpPr>
        <p:grpSpPr>
          <a:xfrm>
            <a:off x="4573845" y="1756125"/>
            <a:ext cx="653529" cy="1568364"/>
            <a:chOff x="4823977" y="1700209"/>
            <a:chExt cx="689269" cy="1654134"/>
          </a:xfrm>
        </p:grpSpPr>
        <p:sp>
          <p:nvSpPr>
            <p:cNvPr id="241"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43" name="矩形 242"/>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4" name="矩形 243"/>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4" name="Group 1"/>
          <p:cNvGrpSpPr/>
          <p:nvPr/>
        </p:nvGrpSpPr>
        <p:grpSpPr>
          <a:xfrm>
            <a:off x="10296097" y="1963356"/>
            <a:ext cx="259246" cy="192503"/>
            <a:chOff x="3990332" y="3048832"/>
            <a:chExt cx="1009448" cy="723602"/>
          </a:xfrm>
        </p:grpSpPr>
        <p:sp>
          <p:nvSpPr>
            <p:cNvPr id="239"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40"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5" name="组合 84"/>
          <p:cNvGrpSpPr/>
          <p:nvPr/>
        </p:nvGrpSpPr>
        <p:grpSpPr>
          <a:xfrm>
            <a:off x="4993113" y="4825775"/>
            <a:ext cx="274434" cy="522963"/>
            <a:chOff x="4311617" y="4168879"/>
            <a:chExt cx="274449" cy="522993"/>
          </a:xfrm>
        </p:grpSpPr>
        <p:sp>
          <p:nvSpPr>
            <p:cNvPr id="237" name="流程图: 手动操作 2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6" name="矩形 85"/>
          <p:cNvSpPr/>
          <p:nvPr/>
        </p:nvSpPr>
        <p:spPr>
          <a:xfrm>
            <a:off x="4742349" y="3817412"/>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7" name="矩形 86"/>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8" name="矩形 87"/>
          <p:cNvSpPr/>
          <p:nvPr/>
        </p:nvSpPr>
        <p:spPr>
          <a:xfrm>
            <a:off x="4308310" y="4771182"/>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9" name="组合 88"/>
          <p:cNvGrpSpPr/>
          <p:nvPr/>
        </p:nvGrpSpPr>
        <p:grpSpPr>
          <a:xfrm>
            <a:off x="3549760" y="4215038"/>
            <a:ext cx="452368" cy="448216"/>
            <a:chOff x="3743887" y="4293594"/>
            <a:chExt cx="477107" cy="472728"/>
          </a:xfrm>
        </p:grpSpPr>
        <p:grpSp>
          <p:nvGrpSpPr>
            <p:cNvPr id="233" name="组合 232"/>
            <p:cNvGrpSpPr/>
            <p:nvPr/>
          </p:nvGrpSpPr>
          <p:grpSpPr>
            <a:xfrm>
              <a:off x="3743887" y="4440398"/>
              <a:ext cx="477107" cy="325924"/>
              <a:chOff x="2146087" y="4862847"/>
              <a:chExt cx="452393" cy="309040"/>
            </a:xfrm>
          </p:grpSpPr>
          <p:cxnSp>
            <p:nvCxnSpPr>
              <p:cNvPr id="235" name="直接连接符 2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4" name="等腰三角形 23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3549760" y="5263659"/>
            <a:ext cx="452368" cy="448216"/>
            <a:chOff x="3743887" y="4293594"/>
            <a:chExt cx="477107" cy="472728"/>
          </a:xfrm>
          <a:solidFill>
            <a:schemeClr val="bg1"/>
          </a:solidFill>
        </p:grpSpPr>
        <p:grpSp>
          <p:nvGrpSpPr>
            <p:cNvPr id="229" name="组合 228"/>
            <p:cNvGrpSpPr/>
            <p:nvPr/>
          </p:nvGrpSpPr>
          <p:grpSpPr>
            <a:xfrm>
              <a:off x="3743887" y="4440398"/>
              <a:ext cx="477107" cy="325924"/>
              <a:chOff x="2146087" y="4862847"/>
              <a:chExt cx="452393" cy="309040"/>
            </a:xfrm>
            <a:grpFill/>
          </p:grpSpPr>
          <p:cxnSp>
            <p:nvCxnSpPr>
              <p:cNvPr id="231" name="直接连接符 23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2626441" y="4944492"/>
            <a:ext cx="452367" cy="463373"/>
            <a:chOff x="3743887" y="4293594"/>
            <a:chExt cx="477106" cy="451964"/>
          </a:xfrm>
          <a:solidFill>
            <a:srgbClr val="92D050"/>
          </a:solidFill>
        </p:grpSpPr>
        <p:grpSp>
          <p:nvGrpSpPr>
            <p:cNvPr id="221" name="组合 220"/>
            <p:cNvGrpSpPr/>
            <p:nvPr/>
          </p:nvGrpSpPr>
          <p:grpSpPr>
            <a:xfrm>
              <a:off x="3743887" y="4420795"/>
              <a:ext cx="477106" cy="324763"/>
              <a:chOff x="2146087" y="4844273"/>
              <a:chExt cx="452392" cy="307940"/>
            </a:xfrm>
            <a:grpFill/>
          </p:grpSpPr>
          <p:cxnSp>
            <p:nvCxnSpPr>
              <p:cNvPr id="223" name="直接连接符 22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746834" y="4336770"/>
            <a:ext cx="452368" cy="448216"/>
            <a:chOff x="3743887" y="4293594"/>
            <a:chExt cx="477107" cy="472728"/>
          </a:xfrm>
        </p:grpSpPr>
        <p:grpSp>
          <p:nvGrpSpPr>
            <p:cNvPr id="217" name="组合 216"/>
            <p:cNvGrpSpPr/>
            <p:nvPr/>
          </p:nvGrpSpPr>
          <p:grpSpPr>
            <a:xfrm>
              <a:off x="3743887" y="4440398"/>
              <a:ext cx="477107" cy="325924"/>
              <a:chOff x="2146087" y="4862847"/>
              <a:chExt cx="452393" cy="309040"/>
            </a:xfrm>
          </p:grpSpPr>
          <p:cxnSp>
            <p:nvCxnSpPr>
              <p:cNvPr id="219" name="直接连接符 2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4" name="组合 93"/>
          <p:cNvGrpSpPr/>
          <p:nvPr/>
        </p:nvGrpSpPr>
        <p:grpSpPr>
          <a:xfrm>
            <a:off x="10096903" y="4371686"/>
            <a:ext cx="452368" cy="448216"/>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5" name="组合 94"/>
          <p:cNvGrpSpPr/>
          <p:nvPr/>
        </p:nvGrpSpPr>
        <p:grpSpPr>
          <a:xfrm>
            <a:off x="5731889" y="5168414"/>
            <a:ext cx="452368" cy="448214"/>
            <a:chOff x="3743887" y="4293594"/>
            <a:chExt cx="477107" cy="472726"/>
          </a:xfrm>
          <a:solidFill>
            <a:srgbClr val="FFCCFF"/>
          </a:solidFill>
        </p:grpSpPr>
        <p:grpSp>
          <p:nvGrpSpPr>
            <p:cNvPr id="209" name="组合 208"/>
            <p:cNvGrpSpPr/>
            <p:nvPr/>
          </p:nvGrpSpPr>
          <p:grpSpPr>
            <a:xfrm>
              <a:off x="3743887" y="4411014"/>
              <a:ext cx="477107" cy="355306"/>
              <a:chOff x="2146087" y="4834986"/>
              <a:chExt cx="452393" cy="336900"/>
            </a:xfrm>
            <a:grpFill/>
          </p:grpSpPr>
          <p:cxnSp>
            <p:nvCxnSpPr>
              <p:cNvPr id="211" name="直接连接符 21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6" name="矩形 95"/>
          <p:cNvSpPr/>
          <p:nvPr/>
        </p:nvSpPr>
        <p:spPr>
          <a:xfrm>
            <a:off x="3455793"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7" name="矩形 96"/>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41721" y="1602801"/>
            <a:ext cx="7868077" cy="2065916"/>
            <a:chOff x="3735408" y="1538500"/>
            <a:chExt cx="8298362" cy="2178896"/>
          </a:xfrm>
        </p:grpSpPr>
        <p:sp>
          <p:nvSpPr>
            <p:cNvPr id="194" name="矩形 193"/>
            <p:cNvSpPr/>
            <p:nvPr/>
          </p:nvSpPr>
          <p:spPr>
            <a:xfrm>
              <a:off x="4300038" y="1894972"/>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4012122" y="2425098"/>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7" name="直接连接符 196"/>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8" name="矩形 197"/>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矩形 203"/>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5" name="矩形 204"/>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6" name="矩形 205"/>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7" name="矩形 206"/>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8" name="等腰三角形 207"/>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9" name="矩形 98"/>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100" name="组合 99"/>
          <p:cNvGrpSpPr/>
          <p:nvPr/>
        </p:nvGrpSpPr>
        <p:grpSpPr>
          <a:xfrm>
            <a:off x="8127790" y="4103789"/>
            <a:ext cx="444521" cy="993977"/>
            <a:chOff x="4336181" y="4140652"/>
            <a:chExt cx="214541" cy="587002"/>
          </a:xfrm>
        </p:grpSpPr>
        <p:sp>
          <p:nvSpPr>
            <p:cNvPr id="192" name="流程图: 手动操作 191"/>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3" name="矩形 19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p>
            <a:p>
              <a:r>
                <a:rPr lang="en-US" altLang="zh-CN" sz="1400" dirty="0">
                  <a:latin typeface="Times New Roman" panose="02020603050405020304" pitchFamily="18" charset="0"/>
                  <a:cs typeface="Times New Roman" panose="02020603050405020304" pitchFamily="18" charset="0"/>
                </a:rPr>
                <a:t>01</a:t>
              </a:r>
            </a:p>
            <a:p>
              <a:r>
                <a:rPr lang="en-US" altLang="zh-CN" sz="1400" dirty="0">
                  <a:latin typeface="Times New Roman" panose="02020603050405020304" pitchFamily="18" charset="0"/>
                  <a:cs typeface="Times New Roman" panose="02020603050405020304" pitchFamily="18" charset="0"/>
                </a:rPr>
                <a:t>10</a:t>
              </a: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101" name="直接连接符 100"/>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7940309"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1386137" y="1435518"/>
            <a:ext cx="9363346" cy="2489137"/>
            <a:chOff x="1461941" y="1362069"/>
            <a:chExt cx="9875404" cy="2625262"/>
          </a:xfrm>
        </p:grpSpPr>
        <p:cxnSp>
          <p:nvCxnSpPr>
            <p:cNvPr id="188" name="直接连接符 18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0" name="直接连接符 18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1" name="直接连接符 19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4" name="组合 103"/>
          <p:cNvGrpSpPr/>
          <p:nvPr/>
        </p:nvGrpSpPr>
        <p:grpSpPr>
          <a:xfrm>
            <a:off x="5240074" y="1844733"/>
            <a:ext cx="5075479" cy="141417"/>
            <a:chOff x="5526640" y="1825630"/>
            <a:chExt cx="5353044" cy="149151"/>
          </a:xfrm>
        </p:grpSpPr>
        <p:cxnSp>
          <p:nvCxnSpPr>
            <p:cNvPr id="185" name="直接连接符 1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5" name="直接连接符 104"/>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6" name="组合 105"/>
          <p:cNvGrpSpPr/>
          <p:nvPr/>
        </p:nvGrpSpPr>
        <p:grpSpPr>
          <a:xfrm>
            <a:off x="5240074" y="2271956"/>
            <a:ext cx="5933775" cy="17206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a:off x="5239339" y="2691149"/>
            <a:ext cx="3134510" cy="1498461"/>
            <a:chOff x="5526640" y="1825630"/>
            <a:chExt cx="5210856" cy="1168258"/>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a:off x="5246422" y="2902018"/>
            <a:ext cx="2697653" cy="855990"/>
            <a:chOff x="5526640" y="1825630"/>
            <a:chExt cx="5220570" cy="667363"/>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2015814" y="2225949"/>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flipH="1">
            <a:off x="2852740" y="2470055"/>
            <a:ext cx="1750117" cy="1361631"/>
            <a:chOff x="5526640" y="1825630"/>
            <a:chExt cx="5210856" cy="1341486"/>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flipH="1">
            <a:off x="3786623" y="2715029"/>
            <a:ext cx="816234" cy="1218551"/>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2" name="组合 111"/>
          <p:cNvGrpSpPr/>
          <p:nvPr/>
        </p:nvGrpSpPr>
        <p:grpSpPr>
          <a:xfrm>
            <a:off x="1712092" y="3404010"/>
            <a:ext cx="6112648" cy="746763"/>
            <a:chOff x="1805721" y="3620584"/>
            <a:chExt cx="6446933" cy="787602"/>
          </a:xfrm>
        </p:grpSpPr>
        <p:cxnSp>
          <p:nvCxnSpPr>
            <p:cNvPr id="169" name="直接连接符 16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1" name="直接连接符 17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3" name="组合 112"/>
          <p:cNvGrpSpPr/>
          <p:nvPr/>
        </p:nvGrpSpPr>
        <p:grpSpPr>
          <a:xfrm>
            <a:off x="1712092" y="4298649"/>
            <a:ext cx="9026782" cy="2047497"/>
            <a:chOff x="1805721" y="4564148"/>
            <a:chExt cx="9520434" cy="2159469"/>
          </a:xfrm>
        </p:grpSpPr>
        <p:grpSp>
          <p:nvGrpSpPr>
            <p:cNvPr id="164" name="组合 163"/>
            <p:cNvGrpSpPr/>
            <p:nvPr/>
          </p:nvGrpSpPr>
          <p:grpSpPr>
            <a:xfrm>
              <a:off x="1805721" y="4564148"/>
              <a:ext cx="9520434" cy="2159469"/>
              <a:chOff x="1744472" y="2316829"/>
              <a:chExt cx="9509257" cy="2156934"/>
            </a:xfrm>
          </p:grpSpPr>
          <p:cxnSp>
            <p:nvCxnSpPr>
              <p:cNvPr id="166" name="直接连接符 165"/>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5" name="直接连接符 16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1033935" y="4163624"/>
            <a:ext cx="10411306" cy="2368641"/>
            <a:chOff x="1805720" y="4629712"/>
            <a:chExt cx="9520436" cy="2093905"/>
          </a:xfrm>
        </p:grpSpPr>
        <p:grpSp>
          <p:nvGrpSpPr>
            <p:cNvPr id="158" name="组合 157"/>
            <p:cNvGrpSpPr/>
            <p:nvPr/>
          </p:nvGrpSpPr>
          <p:grpSpPr>
            <a:xfrm>
              <a:off x="1805720" y="4629712"/>
              <a:ext cx="9520435" cy="2093905"/>
              <a:chOff x="1744471" y="2382316"/>
              <a:chExt cx="9509258" cy="2091447"/>
            </a:xfrm>
          </p:grpSpPr>
          <p:cxnSp>
            <p:nvCxnSpPr>
              <p:cNvPr id="161" name="直接连接符 160"/>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9" name="直接连接符 158"/>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组合 114"/>
          <p:cNvGrpSpPr/>
          <p:nvPr/>
        </p:nvGrpSpPr>
        <p:grpSpPr>
          <a:xfrm>
            <a:off x="2192370" y="4259758"/>
            <a:ext cx="5106595" cy="1461540"/>
            <a:chOff x="1805721" y="4522265"/>
            <a:chExt cx="9520434" cy="2226972"/>
          </a:xfrm>
        </p:grpSpPr>
        <p:grpSp>
          <p:nvGrpSpPr>
            <p:cNvPr id="153" name="组合 152"/>
            <p:cNvGrpSpPr/>
            <p:nvPr/>
          </p:nvGrpSpPr>
          <p:grpSpPr>
            <a:xfrm>
              <a:off x="1805721" y="4522265"/>
              <a:ext cx="9520434" cy="2226972"/>
              <a:chOff x="1744472" y="2274995"/>
              <a:chExt cx="9509257" cy="2224358"/>
            </a:xfrm>
          </p:grpSpPr>
          <p:cxnSp>
            <p:nvCxnSpPr>
              <p:cNvPr id="155" name="直接连接符 15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6" name="直接连接符 15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7" name="直接连接符 15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4" name="直接连接符 15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3433598" y="4162444"/>
            <a:ext cx="220871" cy="1005969"/>
            <a:chOff x="1744472" y="3175426"/>
            <a:chExt cx="1545101" cy="1323927"/>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4847821" y="4981364"/>
            <a:ext cx="166555" cy="1360040"/>
            <a:chOff x="1239056" y="2825057"/>
            <a:chExt cx="1165136" cy="1789912"/>
          </a:xfrm>
        </p:grpSpPr>
        <p:cxnSp>
          <p:nvCxnSpPr>
            <p:cNvPr id="149" name="直接连接符 148"/>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7603399" y="4652754"/>
            <a:ext cx="537165" cy="1387275"/>
            <a:chOff x="1239056" y="2754720"/>
            <a:chExt cx="2279270" cy="1885824"/>
          </a:xfrm>
        </p:grpSpPr>
        <p:cxnSp>
          <p:nvCxnSpPr>
            <p:cNvPr id="147" name="直接连接符 14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9" name="组合 118"/>
          <p:cNvGrpSpPr/>
          <p:nvPr/>
        </p:nvGrpSpPr>
        <p:grpSpPr>
          <a:xfrm>
            <a:off x="9876848" y="3877029"/>
            <a:ext cx="1203172" cy="391805"/>
            <a:chOff x="571433" y="3331468"/>
            <a:chExt cx="5105236" cy="1364800"/>
          </a:xfrm>
        </p:grpSpPr>
        <p:cxnSp>
          <p:nvCxnSpPr>
            <p:cNvPr id="143" name="直接连接符 142"/>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0" name="组合 119"/>
          <p:cNvGrpSpPr/>
          <p:nvPr/>
        </p:nvGrpSpPr>
        <p:grpSpPr>
          <a:xfrm>
            <a:off x="11028775" y="3944832"/>
            <a:ext cx="274434" cy="522964"/>
            <a:chOff x="4311617" y="4168879"/>
            <a:chExt cx="274449" cy="522994"/>
          </a:xfrm>
        </p:grpSpPr>
        <p:sp>
          <p:nvSpPr>
            <p:cNvPr id="141" name="流程图: 手动操作 140"/>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2" name="矩形 141"/>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1" name="组合 120"/>
          <p:cNvGrpSpPr/>
          <p:nvPr/>
        </p:nvGrpSpPr>
        <p:grpSpPr>
          <a:xfrm>
            <a:off x="7800289" y="3671387"/>
            <a:ext cx="274434" cy="522963"/>
            <a:chOff x="4311617" y="4168879"/>
            <a:chExt cx="274449" cy="522993"/>
          </a:xfrm>
        </p:grpSpPr>
        <p:sp>
          <p:nvSpPr>
            <p:cNvPr id="139" name="流程图: 手动操作 13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40" name="矩形 13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2" name="直接连接符 121"/>
          <p:cNvCxnSpPr/>
          <p:nvPr/>
        </p:nvCxnSpPr>
        <p:spPr>
          <a:xfrm>
            <a:off x="4470492"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3" name="组合 122"/>
          <p:cNvGrpSpPr/>
          <p:nvPr/>
        </p:nvGrpSpPr>
        <p:grpSpPr>
          <a:xfrm>
            <a:off x="4573328" y="4407205"/>
            <a:ext cx="274434" cy="522963"/>
            <a:chOff x="4311617" y="4168879"/>
            <a:chExt cx="274449" cy="522993"/>
          </a:xfrm>
        </p:grpSpPr>
        <p:sp>
          <p:nvSpPr>
            <p:cNvPr id="137" name="流程图: 手动操作 13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4" name="组合 123"/>
          <p:cNvGrpSpPr/>
          <p:nvPr/>
        </p:nvGrpSpPr>
        <p:grpSpPr>
          <a:xfrm>
            <a:off x="6552828" y="5659756"/>
            <a:ext cx="1411329" cy="404007"/>
            <a:chOff x="1394482" y="2325715"/>
            <a:chExt cx="1159010" cy="531703"/>
          </a:xfrm>
        </p:grpSpPr>
        <p:cxnSp>
          <p:nvCxnSpPr>
            <p:cNvPr id="135" name="直接连接符 13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34" name="直接连接符 133"/>
          <p:cNvCxnSpPr/>
          <p:nvPr/>
        </p:nvCxnSpPr>
        <p:spPr>
          <a:xfrm flipH="1">
            <a:off x="9453002" y="-3769752"/>
            <a:ext cx="286797"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6" name="流程图: 延期 125"/>
          <p:cNvSpPr/>
          <p:nvPr/>
        </p:nvSpPr>
        <p:spPr>
          <a:xfrm>
            <a:off x="9870701"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7" name="组合 126"/>
          <p:cNvGrpSpPr/>
          <p:nvPr/>
        </p:nvGrpSpPr>
        <p:grpSpPr>
          <a:xfrm>
            <a:off x="4282063" y="2898753"/>
            <a:ext cx="1106045" cy="3188000"/>
            <a:chOff x="1239056" y="2754720"/>
            <a:chExt cx="7791499" cy="1918806"/>
          </a:xfrm>
        </p:grpSpPr>
        <p:cxnSp>
          <p:nvCxnSpPr>
            <p:cNvPr id="130" name="直接连接符 129"/>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矩形 127"/>
          <p:cNvSpPr/>
          <p:nvPr/>
        </p:nvSpPr>
        <p:spPr>
          <a:xfrm>
            <a:off x="10213750" y="4088153"/>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129" name="流程图: 手动输入 146"/>
          <p:cNvSpPr/>
          <p:nvPr/>
        </p:nvSpPr>
        <p:spPr>
          <a:xfrm>
            <a:off x="5390168" y="5829685"/>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9" name="直接连接符 258"/>
          <p:cNvCxnSpPr/>
          <p:nvPr/>
        </p:nvCxnSpPr>
        <p:spPr>
          <a:xfrm flipV="1">
            <a:off x="1511324" y="4156761"/>
            <a:ext cx="401535" cy="1"/>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T1</a:t>
            </a:r>
            <a:endParaRPr lang="zh-CN" altLang="en-US" dirty="0"/>
          </a:p>
        </p:txBody>
      </p:sp>
      <p:grpSp>
        <p:nvGrpSpPr>
          <p:cNvPr id="4" name="组合 3"/>
          <p:cNvGrpSpPr/>
          <p:nvPr/>
        </p:nvGrpSpPr>
        <p:grpSpPr>
          <a:xfrm>
            <a:off x="3433597" y="4162445"/>
            <a:ext cx="220871" cy="1005969"/>
            <a:chOff x="1744472" y="3175426"/>
            <a:chExt cx="1545101" cy="1323927"/>
          </a:xfrm>
        </p:grpSpPr>
        <p:cxnSp>
          <p:nvCxnSpPr>
            <p:cNvPr id="5" name="直接连接符 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9" name="直接连接符 248"/>
          <p:cNvCxnSpPr/>
          <p:nvPr/>
        </p:nvCxnSpPr>
        <p:spPr>
          <a:xfrm>
            <a:off x="5227374" y="5069368"/>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0" name="矩形 249"/>
          <p:cNvSpPr/>
          <p:nvPr/>
        </p:nvSpPr>
        <p:spPr>
          <a:xfrm>
            <a:off x="5342938" y="3819677"/>
            <a:ext cx="1258500" cy="1473205"/>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1" name="矩形 250"/>
          <p:cNvSpPr/>
          <p:nvPr/>
        </p:nvSpPr>
        <p:spPr>
          <a:xfrm>
            <a:off x="4673195" y="1437776"/>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186453" y="2678263"/>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240926" y="2886364"/>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5" name="任意多边形: 形状 49"/>
          <p:cNvSpPr/>
          <p:nvPr/>
        </p:nvSpPr>
        <p:spPr>
          <a:xfrm flipH="1">
            <a:off x="4654654" y="3330839"/>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6" name="任意多边形: 形状 50"/>
          <p:cNvSpPr/>
          <p:nvPr/>
        </p:nvSpPr>
        <p:spPr>
          <a:xfrm>
            <a:off x="5123966" y="3321279"/>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7" name="直接连接符 256"/>
          <p:cNvCxnSpPr/>
          <p:nvPr/>
        </p:nvCxnSpPr>
        <p:spPr>
          <a:xfrm flipH="1">
            <a:off x="10121511" y="2117024"/>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flipH="1">
            <a:off x="9739799" y="2179701"/>
            <a:ext cx="12990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2107156" y="4268834"/>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100839" y="4260073"/>
            <a:ext cx="30529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262" name="矩形 261"/>
          <p:cNvSpPr/>
          <p:nvPr/>
        </p:nvSpPr>
        <p:spPr>
          <a:xfrm>
            <a:off x="1949551" y="4356049"/>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3828090" y="3898672"/>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829114" y="4934605"/>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4252258" y="5827463"/>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204027" y="45925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49937" y="404185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250976" y="382398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6" name="直接连接符 275"/>
          <p:cNvCxnSpPr/>
          <p:nvPr/>
        </p:nvCxnSpPr>
        <p:spPr>
          <a:xfrm>
            <a:off x="4293976" y="404199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93976" y="4247811"/>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285380" y="4150970"/>
            <a:ext cx="340145"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4297426" y="3102425"/>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3872278" y="4154996"/>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867450" y="5185738"/>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2" name="矩形 281"/>
          <p:cNvSpPr/>
          <p:nvPr/>
        </p:nvSpPr>
        <p:spPr>
          <a:xfrm>
            <a:off x="5504369" y="5884515"/>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5335371" y="3877029"/>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4" name="矩形 283"/>
          <p:cNvSpPr/>
          <p:nvPr/>
        </p:nvSpPr>
        <p:spPr>
          <a:xfrm>
            <a:off x="5335371" y="408282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85" name="矩形 284"/>
          <p:cNvSpPr/>
          <p:nvPr/>
        </p:nvSpPr>
        <p:spPr>
          <a:xfrm>
            <a:off x="5335371" y="4494278"/>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286" name="矩形 285"/>
          <p:cNvSpPr/>
          <p:nvPr/>
        </p:nvSpPr>
        <p:spPr>
          <a:xfrm>
            <a:off x="5335373" y="4921424"/>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87" name="矩形 286"/>
          <p:cNvSpPr/>
          <p:nvPr/>
        </p:nvSpPr>
        <p:spPr>
          <a:xfrm>
            <a:off x="5714150" y="3786524"/>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88" name="矩形 287"/>
          <p:cNvSpPr/>
          <p:nvPr/>
        </p:nvSpPr>
        <p:spPr>
          <a:xfrm>
            <a:off x="6258312" y="387061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6254938" y="4110204"/>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5672771" y="4523832"/>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291" name="矩形 290"/>
          <p:cNvSpPr/>
          <p:nvPr/>
        </p:nvSpPr>
        <p:spPr>
          <a:xfrm>
            <a:off x="7007114" y="3792013"/>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92" name="矩形 291"/>
          <p:cNvSpPr/>
          <p:nvPr/>
        </p:nvSpPr>
        <p:spPr>
          <a:xfrm>
            <a:off x="7018097" y="4225461"/>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293" name="矩形 292"/>
          <p:cNvSpPr/>
          <p:nvPr/>
        </p:nvSpPr>
        <p:spPr>
          <a:xfrm>
            <a:off x="6539951" y="5760881"/>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7073042" y="4049130"/>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073042" y="4259757"/>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7940405" y="4463457"/>
            <a:ext cx="217317"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7" name="矩形 296"/>
          <p:cNvSpPr/>
          <p:nvPr/>
        </p:nvSpPr>
        <p:spPr>
          <a:xfrm>
            <a:off x="7675544" y="4303616"/>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98" name="直接连接符 297"/>
          <p:cNvCxnSpPr/>
          <p:nvPr/>
        </p:nvCxnSpPr>
        <p:spPr>
          <a:xfrm>
            <a:off x="8572313" y="4568715"/>
            <a:ext cx="436538" cy="0"/>
          </a:xfrm>
          <a:prstGeom prst="line">
            <a:avLst/>
          </a:prstGeom>
          <a:ln w="76200">
            <a:solidFill>
              <a:srgbClr val="FF6600"/>
            </a:solidFill>
          </a:ln>
        </p:spPr>
        <p:style>
          <a:lnRef idx="1">
            <a:schemeClr val="accent1"/>
          </a:lnRef>
          <a:fillRef idx="0">
            <a:schemeClr val="accent1"/>
          </a:fillRef>
          <a:effectRef idx="0">
            <a:schemeClr val="accent1"/>
          </a:effectRef>
          <a:fontRef idx="minor">
            <a:schemeClr val="tx1"/>
          </a:fontRef>
        </p:style>
      </p:cxnSp>
      <p:sp>
        <p:nvSpPr>
          <p:cNvPr id="299" name="矩形 298"/>
          <p:cNvSpPr/>
          <p:nvPr/>
        </p:nvSpPr>
        <p:spPr>
          <a:xfrm>
            <a:off x="7720773" y="5299198"/>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300" name="任意多边形: 形状 192"/>
          <p:cNvSpPr/>
          <p:nvPr/>
        </p:nvSpPr>
        <p:spPr>
          <a:xfrm flipV="1">
            <a:off x="8039381" y="3868361"/>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8526650" y="3650686"/>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302" name="矩形 301"/>
          <p:cNvSpPr/>
          <p:nvPr/>
        </p:nvSpPr>
        <p:spPr>
          <a:xfrm>
            <a:off x="8552028" y="4549829"/>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303" name="矩形 302"/>
          <p:cNvSpPr/>
          <p:nvPr/>
        </p:nvSpPr>
        <p:spPr>
          <a:xfrm>
            <a:off x="9191093" y="3743373"/>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304" name="矩形 303"/>
          <p:cNvSpPr/>
          <p:nvPr/>
        </p:nvSpPr>
        <p:spPr>
          <a:xfrm>
            <a:off x="9435231" y="4291268"/>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305" name="直接连接符 304"/>
          <p:cNvCxnSpPr/>
          <p:nvPr/>
        </p:nvCxnSpPr>
        <p:spPr>
          <a:xfrm>
            <a:off x="9428996" y="4281888"/>
            <a:ext cx="784754" cy="0"/>
          </a:xfrm>
          <a:prstGeom prst="line">
            <a:avLst/>
          </a:pr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06" name="直接连接符 305"/>
          <p:cNvCxnSpPr/>
          <p:nvPr/>
        </p:nvCxnSpPr>
        <p:spPr>
          <a:xfrm>
            <a:off x="10431762" y="4291642"/>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7" name="矩形 306"/>
          <p:cNvSpPr/>
          <p:nvPr/>
        </p:nvSpPr>
        <p:spPr>
          <a:xfrm>
            <a:off x="10384239" y="4046924"/>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308" name="直接连接符 307"/>
          <p:cNvCxnSpPr/>
          <p:nvPr/>
        </p:nvCxnSpPr>
        <p:spPr>
          <a:xfrm>
            <a:off x="4471849" y="4591877"/>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4293975" y="4803504"/>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808167" y="4668804"/>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1" name="矩形 310"/>
          <p:cNvSpPr/>
          <p:nvPr/>
        </p:nvSpPr>
        <p:spPr>
          <a:xfrm>
            <a:off x="3589677" y="389397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2" name="组合 311"/>
          <p:cNvGrpSpPr/>
          <p:nvPr/>
        </p:nvGrpSpPr>
        <p:grpSpPr>
          <a:xfrm>
            <a:off x="4573845" y="1756125"/>
            <a:ext cx="653529" cy="1568364"/>
            <a:chOff x="4823977" y="1700209"/>
            <a:chExt cx="689269" cy="1654134"/>
          </a:xfrm>
        </p:grpSpPr>
        <p:sp>
          <p:nvSpPr>
            <p:cNvPr id="313"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4" name="矩形 313"/>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315" name="矩形 314"/>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16" name="矩形 315"/>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1386137" y="1435518"/>
            <a:ext cx="9363346" cy="2489137"/>
            <a:chOff x="1386137" y="1435518"/>
            <a:chExt cx="9363346" cy="2489137"/>
          </a:xfrm>
        </p:grpSpPr>
        <p:grpSp>
          <p:nvGrpSpPr>
            <p:cNvPr id="368" name="组合 367"/>
            <p:cNvGrpSpPr/>
            <p:nvPr/>
          </p:nvGrpSpPr>
          <p:grpSpPr>
            <a:xfrm>
              <a:off x="1386137" y="1435518"/>
              <a:ext cx="9363346" cy="2489137"/>
              <a:chOff x="1461941" y="1362069"/>
              <a:chExt cx="9875404" cy="2625262"/>
            </a:xfrm>
          </p:grpSpPr>
          <p:cxnSp>
            <p:nvCxnSpPr>
              <p:cNvPr id="369" name="直接连接符 368"/>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17" name="Group 1"/>
            <p:cNvGrpSpPr/>
            <p:nvPr/>
          </p:nvGrpSpPr>
          <p:grpSpPr>
            <a:xfrm>
              <a:off x="10296096" y="1963356"/>
              <a:ext cx="259246" cy="192503"/>
              <a:chOff x="3990332" y="3048832"/>
              <a:chExt cx="1009448" cy="723602"/>
            </a:xfrm>
          </p:grpSpPr>
          <p:sp>
            <p:nvSpPr>
              <p:cNvPr id="318"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19"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grpSp>
        <p:nvGrpSpPr>
          <p:cNvPr id="320" name="组合 319"/>
          <p:cNvGrpSpPr/>
          <p:nvPr/>
        </p:nvGrpSpPr>
        <p:grpSpPr>
          <a:xfrm>
            <a:off x="4993115" y="4825778"/>
            <a:ext cx="274434" cy="522964"/>
            <a:chOff x="4311617" y="4168879"/>
            <a:chExt cx="274449" cy="522993"/>
          </a:xfrm>
        </p:grpSpPr>
        <p:sp>
          <p:nvSpPr>
            <p:cNvPr id="321" name="流程图: 手动操作 32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2" name="矩形 32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23" name="矩形 322"/>
          <p:cNvSpPr/>
          <p:nvPr/>
        </p:nvSpPr>
        <p:spPr>
          <a:xfrm>
            <a:off x="4742349" y="3817413"/>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24" name="矩形 323"/>
          <p:cNvSpPr/>
          <p:nvPr/>
        </p:nvSpPr>
        <p:spPr>
          <a:xfrm>
            <a:off x="4742349" y="4034843"/>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25" name="矩形 324"/>
          <p:cNvSpPr/>
          <p:nvPr/>
        </p:nvSpPr>
        <p:spPr>
          <a:xfrm>
            <a:off x="4308309" y="4771183"/>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26" name="组合 325"/>
          <p:cNvGrpSpPr/>
          <p:nvPr/>
        </p:nvGrpSpPr>
        <p:grpSpPr>
          <a:xfrm>
            <a:off x="3549758" y="5402852"/>
            <a:ext cx="452368" cy="309024"/>
            <a:chOff x="2146087" y="4862847"/>
            <a:chExt cx="452393" cy="309040"/>
          </a:xfrm>
        </p:grpSpPr>
        <p:cxnSp>
          <p:nvCxnSpPr>
            <p:cNvPr id="327" name="直接连接符 32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2391844" y="3790753"/>
            <a:ext cx="919085" cy="1617118"/>
            <a:chOff x="2391844" y="3790753"/>
            <a:chExt cx="919085" cy="1617118"/>
          </a:xfrm>
        </p:grpSpPr>
        <p:grpSp>
          <p:nvGrpSpPr>
            <p:cNvPr id="263" name="组合 262"/>
            <p:cNvGrpSpPr/>
            <p:nvPr/>
          </p:nvGrpSpPr>
          <p:grpSpPr>
            <a:xfrm>
              <a:off x="2391844" y="3790753"/>
              <a:ext cx="919085" cy="1288602"/>
              <a:chOff x="2522647" y="4028476"/>
              <a:chExt cx="969348" cy="1359072"/>
            </a:xfrm>
          </p:grpSpPr>
          <p:sp>
            <p:nvSpPr>
              <p:cNvPr id="264" name="矩形 263"/>
              <p:cNvSpPr/>
              <p:nvPr/>
            </p:nvSpPr>
            <p:spPr>
              <a:xfrm>
                <a:off x="2556996" y="4058983"/>
                <a:ext cx="874185" cy="1328564"/>
              </a:xfrm>
              <a:prstGeom prst="rect">
                <a:avLst/>
              </a:prstGeom>
              <a:solidFill>
                <a:schemeClr val="accent4">
                  <a:lumMod val="40000"/>
                  <a:lumOff val="6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5" name="矩形 264"/>
              <p:cNvSpPr/>
              <p:nvPr/>
            </p:nvSpPr>
            <p:spPr>
              <a:xfrm>
                <a:off x="2751430" y="4028476"/>
                <a:ext cx="488941"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9" name="矩形 268"/>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626438" y="4944497"/>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4" name="组合 333"/>
          <p:cNvGrpSpPr/>
          <p:nvPr/>
        </p:nvGrpSpPr>
        <p:grpSpPr>
          <a:xfrm>
            <a:off x="6746832" y="4475964"/>
            <a:ext cx="452368" cy="309024"/>
            <a:chOff x="2146087" y="4862847"/>
            <a:chExt cx="452393" cy="309040"/>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37" name="组合 336"/>
          <p:cNvGrpSpPr/>
          <p:nvPr/>
        </p:nvGrpSpPr>
        <p:grpSpPr>
          <a:xfrm>
            <a:off x="10096902" y="4510879"/>
            <a:ext cx="452368" cy="309024"/>
            <a:chOff x="2146087" y="4862847"/>
            <a:chExt cx="452393" cy="309040"/>
          </a:xfrm>
        </p:grpSpPr>
        <p:cxnSp>
          <p:nvCxnSpPr>
            <p:cNvPr id="338" name="直接连接符 33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9" name="矩形 33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40" name="组合 339"/>
          <p:cNvGrpSpPr/>
          <p:nvPr/>
        </p:nvGrpSpPr>
        <p:grpSpPr>
          <a:xfrm>
            <a:off x="5731886" y="5166829"/>
            <a:ext cx="452368" cy="449797"/>
            <a:chOff x="3743887" y="4291924"/>
            <a:chExt cx="477107" cy="474396"/>
          </a:xfrm>
          <a:solidFill>
            <a:srgbClr val="FFCCFF"/>
          </a:solidFill>
        </p:grpSpPr>
        <p:grpSp>
          <p:nvGrpSpPr>
            <p:cNvPr id="341" name="组合 340"/>
            <p:cNvGrpSpPr/>
            <p:nvPr/>
          </p:nvGrpSpPr>
          <p:grpSpPr>
            <a:xfrm>
              <a:off x="3743887" y="4411013"/>
              <a:ext cx="477107" cy="355307"/>
              <a:chOff x="2146087" y="4834986"/>
              <a:chExt cx="452393" cy="336901"/>
            </a:xfrm>
            <a:grpFill/>
          </p:grpSpPr>
          <p:cxnSp>
            <p:nvCxnSpPr>
              <p:cNvPr id="343" name="直接连接符 342"/>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4" name="矩形 34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2" name="等腰三角形 341"/>
            <p:cNvSpPr/>
            <p:nvPr/>
          </p:nvSpPr>
          <p:spPr>
            <a:xfrm>
              <a:off x="3865804" y="429192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5" name="矩形 344"/>
          <p:cNvSpPr/>
          <p:nvPr/>
        </p:nvSpPr>
        <p:spPr>
          <a:xfrm>
            <a:off x="3455792" y="3689391"/>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6" name="矩形 345"/>
          <p:cNvSpPr/>
          <p:nvPr/>
        </p:nvSpPr>
        <p:spPr>
          <a:xfrm>
            <a:off x="3455453" y="4701342"/>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7" name="矩形 346"/>
          <p:cNvSpPr/>
          <p:nvPr/>
        </p:nvSpPr>
        <p:spPr>
          <a:xfrm>
            <a:off x="3541721" y="2199444"/>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916335" y="1651356"/>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183879" y="1811979"/>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183880" y="2021156"/>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1" name="组合 350"/>
          <p:cNvGrpSpPr/>
          <p:nvPr/>
        </p:nvGrpSpPr>
        <p:grpSpPr>
          <a:xfrm>
            <a:off x="5183879" y="2230334"/>
            <a:ext cx="4048978" cy="1716070"/>
            <a:chOff x="5467373" y="2382722"/>
            <a:chExt cx="4270406" cy="1809918"/>
          </a:xfrm>
        </p:grpSpPr>
        <p:cxnSp>
          <p:nvCxnSpPr>
            <p:cNvPr id="352" name="直接连接符 351"/>
            <p:cNvCxnSpPr/>
            <p:nvPr/>
          </p:nvCxnSpPr>
          <p:spPr>
            <a:xfrm>
              <a:off x="9737779" y="2647662"/>
              <a:ext cx="0" cy="154497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53" name="组合 352"/>
            <p:cNvGrpSpPr/>
            <p:nvPr/>
          </p:nvGrpSpPr>
          <p:grpSpPr>
            <a:xfrm>
              <a:off x="5467373" y="2382722"/>
              <a:ext cx="4270406" cy="292147"/>
              <a:chOff x="5467373" y="2382722"/>
              <a:chExt cx="4270406" cy="292147"/>
            </a:xfrm>
          </p:grpSpPr>
          <p:cxnSp>
            <p:nvCxnSpPr>
              <p:cNvPr id="354" name="直接连接符 353"/>
              <p:cNvCxnSpPr/>
              <p:nvPr/>
            </p:nvCxnSpPr>
            <p:spPr>
              <a:xfrm>
                <a:off x="5532632" y="2647662"/>
                <a:ext cx="42051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sp>
            <p:nvSpPr>
              <p:cNvPr id="355" name="矩形 354"/>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sp>
        <p:nvSpPr>
          <p:cNvPr id="356" name="矩形 355"/>
          <p:cNvSpPr/>
          <p:nvPr/>
        </p:nvSpPr>
        <p:spPr>
          <a:xfrm>
            <a:off x="5183880" y="2648689"/>
            <a:ext cx="845103"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10805144" y="1805235"/>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4823102" y="1756125"/>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2" name="矩形 361"/>
          <p:cNvSpPr/>
          <p:nvPr/>
        </p:nvSpPr>
        <p:spPr>
          <a:xfrm>
            <a:off x="955877" y="3635274"/>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363" name="组合 362"/>
          <p:cNvGrpSpPr/>
          <p:nvPr/>
        </p:nvGrpSpPr>
        <p:grpSpPr>
          <a:xfrm>
            <a:off x="8127790" y="4103789"/>
            <a:ext cx="444521" cy="993977"/>
            <a:chOff x="4336181" y="4140652"/>
            <a:chExt cx="214541" cy="587002"/>
          </a:xfrm>
        </p:grpSpPr>
        <p:sp>
          <p:nvSpPr>
            <p:cNvPr id="364" name="流程图: 手动操作 363"/>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5" name="矩形 364"/>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p>
            <a:p>
              <a:r>
                <a:rPr lang="en-US" altLang="zh-CN" sz="1400" dirty="0">
                  <a:latin typeface="Times New Roman" panose="02020603050405020304" pitchFamily="18" charset="0"/>
                  <a:cs typeface="Times New Roman" panose="02020603050405020304" pitchFamily="18" charset="0"/>
                </a:rPr>
                <a:t>01</a:t>
              </a:r>
            </a:p>
            <a:p>
              <a:r>
                <a:rPr lang="en-US" altLang="zh-CN" sz="1400" dirty="0">
                  <a:latin typeface="Times New Roman" panose="02020603050405020304" pitchFamily="18" charset="0"/>
                  <a:cs typeface="Times New Roman" panose="02020603050405020304" pitchFamily="18" charset="0"/>
                </a:rPr>
                <a:t>10</a:t>
              </a: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6" name="直接连接符 365"/>
          <p:cNvCxnSpPr/>
          <p:nvPr/>
        </p:nvCxnSpPr>
        <p:spPr>
          <a:xfrm>
            <a:off x="7939055" y="4865623"/>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flipV="1">
            <a:off x="7940308" y="4865623"/>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3" name="组合 372"/>
          <p:cNvGrpSpPr/>
          <p:nvPr/>
        </p:nvGrpSpPr>
        <p:grpSpPr>
          <a:xfrm>
            <a:off x="5183880" y="1602801"/>
            <a:ext cx="5131673" cy="383350"/>
            <a:chOff x="5467373" y="1720871"/>
            <a:chExt cx="5412311" cy="404314"/>
          </a:xfrm>
        </p:grpSpPr>
        <p:sp>
          <p:nvSpPr>
            <p:cNvPr id="374" name="矩形 373"/>
            <p:cNvSpPr/>
            <p:nvPr/>
          </p:nvSpPr>
          <p:spPr>
            <a:xfrm>
              <a:off x="5467373" y="1720871"/>
              <a:ext cx="85412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rgbClr val="0000FF"/>
                </a:solidFill>
                <a:latin typeface="Segoe UI Black" panose="020B0A02040204020203" pitchFamily="34" charset="0"/>
                <a:cs typeface="Segoe UI Black" panose="020B0A02040204020203" pitchFamily="34" charset="0"/>
              </a:endParaRPr>
            </a:p>
          </p:txBody>
        </p:sp>
        <p:grpSp>
          <p:nvGrpSpPr>
            <p:cNvPr id="375" name="组合 374"/>
            <p:cNvGrpSpPr/>
            <p:nvPr/>
          </p:nvGrpSpPr>
          <p:grpSpPr>
            <a:xfrm>
              <a:off x="5526640" y="1976034"/>
              <a:ext cx="5353044" cy="149151"/>
              <a:chOff x="5526640" y="1825630"/>
              <a:chExt cx="5353044" cy="149151"/>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6" y="1836508"/>
                <a:ext cx="0" cy="13827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974781"/>
                <a:ext cx="14218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379" name="直接连接符 378"/>
          <p:cNvCxnSpPr/>
          <p:nvPr/>
        </p:nvCxnSpPr>
        <p:spPr>
          <a:xfrm>
            <a:off x="5240074" y="2059607"/>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0" name="组合 379"/>
          <p:cNvGrpSpPr/>
          <p:nvPr/>
        </p:nvGrpSpPr>
        <p:grpSpPr>
          <a:xfrm>
            <a:off x="5240073" y="2271957"/>
            <a:ext cx="5933775" cy="1720651"/>
            <a:chOff x="5526640" y="1825630"/>
            <a:chExt cx="5210856" cy="1341486"/>
          </a:xfrm>
        </p:grpSpPr>
        <p:cxnSp>
          <p:nvCxnSpPr>
            <p:cNvPr id="381" name="直接连接符 3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2" name="直接连接符 38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183879" y="2439512"/>
            <a:ext cx="3189969" cy="1750098"/>
            <a:chOff x="5467373" y="2603339"/>
            <a:chExt cx="3364420" cy="1845807"/>
          </a:xfrm>
        </p:grpSpPr>
        <p:sp>
          <p:nvSpPr>
            <p:cNvPr id="384" name="矩形 383"/>
            <p:cNvSpPr/>
            <p:nvPr/>
          </p:nvSpPr>
          <p:spPr>
            <a:xfrm>
              <a:off x="5467373" y="2603339"/>
              <a:ext cx="881175"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5" name="组合 384"/>
            <p:cNvGrpSpPr/>
            <p:nvPr/>
          </p:nvGrpSpPr>
          <p:grpSpPr>
            <a:xfrm>
              <a:off x="5525865" y="2868738"/>
              <a:ext cx="3305928" cy="1580408"/>
              <a:chOff x="5525865" y="2868738"/>
              <a:chExt cx="3305928" cy="1580408"/>
            </a:xfrm>
          </p:grpSpPr>
          <p:cxnSp>
            <p:nvCxnSpPr>
              <p:cNvPr id="386" name="直接连接符 385"/>
              <p:cNvCxnSpPr/>
              <p:nvPr/>
            </p:nvCxnSpPr>
            <p:spPr>
              <a:xfrm>
                <a:off x="5525865" y="2868738"/>
                <a:ext cx="330592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7" name="直接连接符 386"/>
              <p:cNvCxnSpPr/>
              <p:nvPr/>
            </p:nvCxnSpPr>
            <p:spPr>
              <a:xfrm>
                <a:off x="8831793" y="2890469"/>
                <a:ext cx="0" cy="1558677"/>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88" name="组合 387"/>
          <p:cNvGrpSpPr/>
          <p:nvPr/>
        </p:nvGrpSpPr>
        <p:grpSpPr>
          <a:xfrm>
            <a:off x="5246422" y="2902018"/>
            <a:ext cx="2697653" cy="855990"/>
            <a:chOff x="5526640" y="1825630"/>
            <a:chExt cx="5220570" cy="667363"/>
          </a:xfrm>
        </p:grpSpPr>
        <p:cxnSp>
          <p:nvCxnSpPr>
            <p:cNvPr id="389" name="直接连接符 38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1" name="组合 390"/>
          <p:cNvGrpSpPr/>
          <p:nvPr/>
        </p:nvGrpSpPr>
        <p:grpSpPr>
          <a:xfrm flipH="1">
            <a:off x="2015813" y="2225949"/>
            <a:ext cx="2588014" cy="1827074"/>
            <a:chOff x="5526640" y="1825630"/>
            <a:chExt cx="5210856" cy="1341486"/>
          </a:xfrm>
        </p:grpSpPr>
        <p:cxnSp>
          <p:nvCxnSpPr>
            <p:cNvPr id="392" name="直接连接符 39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3" name="直接连接符 39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7" name="组合 396"/>
          <p:cNvGrpSpPr/>
          <p:nvPr/>
        </p:nvGrpSpPr>
        <p:grpSpPr>
          <a:xfrm>
            <a:off x="3778335" y="2445262"/>
            <a:ext cx="856429" cy="1487653"/>
            <a:chOff x="3984962" y="2609404"/>
            <a:chExt cx="903265" cy="1569009"/>
          </a:xfrm>
        </p:grpSpPr>
        <p:sp>
          <p:nvSpPr>
            <p:cNvPr id="398" name="矩形 397"/>
            <p:cNvSpPr/>
            <p:nvPr/>
          </p:nvSpPr>
          <p:spPr>
            <a:xfrm>
              <a:off x="4012122" y="2609404"/>
              <a:ext cx="876105" cy="312774"/>
            </a:xfrm>
            <a:prstGeom prst="rect">
              <a:avLst/>
            </a:prstGeom>
            <a:ln>
              <a:noFill/>
            </a:ln>
          </p:spPr>
          <p:txBody>
            <a:bodyPr wrap="none">
              <a:spAutoFit/>
            </a:bodyPr>
            <a:lstStyle/>
            <a:p>
              <a:r>
                <a:rPr lang="en-US" altLang="zh-CN" sz="1325"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rgbClr val="0000FF"/>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3984962" y="2893223"/>
              <a:ext cx="860872" cy="1285190"/>
              <a:chOff x="5526640" y="1825630"/>
              <a:chExt cx="5210856" cy="1341486"/>
            </a:xfrm>
          </p:grpSpPr>
          <p:cxnSp>
            <p:nvCxnSpPr>
              <p:cNvPr id="401" name="直接连接符 400"/>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00" name="直接连接符 399"/>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402" name="直接连接符 401"/>
          <p:cNvCxnSpPr/>
          <p:nvPr/>
        </p:nvCxnSpPr>
        <p:spPr>
          <a:xfrm>
            <a:off x="1714286" y="3404010"/>
            <a:ext cx="0" cy="746763"/>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直接连接符 402"/>
          <p:cNvCxnSpPr/>
          <p:nvPr/>
        </p:nvCxnSpPr>
        <p:spPr>
          <a:xfrm flipH="1">
            <a:off x="1712091" y="3404010"/>
            <a:ext cx="574875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7472956" y="3404010"/>
            <a:ext cx="0" cy="413402"/>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flipH="1">
            <a:off x="7472956" y="3817412"/>
            <a:ext cx="35178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06" name="组合 405"/>
          <p:cNvGrpSpPr/>
          <p:nvPr/>
        </p:nvGrpSpPr>
        <p:grpSpPr>
          <a:xfrm>
            <a:off x="1712091" y="4298649"/>
            <a:ext cx="9026782" cy="2047497"/>
            <a:chOff x="1805721" y="4564148"/>
            <a:chExt cx="9520434" cy="2159469"/>
          </a:xfrm>
        </p:grpSpPr>
        <p:grpSp>
          <p:nvGrpSpPr>
            <p:cNvPr id="407" name="组合 406"/>
            <p:cNvGrpSpPr/>
            <p:nvPr/>
          </p:nvGrpSpPr>
          <p:grpSpPr>
            <a:xfrm>
              <a:off x="1805721" y="4564148"/>
              <a:ext cx="9520434" cy="2159469"/>
              <a:chOff x="1744472" y="2316829"/>
              <a:chExt cx="9509257" cy="2156934"/>
            </a:xfrm>
          </p:grpSpPr>
          <p:cxnSp>
            <p:nvCxnSpPr>
              <p:cNvPr id="409" name="直接连接符 408"/>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8" name="直接连接符 40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412" name="直接连接符 411"/>
          <p:cNvCxnSpPr/>
          <p:nvPr/>
        </p:nvCxnSpPr>
        <p:spPr>
          <a:xfrm>
            <a:off x="1033935" y="4163624"/>
            <a:ext cx="0" cy="2365781"/>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flipH="1">
            <a:off x="1033936" y="6532265"/>
            <a:ext cx="10411304"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11445239" y="4205170"/>
            <a:ext cx="0" cy="23214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11293542" y="4201005"/>
            <a:ext cx="151698"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7" name="组合 416"/>
          <p:cNvGrpSpPr/>
          <p:nvPr/>
        </p:nvGrpSpPr>
        <p:grpSpPr>
          <a:xfrm>
            <a:off x="2192370" y="4259757"/>
            <a:ext cx="5106595" cy="1461540"/>
            <a:chOff x="1805721" y="4522265"/>
            <a:chExt cx="9520434" cy="2226972"/>
          </a:xfrm>
        </p:grpSpPr>
        <p:grpSp>
          <p:nvGrpSpPr>
            <p:cNvPr id="418" name="组合 417"/>
            <p:cNvGrpSpPr/>
            <p:nvPr/>
          </p:nvGrpSpPr>
          <p:grpSpPr>
            <a:xfrm>
              <a:off x="1805721" y="4522265"/>
              <a:ext cx="9520434" cy="2226972"/>
              <a:chOff x="1744472" y="2274995"/>
              <a:chExt cx="9509257" cy="2224358"/>
            </a:xfrm>
          </p:grpSpPr>
          <p:cxnSp>
            <p:nvCxnSpPr>
              <p:cNvPr id="420" name="直接连接符 41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9" name="直接连接符 418"/>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4847821" y="4981364"/>
            <a:ext cx="166555" cy="1360040"/>
            <a:chOff x="1239056" y="2825057"/>
            <a:chExt cx="1165136" cy="1789912"/>
          </a:xfrm>
        </p:grpSpPr>
        <p:cxnSp>
          <p:nvCxnSpPr>
            <p:cNvPr id="424" name="直接连接符 423"/>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6" name="组合 425"/>
          <p:cNvGrpSpPr/>
          <p:nvPr/>
        </p:nvGrpSpPr>
        <p:grpSpPr>
          <a:xfrm>
            <a:off x="7603399" y="4652754"/>
            <a:ext cx="537165" cy="1387274"/>
            <a:chOff x="1239056" y="2754720"/>
            <a:chExt cx="2279270" cy="1885824"/>
          </a:xfrm>
        </p:grpSpPr>
        <p:cxnSp>
          <p:nvCxnSpPr>
            <p:cNvPr id="427" name="直接连接符 426"/>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8" name="直接连接符 42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9" name="组合 428"/>
          <p:cNvGrpSpPr/>
          <p:nvPr/>
        </p:nvGrpSpPr>
        <p:grpSpPr>
          <a:xfrm>
            <a:off x="9876848" y="3877029"/>
            <a:ext cx="1203172" cy="391805"/>
            <a:chOff x="571433" y="3331468"/>
            <a:chExt cx="5105236" cy="1364800"/>
          </a:xfrm>
        </p:grpSpPr>
        <p:cxnSp>
          <p:nvCxnSpPr>
            <p:cNvPr id="430" name="直接连接符 429"/>
            <p:cNvCxnSpPr/>
            <p:nvPr/>
          </p:nvCxnSpPr>
          <p:spPr>
            <a:xfrm flipH="1">
              <a:off x="4935700" y="4041201"/>
              <a:ext cx="740969"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1" name="直接连接符 430"/>
            <p:cNvCxnSpPr/>
            <p:nvPr/>
          </p:nvCxnSpPr>
          <p:spPr>
            <a:xfrm>
              <a:off x="573332" y="3331468"/>
              <a:ext cx="0" cy="136480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2" name="直接连接符 431"/>
            <p:cNvCxnSpPr/>
            <p:nvPr/>
          </p:nvCxnSpPr>
          <p:spPr>
            <a:xfrm flipH="1">
              <a:off x="571433" y="3331468"/>
              <a:ext cx="4285611"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4935700" y="3331468"/>
              <a:ext cx="0" cy="656807"/>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11028777" y="3944832"/>
            <a:ext cx="274434" cy="522964"/>
            <a:chOff x="4311617" y="4168879"/>
            <a:chExt cx="274449" cy="522994"/>
          </a:xfrm>
        </p:grpSpPr>
        <p:sp>
          <p:nvSpPr>
            <p:cNvPr id="435" name="流程图: 手动操作 434"/>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6" name="矩形 435"/>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7" name="组合 436"/>
          <p:cNvGrpSpPr/>
          <p:nvPr/>
        </p:nvGrpSpPr>
        <p:grpSpPr>
          <a:xfrm>
            <a:off x="7800291" y="3671390"/>
            <a:ext cx="274434" cy="522964"/>
            <a:chOff x="4311617" y="4168879"/>
            <a:chExt cx="274449" cy="522993"/>
          </a:xfrm>
        </p:grpSpPr>
        <p:sp>
          <p:nvSpPr>
            <p:cNvPr id="438" name="流程图: 手动操作 43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9" name="矩形 43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0" name="直接连接符 439"/>
          <p:cNvCxnSpPr/>
          <p:nvPr/>
        </p:nvCxnSpPr>
        <p:spPr>
          <a:xfrm>
            <a:off x="4470491" y="4268679"/>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1" name="组合 440"/>
          <p:cNvGrpSpPr/>
          <p:nvPr/>
        </p:nvGrpSpPr>
        <p:grpSpPr>
          <a:xfrm>
            <a:off x="4573330" y="4407208"/>
            <a:ext cx="274434" cy="522964"/>
            <a:chOff x="4311617" y="4168879"/>
            <a:chExt cx="274449" cy="522993"/>
          </a:xfrm>
        </p:grpSpPr>
        <p:sp>
          <p:nvSpPr>
            <p:cNvPr id="442" name="流程图: 手动操作 44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3" name="矩形 44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4" name="组合 443"/>
          <p:cNvGrpSpPr/>
          <p:nvPr/>
        </p:nvGrpSpPr>
        <p:grpSpPr>
          <a:xfrm>
            <a:off x="6552828" y="5659756"/>
            <a:ext cx="1411329" cy="404007"/>
            <a:chOff x="1394482" y="2325715"/>
            <a:chExt cx="1159010" cy="531703"/>
          </a:xfrm>
        </p:grpSpPr>
        <p:cxnSp>
          <p:nvCxnSpPr>
            <p:cNvPr id="445" name="直接连接符 444"/>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7" name="组合 446"/>
          <p:cNvGrpSpPr/>
          <p:nvPr/>
        </p:nvGrpSpPr>
        <p:grpSpPr>
          <a:xfrm>
            <a:off x="9447804" y="2181167"/>
            <a:ext cx="286797" cy="1957264"/>
            <a:chOff x="1394482" y="2325714"/>
            <a:chExt cx="1159010" cy="531704"/>
          </a:xfrm>
        </p:grpSpPr>
        <p:cxnSp>
          <p:nvCxnSpPr>
            <p:cNvPr id="448" name="直接连接符 447"/>
            <p:cNvCxnSpPr/>
            <p:nvPr/>
          </p:nvCxnSpPr>
          <p:spPr>
            <a:xfrm>
              <a:off x="2553492" y="2325714"/>
              <a:ext cx="0" cy="53170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9" name="直接连接符 448"/>
            <p:cNvCxnSpPr/>
            <p:nvPr/>
          </p:nvCxnSpPr>
          <p:spPr>
            <a:xfrm flipH="1">
              <a:off x="1394482" y="2857418"/>
              <a:ext cx="115901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1" name="组合 450"/>
          <p:cNvGrpSpPr/>
          <p:nvPr/>
        </p:nvGrpSpPr>
        <p:grpSpPr>
          <a:xfrm>
            <a:off x="4282063" y="2898754"/>
            <a:ext cx="1079126" cy="3184946"/>
            <a:chOff x="1239056" y="2754720"/>
            <a:chExt cx="7601870" cy="1916968"/>
          </a:xfrm>
        </p:grpSpPr>
        <p:cxnSp>
          <p:nvCxnSpPr>
            <p:cNvPr id="452" name="直接连接符 451"/>
            <p:cNvCxnSpPr/>
            <p:nvPr/>
          </p:nvCxnSpPr>
          <p:spPr>
            <a:xfrm flipH="1">
              <a:off x="1239056" y="4671688"/>
              <a:ext cx="76018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3" name="直接连接符 452"/>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4" name="直接连接符 45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55" name="组合 454"/>
          <p:cNvGrpSpPr/>
          <p:nvPr/>
        </p:nvGrpSpPr>
        <p:grpSpPr>
          <a:xfrm>
            <a:off x="1868068" y="3988118"/>
            <a:ext cx="274434" cy="522964"/>
            <a:chOff x="1970227" y="4236633"/>
            <a:chExt cx="289442" cy="551563"/>
          </a:xfrm>
        </p:grpSpPr>
        <p:sp>
          <p:nvSpPr>
            <p:cNvPr id="456" name="流程图: 手动操作 455"/>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7" name="矩形 456"/>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5630118" y="698389"/>
            <a:ext cx="4102776" cy="580480"/>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rPr>
              <a:t>M[PC]</a:t>
            </a:r>
            <a:r>
              <a:rPr lang="en-US" altLang="zh-CN" dirty="0">
                <a:solidFill>
                  <a:srgbClr val="7030A0"/>
                </a:solidFill>
                <a:sym typeface="Wingdings" panose="05000000000000000000" pitchFamily="2" charset="2"/>
              </a:rPr>
              <a:t>IR    </a:t>
            </a:r>
            <a:r>
              <a:rPr lang="en-US" altLang="zh-CN" dirty="0">
                <a:solidFill>
                  <a:srgbClr val="FF6600"/>
                </a:solidFill>
                <a:sym typeface="Wingdings" panose="05000000000000000000" pitchFamily="2" charset="2"/>
              </a:rPr>
              <a:t>PC+4PC</a:t>
            </a:r>
            <a:endParaRPr lang="zh-CN" altLang="en-US" dirty="0">
              <a:solidFill>
                <a:srgbClr val="FF6600"/>
              </a:solidFill>
            </a:endParaRPr>
          </a:p>
        </p:txBody>
      </p:sp>
      <p:grpSp>
        <p:nvGrpSpPr>
          <p:cNvPr id="466" name="组合 465"/>
          <p:cNvGrpSpPr/>
          <p:nvPr/>
        </p:nvGrpSpPr>
        <p:grpSpPr>
          <a:xfrm>
            <a:off x="9008850" y="3806635"/>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78" name="文本框 477"/>
          <p:cNvSpPr txBox="1"/>
          <p:nvPr/>
        </p:nvSpPr>
        <p:spPr>
          <a:xfrm>
            <a:off x="8832022" y="4957319"/>
            <a:ext cx="1801742"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6600"/>
                </a:solidFill>
                <a:sym typeface="Wingdings" panose="05000000000000000000" pitchFamily="2" charset="2"/>
              </a:rPr>
              <a:t>PC+4PC</a:t>
            </a:r>
            <a:endParaRPr lang="zh-CN" altLang="en-US" dirty="0">
              <a:solidFill>
                <a:srgbClr val="FF6600"/>
              </a:solidFill>
            </a:endParaRPr>
          </a:p>
        </p:txBody>
      </p:sp>
      <p:sp>
        <p:nvSpPr>
          <p:cNvPr id="479" name="文本框 478"/>
          <p:cNvSpPr txBox="1"/>
          <p:nvPr/>
        </p:nvSpPr>
        <p:spPr>
          <a:xfrm>
            <a:off x="1947506" y="3263794"/>
            <a:ext cx="230125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a:solidFill>
                  <a:srgbClr val="7030A0"/>
                </a:solidFill>
              </a:rPr>
              <a:t>M[PC</a:t>
            </a:r>
            <a:r>
              <a:rPr lang="en-US" altLang="zh-CN" dirty="0">
                <a:solidFill>
                  <a:srgbClr val="7030A0"/>
                </a:solidFill>
              </a:rPr>
              <a:t>]</a:t>
            </a:r>
            <a:r>
              <a:rPr lang="en-US" altLang="zh-CN" dirty="0">
                <a:solidFill>
                  <a:srgbClr val="7030A0"/>
                </a:solidFill>
                <a:sym typeface="Wingdings" panose="05000000000000000000" pitchFamily="2" charset="2"/>
              </a:rPr>
              <a:t>IR</a:t>
            </a:r>
            <a:endParaRPr lang="zh-CN" altLang="en-US" dirty="0"/>
          </a:p>
        </p:txBody>
      </p:sp>
      <p:cxnSp>
        <p:nvCxnSpPr>
          <p:cNvPr id="415" name="直接连接符 414"/>
          <p:cNvCxnSpPr/>
          <p:nvPr/>
        </p:nvCxnSpPr>
        <p:spPr>
          <a:xfrm>
            <a:off x="1033935" y="4163624"/>
            <a:ext cx="209416"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58" name="组合 457"/>
          <p:cNvGrpSpPr/>
          <p:nvPr/>
        </p:nvGrpSpPr>
        <p:grpSpPr>
          <a:xfrm>
            <a:off x="3549757" y="3932392"/>
            <a:ext cx="452368" cy="730863"/>
            <a:chOff x="3743887" y="4177861"/>
            <a:chExt cx="477107" cy="770832"/>
          </a:xfrm>
        </p:grpSpPr>
        <p:sp>
          <p:nvSpPr>
            <p:cNvPr id="459" name="矩形 458"/>
            <p:cNvSpPr/>
            <p:nvPr/>
          </p:nvSpPr>
          <p:spPr>
            <a:xfrm>
              <a:off x="3863358" y="4177861"/>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grpSp>
          <p:nvGrpSpPr>
            <p:cNvPr id="460" name="组合 459"/>
            <p:cNvGrpSpPr/>
            <p:nvPr/>
          </p:nvGrpSpPr>
          <p:grpSpPr>
            <a:xfrm>
              <a:off x="3743887" y="4475965"/>
              <a:ext cx="477107" cy="472728"/>
              <a:chOff x="3743887" y="4293594"/>
              <a:chExt cx="477107" cy="472728"/>
            </a:xfrm>
          </p:grpSpPr>
          <p:grpSp>
            <p:nvGrpSpPr>
              <p:cNvPr id="461" name="组合 460"/>
              <p:cNvGrpSpPr/>
              <p:nvPr/>
            </p:nvGrpSpPr>
            <p:grpSpPr>
              <a:xfrm>
                <a:off x="3743887" y="4440398"/>
                <a:ext cx="477107" cy="325924"/>
                <a:chOff x="2146087" y="4862847"/>
                <a:chExt cx="452393" cy="309040"/>
              </a:xfrm>
            </p:grpSpPr>
            <p:cxnSp>
              <p:nvCxnSpPr>
                <p:cNvPr id="463" name="直接连接符 46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64" name="矩形 46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62" name="等腰三角形 461"/>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80" name="矩形 479"/>
          <p:cNvSpPr/>
          <p:nvPr/>
        </p:nvSpPr>
        <p:spPr>
          <a:xfrm>
            <a:off x="3587161" y="388946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50" name="流程图: 延期 449"/>
          <p:cNvSpPr/>
          <p:nvPr/>
        </p:nvSpPr>
        <p:spPr>
          <a:xfrm>
            <a:off x="9870700" y="2016460"/>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82" name="组合 481"/>
          <p:cNvGrpSpPr/>
          <p:nvPr/>
        </p:nvGrpSpPr>
        <p:grpSpPr>
          <a:xfrm>
            <a:off x="1167488" y="3895407"/>
            <a:ext cx="452368" cy="795504"/>
            <a:chOff x="1167488" y="3895407"/>
            <a:chExt cx="452368" cy="795504"/>
          </a:xfrm>
        </p:grpSpPr>
        <p:sp>
          <p:nvSpPr>
            <p:cNvPr id="16" name="矩形 15"/>
            <p:cNvSpPr/>
            <p:nvPr/>
          </p:nvSpPr>
          <p:spPr>
            <a:xfrm>
              <a:off x="1267731" y="3934055"/>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 name="矩形 16"/>
            <p:cNvSpPr/>
            <p:nvPr/>
          </p:nvSpPr>
          <p:spPr>
            <a:xfrm>
              <a:off x="1208924" y="3895407"/>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91" name="组合 90"/>
            <p:cNvGrpSpPr/>
            <p:nvPr/>
          </p:nvGrpSpPr>
          <p:grpSpPr>
            <a:xfrm>
              <a:off x="1167488" y="4242695"/>
              <a:ext cx="452368" cy="448216"/>
              <a:chOff x="3743887" y="4293594"/>
              <a:chExt cx="477107" cy="472728"/>
            </a:xfrm>
            <a:solidFill>
              <a:srgbClr val="59B2FF"/>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69" name="组合 468"/>
          <p:cNvGrpSpPr/>
          <p:nvPr/>
        </p:nvGrpSpPr>
        <p:grpSpPr>
          <a:xfrm>
            <a:off x="1167488" y="3910125"/>
            <a:ext cx="452368" cy="785446"/>
            <a:chOff x="506704" y="3732861"/>
            <a:chExt cx="477107" cy="828400"/>
          </a:xfrm>
        </p:grpSpPr>
        <p:grpSp>
          <p:nvGrpSpPr>
            <p:cNvPr id="470" name="组合 469"/>
            <p:cNvGrpSpPr/>
            <p:nvPr/>
          </p:nvGrpSpPr>
          <p:grpSpPr>
            <a:xfrm>
              <a:off x="506704" y="3763015"/>
              <a:ext cx="477107" cy="798246"/>
              <a:chOff x="1231334" y="4179616"/>
              <a:chExt cx="477107" cy="798246"/>
            </a:xfrm>
          </p:grpSpPr>
          <p:sp>
            <p:nvSpPr>
              <p:cNvPr id="472" name="矩形 471"/>
              <p:cNvSpPr/>
              <p:nvPr/>
            </p:nvSpPr>
            <p:spPr>
              <a:xfrm>
                <a:off x="1337060" y="4179616"/>
                <a:ext cx="249125" cy="458068"/>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1231334" y="4505134"/>
                <a:ext cx="477107" cy="472728"/>
                <a:chOff x="3743887" y="4293594"/>
                <a:chExt cx="477107" cy="472728"/>
              </a:xfrm>
              <a:solidFill>
                <a:srgbClr val="59B2FF"/>
              </a:solidFill>
            </p:grpSpPr>
            <p:grpSp>
              <p:nvGrpSpPr>
                <p:cNvPr id="474" name="组合 473"/>
                <p:cNvGrpSpPr/>
                <p:nvPr/>
              </p:nvGrpSpPr>
              <p:grpSpPr>
                <a:xfrm>
                  <a:off x="3743887" y="4440399"/>
                  <a:ext cx="477107" cy="325923"/>
                  <a:chOff x="2146087" y="4862847"/>
                  <a:chExt cx="452393" cy="309039"/>
                </a:xfrm>
                <a:grpFill/>
              </p:grpSpPr>
              <p:cxnSp>
                <p:nvCxnSpPr>
                  <p:cNvPr id="476" name="直接连接符 47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1" name="矩形 470"/>
            <p:cNvSpPr/>
            <p:nvPr/>
          </p:nvSpPr>
          <p:spPr>
            <a:xfrm>
              <a:off x="549151" y="3732861"/>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p:cTn id="7" dur="500"/>
                                        <p:tgtEl>
                                          <p:spTgt spid="25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02"/>
                                        </p:tgtEl>
                                        <p:attrNameLst>
                                          <p:attrName>style.visibility</p:attrName>
                                        </p:attrNameLst>
                                      </p:cBhvr>
                                      <p:to>
                                        <p:strVal val="visible"/>
                                      </p:to>
                                    </p:set>
                                    <p:animEffect transition="in" filter="wipe(down)">
                                      <p:cBhvr>
                                        <p:cTn id="11" dur="500"/>
                                        <p:tgtEl>
                                          <p:spTgt spid="40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3"/>
                                        </p:tgtEl>
                                        <p:attrNameLst>
                                          <p:attrName>style.visibility</p:attrName>
                                        </p:attrNameLst>
                                      </p:cBhvr>
                                      <p:to>
                                        <p:strVal val="visible"/>
                                      </p:to>
                                    </p:set>
                                    <p:animEffect transition="in" filter="wipe(left)">
                                      <p:cBhvr>
                                        <p:cTn id="15" dur="500"/>
                                        <p:tgtEl>
                                          <p:spTgt spid="40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4"/>
                                        </p:tgtEl>
                                        <p:attrNameLst>
                                          <p:attrName>style.visibility</p:attrName>
                                        </p:attrNameLst>
                                      </p:cBhvr>
                                      <p:to>
                                        <p:strVal val="visible"/>
                                      </p:to>
                                    </p:set>
                                    <p:animEffect transition="in" filter="wipe(up)">
                                      <p:cBhvr>
                                        <p:cTn id="19" dur="500"/>
                                        <p:tgtEl>
                                          <p:spTgt spid="40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05"/>
                                        </p:tgtEl>
                                        <p:attrNameLst>
                                          <p:attrName>style.visibility</p:attrName>
                                        </p:attrNameLst>
                                      </p:cBhvr>
                                      <p:to>
                                        <p:strVal val="visible"/>
                                      </p:to>
                                    </p:set>
                                    <p:animEffect transition="in" filter="wipe(left)">
                                      <p:cBhvr>
                                        <p:cTn id="23" dur="500"/>
                                        <p:tgtEl>
                                          <p:spTgt spid="40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00"/>
                                        </p:tgtEl>
                                        <p:attrNameLst>
                                          <p:attrName>style.visibility</p:attrName>
                                        </p:attrNameLst>
                                      </p:cBhvr>
                                      <p:to>
                                        <p:strVal val="visible"/>
                                      </p:to>
                                    </p:set>
                                    <p:animEffect transition="in" filter="wipe(left)">
                                      <p:cBhvr>
                                        <p:cTn id="27" dur="500"/>
                                        <p:tgtEl>
                                          <p:spTgt spid="30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wipe(left)">
                                      <p:cBhvr>
                                        <p:cTn id="31" dur="500"/>
                                        <p:tgtEl>
                                          <p:spTgt spid="296"/>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wipe(left)">
                                      <p:cBhvr>
                                        <p:cTn id="35" dur="500"/>
                                        <p:tgtEl>
                                          <p:spTgt spid="298"/>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wipe(left)">
                                      <p:cBhvr>
                                        <p:cTn id="39" dur="500"/>
                                        <p:tgtEl>
                                          <p:spTgt spid="30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wipe(left)">
                                      <p:cBhvr>
                                        <p:cTn id="43" dur="500"/>
                                        <p:tgtEl>
                                          <p:spTgt spid="429"/>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wipe(left)">
                                      <p:cBhvr>
                                        <p:cTn id="47" dur="500"/>
                                        <p:tgtEl>
                                          <p:spTgt spid="416"/>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414"/>
                                        </p:tgtEl>
                                        <p:attrNameLst>
                                          <p:attrName>style.visibility</p:attrName>
                                        </p:attrNameLst>
                                      </p:cBhvr>
                                      <p:to>
                                        <p:strVal val="visible"/>
                                      </p:to>
                                    </p:set>
                                    <p:animEffect transition="in" filter="wipe(up)">
                                      <p:cBhvr>
                                        <p:cTn id="51" dur="500"/>
                                        <p:tgtEl>
                                          <p:spTgt spid="414"/>
                                        </p:tgtEl>
                                      </p:cBhvr>
                                    </p:animEffect>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413"/>
                                        </p:tgtEl>
                                        <p:attrNameLst>
                                          <p:attrName>style.visibility</p:attrName>
                                        </p:attrNameLst>
                                      </p:cBhvr>
                                      <p:to>
                                        <p:strVal val="visible"/>
                                      </p:to>
                                    </p:set>
                                    <p:animEffect transition="in" filter="wipe(right)">
                                      <p:cBhvr>
                                        <p:cTn id="55" dur="500"/>
                                        <p:tgtEl>
                                          <p:spTgt spid="413"/>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412"/>
                                        </p:tgtEl>
                                        <p:attrNameLst>
                                          <p:attrName>style.visibility</p:attrName>
                                        </p:attrNameLst>
                                      </p:cBhvr>
                                      <p:to>
                                        <p:strVal val="visible"/>
                                      </p:to>
                                    </p:set>
                                    <p:animEffect transition="in" filter="wipe(down)">
                                      <p:cBhvr>
                                        <p:cTn id="59" dur="500"/>
                                        <p:tgtEl>
                                          <p:spTgt spid="412"/>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415"/>
                                        </p:tgtEl>
                                        <p:attrNameLst>
                                          <p:attrName>style.visibility</p:attrName>
                                        </p:attrNameLst>
                                      </p:cBhvr>
                                      <p:to>
                                        <p:strVal val="visible"/>
                                      </p:to>
                                    </p:set>
                                    <p:animEffect transition="in" filter="wipe(left)">
                                      <p:cBhvr>
                                        <p:cTn id="63" dur="500"/>
                                        <p:tgtEl>
                                          <p:spTgt spid="415"/>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78"/>
                                        </p:tgtEl>
                                        <p:attrNameLst>
                                          <p:attrName>style.visibility</p:attrName>
                                        </p:attrNameLst>
                                      </p:cBhvr>
                                      <p:to>
                                        <p:strVal val="visible"/>
                                      </p:to>
                                    </p:set>
                                    <p:animEffect transition="in" filter="wipe(left)">
                                      <p:cBhvr>
                                        <p:cTn id="67" dur="500"/>
                                        <p:tgtEl>
                                          <p:spTgt spid="4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wipe(left)">
                                      <p:cBhvr>
                                        <p:cTn id="72" dur="500"/>
                                        <p:tgtEl>
                                          <p:spTgt spid="383"/>
                                        </p:tgtEl>
                                      </p:cBhvr>
                                    </p:animEffect>
                                  </p:childTnLst>
                                </p:cTn>
                              </p:par>
                              <p:par>
                                <p:cTn id="73" presetID="22" presetClass="entr" presetSubtype="8" fill="hold" nodeType="withEffect">
                                  <p:stCondLst>
                                    <p:cond delay="0"/>
                                  </p:stCondLst>
                                  <p:childTnLst>
                                    <p:set>
                                      <p:cBhvr>
                                        <p:cTn id="74" dur="1" fill="hold">
                                          <p:stCondLst>
                                            <p:cond delay="0"/>
                                          </p:stCondLst>
                                        </p:cTn>
                                        <p:tgtEl>
                                          <p:spTgt spid="373"/>
                                        </p:tgtEl>
                                        <p:attrNameLst>
                                          <p:attrName>style.visibility</p:attrName>
                                        </p:attrNameLst>
                                      </p:cBhvr>
                                      <p:to>
                                        <p:strVal val="visible"/>
                                      </p:to>
                                    </p:set>
                                    <p:animEffect transition="in" filter="wipe(left)">
                                      <p:cBhvr>
                                        <p:cTn id="75" dur="500"/>
                                        <p:tgtEl>
                                          <p:spTgt spid="373"/>
                                        </p:tgtEl>
                                      </p:cBhvr>
                                    </p:animEffect>
                                  </p:childTnLst>
                                </p:cTn>
                              </p:par>
                              <p:par>
                                <p:cTn id="76" presetID="22" presetClass="entr" presetSubtype="8" fill="hold" nodeType="withEffect">
                                  <p:stCondLst>
                                    <p:cond delay="0"/>
                                  </p:stCondLst>
                                  <p:childTnLst>
                                    <p:set>
                                      <p:cBhvr>
                                        <p:cTn id="77" dur="1" fill="hold">
                                          <p:stCondLst>
                                            <p:cond delay="0"/>
                                          </p:stCondLst>
                                        </p:cTn>
                                        <p:tgtEl>
                                          <p:spTgt spid="351"/>
                                        </p:tgtEl>
                                        <p:attrNameLst>
                                          <p:attrName>style.visibility</p:attrName>
                                        </p:attrNameLst>
                                      </p:cBhvr>
                                      <p:to>
                                        <p:strVal val="visible"/>
                                      </p:to>
                                    </p:set>
                                    <p:animEffect transition="in" filter="wipe(left)">
                                      <p:cBhvr>
                                        <p:cTn id="78" dur="500"/>
                                        <p:tgtEl>
                                          <p:spTgt spid="351"/>
                                        </p:tgtEl>
                                      </p:cBhvr>
                                    </p:animEffect>
                                  </p:childTnLst>
                                </p:cTn>
                              </p:par>
                              <p:par>
                                <p:cTn id="79" presetID="22" presetClass="entr" presetSubtype="2" fill="hold"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emph" presetSubtype="0" repeatCount="3000" fill="hold" nodeType="clickEffect">
                                  <p:stCondLst>
                                    <p:cond delay="0"/>
                                  </p:stCondLst>
                                  <p:childTnLst>
                                    <p:anim calcmode="discrete" valueType="str">
                                      <p:cBhvr>
                                        <p:cTn id="85" dur="1000" fill="hold"/>
                                        <p:tgtEl>
                                          <p:spTgt spid="383"/>
                                        </p:tgtEl>
                                        <p:attrNameLst>
                                          <p:attrName>style.visibility</p:attrName>
                                        </p:attrNameLst>
                                      </p:cBhvr>
                                      <p:tavLst>
                                        <p:tav tm="0">
                                          <p:val>
                                            <p:strVal val="hidden"/>
                                          </p:val>
                                        </p:tav>
                                        <p:tav tm="50000">
                                          <p:val>
                                            <p:strVal val="visible"/>
                                          </p:val>
                                        </p:tav>
                                      </p:tavLst>
                                    </p:anim>
                                  </p:childTnLst>
                                </p:cTn>
                              </p:par>
                              <p:par>
                                <p:cTn id="86" presetID="35" presetClass="emph" presetSubtype="0" repeatCount="3000" fill="hold" nodeType="withEffect">
                                  <p:stCondLst>
                                    <p:cond delay="0"/>
                                  </p:stCondLst>
                                  <p:childTnLst>
                                    <p:anim calcmode="discrete" valueType="str">
                                      <p:cBhvr>
                                        <p:cTn id="87" dur="1000" fill="hold"/>
                                        <p:tgtEl>
                                          <p:spTgt spid="373"/>
                                        </p:tgtEl>
                                        <p:attrNameLst>
                                          <p:attrName>style.visibility</p:attrName>
                                        </p:attrNameLst>
                                      </p:cBhvr>
                                      <p:tavLst>
                                        <p:tav tm="0">
                                          <p:val>
                                            <p:strVal val="hidden"/>
                                          </p:val>
                                        </p:tav>
                                        <p:tav tm="50000">
                                          <p:val>
                                            <p:strVal val="visible"/>
                                          </p:val>
                                        </p:tav>
                                      </p:tavLst>
                                    </p:anim>
                                  </p:childTnLst>
                                </p:cTn>
                              </p:par>
                              <p:par>
                                <p:cTn id="88" presetID="35" presetClass="emph" presetSubtype="0" repeatCount="3000" fill="hold" nodeType="withEffect">
                                  <p:stCondLst>
                                    <p:cond delay="0"/>
                                  </p:stCondLst>
                                  <p:childTnLst>
                                    <p:anim calcmode="discrete" valueType="str">
                                      <p:cBhvr>
                                        <p:cTn id="89" dur="1000" fill="hold"/>
                                        <p:tgtEl>
                                          <p:spTgt spid="351"/>
                                        </p:tgtEl>
                                        <p:attrNameLst>
                                          <p:attrName>style.visibility</p:attrName>
                                        </p:attrNameLst>
                                      </p:cBhvr>
                                      <p:tavLst>
                                        <p:tav tm="0">
                                          <p:val>
                                            <p:strVal val="hidden"/>
                                          </p:val>
                                        </p:tav>
                                        <p:tav tm="50000">
                                          <p:val>
                                            <p:strVal val="visible"/>
                                          </p:val>
                                        </p:tav>
                                      </p:tavLst>
                                    </p:anim>
                                  </p:childTnLst>
                                </p:cTn>
                              </p:par>
                              <p:par>
                                <p:cTn id="90" presetID="35" presetClass="emph" presetSubtype="0" repeatCount="3000" fill="hold" nodeType="withEffect">
                                  <p:stCondLst>
                                    <p:cond delay="0"/>
                                  </p:stCondLst>
                                  <p:childTnLst>
                                    <p:anim calcmode="discrete" valueType="str">
                                      <p:cBhvr>
                                        <p:cTn id="91"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61"/>
                                        </p:tgtEl>
                                        <p:attrNameLst>
                                          <p:attrName>style.visibility</p:attrName>
                                        </p:attrNameLst>
                                      </p:cBhvr>
                                      <p:to>
                                        <p:strVal val="visible"/>
                                      </p:to>
                                    </p:set>
                                    <p:animEffect transition="in" filter="wipe(left)">
                                      <p:cBhvr>
                                        <p:cTn id="96" dur="500"/>
                                        <p:tgtEl>
                                          <p:spTgt spid="261"/>
                                        </p:tgtEl>
                                      </p:cBhvr>
                                    </p:animEffect>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wipe(left)">
                                      <p:cBhvr>
                                        <p:cTn id="100" dur="500"/>
                                        <p:tgtEl>
                                          <p:spTgt spid="7"/>
                                        </p:tgtEl>
                                      </p:cBhvr>
                                    </p:animEffect>
                                  </p:childTnLst>
                                </p:cTn>
                              </p:par>
                            </p:childTnLst>
                          </p:cTn>
                        </p:par>
                        <p:par>
                          <p:cTn id="101" fill="hold">
                            <p:stCondLst>
                              <p:cond delay="1000"/>
                            </p:stCondLst>
                            <p:childTnLst>
                              <p:par>
                                <p:cTn id="102" presetID="22" presetClass="entr" presetSubtype="8" fill="hold" nodeType="afterEffect">
                                  <p:stCondLst>
                                    <p:cond delay="0"/>
                                  </p:stCondLst>
                                  <p:childTnLst>
                                    <p:set>
                                      <p:cBhvr>
                                        <p:cTn id="103" dur="1" fill="hold">
                                          <p:stCondLst>
                                            <p:cond delay="0"/>
                                          </p:stCondLst>
                                        </p:cTn>
                                        <p:tgtEl>
                                          <p:spTgt spid="278"/>
                                        </p:tgtEl>
                                        <p:attrNameLst>
                                          <p:attrName>style.visibility</p:attrName>
                                        </p:attrNameLst>
                                      </p:cBhvr>
                                      <p:to>
                                        <p:strVal val="visible"/>
                                      </p:to>
                                    </p:set>
                                    <p:animEffect transition="in" filter="wipe(left)">
                                      <p:cBhvr>
                                        <p:cTn id="104" dur="500"/>
                                        <p:tgtEl>
                                          <p:spTgt spid="278"/>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479"/>
                                        </p:tgtEl>
                                        <p:attrNameLst>
                                          <p:attrName>style.visibility</p:attrName>
                                        </p:attrNameLst>
                                      </p:cBhvr>
                                      <p:to>
                                        <p:strVal val="visible"/>
                                      </p:to>
                                    </p:set>
                                    <p:animEffect transition="in" filter="wipe(left)">
                                      <p:cBhvr>
                                        <p:cTn id="107" dur="500"/>
                                        <p:tgtEl>
                                          <p:spTgt spid="47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repeatCount="3000" fill="hold"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wipe(up)">
                                      <p:cBhvr>
                                        <p:cTn id="112" dur="500"/>
                                        <p:tgtEl>
                                          <p:spTgt spid="39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repeatCount="3000" fill="hold" nodeType="clickEffect">
                                  <p:stCondLst>
                                    <p:cond delay="0"/>
                                  </p:stCondLst>
                                  <p:childTnLst>
                                    <p:set>
                                      <p:cBhvr>
                                        <p:cTn id="116" dur="1" fill="hold">
                                          <p:stCondLst>
                                            <p:cond delay="0"/>
                                          </p:stCondLst>
                                        </p:cTn>
                                        <p:tgtEl>
                                          <p:spTgt spid="458"/>
                                        </p:tgtEl>
                                        <p:attrNameLst>
                                          <p:attrName>style.visibility</p:attrName>
                                        </p:attrNameLst>
                                      </p:cBhvr>
                                      <p:to>
                                        <p:strVal val="visible"/>
                                      </p:to>
                                    </p:set>
                                    <p:animEffect transition="in" filter="wipe(up)">
                                      <p:cBhvr>
                                        <p:cTn id="117" dur="500"/>
                                        <p:tgtEl>
                                          <p:spTgt spid="458"/>
                                        </p:tgtEl>
                                      </p:cBhvr>
                                    </p:animEffect>
                                  </p:childTnLst>
                                </p:cTn>
                              </p:par>
                              <p:par>
                                <p:cTn id="118" presetID="22" presetClass="entr" presetSubtype="1" repeatCount="3000" fill="hold" nodeType="withEffect">
                                  <p:stCondLst>
                                    <p:cond delay="0"/>
                                  </p:stCondLst>
                                  <p:childTnLst>
                                    <p:set>
                                      <p:cBhvr>
                                        <p:cTn id="119" dur="1" fill="hold">
                                          <p:stCondLst>
                                            <p:cond delay="0"/>
                                          </p:stCondLst>
                                        </p:cTn>
                                        <p:tgtEl>
                                          <p:spTgt spid="469"/>
                                        </p:tgtEl>
                                        <p:attrNameLst>
                                          <p:attrName>style.visibility</p:attrName>
                                        </p:attrNameLst>
                                      </p:cBhvr>
                                      <p:to>
                                        <p:strVal val="visible"/>
                                      </p:to>
                                    </p:set>
                                    <p:animEffect transition="in" filter="wipe(up)">
                                      <p:cBhvr>
                                        <p:cTn id="120"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animBg="1"/>
      <p:bldP spid="478" grpId="0"/>
      <p:bldP spid="47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7" name="直接连接符 946"/>
          <p:cNvCxnSpPr/>
          <p:nvPr/>
        </p:nvCxnSpPr>
        <p:spPr>
          <a:xfrm>
            <a:off x="4470491" y="42977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936" name="组合 935"/>
          <p:cNvGrpSpPr/>
          <p:nvPr/>
        </p:nvGrpSpPr>
        <p:grpSpPr>
          <a:xfrm>
            <a:off x="9876848" y="3906057"/>
            <a:ext cx="1203172" cy="391805"/>
            <a:chOff x="571433" y="3331468"/>
            <a:chExt cx="5105236" cy="1364800"/>
          </a:xfrm>
        </p:grpSpPr>
        <p:cxnSp>
          <p:nvCxnSpPr>
            <p:cNvPr id="937" name="直接连接符 936"/>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8" name="直接连接符 937"/>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9" name="直接连接符 938"/>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40" name="直接连接符 939"/>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76" name="组合 875"/>
          <p:cNvGrpSpPr/>
          <p:nvPr/>
        </p:nvGrpSpPr>
        <p:grpSpPr>
          <a:xfrm>
            <a:off x="1386137" y="1464546"/>
            <a:ext cx="9363346" cy="2489137"/>
            <a:chOff x="1461941" y="1362069"/>
            <a:chExt cx="9875404" cy="2625262"/>
          </a:xfrm>
        </p:grpSpPr>
        <p:cxnSp>
          <p:nvCxnSpPr>
            <p:cNvPr id="877" name="直接连接符 87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8" name="直接连接符 87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79" name="直接连接符 87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0" name="直接连接符 87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标题 1"/>
          <p:cNvSpPr>
            <a:spLocks noGrp="1"/>
          </p:cNvSpPr>
          <p:nvPr>
            <p:ph type="title"/>
          </p:nvPr>
        </p:nvSpPr>
        <p:spPr/>
        <p:txBody>
          <a:bodyPr>
            <a:normAutofit/>
          </a:bodyPr>
          <a:lstStyle/>
          <a:p>
            <a:r>
              <a:rPr lang="zh-CN" altLang="en-US" dirty="0"/>
              <a:t>多周期</a:t>
            </a:r>
            <a:r>
              <a:rPr lang="en-US" altLang="zh-CN" dirty="0"/>
              <a:t>MIPS</a:t>
            </a:r>
            <a:r>
              <a:rPr lang="zh-CN" altLang="en-US" dirty="0"/>
              <a:t>取指令阶段</a:t>
            </a:r>
            <a:r>
              <a:rPr lang="en-US" altLang="zh-CN" dirty="0"/>
              <a:t>T2</a:t>
            </a:r>
            <a:endParaRPr lang="zh-CN" altLang="en-US" dirty="0"/>
          </a:p>
        </p:txBody>
      </p:sp>
      <p:grpSp>
        <p:nvGrpSpPr>
          <p:cNvPr id="486" name="组合 485"/>
          <p:cNvGrpSpPr/>
          <p:nvPr/>
        </p:nvGrpSpPr>
        <p:grpSpPr>
          <a:xfrm>
            <a:off x="5245755" y="2510564"/>
            <a:ext cx="3987102" cy="1464868"/>
            <a:chOff x="5526640" y="1825630"/>
            <a:chExt cx="5210856" cy="1142068"/>
          </a:xfrm>
        </p:grpSpPr>
        <p:cxnSp>
          <p:nvCxnSpPr>
            <p:cNvPr id="724" name="直接连接符 72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25" name="直接连接符 724"/>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87" name="直接连接符 486"/>
          <p:cNvCxnSpPr/>
          <p:nvPr/>
        </p:nvCxnSpPr>
        <p:spPr>
          <a:xfrm>
            <a:off x="6601438" y="42927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8" name="直接连接符 487"/>
          <p:cNvCxnSpPr/>
          <p:nvPr/>
        </p:nvCxnSpPr>
        <p:spPr>
          <a:xfrm>
            <a:off x="6601438" y="4069913"/>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9" name="直接连接符 488"/>
          <p:cNvCxnSpPr/>
          <p:nvPr/>
        </p:nvCxnSpPr>
        <p:spPr>
          <a:xfrm>
            <a:off x="5227375"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90" name="矩形 489"/>
          <p:cNvSpPr/>
          <p:nvPr/>
        </p:nvSpPr>
        <p:spPr>
          <a:xfrm>
            <a:off x="5342939" y="3848704"/>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91" name="组合 490"/>
          <p:cNvGrpSpPr/>
          <p:nvPr/>
        </p:nvGrpSpPr>
        <p:grpSpPr>
          <a:xfrm>
            <a:off x="9008851" y="3835663"/>
            <a:ext cx="420145" cy="877030"/>
            <a:chOff x="9501522" y="3862856"/>
            <a:chExt cx="443122" cy="924992"/>
          </a:xfrm>
        </p:grpSpPr>
        <p:sp>
          <p:nvSpPr>
            <p:cNvPr id="72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3" name="矩形 722"/>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92" name="矩形 491"/>
          <p:cNvSpPr/>
          <p:nvPr/>
        </p:nvSpPr>
        <p:spPr>
          <a:xfrm>
            <a:off x="2424412" y="3848705"/>
            <a:ext cx="828857" cy="125967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3" name="矩形 492"/>
          <p:cNvSpPr/>
          <p:nvPr/>
        </p:nvSpPr>
        <p:spPr>
          <a:xfrm>
            <a:off x="1267731" y="3963083"/>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4" name="矩形 493"/>
          <p:cNvSpPr/>
          <p:nvPr/>
        </p:nvSpPr>
        <p:spPr>
          <a:xfrm>
            <a:off x="1208924" y="3924435"/>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495" name="矩形 49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496" name="矩形 495"/>
          <p:cNvSpPr/>
          <p:nvPr/>
        </p:nvSpPr>
        <p:spPr>
          <a:xfrm>
            <a:off x="4186453" y="2707290"/>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497" name="矩形 496"/>
          <p:cNvSpPr/>
          <p:nvPr/>
        </p:nvSpPr>
        <p:spPr>
          <a:xfrm>
            <a:off x="4240927" y="2915391"/>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498" name="任意多边形: 形状 47"/>
          <p:cNvSpPr/>
          <p:nvPr/>
        </p:nvSpPr>
        <p:spPr>
          <a:xfrm>
            <a:off x="5233724" y="3143977"/>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9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0" name="任意多边形: 形状 50"/>
          <p:cNvSpPr/>
          <p:nvPr/>
        </p:nvSpPr>
        <p:spPr>
          <a:xfrm>
            <a:off x="5123967" y="3350308"/>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501" name="直接连接符 50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02" name="直接连接符 50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直接连接符 502"/>
          <p:cNvCxnSpPr/>
          <p:nvPr/>
        </p:nvCxnSpPr>
        <p:spPr>
          <a:xfrm flipV="1">
            <a:off x="1511324" y="4185788"/>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04" name="直接连接符 503"/>
          <p:cNvCxnSpPr/>
          <p:nvPr/>
        </p:nvCxnSpPr>
        <p:spPr>
          <a:xfrm>
            <a:off x="2107155"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5" name="流程图: 手动操作 504"/>
          <p:cNvSpPr/>
          <p:nvPr/>
        </p:nvSpPr>
        <p:spPr>
          <a:xfrm rot="16200000">
            <a:off x="1770345"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06" name="矩形 505"/>
          <p:cNvSpPr/>
          <p:nvPr/>
        </p:nvSpPr>
        <p:spPr>
          <a:xfrm>
            <a:off x="1868068"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507" name="直接连接符 506"/>
          <p:cNvCxnSpPr/>
          <p:nvPr/>
        </p:nvCxnSpPr>
        <p:spPr>
          <a:xfrm>
            <a:off x="2111726"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8" name="矩形 50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509" name="矩形 508"/>
          <p:cNvSpPr/>
          <p:nvPr/>
        </p:nvSpPr>
        <p:spPr>
          <a:xfrm>
            <a:off x="3664292" y="396308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510" name="矩形 509"/>
          <p:cNvSpPr/>
          <p:nvPr/>
        </p:nvSpPr>
        <p:spPr>
          <a:xfrm>
            <a:off x="2608764"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11" name="矩形 510"/>
          <p:cNvSpPr/>
          <p:nvPr/>
        </p:nvSpPr>
        <p:spPr>
          <a:xfrm>
            <a:off x="2876195"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512" name="矩形 511"/>
          <p:cNvSpPr/>
          <p:nvPr/>
        </p:nvSpPr>
        <p:spPr>
          <a:xfrm>
            <a:off x="2408485"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513" name="矩形 512"/>
          <p:cNvSpPr/>
          <p:nvPr/>
        </p:nvSpPr>
        <p:spPr>
          <a:xfrm>
            <a:off x="2421484" y="4409674"/>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514" name="矩形 513"/>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15" name="矩形 514"/>
          <p:cNvSpPr/>
          <p:nvPr/>
        </p:nvSpPr>
        <p:spPr>
          <a:xfrm>
            <a:off x="3664292" y="5010393"/>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6" name="矩形 515"/>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517" name="矩形 516"/>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518" name="矩形 517"/>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519" name="矩形 518"/>
          <p:cNvSpPr/>
          <p:nvPr/>
        </p:nvSpPr>
        <p:spPr>
          <a:xfrm>
            <a:off x="4204027" y="46216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520" name="矩形 519"/>
          <p:cNvSpPr/>
          <p:nvPr/>
        </p:nvSpPr>
        <p:spPr>
          <a:xfrm>
            <a:off x="4249937" y="407087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521" name="矩形 520"/>
          <p:cNvSpPr/>
          <p:nvPr/>
        </p:nvSpPr>
        <p:spPr>
          <a:xfrm>
            <a:off x="4250976" y="3853007"/>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522" name="直接连接符 521"/>
          <p:cNvCxnSpPr/>
          <p:nvPr/>
        </p:nvCxnSpPr>
        <p:spPr>
          <a:xfrm>
            <a:off x="4293976" y="40710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3" name="直接连接符 522"/>
          <p:cNvCxnSpPr/>
          <p:nvPr/>
        </p:nvCxnSpPr>
        <p:spPr>
          <a:xfrm>
            <a:off x="4293976" y="4276839"/>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4" name="直接连接符 523"/>
          <p:cNvCxnSpPr>
            <a:endCxn id="509"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5" name="直接连接符 524"/>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6" name="直接连接符 525"/>
          <p:cNvCxnSpPr/>
          <p:nvPr/>
        </p:nvCxnSpPr>
        <p:spPr>
          <a:xfrm>
            <a:off x="3872278" y="4184024"/>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27" name="直接连接符 526"/>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28" name="流程图: 手动输入 146"/>
          <p:cNvSpPr/>
          <p:nvPr/>
        </p:nvSpPr>
        <p:spPr>
          <a:xfrm>
            <a:off x="5390168"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9" name="矩形 528"/>
          <p:cNvSpPr/>
          <p:nvPr/>
        </p:nvSpPr>
        <p:spPr>
          <a:xfrm>
            <a:off x="5504369" y="5913544"/>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530" name="矩形 529"/>
          <p:cNvSpPr/>
          <p:nvPr/>
        </p:nvSpPr>
        <p:spPr>
          <a:xfrm>
            <a:off x="5335371" y="390605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1" name="矩形 530"/>
          <p:cNvSpPr/>
          <p:nvPr/>
        </p:nvSpPr>
        <p:spPr>
          <a:xfrm>
            <a:off x="5335371" y="411185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2" name="矩形 531"/>
          <p:cNvSpPr/>
          <p:nvPr/>
        </p:nvSpPr>
        <p:spPr>
          <a:xfrm>
            <a:off x="5335371" y="4523306"/>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33" name="矩形 532"/>
          <p:cNvSpPr/>
          <p:nvPr/>
        </p:nvSpPr>
        <p:spPr>
          <a:xfrm>
            <a:off x="5335372" y="4950452"/>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4" name="矩形 533"/>
          <p:cNvSpPr/>
          <p:nvPr/>
        </p:nvSpPr>
        <p:spPr>
          <a:xfrm>
            <a:off x="5714151" y="3815552"/>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35" name="矩形 534"/>
          <p:cNvSpPr/>
          <p:nvPr/>
        </p:nvSpPr>
        <p:spPr>
          <a:xfrm>
            <a:off x="6258312" y="3899638"/>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6" name="矩形 535"/>
          <p:cNvSpPr/>
          <p:nvPr/>
        </p:nvSpPr>
        <p:spPr>
          <a:xfrm>
            <a:off x="6254939" y="4139232"/>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37" name="矩形 536"/>
          <p:cNvSpPr/>
          <p:nvPr/>
        </p:nvSpPr>
        <p:spPr>
          <a:xfrm>
            <a:off x="5672771" y="4552860"/>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38" name="矩形 537"/>
          <p:cNvSpPr/>
          <p:nvPr/>
        </p:nvSpPr>
        <p:spPr>
          <a:xfrm>
            <a:off x="6867140" y="3855632"/>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39" name="矩形 538"/>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40" name="矩形 539"/>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541" name="矩形 540"/>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542" name="直接连接符 541"/>
          <p:cNvCxnSpPr/>
          <p:nvPr/>
        </p:nvCxnSpPr>
        <p:spPr>
          <a:xfrm>
            <a:off x="7073043"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nvCxnSpPr>
        <p:spPr>
          <a:xfrm>
            <a:off x="7073043"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nvCxnSpPr>
        <p:spPr>
          <a:xfrm>
            <a:off x="7940406"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5" name="矩形 544"/>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546" name="直接连接符 545"/>
          <p:cNvCxnSpPr/>
          <p:nvPr/>
        </p:nvCxnSpPr>
        <p:spPr>
          <a:xfrm>
            <a:off x="8572313" y="4597743"/>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47" name="平行四边形 546"/>
          <p:cNvSpPr/>
          <p:nvPr/>
        </p:nvSpPr>
        <p:spPr>
          <a:xfrm rot="4500000">
            <a:off x="7718557" y="5290632"/>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8" name="矩形 547"/>
          <p:cNvSpPr/>
          <p:nvPr/>
        </p:nvSpPr>
        <p:spPr>
          <a:xfrm>
            <a:off x="7720774"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49" name="任意多边形: 形状 192"/>
          <p:cNvSpPr/>
          <p:nvPr/>
        </p:nvSpPr>
        <p:spPr>
          <a:xfrm flipV="1">
            <a:off x="8039382"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50" name="矩形 549"/>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551" name="矩形 550"/>
          <p:cNvSpPr/>
          <p:nvPr/>
        </p:nvSpPr>
        <p:spPr>
          <a:xfrm>
            <a:off x="8552029"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552" name="矩形 551"/>
          <p:cNvSpPr/>
          <p:nvPr/>
        </p:nvSpPr>
        <p:spPr>
          <a:xfrm>
            <a:off x="9191094"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553" name="矩形 552"/>
          <p:cNvSpPr/>
          <p:nvPr/>
        </p:nvSpPr>
        <p:spPr>
          <a:xfrm>
            <a:off x="9435230" y="4320295"/>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554" name="直接连接符 553"/>
          <p:cNvCxnSpPr/>
          <p:nvPr/>
        </p:nvCxnSpPr>
        <p:spPr>
          <a:xfrm>
            <a:off x="9428996" y="4310916"/>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57" name="矩形 556"/>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558" name="直接连接符 557"/>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nvCxnSpPr>
        <p:spPr>
          <a:xfrm>
            <a:off x="4293976"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61" name="矩形 560"/>
          <p:cNvSpPr/>
          <p:nvPr/>
        </p:nvSpPr>
        <p:spPr>
          <a:xfrm>
            <a:off x="3589677" y="3923002"/>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563" name="Group 1"/>
          <p:cNvGrpSpPr/>
          <p:nvPr/>
        </p:nvGrpSpPr>
        <p:grpSpPr>
          <a:xfrm>
            <a:off x="10296097" y="1992384"/>
            <a:ext cx="259246" cy="192503"/>
            <a:chOff x="3990332" y="3048832"/>
            <a:chExt cx="1009448" cy="723602"/>
          </a:xfrm>
        </p:grpSpPr>
        <p:sp>
          <p:nvSpPr>
            <p:cNvPr id="71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71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564" name="组合 563"/>
          <p:cNvGrpSpPr/>
          <p:nvPr/>
        </p:nvGrpSpPr>
        <p:grpSpPr>
          <a:xfrm>
            <a:off x="4993113" y="4854803"/>
            <a:ext cx="274434" cy="522963"/>
            <a:chOff x="4311617" y="4168879"/>
            <a:chExt cx="274449" cy="522993"/>
          </a:xfrm>
        </p:grpSpPr>
        <p:sp>
          <p:nvSpPr>
            <p:cNvPr id="714" name="流程图: 手动操作 7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15" name="矩形 7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565" name="矩形 564"/>
          <p:cNvSpPr/>
          <p:nvPr/>
        </p:nvSpPr>
        <p:spPr>
          <a:xfrm>
            <a:off x="4742349" y="3846440"/>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566" name="矩形 565"/>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567" name="矩形 566"/>
          <p:cNvSpPr/>
          <p:nvPr/>
        </p:nvSpPr>
        <p:spPr>
          <a:xfrm>
            <a:off x="4308310" y="4800210"/>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568" name="组合 567"/>
          <p:cNvGrpSpPr/>
          <p:nvPr/>
        </p:nvGrpSpPr>
        <p:grpSpPr>
          <a:xfrm>
            <a:off x="3549760" y="4244066"/>
            <a:ext cx="452368" cy="448216"/>
            <a:chOff x="3743887" y="4293594"/>
            <a:chExt cx="477107" cy="472728"/>
          </a:xfrm>
        </p:grpSpPr>
        <p:grpSp>
          <p:nvGrpSpPr>
            <p:cNvPr id="710" name="组合 709"/>
            <p:cNvGrpSpPr/>
            <p:nvPr/>
          </p:nvGrpSpPr>
          <p:grpSpPr>
            <a:xfrm>
              <a:off x="3743887" y="4440398"/>
              <a:ext cx="477107" cy="325924"/>
              <a:chOff x="2146087" y="4862847"/>
              <a:chExt cx="452393" cy="309040"/>
            </a:xfrm>
          </p:grpSpPr>
          <p:cxnSp>
            <p:nvCxnSpPr>
              <p:cNvPr id="712" name="直接连接符 71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13" name="矩形 71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11" name="等腰三角形 710"/>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69" name="组合 568"/>
          <p:cNvGrpSpPr/>
          <p:nvPr/>
        </p:nvGrpSpPr>
        <p:grpSpPr>
          <a:xfrm>
            <a:off x="3549760" y="5292687"/>
            <a:ext cx="452368" cy="448216"/>
            <a:chOff x="3743887" y="4293594"/>
            <a:chExt cx="477107" cy="472728"/>
          </a:xfrm>
          <a:solidFill>
            <a:schemeClr val="bg1"/>
          </a:solidFill>
        </p:grpSpPr>
        <p:grpSp>
          <p:nvGrpSpPr>
            <p:cNvPr id="706" name="组合 705"/>
            <p:cNvGrpSpPr/>
            <p:nvPr/>
          </p:nvGrpSpPr>
          <p:grpSpPr>
            <a:xfrm>
              <a:off x="3743887" y="4440398"/>
              <a:ext cx="477107" cy="325924"/>
              <a:chOff x="2146087" y="4862847"/>
              <a:chExt cx="452393" cy="309040"/>
            </a:xfrm>
            <a:grpFill/>
          </p:grpSpPr>
          <p:cxnSp>
            <p:nvCxnSpPr>
              <p:cNvPr id="708" name="直接连接符 70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9" name="矩形 70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7" name="等腰三角形 706"/>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0" name="组合 569"/>
          <p:cNvGrpSpPr/>
          <p:nvPr/>
        </p:nvGrpSpPr>
        <p:grpSpPr>
          <a:xfrm>
            <a:off x="1167488" y="4271723"/>
            <a:ext cx="452368" cy="448216"/>
            <a:chOff x="3743887" y="4293594"/>
            <a:chExt cx="477107" cy="472728"/>
          </a:xfrm>
          <a:solidFill>
            <a:srgbClr val="59B2FF"/>
          </a:solidFill>
        </p:grpSpPr>
        <p:grpSp>
          <p:nvGrpSpPr>
            <p:cNvPr id="702" name="组合 701"/>
            <p:cNvGrpSpPr/>
            <p:nvPr/>
          </p:nvGrpSpPr>
          <p:grpSpPr>
            <a:xfrm>
              <a:off x="3743887" y="4440398"/>
              <a:ext cx="477107" cy="325924"/>
              <a:chOff x="2146087" y="4862847"/>
              <a:chExt cx="452393" cy="309040"/>
            </a:xfrm>
            <a:grpFill/>
          </p:grpSpPr>
          <p:cxnSp>
            <p:nvCxnSpPr>
              <p:cNvPr id="704" name="直接连接符 70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5" name="矩形 70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703" name="等腰三角形 702"/>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1" name="组合 570"/>
          <p:cNvGrpSpPr/>
          <p:nvPr/>
        </p:nvGrpSpPr>
        <p:grpSpPr>
          <a:xfrm>
            <a:off x="2626441" y="4973520"/>
            <a:ext cx="452367" cy="463373"/>
            <a:chOff x="3743887" y="4293594"/>
            <a:chExt cx="477106" cy="451964"/>
          </a:xfrm>
          <a:solidFill>
            <a:srgbClr val="92D050"/>
          </a:solidFill>
        </p:grpSpPr>
        <p:grpSp>
          <p:nvGrpSpPr>
            <p:cNvPr id="698" name="组合 697"/>
            <p:cNvGrpSpPr/>
            <p:nvPr/>
          </p:nvGrpSpPr>
          <p:grpSpPr>
            <a:xfrm>
              <a:off x="3743887" y="4420795"/>
              <a:ext cx="477106" cy="324763"/>
              <a:chOff x="2146087" y="4844273"/>
              <a:chExt cx="452392" cy="307940"/>
            </a:xfrm>
            <a:grpFill/>
          </p:grpSpPr>
          <p:cxnSp>
            <p:nvCxnSpPr>
              <p:cNvPr id="700" name="直接连接符 699"/>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01" name="矩形 700"/>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9" name="等腰三角形 698"/>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2" name="组合 571"/>
          <p:cNvGrpSpPr/>
          <p:nvPr/>
        </p:nvGrpSpPr>
        <p:grpSpPr>
          <a:xfrm>
            <a:off x="6746834" y="4365798"/>
            <a:ext cx="452368" cy="448216"/>
            <a:chOff x="3743887" y="4293594"/>
            <a:chExt cx="477107" cy="472728"/>
          </a:xfrm>
        </p:grpSpPr>
        <p:grpSp>
          <p:nvGrpSpPr>
            <p:cNvPr id="694" name="组合 693"/>
            <p:cNvGrpSpPr/>
            <p:nvPr/>
          </p:nvGrpSpPr>
          <p:grpSpPr>
            <a:xfrm>
              <a:off x="3743887" y="4440398"/>
              <a:ext cx="477107" cy="325924"/>
              <a:chOff x="2146087" y="4862847"/>
              <a:chExt cx="452393" cy="309040"/>
            </a:xfrm>
          </p:grpSpPr>
          <p:cxnSp>
            <p:nvCxnSpPr>
              <p:cNvPr id="696" name="直接连接符 69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7" name="矩形 69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5" name="等腰三角形 69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574" name="组合 573"/>
          <p:cNvGrpSpPr/>
          <p:nvPr/>
        </p:nvGrpSpPr>
        <p:grpSpPr>
          <a:xfrm>
            <a:off x="5731889" y="5197442"/>
            <a:ext cx="452368" cy="448214"/>
            <a:chOff x="3743887" y="4293594"/>
            <a:chExt cx="477107" cy="472726"/>
          </a:xfrm>
          <a:solidFill>
            <a:srgbClr val="FFCCFF"/>
          </a:solidFill>
        </p:grpSpPr>
        <p:grpSp>
          <p:nvGrpSpPr>
            <p:cNvPr id="686" name="组合 685"/>
            <p:cNvGrpSpPr/>
            <p:nvPr/>
          </p:nvGrpSpPr>
          <p:grpSpPr>
            <a:xfrm>
              <a:off x="3743887" y="4411014"/>
              <a:ext cx="477107" cy="355306"/>
              <a:chOff x="2146087" y="4834986"/>
              <a:chExt cx="452393" cy="336900"/>
            </a:xfrm>
            <a:grpFill/>
          </p:grpSpPr>
          <p:cxnSp>
            <p:nvCxnSpPr>
              <p:cNvPr id="688" name="直接连接符 687"/>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89" name="矩形 688"/>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87" name="等腰三角形 686"/>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575" name="矩形 574"/>
          <p:cNvSpPr/>
          <p:nvPr/>
        </p:nvSpPr>
        <p:spPr>
          <a:xfrm>
            <a:off x="3455793"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576" name="矩形 575"/>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577" name="组合 576"/>
          <p:cNvGrpSpPr/>
          <p:nvPr/>
        </p:nvGrpSpPr>
        <p:grpSpPr>
          <a:xfrm>
            <a:off x="3541721" y="1631829"/>
            <a:ext cx="7868077" cy="2065916"/>
            <a:chOff x="3735408" y="1538500"/>
            <a:chExt cx="8298362" cy="2178896"/>
          </a:xfrm>
        </p:grpSpPr>
        <p:sp>
          <p:nvSpPr>
            <p:cNvPr id="671" name="矩形 670"/>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2" name="矩形 671"/>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3" name="矩形 672"/>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674" name="直接连接符 673"/>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5" name="矩形 674"/>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6" name="矩形 675"/>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7" name="矩形 676"/>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8" name="矩形 677"/>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79" name="矩形 678"/>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0" name="矩形 679"/>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1" name="矩形 680"/>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2" name="矩形 681"/>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3" name="矩形 682"/>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684" name="矩形 683"/>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578" name="矩形 577"/>
          <p:cNvSpPr/>
          <p:nvPr/>
        </p:nvSpPr>
        <p:spPr>
          <a:xfrm>
            <a:off x="955877" y="3664302"/>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580" name="直接连接符 579"/>
          <p:cNvCxnSpPr/>
          <p:nvPr/>
        </p:nvCxnSpPr>
        <p:spPr>
          <a:xfrm>
            <a:off x="7939055" y="4894651"/>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flipV="1">
            <a:off x="7940309" y="4894651"/>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582" name="组合 581"/>
          <p:cNvGrpSpPr/>
          <p:nvPr/>
        </p:nvGrpSpPr>
        <p:grpSpPr>
          <a:xfrm>
            <a:off x="1386137" y="1464546"/>
            <a:ext cx="9363345" cy="2489137"/>
            <a:chOff x="1461941" y="1362069"/>
            <a:chExt cx="9875404" cy="2625262"/>
          </a:xfrm>
        </p:grpSpPr>
        <p:cxnSp>
          <p:nvCxnSpPr>
            <p:cNvPr id="665" name="直接连接符 664"/>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6" name="直接连接符 665"/>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7" name="直接连接符 666"/>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8" name="直接连接符 667"/>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3" name="组合 582"/>
          <p:cNvGrpSpPr/>
          <p:nvPr/>
        </p:nvGrpSpPr>
        <p:grpSpPr>
          <a:xfrm>
            <a:off x="5240074" y="1873762"/>
            <a:ext cx="5075479" cy="141417"/>
            <a:chOff x="5526640" y="1825630"/>
            <a:chExt cx="5353044" cy="149151"/>
          </a:xfrm>
        </p:grpSpPr>
        <p:cxnSp>
          <p:nvCxnSpPr>
            <p:cNvPr id="662" name="直接连接符 66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3" name="直接连接符 66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4" name="直接连接符 66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584" name="直接连接符 583"/>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585" name="组合 584"/>
          <p:cNvGrpSpPr/>
          <p:nvPr/>
        </p:nvGrpSpPr>
        <p:grpSpPr>
          <a:xfrm>
            <a:off x="5240074" y="2300983"/>
            <a:ext cx="5933775" cy="1720651"/>
            <a:chOff x="5526640" y="1825630"/>
            <a:chExt cx="5210856" cy="1341486"/>
          </a:xfrm>
        </p:grpSpPr>
        <p:cxnSp>
          <p:nvCxnSpPr>
            <p:cNvPr id="660" name="直接连接符 65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1" name="直接连接符 66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组合 585"/>
          <p:cNvGrpSpPr/>
          <p:nvPr/>
        </p:nvGrpSpPr>
        <p:grpSpPr>
          <a:xfrm>
            <a:off x="5239339" y="2720178"/>
            <a:ext cx="3134510" cy="1498461"/>
            <a:chOff x="5526640" y="1825630"/>
            <a:chExt cx="5210856" cy="1168258"/>
          </a:xfrm>
        </p:grpSpPr>
        <p:cxnSp>
          <p:nvCxnSpPr>
            <p:cNvPr id="658" name="直接连接符 65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直接连接符 658"/>
            <p:cNvCxnSpPr/>
            <p:nvPr/>
          </p:nvCxnSpPr>
          <p:spPr>
            <a:xfrm>
              <a:off x="10737496" y="1825630"/>
              <a:ext cx="0" cy="116825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组合 586"/>
          <p:cNvGrpSpPr/>
          <p:nvPr/>
        </p:nvGrpSpPr>
        <p:grpSpPr>
          <a:xfrm>
            <a:off x="5246422" y="2931047"/>
            <a:ext cx="2697653" cy="855990"/>
            <a:chOff x="5526640" y="1825630"/>
            <a:chExt cx="5220570" cy="667363"/>
          </a:xfrm>
        </p:grpSpPr>
        <p:cxnSp>
          <p:nvCxnSpPr>
            <p:cNvPr id="656" name="直接连接符 65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7" name="直接连接符 656"/>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组合 587"/>
          <p:cNvGrpSpPr/>
          <p:nvPr/>
        </p:nvGrpSpPr>
        <p:grpSpPr>
          <a:xfrm flipH="1">
            <a:off x="2015814" y="2254976"/>
            <a:ext cx="2588014" cy="1827074"/>
            <a:chOff x="5526640" y="1825630"/>
            <a:chExt cx="5210856" cy="1341486"/>
          </a:xfrm>
        </p:grpSpPr>
        <p:cxnSp>
          <p:nvCxnSpPr>
            <p:cNvPr id="654" name="直接连接符 65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5" name="直接连接符 65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9" name="组合 588"/>
          <p:cNvGrpSpPr/>
          <p:nvPr/>
        </p:nvGrpSpPr>
        <p:grpSpPr>
          <a:xfrm flipH="1">
            <a:off x="2852740" y="2499084"/>
            <a:ext cx="1750117" cy="1361631"/>
            <a:chOff x="5526640" y="1825630"/>
            <a:chExt cx="5210856" cy="1341486"/>
          </a:xfrm>
        </p:grpSpPr>
        <p:cxnSp>
          <p:nvCxnSpPr>
            <p:cNvPr id="652" name="直接连接符 65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直接连接符 65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0" name="组合 589"/>
          <p:cNvGrpSpPr/>
          <p:nvPr/>
        </p:nvGrpSpPr>
        <p:grpSpPr>
          <a:xfrm flipH="1">
            <a:off x="3786623" y="2744058"/>
            <a:ext cx="816234" cy="1218552"/>
            <a:chOff x="5526640" y="1825630"/>
            <a:chExt cx="5210856" cy="1341486"/>
          </a:xfrm>
        </p:grpSpPr>
        <p:cxnSp>
          <p:nvCxnSpPr>
            <p:cNvPr id="650" name="直接连接符 64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1" name="直接连接符 65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1" name="组合 590"/>
          <p:cNvGrpSpPr/>
          <p:nvPr/>
        </p:nvGrpSpPr>
        <p:grpSpPr>
          <a:xfrm>
            <a:off x="1712092" y="3433039"/>
            <a:ext cx="6112648" cy="746763"/>
            <a:chOff x="1805721" y="3620584"/>
            <a:chExt cx="6446933" cy="787602"/>
          </a:xfrm>
        </p:grpSpPr>
        <p:cxnSp>
          <p:nvCxnSpPr>
            <p:cNvPr id="646" name="直接连接符 64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7" name="直接连接符 64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8" name="直接连接符 64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9" name="直接连接符 64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2" name="组合 591"/>
          <p:cNvGrpSpPr/>
          <p:nvPr/>
        </p:nvGrpSpPr>
        <p:grpSpPr>
          <a:xfrm>
            <a:off x="1712092" y="4327678"/>
            <a:ext cx="9026780" cy="2047498"/>
            <a:chOff x="1805721" y="4564148"/>
            <a:chExt cx="9520434" cy="2159469"/>
          </a:xfrm>
        </p:grpSpPr>
        <p:grpSp>
          <p:nvGrpSpPr>
            <p:cNvPr id="641" name="组合 640"/>
            <p:cNvGrpSpPr/>
            <p:nvPr/>
          </p:nvGrpSpPr>
          <p:grpSpPr>
            <a:xfrm>
              <a:off x="1805721" y="4564148"/>
              <a:ext cx="9520434" cy="2159469"/>
              <a:chOff x="1744472" y="2316829"/>
              <a:chExt cx="9509257" cy="2156934"/>
            </a:xfrm>
          </p:grpSpPr>
          <p:cxnSp>
            <p:nvCxnSpPr>
              <p:cNvPr id="643" name="直接连接符 64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4" name="直接连接符 64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5" name="直接连接符 64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42" name="直接连接符 64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3" name="组合 592"/>
          <p:cNvGrpSpPr/>
          <p:nvPr/>
        </p:nvGrpSpPr>
        <p:grpSpPr>
          <a:xfrm>
            <a:off x="1033935" y="4192653"/>
            <a:ext cx="10411306" cy="2368641"/>
            <a:chOff x="1805720" y="4629712"/>
            <a:chExt cx="9520436" cy="2093905"/>
          </a:xfrm>
        </p:grpSpPr>
        <p:grpSp>
          <p:nvGrpSpPr>
            <p:cNvPr id="635" name="组合 634"/>
            <p:cNvGrpSpPr/>
            <p:nvPr/>
          </p:nvGrpSpPr>
          <p:grpSpPr>
            <a:xfrm>
              <a:off x="1805720" y="4629712"/>
              <a:ext cx="9520435" cy="2093905"/>
              <a:chOff x="1744471" y="2382316"/>
              <a:chExt cx="9509258" cy="2091447"/>
            </a:xfrm>
          </p:grpSpPr>
          <p:cxnSp>
            <p:nvCxnSpPr>
              <p:cNvPr id="638" name="直接连接符 63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9" name="直接连接符 63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40" name="直接连接符 63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6" name="直接连接符 63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4" name="组合 593"/>
          <p:cNvGrpSpPr/>
          <p:nvPr/>
        </p:nvGrpSpPr>
        <p:grpSpPr>
          <a:xfrm>
            <a:off x="2192370" y="4288787"/>
            <a:ext cx="5106595" cy="1461540"/>
            <a:chOff x="1805721" y="4522265"/>
            <a:chExt cx="9520434" cy="2226972"/>
          </a:xfrm>
        </p:grpSpPr>
        <p:grpSp>
          <p:nvGrpSpPr>
            <p:cNvPr id="630" name="组合 629"/>
            <p:cNvGrpSpPr/>
            <p:nvPr/>
          </p:nvGrpSpPr>
          <p:grpSpPr>
            <a:xfrm>
              <a:off x="1805721" y="4522265"/>
              <a:ext cx="9520434" cy="2226972"/>
              <a:chOff x="1744472" y="2274995"/>
              <a:chExt cx="9509257" cy="2224358"/>
            </a:xfrm>
          </p:grpSpPr>
          <p:cxnSp>
            <p:nvCxnSpPr>
              <p:cNvPr id="632" name="直接连接符 631"/>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3" name="直接连接符 632"/>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34" name="直接连接符 633"/>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31" name="直接连接符 630"/>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595" name="组合 594"/>
          <p:cNvGrpSpPr/>
          <p:nvPr/>
        </p:nvGrpSpPr>
        <p:grpSpPr>
          <a:xfrm>
            <a:off x="3433596" y="4191471"/>
            <a:ext cx="220871" cy="1005969"/>
            <a:chOff x="1744472" y="3175426"/>
            <a:chExt cx="1545101" cy="1323927"/>
          </a:xfrm>
        </p:grpSpPr>
        <p:cxnSp>
          <p:nvCxnSpPr>
            <p:cNvPr id="628" name="直接连接符 6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9" name="直接连接符 6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6" name="组合 595"/>
          <p:cNvGrpSpPr/>
          <p:nvPr/>
        </p:nvGrpSpPr>
        <p:grpSpPr>
          <a:xfrm>
            <a:off x="4847819" y="5010393"/>
            <a:ext cx="166555" cy="1360040"/>
            <a:chOff x="1239056" y="2825057"/>
            <a:chExt cx="1165136" cy="1789912"/>
          </a:xfrm>
        </p:grpSpPr>
        <p:cxnSp>
          <p:nvCxnSpPr>
            <p:cNvPr id="626" name="直接连接符 625"/>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7" name="直接连接符 626"/>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7" name="组合 596"/>
          <p:cNvGrpSpPr/>
          <p:nvPr/>
        </p:nvGrpSpPr>
        <p:grpSpPr>
          <a:xfrm>
            <a:off x="7603397" y="4681783"/>
            <a:ext cx="537165" cy="1387275"/>
            <a:chOff x="1239056" y="2754720"/>
            <a:chExt cx="2279270" cy="1885824"/>
          </a:xfrm>
        </p:grpSpPr>
        <p:cxnSp>
          <p:nvCxnSpPr>
            <p:cNvPr id="624" name="直接连接符 62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5" name="直接连接符 62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8" name="组合 597"/>
          <p:cNvGrpSpPr/>
          <p:nvPr/>
        </p:nvGrpSpPr>
        <p:grpSpPr>
          <a:xfrm>
            <a:off x="9876846" y="3906058"/>
            <a:ext cx="1203172" cy="391805"/>
            <a:chOff x="571433" y="3331468"/>
            <a:chExt cx="5105236" cy="1364800"/>
          </a:xfrm>
        </p:grpSpPr>
        <p:cxnSp>
          <p:nvCxnSpPr>
            <p:cNvPr id="620" name="直接连接符 619"/>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1" name="直接连接符 620"/>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2" name="直接连接符 621"/>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3" name="直接连接符 622"/>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99" name="组合 598"/>
          <p:cNvGrpSpPr/>
          <p:nvPr/>
        </p:nvGrpSpPr>
        <p:grpSpPr>
          <a:xfrm>
            <a:off x="11028773" y="3973861"/>
            <a:ext cx="274434" cy="522964"/>
            <a:chOff x="4311617" y="4168879"/>
            <a:chExt cx="274449" cy="522994"/>
          </a:xfrm>
        </p:grpSpPr>
        <p:sp>
          <p:nvSpPr>
            <p:cNvPr id="618" name="流程图: 手动操作 617"/>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9" name="矩形 618"/>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0" name="组合 599"/>
          <p:cNvGrpSpPr/>
          <p:nvPr/>
        </p:nvGrpSpPr>
        <p:grpSpPr>
          <a:xfrm>
            <a:off x="7800287" y="3700416"/>
            <a:ext cx="274434" cy="522963"/>
            <a:chOff x="4311617" y="4168879"/>
            <a:chExt cx="274449" cy="522993"/>
          </a:xfrm>
        </p:grpSpPr>
        <p:sp>
          <p:nvSpPr>
            <p:cNvPr id="616" name="流程图: 手动操作 61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7" name="矩形 61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601" name="直接连接符 600"/>
          <p:cNvCxnSpPr/>
          <p:nvPr/>
        </p:nvCxnSpPr>
        <p:spPr>
          <a:xfrm>
            <a:off x="4470492" y="4297708"/>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02" name="组合 601"/>
          <p:cNvGrpSpPr/>
          <p:nvPr/>
        </p:nvGrpSpPr>
        <p:grpSpPr>
          <a:xfrm>
            <a:off x="4573328" y="4436234"/>
            <a:ext cx="274434" cy="522963"/>
            <a:chOff x="4311617" y="4168879"/>
            <a:chExt cx="274449" cy="522993"/>
          </a:xfrm>
        </p:grpSpPr>
        <p:sp>
          <p:nvSpPr>
            <p:cNvPr id="614" name="流程图: 手动操作 61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5" name="矩形 61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603" name="组合 602"/>
          <p:cNvGrpSpPr/>
          <p:nvPr/>
        </p:nvGrpSpPr>
        <p:grpSpPr>
          <a:xfrm>
            <a:off x="6552826" y="5688785"/>
            <a:ext cx="1411329" cy="404007"/>
            <a:chOff x="1394482" y="2325715"/>
            <a:chExt cx="1159010" cy="531703"/>
          </a:xfrm>
        </p:grpSpPr>
        <p:cxnSp>
          <p:nvCxnSpPr>
            <p:cNvPr id="612" name="直接连接符 611"/>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3" name="直接连接符 612"/>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04" name="组合 603"/>
          <p:cNvGrpSpPr/>
          <p:nvPr/>
        </p:nvGrpSpPr>
        <p:grpSpPr>
          <a:xfrm>
            <a:off x="9453000" y="2200815"/>
            <a:ext cx="286797" cy="1977742"/>
            <a:chOff x="1394482" y="2325714"/>
            <a:chExt cx="1159010" cy="531704"/>
          </a:xfrm>
        </p:grpSpPr>
        <p:cxnSp>
          <p:nvCxnSpPr>
            <p:cNvPr id="610" name="直接连接符 60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11" name="直接连接符 61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605" name="流程图: 延期 604"/>
          <p:cNvSpPr/>
          <p:nvPr/>
        </p:nvSpPr>
        <p:spPr>
          <a:xfrm>
            <a:off x="9870697" y="2045491"/>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6" name="组合 605"/>
          <p:cNvGrpSpPr/>
          <p:nvPr/>
        </p:nvGrpSpPr>
        <p:grpSpPr>
          <a:xfrm>
            <a:off x="4282062" y="2927782"/>
            <a:ext cx="1106045" cy="3188000"/>
            <a:chOff x="1239056" y="2754720"/>
            <a:chExt cx="7791499" cy="1918806"/>
          </a:xfrm>
        </p:grpSpPr>
        <p:cxnSp>
          <p:nvCxnSpPr>
            <p:cNvPr id="607" name="直接连接符 606"/>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8" name="直接连接符 607"/>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09" name="直接连接符 608"/>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29" name="直接连接符 728"/>
          <p:cNvCxnSpPr/>
          <p:nvPr/>
        </p:nvCxnSpPr>
        <p:spPr>
          <a:xfrm>
            <a:off x="6552827" y="429770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0" name="直接连接符 729"/>
          <p:cNvCxnSpPr/>
          <p:nvPr/>
        </p:nvCxnSpPr>
        <p:spPr>
          <a:xfrm>
            <a:off x="6552827" y="4078627"/>
            <a:ext cx="291910"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1" name="直接连接符 730"/>
          <p:cNvCxnSpPr/>
          <p:nvPr/>
        </p:nvCxnSpPr>
        <p:spPr>
          <a:xfrm>
            <a:off x="5227374" y="5098396"/>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32" name="矩形 731"/>
          <p:cNvSpPr/>
          <p:nvPr/>
        </p:nvSpPr>
        <p:spPr>
          <a:xfrm>
            <a:off x="2424411" y="38487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5" name="矩形 734"/>
          <p:cNvSpPr/>
          <p:nvPr/>
        </p:nvSpPr>
        <p:spPr>
          <a:xfrm>
            <a:off x="4673195" y="14668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736" name="矩形 735"/>
          <p:cNvSpPr/>
          <p:nvPr/>
        </p:nvSpPr>
        <p:spPr>
          <a:xfrm>
            <a:off x="4186453" y="27072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737" name="矩形 736"/>
          <p:cNvSpPr/>
          <p:nvPr/>
        </p:nvSpPr>
        <p:spPr>
          <a:xfrm>
            <a:off x="4240926" y="29153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738" name="任意多边形: 形状 47"/>
          <p:cNvSpPr/>
          <p:nvPr/>
        </p:nvSpPr>
        <p:spPr>
          <a:xfrm>
            <a:off x="5233724" y="31439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9" name="任意多边形: 形状 49"/>
          <p:cNvSpPr/>
          <p:nvPr/>
        </p:nvSpPr>
        <p:spPr>
          <a:xfrm flipH="1">
            <a:off x="4654654" y="33598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0" name="任意多边形: 形状 50"/>
          <p:cNvSpPr/>
          <p:nvPr/>
        </p:nvSpPr>
        <p:spPr>
          <a:xfrm>
            <a:off x="5123966" y="33503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741" name="直接连接符 740"/>
          <p:cNvCxnSpPr/>
          <p:nvPr/>
        </p:nvCxnSpPr>
        <p:spPr>
          <a:xfrm flipH="1">
            <a:off x="10121511" y="2146052"/>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742" name="直接连接符 741"/>
          <p:cNvCxnSpPr/>
          <p:nvPr/>
        </p:nvCxnSpPr>
        <p:spPr>
          <a:xfrm flipH="1">
            <a:off x="9732894" y="2200816"/>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3" name="直接连接符 742"/>
          <p:cNvCxnSpPr/>
          <p:nvPr/>
        </p:nvCxnSpPr>
        <p:spPr>
          <a:xfrm flipV="1">
            <a:off x="1511324" y="4185789"/>
            <a:ext cx="401535" cy="1"/>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44" name="直接连接符 743"/>
          <p:cNvCxnSpPr/>
          <p:nvPr/>
        </p:nvCxnSpPr>
        <p:spPr>
          <a:xfrm>
            <a:off x="2107156" y="42978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5" name="流程图: 手动操作 744"/>
          <p:cNvSpPr/>
          <p:nvPr/>
        </p:nvSpPr>
        <p:spPr>
          <a:xfrm rot="16200000">
            <a:off x="1770344" y="4183436"/>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46" name="矩形 745"/>
          <p:cNvSpPr/>
          <p:nvPr/>
        </p:nvSpPr>
        <p:spPr>
          <a:xfrm>
            <a:off x="1868067" y="4017144"/>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747" name="直接连接符 746"/>
          <p:cNvCxnSpPr/>
          <p:nvPr/>
        </p:nvCxnSpPr>
        <p:spPr>
          <a:xfrm>
            <a:off x="2111725" y="42891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48" name="矩形 747"/>
          <p:cNvSpPr/>
          <p:nvPr/>
        </p:nvSpPr>
        <p:spPr>
          <a:xfrm>
            <a:off x="1949551" y="43850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749" name="矩形 748"/>
          <p:cNvSpPr/>
          <p:nvPr/>
        </p:nvSpPr>
        <p:spPr>
          <a:xfrm>
            <a:off x="2608763" y="38197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50" name="矩形 749"/>
          <p:cNvSpPr/>
          <p:nvPr/>
        </p:nvSpPr>
        <p:spPr>
          <a:xfrm>
            <a:off x="2876194" y="40193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751" name="矩形 750"/>
          <p:cNvSpPr/>
          <p:nvPr/>
        </p:nvSpPr>
        <p:spPr>
          <a:xfrm>
            <a:off x="2408484" y="41019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752" name="矩形 751"/>
          <p:cNvSpPr/>
          <p:nvPr/>
        </p:nvSpPr>
        <p:spPr>
          <a:xfrm>
            <a:off x="2421483" y="44096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753" name="矩形 752"/>
          <p:cNvSpPr/>
          <p:nvPr/>
        </p:nvSpPr>
        <p:spPr>
          <a:xfrm>
            <a:off x="2391844" y="47432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54" name="矩形 753"/>
          <p:cNvSpPr/>
          <p:nvPr/>
        </p:nvSpPr>
        <p:spPr>
          <a:xfrm>
            <a:off x="3828090" y="39277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755" name="矩形 754"/>
          <p:cNvSpPr/>
          <p:nvPr/>
        </p:nvSpPr>
        <p:spPr>
          <a:xfrm>
            <a:off x="3829114" y="49636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756" name="矩形 755"/>
          <p:cNvSpPr/>
          <p:nvPr/>
        </p:nvSpPr>
        <p:spPr>
          <a:xfrm>
            <a:off x="4252258" y="58564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757" name="矩形 756"/>
          <p:cNvSpPr/>
          <p:nvPr/>
        </p:nvSpPr>
        <p:spPr>
          <a:xfrm>
            <a:off x="4204027" y="46216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758" name="矩形 757"/>
          <p:cNvSpPr/>
          <p:nvPr/>
        </p:nvSpPr>
        <p:spPr>
          <a:xfrm>
            <a:off x="4249937" y="40708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759" name="矩形 758"/>
          <p:cNvSpPr/>
          <p:nvPr/>
        </p:nvSpPr>
        <p:spPr>
          <a:xfrm>
            <a:off x="4250976" y="38530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760" name="直接连接符 759"/>
          <p:cNvCxnSpPr/>
          <p:nvPr/>
        </p:nvCxnSpPr>
        <p:spPr>
          <a:xfrm>
            <a:off x="4293976" y="4071027"/>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1" name="直接连接符 760"/>
          <p:cNvCxnSpPr/>
          <p:nvPr/>
        </p:nvCxnSpPr>
        <p:spPr>
          <a:xfrm>
            <a:off x="4293976" y="4276839"/>
            <a:ext cx="1038803"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2" name="直接连接符 761"/>
          <p:cNvCxnSpPr>
            <a:endCxn id="815" idx="1"/>
          </p:cNvCxnSpPr>
          <p:nvPr/>
        </p:nvCxnSpPr>
        <p:spPr>
          <a:xfrm>
            <a:off x="3262775" y="41674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3" name="直接连接符 762"/>
          <p:cNvCxnSpPr/>
          <p:nvPr/>
        </p:nvCxnSpPr>
        <p:spPr>
          <a:xfrm>
            <a:off x="4297426" y="31314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64" name="直接连接符 763"/>
          <p:cNvCxnSpPr/>
          <p:nvPr/>
        </p:nvCxnSpPr>
        <p:spPr>
          <a:xfrm>
            <a:off x="3862446" y="4184024"/>
            <a:ext cx="421697"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765" name="直接连接符 764"/>
          <p:cNvCxnSpPr/>
          <p:nvPr/>
        </p:nvCxnSpPr>
        <p:spPr>
          <a:xfrm>
            <a:off x="3867450" y="5214766"/>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8" name="组合 767"/>
          <p:cNvGrpSpPr/>
          <p:nvPr/>
        </p:nvGrpSpPr>
        <p:grpSpPr>
          <a:xfrm>
            <a:off x="5335372" y="3815552"/>
            <a:ext cx="1317601" cy="1506357"/>
            <a:chOff x="5627149" y="4024017"/>
            <a:chExt cx="1389657" cy="1588736"/>
          </a:xfrm>
        </p:grpSpPr>
        <p:sp>
          <p:nvSpPr>
            <p:cNvPr id="769" name="矩形 76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70" name="矩形 76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1" name="矩形 77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2" name="矩形 77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773" name="矩形 77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774" name="矩形 77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775" name="矩形 77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776" name="矩形 77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777" name="矩形 77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778" name="矩形 777"/>
          <p:cNvSpPr/>
          <p:nvPr/>
        </p:nvSpPr>
        <p:spPr>
          <a:xfrm>
            <a:off x="7007114" y="38210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779" name="矩形 778"/>
          <p:cNvSpPr/>
          <p:nvPr/>
        </p:nvSpPr>
        <p:spPr>
          <a:xfrm>
            <a:off x="7018097" y="4254489"/>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780" name="矩形 779"/>
          <p:cNvSpPr/>
          <p:nvPr/>
        </p:nvSpPr>
        <p:spPr>
          <a:xfrm>
            <a:off x="6539951" y="57899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781" name="直接连接符 780"/>
          <p:cNvCxnSpPr/>
          <p:nvPr/>
        </p:nvCxnSpPr>
        <p:spPr>
          <a:xfrm>
            <a:off x="7073042" y="4078158"/>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2" name="直接连接符 781"/>
          <p:cNvCxnSpPr/>
          <p:nvPr/>
        </p:nvCxnSpPr>
        <p:spPr>
          <a:xfrm>
            <a:off x="7073042" y="4288785"/>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3" name="直接连接符 782"/>
          <p:cNvCxnSpPr/>
          <p:nvPr/>
        </p:nvCxnSpPr>
        <p:spPr>
          <a:xfrm>
            <a:off x="7940405" y="44924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4" name="矩形 783"/>
          <p:cNvSpPr/>
          <p:nvPr/>
        </p:nvSpPr>
        <p:spPr>
          <a:xfrm>
            <a:off x="7675544" y="43326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785" name="直接连接符 784"/>
          <p:cNvCxnSpPr/>
          <p:nvPr/>
        </p:nvCxnSpPr>
        <p:spPr>
          <a:xfrm>
            <a:off x="8609520" y="4597743"/>
            <a:ext cx="43653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sp>
        <p:nvSpPr>
          <p:cNvPr id="788" name="任意多边形: 形状 192"/>
          <p:cNvSpPr/>
          <p:nvPr/>
        </p:nvSpPr>
        <p:spPr>
          <a:xfrm flipV="1">
            <a:off x="8039381" y="38973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9" name="矩形 788"/>
          <p:cNvSpPr/>
          <p:nvPr/>
        </p:nvSpPr>
        <p:spPr>
          <a:xfrm>
            <a:off x="8526650" y="36797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90" name="矩形 789"/>
          <p:cNvSpPr/>
          <p:nvPr/>
        </p:nvSpPr>
        <p:spPr>
          <a:xfrm>
            <a:off x="8552028" y="4578857"/>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91" name="矩形 790"/>
          <p:cNvSpPr/>
          <p:nvPr/>
        </p:nvSpPr>
        <p:spPr>
          <a:xfrm>
            <a:off x="9191093" y="37724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92" name="矩形 791"/>
          <p:cNvSpPr/>
          <p:nvPr/>
        </p:nvSpPr>
        <p:spPr>
          <a:xfrm>
            <a:off x="9435231" y="43202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93" name="直接连接符 792"/>
          <p:cNvCxnSpPr/>
          <p:nvPr/>
        </p:nvCxnSpPr>
        <p:spPr>
          <a:xfrm>
            <a:off x="9318045" y="4310916"/>
            <a:ext cx="895704"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794" name="直接连接符 793"/>
          <p:cNvCxnSpPr/>
          <p:nvPr/>
        </p:nvCxnSpPr>
        <p:spPr>
          <a:xfrm>
            <a:off x="10431762" y="4320670"/>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6" name="矩形 795"/>
          <p:cNvSpPr/>
          <p:nvPr/>
        </p:nvSpPr>
        <p:spPr>
          <a:xfrm>
            <a:off x="10384239" y="4075952"/>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97" name="直接连接符 796"/>
          <p:cNvCxnSpPr/>
          <p:nvPr/>
        </p:nvCxnSpPr>
        <p:spPr>
          <a:xfrm>
            <a:off x="4471849" y="4620905"/>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8" name="直接连接符 797"/>
          <p:cNvCxnSpPr/>
          <p:nvPr/>
        </p:nvCxnSpPr>
        <p:spPr>
          <a:xfrm>
            <a:off x="4293975" y="4832532"/>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9" name="直接连接符 798"/>
          <p:cNvCxnSpPr/>
          <p:nvPr/>
        </p:nvCxnSpPr>
        <p:spPr>
          <a:xfrm>
            <a:off x="4808167" y="4697832"/>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05" name="Group 1"/>
          <p:cNvGrpSpPr/>
          <p:nvPr/>
        </p:nvGrpSpPr>
        <p:grpSpPr>
          <a:xfrm>
            <a:off x="10296096" y="1992384"/>
            <a:ext cx="259246" cy="192503"/>
            <a:chOff x="3990332" y="3048832"/>
            <a:chExt cx="1009448" cy="723602"/>
          </a:xfrm>
        </p:grpSpPr>
        <p:sp>
          <p:nvSpPr>
            <p:cNvPr id="806"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807"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08" name="组合 807"/>
          <p:cNvGrpSpPr/>
          <p:nvPr/>
        </p:nvGrpSpPr>
        <p:grpSpPr>
          <a:xfrm>
            <a:off x="4993115" y="4854806"/>
            <a:ext cx="274434" cy="522964"/>
            <a:chOff x="4311617" y="4168879"/>
            <a:chExt cx="274449" cy="522993"/>
          </a:xfrm>
        </p:grpSpPr>
        <p:sp>
          <p:nvSpPr>
            <p:cNvPr id="809" name="流程图: 手动操作 80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10" name="矩形 80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11" name="矩形 810"/>
          <p:cNvSpPr/>
          <p:nvPr/>
        </p:nvSpPr>
        <p:spPr>
          <a:xfrm>
            <a:off x="4742349" y="38464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12" name="矩形 811"/>
          <p:cNvSpPr/>
          <p:nvPr/>
        </p:nvSpPr>
        <p:spPr>
          <a:xfrm>
            <a:off x="4742349" y="40638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13" name="矩形 812"/>
          <p:cNvSpPr/>
          <p:nvPr/>
        </p:nvSpPr>
        <p:spPr>
          <a:xfrm>
            <a:off x="4308309" y="48002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14" name="组合 813"/>
          <p:cNvGrpSpPr/>
          <p:nvPr/>
        </p:nvGrpSpPr>
        <p:grpSpPr>
          <a:xfrm>
            <a:off x="3549757" y="3923003"/>
            <a:ext cx="452368" cy="769280"/>
            <a:chOff x="3743887" y="4137343"/>
            <a:chExt cx="477107" cy="811350"/>
          </a:xfrm>
        </p:grpSpPr>
        <p:sp>
          <p:nvSpPr>
            <p:cNvPr id="815" name="矩形 814"/>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816" name="矩形 815"/>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7" name="组合 816"/>
            <p:cNvGrpSpPr/>
            <p:nvPr/>
          </p:nvGrpSpPr>
          <p:grpSpPr>
            <a:xfrm>
              <a:off x="3743887" y="4475965"/>
              <a:ext cx="477107" cy="472728"/>
              <a:chOff x="3743887" y="4293594"/>
              <a:chExt cx="477107" cy="472728"/>
            </a:xfrm>
          </p:grpSpPr>
          <p:grpSp>
            <p:nvGrpSpPr>
              <p:cNvPr id="818" name="组合 817"/>
              <p:cNvGrpSpPr/>
              <p:nvPr/>
            </p:nvGrpSpPr>
            <p:grpSpPr>
              <a:xfrm>
                <a:off x="3743887" y="4440398"/>
                <a:ext cx="477107" cy="325924"/>
                <a:chOff x="2146087" y="4862847"/>
                <a:chExt cx="452393" cy="309040"/>
              </a:xfrm>
            </p:grpSpPr>
            <p:cxnSp>
              <p:nvCxnSpPr>
                <p:cNvPr id="820" name="直接连接符 81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1" name="矩形 820"/>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19" name="等腰三角形 818"/>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22" name="组合 821"/>
          <p:cNvGrpSpPr/>
          <p:nvPr/>
        </p:nvGrpSpPr>
        <p:grpSpPr>
          <a:xfrm>
            <a:off x="3549758" y="5431880"/>
            <a:ext cx="452368" cy="309024"/>
            <a:chOff x="2146087" y="4862847"/>
            <a:chExt cx="452393" cy="309040"/>
          </a:xfrm>
        </p:grpSpPr>
        <p:cxnSp>
          <p:nvCxnSpPr>
            <p:cNvPr id="823" name="直接连接符 822"/>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4" name="矩形 823"/>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30" name="组合 829"/>
          <p:cNvGrpSpPr/>
          <p:nvPr/>
        </p:nvGrpSpPr>
        <p:grpSpPr>
          <a:xfrm>
            <a:off x="2626438" y="4973525"/>
            <a:ext cx="452367" cy="463374"/>
            <a:chOff x="3743887" y="4293594"/>
            <a:chExt cx="477106" cy="451964"/>
          </a:xfrm>
          <a:solidFill>
            <a:srgbClr val="92D050"/>
          </a:solidFill>
        </p:grpSpPr>
        <p:grpSp>
          <p:nvGrpSpPr>
            <p:cNvPr id="831" name="组合 830"/>
            <p:cNvGrpSpPr/>
            <p:nvPr/>
          </p:nvGrpSpPr>
          <p:grpSpPr>
            <a:xfrm>
              <a:off x="3743887" y="4420795"/>
              <a:ext cx="477106" cy="324763"/>
              <a:chOff x="2146087" y="4844273"/>
              <a:chExt cx="452392" cy="307940"/>
            </a:xfrm>
            <a:grpFill/>
          </p:grpSpPr>
          <p:cxnSp>
            <p:nvCxnSpPr>
              <p:cNvPr id="833" name="直接连接符 832"/>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4" name="矩形 833"/>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2" name="等腰三角形 831"/>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35" name="组合 834"/>
          <p:cNvGrpSpPr/>
          <p:nvPr/>
        </p:nvGrpSpPr>
        <p:grpSpPr>
          <a:xfrm>
            <a:off x="6746829" y="3855632"/>
            <a:ext cx="452368" cy="958383"/>
            <a:chOff x="7115801" y="4066288"/>
            <a:chExt cx="477107" cy="1010794"/>
          </a:xfrm>
        </p:grpSpPr>
        <p:sp>
          <p:nvSpPr>
            <p:cNvPr id="836" name="矩形 835"/>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837" name="组合 836"/>
            <p:cNvGrpSpPr/>
            <p:nvPr/>
          </p:nvGrpSpPr>
          <p:grpSpPr>
            <a:xfrm>
              <a:off x="7115801" y="4604354"/>
              <a:ext cx="477107" cy="472728"/>
              <a:chOff x="3743887" y="4293594"/>
              <a:chExt cx="477107" cy="472728"/>
            </a:xfrm>
          </p:grpSpPr>
          <p:grpSp>
            <p:nvGrpSpPr>
              <p:cNvPr id="838" name="组合 837"/>
              <p:cNvGrpSpPr/>
              <p:nvPr/>
            </p:nvGrpSpPr>
            <p:grpSpPr>
              <a:xfrm>
                <a:off x="3743887" y="4440399"/>
                <a:ext cx="477107" cy="325923"/>
                <a:chOff x="2146087" y="4862847"/>
                <a:chExt cx="452393" cy="309039"/>
              </a:xfrm>
            </p:grpSpPr>
            <p:cxnSp>
              <p:nvCxnSpPr>
                <p:cNvPr id="840" name="直接连接符 839"/>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1" name="矩形 840"/>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39" name="等腰三角形 838"/>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3" name="组合 842"/>
          <p:cNvGrpSpPr/>
          <p:nvPr/>
        </p:nvGrpSpPr>
        <p:grpSpPr>
          <a:xfrm>
            <a:off x="10096901" y="4539906"/>
            <a:ext cx="452368" cy="309024"/>
            <a:chOff x="2146087" y="4862847"/>
            <a:chExt cx="452393" cy="309040"/>
          </a:xfrm>
        </p:grpSpPr>
        <p:cxnSp>
          <p:nvCxnSpPr>
            <p:cNvPr id="845" name="直接连接符 84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46" name="矩形 84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847" name="组合 846"/>
          <p:cNvGrpSpPr/>
          <p:nvPr/>
        </p:nvGrpSpPr>
        <p:grpSpPr>
          <a:xfrm>
            <a:off x="5731886" y="5197444"/>
            <a:ext cx="452368" cy="448214"/>
            <a:chOff x="3743887" y="4293594"/>
            <a:chExt cx="477107" cy="472726"/>
          </a:xfrm>
          <a:solidFill>
            <a:srgbClr val="FFCCFF"/>
          </a:solidFill>
        </p:grpSpPr>
        <p:grpSp>
          <p:nvGrpSpPr>
            <p:cNvPr id="848" name="组合 847"/>
            <p:cNvGrpSpPr/>
            <p:nvPr/>
          </p:nvGrpSpPr>
          <p:grpSpPr>
            <a:xfrm>
              <a:off x="3743887" y="4411013"/>
              <a:ext cx="477107" cy="355307"/>
              <a:chOff x="2146087" y="4834986"/>
              <a:chExt cx="452393" cy="336901"/>
            </a:xfrm>
            <a:grpFill/>
          </p:grpSpPr>
          <p:cxnSp>
            <p:nvCxnSpPr>
              <p:cNvPr id="850" name="直接连接符 849"/>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51" name="矩形 850"/>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49" name="等腰三角形 848"/>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852" name="矩形 851"/>
          <p:cNvSpPr/>
          <p:nvPr/>
        </p:nvSpPr>
        <p:spPr>
          <a:xfrm>
            <a:off x="3455792" y="37184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853" name="矩形 852"/>
          <p:cNvSpPr/>
          <p:nvPr/>
        </p:nvSpPr>
        <p:spPr>
          <a:xfrm>
            <a:off x="3455453" y="47303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870" name="矩形 869"/>
          <p:cNvSpPr/>
          <p:nvPr/>
        </p:nvSpPr>
        <p:spPr>
          <a:xfrm>
            <a:off x="955876" y="36643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874" name="直接连接符 873"/>
          <p:cNvCxnSpPr/>
          <p:nvPr/>
        </p:nvCxnSpPr>
        <p:spPr>
          <a:xfrm>
            <a:off x="7939055" y="4894651"/>
            <a:ext cx="201508"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875" name="直接连接符 874"/>
          <p:cNvCxnSpPr/>
          <p:nvPr/>
        </p:nvCxnSpPr>
        <p:spPr>
          <a:xfrm flipV="1">
            <a:off x="7940308" y="4894651"/>
            <a:ext cx="0" cy="38949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881" name="组合 880"/>
          <p:cNvGrpSpPr/>
          <p:nvPr/>
        </p:nvGrpSpPr>
        <p:grpSpPr>
          <a:xfrm>
            <a:off x="5240073" y="1873762"/>
            <a:ext cx="5075479" cy="141417"/>
            <a:chOff x="5526640" y="1825630"/>
            <a:chExt cx="5353044" cy="149151"/>
          </a:xfrm>
        </p:grpSpPr>
        <p:cxnSp>
          <p:nvCxnSpPr>
            <p:cNvPr id="882" name="直接连接符 8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3" name="直接连接符 88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4" name="直接连接符 88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885" name="直接连接符 884"/>
          <p:cNvCxnSpPr/>
          <p:nvPr/>
        </p:nvCxnSpPr>
        <p:spPr>
          <a:xfrm>
            <a:off x="5240074" y="2088635"/>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886" name="组合 885"/>
          <p:cNvGrpSpPr/>
          <p:nvPr/>
        </p:nvGrpSpPr>
        <p:grpSpPr>
          <a:xfrm>
            <a:off x="5240073" y="2300985"/>
            <a:ext cx="5933775" cy="1720651"/>
            <a:chOff x="5526640" y="1825630"/>
            <a:chExt cx="5210856" cy="1341486"/>
          </a:xfrm>
        </p:grpSpPr>
        <p:cxnSp>
          <p:nvCxnSpPr>
            <p:cNvPr id="887" name="直接连接符 88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88" name="直接连接符 88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2" name="组合 891"/>
          <p:cNvGrpSpPr/>
          <p:nvPr/>
        </p:nvGrpSpPr>
        <p:grpSpPr>
          <a:xfrm>
            <a:off x="5246422" y="2931046"/>
            <a:ext cx="2697653" cy="855990"/>
            <a:chOff x="5526640" y="1825630"/>
            <a:chExt cx="5220570" cy="667363"/>
          </a:xfrm>
        </p:grpSpPr>
        <p:cxnSp>
          <p:nvCxnSpPr>
            <p:cNvPr id="893" name="直接连接符 89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4" name="直接连接符 893"/>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5" name="组合 894"/>
          <p:cNvGrpSpPr/>
          <p:nvPr/>
        </p:nvGrpSpPr>
        <p:grpSpPr>
          <a:xfrm flipH="1">
            <a:off x="2015813" y="2254977"/>
            <a:ext cx="2588014" cy="1827074"/>
            <a:chOff x="5526640" y="1825630"/>
            <a:chExt cx="5210856" cy="1341486"/>
          </a:xfrm>
        </p:grpSpPr>
        <p:cxnSp>
          <p:nvCxnSpPr>
            <p:cNvPr id="896" name="直接连接符 89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897" name="直接连接符 89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898" name="组合 897"/>
          <p:cNvGrpSpPr/>
          <p:nvPr/>
        </p:nvGrpSpPr>
        <p:grpSpPr>
          <a:xfrm flipH="1">
            <a:off x="2852740" y="2499083"/>
            <a:ext cx="1750117" cy="1361631"/>
            <a:chOff x="5526640" y="1825630"/>
            <a:chExt cx="5210856" cy="1341486"/>
          </a:xfrm>
        </p:grpSpPr>
        <p:cxnSp>
          <p:nvCxnSpPr>
            <p:cNvPr id="899" name="直接连接符 89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0" name="直接连接符 89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1" name="组合 900"/>
          <p:cNvGrpSpPr/>
          <p:nvPr/>
        </p:nvGrpSpPr>
        <p:grpSpPr>
          <a:xfrm flipH="1">
            <a:off x="3786622" y="2744057"/>
            <a:ext cx="816234" cy="1218551"/>
            <a:chOff x="5526640" y="1825630"/>
            <a:chExt cx="5210856" cy="1341486"/>
          </a:xfrm>
        </p:grpSpPr>
        <p:cxnSp>
          <p:nvCxnSpPr>
            <p:cNvPr id="902" name="直接连接符 90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03" name="直接连接符 90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04" name="直接连接符 903"/>
          <p:cNvCxnSpPr/>
          <p:nvPr/>
        </p:nvCxnSpPr>
        <p:spPr>
          <a:xfrm>
            <a:off x="1714286" y="3433038"/>
            <a:ext cx="0" cy="74676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5" name="直接连接符 904"/>
          <p:cNvCxnSpPr/>
          <p:nvPr/>
        </p:nvCxnSpPr>
        <p:spPr>
          <a:xfrm flipH="1">
            <a:off x="1712091" y="3433038"/>
            <a:ext cx="5748759"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6" name="直接连接符 905"/>
          <p:cNvCxnSpPr/>
          <p:nvPr/>
        </p:nvCxnSpPr>
        <p:spPr>
          <a:xfrm>
            <a:off x="7472956" y="3433038"/>
            <a:ext cx="0" cy="413402"/>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07" name="直接连接符 906"/>
          <p:cNvCxnSpPr/>
          <p:nvPr/>
        </p:nvCxnSpPr>
        <p:spPr>
          <a:xfrm flipH="1">
            <a:off x="7472956" y="3846440"/>
            <a:ext cx="351783"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908" name="组合 907"/>
          <p:cNvGrpSpPr/>
          <p:nvPr/>
        </p:nvGrpSpPr>
        <p:grpSpPr>
          <a:xfrm>
            <a:off x="1712091" y="4327677"/>
            <a:ext cx="9026782" cy="2047497"/>
            <a:chOff x="1805721" y="4564148"/>
            <a:chExt cx="9520434" cy="2159469"/>
          </a:xfrm>
        </p:grpSpPr>
        <p:grpSp>
          <p:nvGrpSpPr>
            <p:cNvPr id="909" name="组合 908"/>
            <p:cNvGrpSpPr/>
            <p:nvPr/>
          </p:nvGrpSpPr>
          <p:grpSpPr>
            <a:xfrm>
              <a:off x="1805721" y="4564148"/>
              <a:ext cx="9520434" cy="2159469"/>
              <a:chOff x="1744472" y="2316829"/>
              <a:chExt cx="9509257" cy="2156934"/>
            </a:xfrm>
          </p:grpSpPr>
          <p:cxnSp>
            <p:nvCxnSpPr>
              <p:cNvPr id="911" name="直接连接符 910"/>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2" name="直接连接符 911"/>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3" name="直接连接符 912"/>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0" name="直接连接符 909"/>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14" name="组合 913"/>
          <p:cNvGrpSpPr/>
          <p:nvPr/>
        </p:nvGrpSpPr>
        <p:grpSpPr>
          <a:xfrm>
            <a:off x="1033935" y="4192652"/>
            <a:ext cx="10411306" cy="2368641"/>
            <a:chOff x="1805720" y="4629712"/>
            <a:chExt cx="9520436" cy="2093905"/>
          </a:xfrm>
        </p:grpSpPr>
        <p:grpSp>
          <p:nvGrpSpPr>
            <p:cNvPr id="915" name="组合 914"/>
            <p:cNvGrpSpPr/>
            <p:nvPr/>
          </p:nvGrpSpPr>
          <p:grpSpPr>
            <a:xfrm>
              <a:off x="1805720" y="4629712"/>
              <a:ext cx="9520435" cy="2093905"/>
              <a:chOff x="1744471" y="2382316"/>
              <a:chExt cx="9509258" cy="2091447"/>
            </a:xfrm>
          </p:grpSpPr>
          <p:cxnSp>
            <p:nvCxnSpPr>
              <p:cNvPr id="918" name="直接连接符 917"/>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19" name="直接连接符 918"/>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0" name="直接连接符 919"/>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16" name="直接连接符 915"/>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917" name="直接连接符 916"/>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1" name="组合 920"/>
          <p:cNvGrpSpPr/>
          <p:nvPr/>
        </p:nvGrpSpPr>
        <p:grpSpPr>
          <a:xfrm>
            <a:off x="2192370" y="4288785"/>
            <a:ext cx="5106595" cy="1461540"/>
            <a:chOff x="1805721" y="4522265"/>
            <a:chExt cx="9520434" cy="2226972"/>
          </a:xfrm>
        </p:grpSpPr>
        <p:grpSp>
          <p:nvGrpSpPr>
            <p:cNvPr id="922" name="组合 921"/>
            <p:cNvGrpSpPr/>
            <p:nvPr/>
          </p:nvGrpSpPr>
          <p:grpSpPr>
            <a:xfrm>
              <a:off x="1805721" y="4522265"/>
              <a:ext cx="9520434" cy="2226972"/>
              <a:chOff x="1744472" y="2274995"/>
              <a:chExt cx="9509257" cy="2224358"/>
            </a:xfrm>
          </p:grpSpPr>
          <p:cxnSp>
            <p:nvCxnSpPr>
              <p:cNvPr id="924" name="直接连接符 923"/>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5" name="直接连接符 924"/>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6" name="直接连接符 925"/>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923" name="直接连接符 922"/>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927" name="组合 926"/>
          <p:cNvGrpSpPr/>
          <p:nvPr/>
        </p:nvGrpSpPr>
        <p:grpSpPr>
          <a:xfrm>
            <a:off x="3433597" y="4191473"/>
            <a:ext cx="220871" cy="1005969"/>
            <a:chOff x="1744472" y="3175426"/>
            <a:chExt cx="1545101" cy="1323927"/>
          </a:xfrm>
        </p:grpSpPr>
        <p:cxnSp>
          <p:nvCxnSpPr>
            <p:cNvPr id="928" name="直接连接符 927"/>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29" name="直接连接符 928"/>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0" name="组合 929"/>
          <p:cNvGrpSpPr/>
          <p:nvPr/>
        </p:nvGrpSpPr>
        <p:grpSpPr>
          <a:xfrm>
            <a:off x="4847821" y="5010392"/>
            <a:ext cx="166555" cy="1360040"/>
            <a:chOff x="1239056" y="2825057"/>
            <a:chExt cx="1165136" cy="1789912"/>
          </a:xfrm>
        </p:grpSpPr>
        <p:cxnSp>
          <p:nvCxnSpPr>
            <p:cNvPr id="931" name="直接连接符 930"/>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2" name="直接连接符 931"/>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33" name="组合 932"/>
          <p:cNvGrpSpPr/>
          <p:nvPr/>
        </p:nvGrpSpPr>
        <p:grpSpPr>
          <a:xfrm>
            <a:off x="7603399" y="4681782"/>
            <a:ext cx="537165" cy="1387274"/>
            <a:chOff x="1239056" y="2754720"/>
            <a:chExt cx="2279270" cy="1885824"/>
          </a:xfrm>
        </p:grpSpPr>
        <p:cxnSp>
          <p:nvCxnSpPr>
            <p:cNvPr id="934" name="直接连接符 933"/>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35" name="直接连接符 934"/>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41" name="组合 940"/>
          <p:cNvGrpSpPr/>
          <p:nvPr/>
        </p:nvGrpSpPr>
        <p:grpSpPr>
          <a:xfrm>
            <a:off x="11028777" y="3973860"/>
            <a:ext cx="274434" cy="522964"/>
            <a:chOff x="4311617" y="4168879"/>
            <a:chExt cx="274449" cy="522994"/>
          </a:xfrm>
        </p:grpSpPr>
        <p:sp>
          <p:nvSpPr>
            <p:cNvPr id="942" name="流程图: 手动操作 941"/>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3" name="矩形 942"/>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4" name="组合 943"/>
          <p:cNvGrpSpPr/>
          <p:nvPr/>
        </p:nvGrpSpPr>
        <p:grpSpPr>
          <a:xfrm>
            <a:off x="7800291" y="3700418"/>
            <a:ext cx="274434" cy="522964"/>
            <a:chOff x="4311617" y="4168879"/>
            <a:chExt cx="274449" cy="522993"/>
          </a:xfrm>
        </p:grpSpPr>
        <p:sp>
          <p:nvSpPr>
            <p:cNvPr id="945" name="流程图: 手动操作 94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6" name="矩形 94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48" name="组合 947"/>
          <p:cNvGrpSpPr/>
          <p:nvPr/>
        </p:nvGrpSpPr>
        <p:grpSpPr>
          <a:xfrm>
            <a:off x="4573330" y="4436236"/>
            <a:ext cx="274434" cy="522964"/>
            <a:chOff x="4311617" y="4168879"/>
            <a:chExt cx="274449" cy="522993"/>
          </a:xfrm>
        </p:grpSpPr>
        <p:sp>
          <p:nvSpPr>
            <p:cNvPr id="949" name="流程图: 手动操作 948"/>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0" name="矩形 949"/>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951" name="组合 950"/>
          <p:cNvGrpSpPr/>
          <p:nvPr/>
        </p:nvGrpSpPr>
        <p:grpSpPr>
          <a:xfrm>
            <a:off x="6552828" y="5688784"/>
            <a:ext cx="1411329" cy="404007"/>
            <a:chOff x="1394482" y="2325715"/>
            <a:chExt cx="1159010" cy="531703"/>
          </a:xfrm>
        </p:grpSpPr>
        <p:cxnSp>
          <p:nvCxnSpPr>
            <p:cNvPr id="952" name="直接连接符 951"/>
            <p:cNvCxnSpPr/>
            <p:nvPr/>
          </p:nvCxnSpPr>
          <p:spPr>
            <a:xfrm>
              <a:off x="2553492" y="2325715"/>
              <a:ext cx="0" cy="531703"/>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953" name="直接连接符 952"/>
            <p:cNvCxnSpPr/>
            <p:nvPr/>
          </p:nvCxnSpPr>
          <p:spPr>
            <a:xfrm flipH="1">
              <a:off x="1394482" y="2857418"/>
              <a:ext cx="1159010" cy="0"/>
            </a:xfrm>
            <a:prstGeom prst="line">
              <a:avLst/>
            </a:prstGeom>
            <a:noFill/>
            <a:ln w="762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954" name="组合 953"/>
          <p:cNvGrpSpPr/>
          <p:nvPr/>
        </p:nvGrpSpPr>
        <p:grpSpPr>
          <a:xfrm>
            <a:off x="9453001" y="2200816"/>
            <a:ext cx="286797" cy="1977742"/>
            <a:chOff x="1394482" y="2325714"/>
            <a:chExt cx="1159010" cy="531704"/>
          </a:xfrm>
        </p:grpSpPr>
        <p:cxnSp>
          <p:nvCxnSpPr>
            <p:cNvPr id="955" name="直接连接符 954"/>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956" name="直接连接符 955"/>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957" name="流程图: 延期 956"/>
          <p:cNvSpPr/>
          <p:nvPr/>
        </p:nvSpPr>
        <p:spPr>
          <a:xfrm>
            <a:off x="9870700" y="2045488"/>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59" name="直接连接符 958"/>
          <p:cNvCxnSpPr/>
          <p:nvPr/>
        </p:nvCxnSpPr>
        <p:spPr>
          <a:xfrm>
            <a:off x="4282063" y="2954388"/>
            <a:ext cx="0" cy="117304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0" name="直接连接符 959"/>
          <p:cNvCxnSpPr/>
          <p:nvPr/>
        </p:nvCxnSpPr>
        <p:spPr>
          <a:xfrm flipH="1">
            <a:off x="4282063" y="2927782"/>
            <a:ext cx="32355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961" name="直接连接符 960"/>
          <p:cNvCxnSpPr/>
          <p:nvPr/>
        </p:nvCxnSpPr>
        <p:spPr>
          <a:xfrm flipH="1">
            <a:off x="4282063" y="6115782"/>
            <a:ext cx="1106045" cy="0"/>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962" name="文本框 961"/>
          <p:cNvSpPr txBox="1"/>
          <p:nvPr/>
        </p:nvSpPr>
        <p:spPr>
          <a:xfrm>
            <a:off x="5633955" y="703696"/>
            <a:ext cx="6370715"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zh-CN" altLang="en-US" dirty="0">
                <a:solidFill>
                  <a:srgbClr val="FF0000"/>
                </a:solidFill>
              </a:rPr>
              <a:t>译码</a:t>
            </a:r>
            <a:r>
              <a:rPr lang="zh-CN" altLang="en-US" dirty="0"/>
              <a:t>、</a:t>
            </a:r>
            <a:r>
              <a:rPr lang="en-US" altLang="zh-CN" dirty="0" err="1">
                <a:solidFill>
                  <a:srgbClr val="FF6600"/>
                </a:solidFill>
              </a:rPr>
              <a:t>Reg</a:t>
            </a:r>
            <a:r>
              <a:rPr lang="en-US" altLang="zh-CN" dirty="0" err="1">
                <a:solidFill>
                  <a:srgbClr val="FF6600"/>
                </a:solidFill>
                <a:sym typeface="Wingdings" panose="05000000000000000000" pitchFamily="2" charset="2"/>
              </a:rPr>
              <a:t>A</a:t>
            </a:r>
            <a:r>
              <a:rPr lang="zh-CN" altLang="en-US" dirty="0">
                <a:solidFill>
                  <a:srgbClr val="FF6600"/>
                </a:solidFill>
                <a:sym typeface="Wingdings" panose="05000000000000000000" pitchFamily="2" charset="2"/>
              </a:rPr>
              <a:t>、</a:t>
            </a:r>
            <a:r>
              <a:rPr lang="en-US" altLang="zh-CN" dirty="0">
                <a:solidFill>
                  <a:srgbClr val="FF6600"/>
                </a:solidFill>
                <a:sym typeface="Wingdings" panose="05000000000000000000" pitchFamily="2" charset="2"/>
              </a:rPr>
              <a:t>B</a:t>
            </a:r>
            <a:r>
              <a:rPr lang="zh-CN" altLang="en-US" dirty="0">
                <a:sym typeface="Wingdings" panose="05000000000000000000" pitchFamily="2" charset="2"/>
              </a:rPr>
              <a:t>、</a:t>
            </a:r>
            <a:r>
              <a:rPr lang="en-US" altLang="zh-CN" dirty="0">
                <a:solidFill>
                  <a:srgbClr val="7030A0"/>
                </a:solidFill>
                <a:sym typeface="Wingdings" panose="05000000000000000000" pitchFamily="2" charset="2"/>
              </a:rPr>
              <a:t>PC+4+Imm16&lt;&lt;2C</a:t>
            </a:r>
          </a:p>
        </p:txBody>
      </p:sp>
      <p:grpSp>
        <p:nvGrpSpPr>
          <p:cNvPr id="963" name="组合 962"/>
          <p:cNvGrpSpPr/>
          <p:nvPr/>
        </p:nvGrpSpPr>
        <p:grpSpPr>
          <a:xfrm>
            <a:off x="9008851" y="3835663"/>
            <a:ext cx="420145" cy="877029"/>
            <a:chOff x="9501522" y="3862856"/>
            <a:chExt cx="443122" cy="924992"/>
          </a:xfrm>
        </p:grpSpPr>
        <p:sp>
          <p:nvSpPr>
            <p:cNvPr id="964"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65" name="矩形 964"/>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grpSp>
        <p:nvGrpSpPr>
          <p:cNvPr id="854" name="组合 853"/>
          <p:cNvGrpSpPr/>
          <p:nvPr/>
        </p:nvGrpSpPr>
        <p:grpSpPr>
          <a:xfrm>
            <a:off x="3541721" y="1631829"/>
            <a:ext cx="7868076" cy="2065916"/>
            <a:chOff x="3735408" y="1538500"/>
            <a:chExt cx="8298362" cy="2178896"/>
          </a:xfrm>
        </p:grpSpPr>
        <p:sp>
          <p:nvSpPr>
            <p:cNvPr id="855" name="矩形 854"/>
            <p:cNvSpPr/>
            <p:nvPr/>
          </p:nvSpPr>
          <p:spPr>
            <a:xfrm>
              <a:off x="4282520" y="192611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6" name="矩形 855"/>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57" name="矩形 856"/>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858" name="直接连接符 857"/>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9" name="矩形 858"/>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0" name="矩形 859"/>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1" name="矩形 860"/>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4" name="矩形 863"/>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5" name="矩形 864"/>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6" name="矩形 865"/>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7" name="矩形 866"/>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868" name="矩形 867"/>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733" name="矩形 732"/>
          <p:cNvSpPr/>
          <p:nvPr/>
        </p:nvSpPr>
        <p:spPr>
          <a:xfrm>
            <a:off x="1267732" y="39630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34" name="矩形 733"/>
          <p:cNvSpPr/>
          <p:nvPr/>
        </p:nvSpPr>
        <p:spPr>
          <a:xfrm>
            <a:off x="1208924" y="39244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25" name="组合 824"/>
          <p:cNvGrpSpPr/>
          <p:nvPr/>
        </p:nvGrpSpPr>
        <p:grpSpPr>
          <a:xfrm>
            <a:off x="1167485" y="4271725"/>
            <a:ext cx="452368" cy="448216"/>
            <a:chOff x="3743887" y="4293594"/>
            <a:chExt cx="477107" cy="472728"/>
          </a:xfrm>
          <a:solidFill>
            <a:srgbClr val="59B2FF"/>
          </a:solidFill>
        </p:grpSpPr>
        <p:grpSp>
          <p:nvGrpSpPr>
            <p:cNvPr id="826" name="组合 825"/>
            <p:cNvGrpSpPr/>
            <p:nvPr/>
          </p:nvGrpSpPr>
          <p:grpSpPr>
            <a:xfrm>
              <a:off x="3743887" y="4440398"/>
              <a:ext cx="477107" cy="325924"/>
              <a:chOff x="2146087" y="4862847"/>
              <a:chExt cx="452393" cy="309040"/>
            </a:xfrm>
            <a:grpFill/>
          </p:grpSpPr>
          <p:cxnSp>
            <p:nvCxnSpPr>
              <p:cNvPr id="828" name="直接连接符 827"/>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29" name="矩形 828"/>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827" name="等腰三角形 8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 name="组合 2"/>
          <p:cNvGrpSpPr/>
          <p:nvPr/>
        </p:nvGrpSpPr>
        <p:grpSpPr>
          <a:xfrm>
            <a:off x="5390167" y="5858713"/>
            <a:ext cx="1180520" cy="362478"/>
            <a:chOff x="5390167" y="5858713"/>
            <a:chExt cx="1180520" cy="362478"/>
          </a:xfrm>
        </p:grpSpPr>
        <p:sp>
          <p:nvSpPr>
            <p:cNvPr id="766" name="流程图: 手动输入 146"/>
            <p:cNvSpPr/>
            <p:nvPr/>
          </p:nvSpPr>
          <p:spPr>
            <a:xfrm>
              <a:off x="5390167" y="5858713"/>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67" name="矩形 766"/>
            <p:cNvSpPr/>
            <p:nvPr/>
          </p:nvSpPr>
          <p:spPr>
            <a:xfrm>
              <a:off x="5504369" y="5913543"/>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grpSp>
      <p:sp>
        <p:nvSpPr>
          <p:cNvPr id="786" name="平行四边形 785"/>
          <p:cNvSpPr/>
          <p:nvPr/>
        </p:nvSpPr>
        <p:spPr>
          <a:xfrm rot="4500000">
            <a:off x="7718557" y="5290632"/>
            <a:ext cx="472862" cy="389383"/>
          </a:xfrm>
          <a:prstGeom prst="parallelogram">
            <a:avLst/>
          </a:prstGeom>
          <a:solidFill>
            <a:srgbClr val="ED7D3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87" name="矩形 786"/>
          <p:cNvSpPr/>
          <p:nvPr/>
        </p:nvSpPr>
        <p:spPr>
          <a:xfrm>
            <a:off x="7720773" y="53282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556" name="矩形 555"/>
          <p:cNvSpPr/>
          <p:nvPr/>
        </p:nvSpPr>
        <p:spPr>
          <a:xfrm>
            <a:off x="10213750" y="4117181"/>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690" name="组合 689"/>
          <p:cNvGrpSpPr/>
          <p:nvPr/>
        </p:nvGrpSpPr>
        <p:grpSpPr>
          <a:xfrm>
            <a:off x="10096903" y="4539906"/>
            <a:ext cx="452368" cy="309024"/>
            <a:chOff x="2146087" y="4862847"/>
            <a:chExt cx="452393" cy="309040"/>
          </a:xfrm>
        </p:grpSpPr>
        <p:cxnSp>
          <p:nvCxnSpPr>
            <p:cNvPr id="692" name="直接连接符 69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3" name="矩形 69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691" name="等腰三角形 690"/>
          <p:cNvSpPr/>
          <p:nvPr/>
        </p:nvSpPr>
        <p:spPr>
          <a:xfrm>
            <a:off x="10222084" y="4400714"/>
            <a:ext cx="191275" cy="119514"/>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10215347" y="4112079"/>
            <a:ext cx="205904" cy="409719"/>
            <a:chOff x="11339348" y="2607322"/>
            <a:chExt cx="205904" cy="409719"/>
          </a:xfrm>
        </p:grpSpPr>
        <p:sp>
          <p:nvSpPr>
            <p:cNvPr id="795" name="矩形 794"/>
            <p:cNvSpPr/>
            <p:nvPr/>
          </p:nvSpPr>
          <p:spPr>
            <a:xfrm>
              <a:off x="11339349" y="2607322"/>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966" name="等腰三角形 965"/>
            <p:cNvSpPr/>
            <p:nvPr/>
          </p:nvSpPr>
          <p:spPr>
            <a:xfrm>
              <a:off x="11339348" y="2894631"/>
              <a:ext cx="191274" cy="119514"/>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4" name="直接连接符 483"/>
          <p:cNvCxnSpPr/>
          <p:nvPr/>
        </p:nvCxnSpPr>
        <p:spPr>
          <a:xfrm>
            <a:off x="4282063" y="4157842"/>
            <a:ext cx="0" cy="1934949"/>
          </a:xfrm>
          <a:prstGeom prst="line">
            <a:avLst/>
          </a:prstGeom>
          <a:noFill/>
          <a:ln w="762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7" name="组合 6"/>
          <p:cNvGrpSpPr/>
          <p:nvPr/>
        </p:nvGrpSpPr>
        <p:grpSpPr>
          <a:xfrm>
            <a:off x="5183880" y="2259362"/>
            <a:ext cx="4048977" cy="1716070"/>
            <a:chOff x="5183880" y="2259362"/>
            <a:chExt cx="4048977" cy="1716070"/>
          </a:xfrm>
        </p:grpSpPr>
        <p:grpSp>
          <p:nvGrpSpPr>
            <p:cNvPr id="726" name="组合 725"/>
            <p:cNvGrpSpPr/>
            <p:nvPr/>
          </p:nvGrpSpPr>
          <p:grpSpPr>
            <a:xfrm>
              <a:off x="5245755" y="2510564"/>
              <a:ext cx="3987102" cy="1464868"/>
              <a:chOff x="5526640" y="1825630"/>
              <a:chExt cx="5210856" cy="1142068"/>
            </a:xfrm>
          </p:grpSpPr>
          <p:cxnSp>
            <p:nvCxnSpPr>
              <p:cNvPr id="727" name="直接连接符 72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728" name="直接连接符 727"/>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5" name="矩形 484"/>
            <p:cNvSpPr/>
            <p:nvPr/>
          </p:nvSpPr>
          <p:spPr>
            <a:xfrm>
              <a:off x="5183880" y="2259362"/>
              <a:ext cx="660758"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9" name="组合 8"/>
          <p:cNvGrpSpPr/>
          <p:nvPr/>
        </p:nvGrpSpPr>
        <p:grpSpPr>
          <a:xfrm>
            <a:off x="5183880" y="2468539"/>
            <a:ext cx="3187272" cy="1761188"/>
            <a:chOff x="5183880" y="2468539"/>
            <a:chExt cx="3187272" cy="1761188"/>
          </a:xfrm>
        </p:grpSpPr>
        <p:grpSp>
          <p:nvGrpSpPr>
            <p:cNvPr id="889" name="组合 888"/>
            <p:cNvGrpSpPr/>
            <p:nvPr/>
          </p:nvGrpSpPr>
          <p:grpSpPr>
            <a:xfrm>
              <a:off x="5229022" y="2724916"/>
              <a:ext cx="3142130" cy="1504811"/>
              <a:chOff x="5513972" y="1825630"/>
              <a:chExt cx="5223524" cy="1173209"/>
            </a:xfrm>
          </p:grpSpPr>
          <p:cxnSp>
            <p:nvCxnSpPr>
              <p:cNvPr id="890" name="直接连接符 889"/>
              <p:cNvCxnSpPr/>
              <p:nvPr/>
            </p:nvCxnSpPr>
            <p:spPr>
              <a:xfrm>
                <a:off x="5513972"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891" name="直接连接符 890"/>
              <p:cNvCxnSpPr/>
              <p:nvPr/>
            </p:nvCxnSpPr>
            <p:spPr>
              <a:xfrm>
                <a:off x="10737496" y="1826887"/>
                <a:ext cx="0" cy="117195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573" name="矩形 572"/>
            <p:cNvSpPr/>
            <p:nvPr/>
          </p:nvSpPr>
          <p:spPr>
            <a:xfrm>
              <a:off x="5183880" y="2468539"/>
              <a:ext cx="835485" cy="276999"/>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grpSp>
        <p:nvGrpSpPr>
          <p:cNvPr id="871" name="组合 870"/>
          <p:cNvGrpSpPr/>
          <p:nvPr/>
        </p:nvGrpSpPr>
        <p:grpSpPr>
          <a:xfrm>
            <a:off x="8128709" y="4088317"/>
            <a:ext cx="444521" cy="993977"/>
            <a:chOff x="4756530" y="4520005"/>
            <a:chExt cx="214541" cy="587002"/>
          </a:xfrm>
        </p:grpSpPr>
        <p:sp>
          <p:nvSpPr>
            <p:cNvPr id="872" name="流程图: 手动操作 871"/>
            <p:cNvSpPr/>
            <p:nvPr/>
          </p:nvSpPr>
          <p:spPr>
            <a:xfrm rot="16200000">
              <a:off x="4578597" y="4714532"/>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73" name="矩形 872"/>
            <p:cNvSpPr/>
            <p:nvPr/>
          </p:nvSpPr>
          <p:spPr>
            <a:xfrm>
              <a:off x="4756530" y="4534787"/>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p>
            <a:p>
              <a:r>
                <a:rPr lang="en-US" altLang="zh-CN" sz="1400" dirty="0">
                  <a:latin typeface="Times New Roman" panose="02020603050405020304" pitchFamily="18" charset="0"/>
                  <a:cs typeface="Times New Roman" panose="02020603050405020304" pitchFamily="18" charset="0"/>
                </a:rPr>
                <a:t>01</a:t>
              </a:r>
            </a:p>
            <a:p>
              <a:r>
                <a:rPr lang="en-US" altLang="zh-CN" sz="1400" dirty="0">
                  <a:latin typeface="Times New Roman" panose="02020603050405020304" pitchFamily="18" charset="0"/>
                  <a:cs typeface="Times New Roman" panose="02020603050405020304" pitchFamily="18" charset="0"/>
                </a:rPr>
                <a:t>10</a:t>
              </a: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842" name="组合 841"/>
          <p:cNvGrpSpPr/>
          <p:nvPr/>
        </p:nvGrpSpPr>
        <p:grpSpPr>
          <a:xfrm>
            <a:off x="4573845" y="1785153"/>
            <a:ext cx="653529" cy="1568364"/>
            <a:chOff x="4823977" y="1700209"/>
            <a:chExt cx="689269" cy="1654134"/>
          </a:xfrm>
        </p:grpSpPr>
        <p:sp>
          <p:nvSpPr>
            <p:cNvPr id="844"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58" name="矩形 95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967" name="矩形 96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968" name="矩形 96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969" name="等腰三角形 968"/>
          <p:cNvSpPr/>
          <p:nvPr/>
        </p:nvSpPr>
        <p:spPr>
          <a:xfrm flipV="1">
            <a:off x="4823103" y="1785153"/>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4"/>
                                        </p:tgtEl>
                                        <p:attrNameLst>
                                          <p:attrName>style.visibility</p:attrName>
                                        </p:attrNameLst>
                                      </p:cBhvr>
                                      <p:to>
                                        <p:strVal val="visible"/>
                                      </p:to>
                                    </p:set>
                                    <p:animEffect transition="in" filter="wipe(left)">
                                      <p:cBhvr>
                                        <p:cTn id="7" dur="500"/>
                                        <p:tgtEl>
                                          <p:spTgt spid="76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59"/>
                                        </p:tgtEl>
                                        <p:attrNameLst>
                                          <p:attrName>style.visibility</p:attrName>
                                        </p:attrNameLst>
                                      </p:cBhvr>
                                      <p:to>
                                        <p:strVal val="visible"/>
                                      </p:to>
                                    </p:set>
                                    <p:animEffect transition="in" filter="wipe(down)">
                                      <p:cBhvr>
                                        <p:cTn id="11" dur="500"/>
                                        <p:tgtEl>
                                          <p:spTgt spid="95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animEffect transition="in" filter="wipe(up)">
                                      <p:cBhvr>
                                        <p:cTn id="15" dur="500"/>
                                        <p:tgtEl>
                                          <p:spTgt spid="48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0"/>
                                        </p:tgtEl>
                                        <p:attrNameLst>
                                          <p:attrName>style.visibility</p:attrName>
                                        </p:attrNameLst>
                                      </p:cBhvr>
                                      <p:to>
                                        <p:strVal val="visible"/>
                                      </p:to>
                                    </p:set>
                                    <p:animEffect transition="in" filter="wipe(left)">
                                      <p:cBhvr>
                                        <p:cTn id="19" dur="500"/>
                                        <p:tgtEl>
                                          <p:spTgt spid="960"/>
                                        </p:tgtEl>
                                      </p:cBhvr>
                                    </p:animEffect>
                                  </p:childTnLst>
                                </p:cTn>
                              </p:par>
                              <p:par>
                                <p:cTn id="20" presetID="22" presetClass="entr" presetSubtype="8" fill="hold" nodeType="withEffect">
                                  <p:stCondLst>
                                    <p:cond delay="0"/>
                                  </p:stCondLst>
                                  <p:childTnLst>
                                    <p:set>
                                      <p:cBhvr>
                                        <p:cTn id="21" dur="1" fill="hold">
                                          <p:stCondLst>
                                            <p:cond delay="0"/>
                                          </p:stCondLst>
                                        </p:cTn>
                                        <p:tgtEl>
                                          <p:spTgt spid="961"/>
                                        </p:tgtEl>
                                        <p:attrNameLst>
                                          <p:attrName>style.visibility</p:attrName>
                                        </p:attrNameLst>
                                      </p:cBhvr>
                                      <p:to>
                                        <p:strVal val="visible"/>
                                      </p:to>
                                    </p:set>
                                    <p:animEffect transition="in" filter="wipe(left)">
                                      <p:cBhvr>
                                        <p:cTn id="22" dur="500"/>
                                        <p:tgtEl>
                                          <p:spTgt spid="961"/>
                                        </p:tgtEl>
                                      </p:cBhvr>
                                    </p:animEffect>
                                  </p:childTnLst>
                                </p:cTn>
                              </p:par>
                              <p:par>
                                <p:cTn id="23" presetID="22" presetClass="entr" presetSubtype="8" fill="hold" nodeType="withEffect">
                                  <p:stCondLst>
                                    <p:cond delay="0"/>
                                  </p:stCondLst>
                                  <p:childTnLst>
                                    <p:set>
                                      <p:cBhvr>
                                        <p:cTn id="24" dur="1" fill="hold">
                                          <p:stCondLst>
                                            <p:cond delay="0"/>
                                          </p:stCondLst>
                                        </p:cTn>
                                        <p:tgtEl>
                                          <p:spTgt spid="760"/>
                                        </p:tgtEl>
                                        <p:attrNameLst>
                                          <p:attrName>style.visibility</p:attrName>
                                        </p:attrNameLst>
                                      </p:cBhvr>
                                      <p:to>
                                        <p:strVal val="visible"/>
                                      </p:to>
                                    </p:set>
                                    <p:animEffect transition="in" filter="wipe(left)">
                                      <p:cBhvr>
                                        <p:cTn id="25" dur="500"/>
                                        <p:tgtEl>
                                          <p:spTgt spid="760"/>
                                        </p:tgtEl>
                                      </p:cBhvr>
                                    </p:animEffect>
                                  </p:childTnLst>
                                </p:cTn>
                              </p:par>
                              <p:par>
                                <p:cTn id="26" presetID="22" presetClass="entr" presetSubtype="8" fill="hold" nodeType="withEffect">
                                  <p:stCondLst>
                                    <p:cond delay="0"/>
                                  </p:stCondLst>
                                  <p:childTnLst>
                                    <p:set>
                                      <p:cBhvr>
                                        <p:cTn id="27" dur="1" fill="hold">
                                          <p:stCondLst>
                                            <p:cond delay="0"/>
                                          </p:stCondLst>
                                        </p:cTn>
                                        <p:tgtEl>
                                          <p:spTgt spid="761"/>
                                        </p:tgtEl>
                                        <p:attrNameLst>
                                          <p:attrName>style.visibility</p:attrName>
                                        </p:attrNameLst>
                                      </p:cBhvr>
                                      <p:to>
                                        <p:strVal val="visible"/>
                                      </p:to>
                                    </p:set>
                                    <p:animEffect transition="in" filter="wipe(left)">
                                      <p:cBhvr>
                                        <p:cTn id="28" dur="500"/>
                                        <p:tgtEl>
                                          <p:spTgt spid="761"/>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768"/>
                                        </p:tgtEl>
                                        <p:attrNameLst>
                                          <p:attrName>style.visibility</p:attrName>
                                        </p:attrNameLst>
                                      </p:cBhvr>
                                      <p:to>
                                        <p:strVal val="visible"/>
                                      </p:to>
                                    </p:set>
                                    <p:animEffect transition="in" filter="wipe(left)">
                                      <p:cBhvr>
                                        <p:cTn id="32" dur="500"/>
                                        <p:tgtEl>
                                          <p:spTgt spid="768"/>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730"/>
                                        </p:tgtEl>
                                        <p:attrNameLst>
                                          <p:attrName>style.visibility</p:attrName>
                                        </p:attrNameLst>
                                      </p:cBhvr>
                                      <p:to>
                                        <p:strVal val="visible"/>
                                      </p:to>
                                    </p:set>
                                    <p:animEffect transition="in" filter="wipe(left)">
                                      <p:cBhvr>
                                        <p:cTn id="36" dur="500"/>
                                        <p:tgtEl>
                                          <p:spTgt spid="730"/>
                                        </p:tgtEl>
                                      </p:cBhvr>
                                    </p:animEffect>
                                  </p:childTnLst>
                                </p:cTn>
                              </p:par>
                              <p:par>
                                <p:cTn id="37" presetID="22" presetClass="entr" presetSubtype="8" fill="hold" nodeType="withEffect">
                                  <p:stCondLst>
                                    <p:cond delay="0"/>
                                  </p:stCondLst>
                                  <p:childTnLst>
                                    <p:set>
                                      <p:cBhvr>
                                        <p:cTn id="38" dur="1" fill="hold">
                                          <p:stCondLst>
                                            <p:cond delay="0"/>
                                          </p:stCondLst>
                                        </p:cTn>
                                        <p:tgtEl>
                                          <p:spTgt spid="729"/>
                                        </p:tgtEl>
                                        <p:attrNameLst>
                                          <p:attrName>style.visibility</p:attrName>
                                        </p:attrNameLst>
                                      </p:cBhvr>
                                      <p:to>
                                        <p:strVal val="visible"/>
                                      </p:to>
                                    </p:set>
                                    <p:animEffect transition="in" filter="wipe(left)">
                                      <p:cBhvr>
                                        <p:cTn id="39" dur="500"/>
                                        <p:tgtEl>
                                          <p:spTgt spid="72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43"/>
                                        </p:tgtEl>
                                        <p:attrNameLst>
                                          <p:attrName>style.visibility</p:attrName>
                                        </p:attrNameLst>
                                      </p:cBhvr>
                                      <p:to>
                                        <p:strVal val="visible"/>
                                      </p:to>
                                    </p:set>
                                    <p:animEffect transition="in" filter="wipe(left)">
                                      <p:cBhvr>
                                        <p:cTn id="44" dur="500"/>
                                        <p:tgtEl>
                                          <p:spTgt spid="743"/>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904"/>
                                        </p:tgtEl>
                                        <p:attrNameLst>
                                          <p:attrName>style.visibility</p:attrName>
                                        </p:attrNameLst>
                                      </p:cBhvr>
                                      <p:to>
                                        <p:strVal val="visible"/>
                                      </p:to>
                                    </p:set>
                                    <p:animEffect transition="in" filter="wipe(down)">
                                      <p:cBhvr>
                                        <p:cTn id="48" dur="500"/>
                                        <p:tgtEl>
                                          <p:spTgt spid="904"/>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905"/>
                                        </p:tgtEl>
                                        <p:attrNameLst>
                                          <p:attrName>style.visibility</p:attrName>
                                        </p:attrNameLst>
                                      </p:cBhvr>
                                      <p:to>
                                        <p:strVal val="visible"/>
                                      </p:to>
                                    </p:set>
                                    <p:animEffect transition="in" filter="wipe(left)">
                                      <p:cBhvr>
                                        <p:cTn id="52" dur="1000"/>
                                        <p:tgtEl>
                                          <p:spTgt spid="905"/>
                                        </p:tgtEl>
                                      </p:cBhvr>
                                    </p:animEffect>
                                  </p:childTnLst>
                                </p:cTn>
                              </p:par>
                            </p:childTnLst>
                          </p:cTn>
                        </p:par>
                        <p:par>
                          <p:cTn id="53" fill="hold">
                            <p:stCondLst>
                              <p:cond delay="2000"/>
                            </p:stCondLst>
                            <p:childTnLst>
                              <p:par>
                                <p:cTn id="54" presetID="22" presetClass="entr" presetSubtype="1" fill="hold" nodeType="afterEffect">
                                  <p:stCondLst>
                                    <p:cond delay="0"/>
                                  </p:stCondLst>
                                  <p:childTnLst>
                                    <p:set>
                                      <p:cBhvr>
                                        <p:cTn id="55" dur="1" fill="hold">
                                          <p:stCondLst>
                                            <p:cond delay="0"/>
                                          </p:stCondLst>
                                        </p:cTn>
                                        <p:tgtEl>
                                          <p:spTgt spid="906"/>
                                        </p:tgtEl>
                                        <p:attrNameLst>
                                          <p:attrName>style.visibility</p:attrName>
                                        </p:attrNameLst>
                                      </p:cBhvr>
                                      <p:to>
                                        <p:strVal val="visible"/>
                                      </p:to>
                                    </p:set>
                                    <p:animEffect transition="in" filter="wipe(up)">
                                      <p:cBhvr>
                                        <p:cTn id="56" dur="500"/>
                                        <p:tgtEl>
                                          <p:spTgt spid="906"/>
                                        </p:tgtEl>
                                      </p:cBhvr>
                                    </p:animEffect>
                                  </p:childTnLst>
                                </p:cTn>
                              </p:par>
                            </p:childTnLst>
                          </p:cTn>
                        </p:par>
                        <p:par>
                          <p:cTn id="57" fill="hold">
                            <p:stCondLst>
                              <p:cond delay="2500"/>
                            </p:stCondLst>
                            <p:childTnLst>
                              <p:par>
                                <p:cTn id="58" presetID="22" presetClass="entr" presetSubtype="8" fill="hold" nodeType="afterEffect">
                                  <p:stCondLst>
                                    <p:cond delay="0"/>
                                  </p:stCondLst>
                                  <p:childTnLst>
                                    <p:set>
                                      <p:cBhvr>
                                        <p:cTn id="59" dur="1" fill="hold">
                                          <p:stCondLst>
                                            <p:cond delay="0"/>
                                          </p:stCondLst>
                                        </p:cTn>
                                        <p:tgtEl>
                                          <p:spTgt spid="907"/>
                                        </p:tgtEl>
                                        <p:attrNameLst>
                                          <p:attrName>style.visibility</p:attrName>
                                        </p:attrNameLst>
                                      </p:cBhvr>
                                      <p:to>
                                        <p:strVal val="visible"/>
                                      </p:to>
                                    </p:set>
                                    <p:animEffect transition="in" filter="wipe(left)">
                                      <p:cBhvr>
                                        <p:cTn id="60" dur="500"/>
                                        <p:tgtEl>
                                          <p:spTgt spid="907"/>
                                        </p:tgtEl>
                                      </p:cBhvr>
                                    </p:animEffect>
                                  </p:childTnLst>
                                </p:cTn>
                              </p:par>
                            </p:childTnLst>
                          </p:cTn>
                        </p:par>
                        <p:par>
                          <p:cTn id="61" fill="hold">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788"/>
                                        </p:tgtEl>
                                        <p:attrNameLst>
                                          <p:attrName>style.visibility</p:attrName>
                                        </p:attrNameLst>
                                      </p:cBhvr>
                                      <p:to>
                                        <p:strVal val="visible"/>
                                      </p:to>
                                    </p:set>
                                    <p:animEffect transition="in" filter="wipe(left)">
                                      <p:cBhvr>
                                        <p:cTn id="64" dur="500"/>
                                        <p:tgtEl>
                                          <p:spTgt spid="78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951"/>
                                        </p:tgtEl>
                                        <p:attrNameLst>
                                          <p:attrName>style.visibility</p:attrName>
                                        </p:attrNameLst>
                                      </p:cBhvr>
                                      <p:to>
                                        <p:strVal val="visible"/>
                                      </p:to>
                                    </p:set>
                                    <p:animEffect transition="in" filter="wipe(left)">
                                      <p:cBhvr>
                                        <p:cTn id="69" dur="500"/>
                                        <p:tgtEl>
                                          <p:spTgt spid="951"/>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875"/>
                                        </p:tgtEl>
                                        <p:attrNameLst>
                                          <p:attrName>style.visibility</p:attrName>
                                        </p:attrNameLst>
                                      </p:cBhvr>
                                      <p:to>
                                        <p:strVal val="visible"/>
                                      </p:to>
                                    </p:set>
                                    <p:animEffect transition="in" filter="wipe(down)">
                                      <p:cBhvr>
                                        <p:cTn id="73" dur="500"/>
                                        <p:tgtEl>
                                          <p:spTgt spid="875"/>
                                        </p:tgtEl>
                                      </p:cBhvr>
                                    </p:animEffect>
                                  </p:childTnLst>
                                </p:cTn>
                              </p:par>
                            </p:childTnLst>
                          </p:cTn>
                        </p:par>
                        <p:par>
                          <p:cTn id="74" fill="hold">
                            <p:stCondLst>
                              <p:cond delay="1000"/>
                            </p:stCondLst>
                            <p:childTnLst>
                              <p:par>
                                <p:cTn id="75" presetID="22" presetClass="entr" presetSubtype="8" fill="hold" nodeType="afterEffect">
                                  <p:stCondLst>
                                    <p:cond delay="0"/>
                                  </p:stCondLst>
                                  <p:childTnLst>
                                    <p:set>
                                      <p:cBhvr>
                                        <p:cTn id="76" dur="1" fill="hold">
                                          <p:stCondLst>
                                            <p:cond delay="0"/>
                                          </p:stCondLst>
                                        </p:cTn>
                                        <p:tgtEl>
                                          <p:spTgt spid="874"/>
                                        </p:tgtEl>
                                        <p:attrNameLst>
                                          <p:attrName>style.visibility</p:attrName>
                                        </p:attrNameLst>
                                      </p:cBhvr>
                                      <p:to>
                                        <p:strVal val="visible"/>
                                      </p:to>
                                    </p:set>
                                    <p:animEffect transition="in" filter="wipe(left)">
                                      <p:cBhvr>
                                        <p:cTn id="77" dur="500"/>
                                        <p:tgtEl>
                                          <p:spTgt spid="874"/>
                                        </p:tgtEl>
                                      </p:cBhvr>
                                    </p:animEffect>
                                  </p:childTnLst>
                                </p:cTn>
                              </p:par>
                            </p:childTnLst>
                          </p:cTn>
                        </p:par>
                        <p:par>
                          <p:cTn id="78" fill="hold">
                            <p:stCondLst>
                              <p:cond delay="1500"/>
                            </p:stCondLst>
                            <p:childTnLst>
                              <p:par>
                                <p:cTn id="79" presetID="22" presetClass="entr" presetSubtype="8" fill="hold" nodeType="afterEffect">
                                  <p:stCondLst>
                                    <p:cond delay="0"/>
                                  </p:stCondLst>
                                  <p:childTnLst>
                                    <p:set>
                                      <p:cBhvr>
                                        <p:cTn id="80" dur="1" fill="hold">
                                          <p:stCondLst>
                                            <p:cond delay="0"/>
                                          </p:stCondLst>
                                        </p:cTn>
                                        <p:tgtEl>
                                          <p:spTgt spid="785"/>
                                        </p:tgtEl>
                                        <p:attrNameLst>
                                          <p:attrName>style.visibility</p:attrName>
                                        </p:attrNameLst>
                                      </p:cBhvr>
                                      <p:to>
                                        <p:strVal val="visible"/>
                                      </p:to>
                                    </p:set>
                                    <p:animEffect transition="in" filter="wipe(left)">
                                      <p:cBhvr>
                                        <p:cTn id="81" dur="500"/>
                                        <p:tgtEl>
                                          <p:spTgt spid="785"/>
                                        </p:tgtEl>
                                      </p:cBhvr>
                                    </p:animEffect>
                                  </p:childTnLst>
                                </p:cTn>
                              </p:par>
                            </p:childTnLst>
                          </p:cTn>
                        </p:par>
                        <p:par>
                          <p:cTn id="82" fill="hold">
                            <p:stCondLst>
                              <p:cond delay="2000"/>
                            </p:stCondLst>
                            <p:childTnLst>
                              <p:par>
                                <p:cTn id="83" presetID="22" presetClass="entr" presetSubtype="8" fill="hold" nodeType="afterEffect">
                                  <p:stCondLst>
                                    <p:cond delay="0"/>
                                  </p:stCondLst>
                                  <p:childTnLst>
                                    <p:set>
                                      <p:cBhvr>
                                        <p:cTn id="84" dur="1" fill="hold">
                                          <p:stCondLst>
                                            <p:cond delay="0"/>
                                          </p:stCondLst>
                                        </p:cTn>
                                        <p:tgtEl>
                                          <p:spTgt spid="793"/>
                                        </p:tgtEl>
                                        <p:attrNameLst>
                                          <p:attrName>style.visibility</p:attrName>
                                        </p:attrNameLst>
                                      </p:cBhvr>
                                      <p:to>
                                        <p:strVal val="visible"/>
                                      </p:to>
                                    </p:set>
                                    <p:animEffect transition="in" filter="wipe(left)">
                                      <p:cBhvr>
                                        <p:cTn id="85" dur="500"/>
                                        <p:tgtEl>
                                          <p:spTgt spid="79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wipe(left)">
                                      <p:cBhvr>
                                        <p:cTn id="90" dur="500"/>
                                        <p:tgtEl>
                                          <p:spTgt spid="9"/>
                                        </p:tgtEl>
                                      </p:cBhvr>
                                    </p:animEffect>
                                  </p:childTnLst>
                                </p:cTn>
                              </p:par>
                              <p:par>
                                <p:cTn id="91" presetID="22" presetClass="entr" presetSubtype="8" fill="hold"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5000" fill="hold" nodeType="clickEffect">
                                  <p:stCondLst>
                                    <p:cond delay="0"/>
                                  </p:stCondLst>
                                  <p:childTnLst>
                                    <p:set>
                                      <p:cBhvr>
                                        <p:cTn id="97" dur="1" fill="hold">
                                          <p:stCondLst>
                                            <p:cond delay="0"/>
                                          </p:stCondLst>
                                        </p:cTn>
                                        <p:tgtEl>
                                          <p:spTgt spid="835"/>
                                        </p:tgtEl>
                                        <p:attrNameLst>
                                          <p:attrName>style.visibility</p:attrName>
                                        </p:attrNameLst>
                                      </p:cBhvr>
                                      <p:to>
                                        <p:strVal val="visible"/>
                                      </p:to>
                                    </p:set>
                                    <p:animEffect transition="in" filter="wipe(up)">
                                      <p:cBhvr>
                                        <p:cTn id="98" dur="500"/>
                                        <p:tgtEl>
                                          <p:spTgt spid="835"/>
                                        </p:tgtEl>
                                      </p:cBhvr>
                                    </p:animEffect>
                                  </p:childTnLst>
                                </p:cTn>
                              </p:par>
                              <p:par>
                                <p:cTn id="99" presetID="22" presetClass="entr" presetSubtype="1" repeatCount="500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R</a:t>
            </a:r>
            <a:r>
              <a:rPr lang="zh-CN" altLang="en-US" dirty="0"/>
              <a:t>型指令执行状态周期</a:t>
            </a:r>
            <a:r>
              <a:rPr lang="en-US" altLang="zh-CN" dirty="0"/>
              <a:t>T3~T4</a:t>
            </a:r>
            <a:endParaRPr lang="zh-CN" altLang="en-US" dirty="0"/>
          </a:p>
        </p:txBody>
      </p:sp>
      <p:grpSp>
        <p:nvGrpSpPr>
          <p:cNvPr id="4" name="组合 3"/>
          <p:cNvGrpSpPr/>
          <p:nvPr/>
        </p:nvGrpSpPr>
        <p:grpSpPr>
          <a:xfrm>
            <a:off x="868791" y="1217803"/>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29065"/>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p>
              <a:p>
                <a:r>
                  <a:rPr lang="en-US" altLang="zh-CN" sz="1400" dirty="0">
                    <a:latin typeface="Times New Roman" panose="02020603050405020304" pitchFamily="18" charset="0"/>
                    <a:cs typeface="Times New Roman" panose="02020603050405020304" pitchFamily="18" charset="0"/>
                  </a:rPr>
                  <a:t>01</a:t>
                </a:r>
              </a:p>
              <a:p>
                <a:r>
                  <a:rPr lang="en-US" altLang="zh-CN" sz="1400" dirty="0">
                    <a:latin typeface="Times New Roman" panose="02020603050405020304" pitchFamily="18" charset="0"/>
                    <a:cs typeface="Times New Roman" panose="02020603050405020304" pitchFamily="18" charset="0"/>
                  </a:rPr>
                  <a:t>10</a:t>
                </a: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cxnSp>
        <p:nvCxnSpPr>
          <p:cNvPr id="245" name="直接连接符 244"/>
          <p:cNvCxnSpPr/>
          <p:nvPr/>
        </p:nvCxnSpPr>
        <p:spPr>
          <a:xfrm>
            <a:off x="6514352" y="4046036"/>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6514352" y="3823170"/>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5106947" y="4851653"/>
            <a:ext cx="10540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248" name="矩形 247"/>
          <p:cNvSpPr/>
          <p:nvPr/>
        </p:nvSpPr>
        <p:spPr>
          <a:xfrm>
            <a:off x="2337325" y="3601963"/>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9" name="矩形 248"/>
          <p:cNvSpPr/>
          <p:nvPr/>
        </p:nvSpPr>
        <p:spPr>
          <a:xfrm>
            <a:off x="1180646" y="3716340"/>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0" name="矩形 249"/>
          <p:cNvSpPr/>
          <p:nvPr/>
        </p:nvSpPr>
        <p:spPr>
          <a:xfrm>
            <a:off x="1121838" y="3677693"/>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586109" y="1220061"/>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2" name="矩形 251"/>
          <p:cNvSpPr/>
          <p:nvPr/>
        </p:nvSpPr>
        <p:spPr>
          <a:xfrm>
            <a:off x="4099367" y="246054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3" name="矩形 252"/>
          <p:cNvSpPr/>
          <p:nvPr/>
        </p:nvSpPr>
        <p:spPr>
          <a:xfrm>
            <a:off x="4153840" y="2668649"/>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4" name="任意多边形: 形状 50"/>
          <p:cNvSpPr/>
          <p:nvPr/>
        </p:nvSpPr>
        <p:spPr>
          <a:xfrm>
            <a:off x="5036880" y="3103564"/>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5" name="直接连接符 254"/>
          <p:cNvCxnSpPr/>
          <p:nvPr/>
        </p:nvCxnSpPr>
        <p:spPr>
          <a:xfrm flipH="1">
            <a:off x="10034425" y="1899309"/>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flipH="1">
            <a:off x="9645808" y="1954073"/>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V="1">
            <a:off x="1424238" y="3939046"/>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020070" y="4051119"/>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9" name="流程图: 手动操作 258"/>
          <p:cNvSpPr/>
          <p:nvPr/>
        </p:nvSpPr>
        <p:spPr>
          <a:xfrm rot="16200000">
            <a:off x="1683258" y="3936693"/>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60" name="矩形 259"/>
          <p:cNvSpPr/>
          <p:nvPr/>
        </p:nvSpPr>
        <p:spPr>
          <a:xfrm>
            <a:off x="1780981" y="3770401"/>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1" name="直接连接符 260"/>
          <p:cNvCxnSpPr/>
          <p:nvPr/>
        </p:nvCxnSpPr>
        <p:spPr>
          <a:xfrm>
            <a:off x="2024639" y="4042358"/>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2" name="矩形 261"/>
          <p:cNvSpPr/>
          <p:nvPr/>
        </p:nvSpPr>
        <p:spPr>
          <a:xfrm>
            <a:off x="1862465" y="413833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3" name="矩形 262"/>
          <p:cNvSpPr/>
          <p:nvPr/>
        </p:nvSpPr>
        <p:spPr>
          <a:xfrm>
            <a:off x="2521677" y="3573037"/>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4" name="矩形 263"/>
          <p:cNvSpPr/>
          <p:nvPr/>
        </p:nvSpPr>
        <p:spPr>
          <a:xfrm>
            <a:off x="2789108" y="3772653"/>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5" name="矩形 264"/>
          <p:cNvSpPr/>
          <p:nvPr/>
        </p:nvSpPr>
        <p:spPr>
          <a:xfrm>
            <a:off x="2321398" y="3855199"/>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334397" y="4162930"/>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67" name="矩形 266"/>
          <p:cNvSpPr/>
          <p:nvPr/>
        </p:nvSpPr>
        <p:spPr>
          <a:xfrm>
            <a:off x="2304758" y="4496467"/>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3741004" y="3680957"/>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3742028" y="4716890"/>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0" name="矩形 269"/>
          <p:cNvSpPr/>
          <p:nvPr/>
        </p:nvSpPr>
        <p:spPr>
          <a:xfrm>
            <a:off x="4165172" y="5609748"/>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1" name="矩形 270"/>
          <p:cNvSpPr/>
          <p:nvPr/>
        </p:nvSpPr>
        <p:spPr>
          <a:xfrm>
            <a:off x="4116941" y="43748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2" name="矩形 271"/>
          <p:cNvSpPr/>
          <p:nvPr/>
        </p:nvSpPr>
        <p:spPr>
          <a:xfrm>
            <a:off x="4162851" y="382413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3" name="矩形 272"/>
          <p:cNvSpPr/>
          <p:nvPr/>
        </p:nvSpPr>
        <p:spPr>
          <a:xfrm>
            <a:off x="4163890" y="3606265"/>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4" name="直接连接符 273"/>
          <p:cNvCxnSpPr/>
          <p:nvPr/>
        </p:nvCxnSpPr>
        <p:spPr>
          <a:xfrm>
            <a:off x="4206890" y="3824284"/>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5" name="直接连接符 274"/>
          <p:cNvCxnSpPr/>
          <p:nvPr/>
        </p:nvCxnSpPr>
        <p:spPr>
          <a:xfrm>
            <a:off x="4206890" y="4030096"/>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6" name="直接连接符 275"/>
          <p:cNvCxnSpPr>
            <a:endCxn id="311" idx="1"/>
          </p:cNvCxnSpPr>
          <p:nvPr/>
        </p:nvCxnSpPr>
        <p:spPr>
          <a:xfrm>
            <a:off x="3175689" y="3920716"/>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7" name="直接连接符 276"/>
          <p:cNvCxnSpPr/>
          <p:nvPr/>
        </p:nvCxnSpPr>
        <p:spPr>
          <a:xfrm>
            <a:off x="4210340" y="2884710"/>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3785192" y="3937281"/>
            <a:ext cx="421697"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p:nvPr/>
        </p:nvCxnSpPr>
        <p:spPr>
          <a:xfrm>
            <a:off x="3780364" y="4968023"/>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0" name="矩形 279"/>
          <p:cNvSpPr/>
          <p:nvPr/>
        </p:nvSpPr>
        <p:spPr>
          <a:xfrm>
            <a:off x="6920028" y="3574298"/>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1" name="矩形 280"/>
          <p:cNvSpPr/>
          <p:nvPr/>
        </p:nvSpPr>
        <p:spPr>
          <a:xfrm>
            <a:off x="6452865" y="5543166"/>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2" name="直接连接符 281"/>
          <p:cNvCxnSpPr/>
          <p:nvPr/>
        </p:nvCxnSpPr>
        <p:spPr>
          <a:xfrm>
            <a:off x="6985956" y="3831415"/>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3" name="直接连接符 282"/>
          <p:cNvCxnSpPr/>
          <p:nvPr/>
        </p:nvCxnSpPr>
        <p:spPr>
          <a:xfrm>
            <a:off x="7853319" y="4245742"/>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4" name="矩形 283"/>
          <p:cNvSpPr/>
          <p:nvPr/>
        </p:nvSpPr>
        <p:spPr>
          <a:xfrm>
            <a:off x="7588458" y="4085901"/>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8522434" y="4351000"/>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6" name="矩形 285"/>
          <p:cNvSpPr/>
          <p:nvPr/>
        </p:nvSpPr>
        <p:spPr>
          <a:xfrm>
            <a:off x="7633687" y="5081483"/>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87" name="任意多边形: 形状 192"/>
          <p:cNvSpPr/>
          <p:nvPr/>
        </p:nvSpPr>
        <p:spPr>
          <a:xfrm flipV="1">
            <a:off x="7952295" y="3650646"/>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8" name="矩形 287"/>
          <p:cNvSpPr/>
          <p:nvPr/>
        </p:nvSpPr>
        <p:spPr>
          <a:xfrm>
            <a:off x="8439564" y="3432971"/>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9" name="矩形 288"/>
          <p:cNvSpPr/>
          <p:nvPr/>
        </p:nvSpPr>
        <p:spPr>
          <a:xfrm>
            <a:off x="8464942" y="4332114"/>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90" name="矩形 289"/>
          <p:cNvSpPr/>
          <p:nvPr/>
        </p:nvSpPr>
        <p:spPr>
          <a:xfrm>
            <a:off x="9104007" y="3525658"/>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1" name="矩形 290"/>
          <p:cNvSpPr/>
          <p:nvPr/>
        </p:nvSpPr>
        <p:spPr>
          <a:xfrm>
            <a:off x="9348145" y="4073553"/>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2" name="直接连接符 291"/>
          <p:cNvCxnSpPr/>
          <p:nvPr/>
        </p:nvCxnSpPr>
        <p:spPr>
          <a:xfrm>
            <a:off x="10344676" y="4073927"/>
            <a:ext cx="64927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4384763" y="4374162"/>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4206889" y="4585789"/>
            <a:ext cx="32383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4682977" y="4451089"/>
            <a:ext cx="524612"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1" name="Group 1"/>
          <p:cNvGrpSpPr/>
          <p:nvPr/>
        </p:nvGrpSpPr>
        <p:grpSpPr>
          <a:xfrm>
            <a:off x="10209010" y="1745641"/>
            <a:ext cx="259246" cy="192503"/>
            <a:chOff x="3990332" y="3048832"/>
            <a:chExt cx="1009448" cy="723602"/>
          </a:xfrm>
        </p:grpSpPr>
        <p:sp>
          <p:nvSpPr>
            <p:cNvPr id="302"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3"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4" name="组合 303"/>
          <p:cNvGrpSpPr/>
          <p:nvPr/>
        </p:nvGrpSpPr>
        <p:grpSpPr>
          <a:xfrm>
            <a:off x="4906029" y="4608063"/>
            <a:ext cx="274434" cy="522964"/>
            <a:chOff x="4311617" y="4168879"/>
            <a:chExt cx="274449" cy="522993"/>
          </a:xfrm>
        </p:grpSpPr>
        <p:sp>
          <p:nvSpPr>
            <p:cNvPr id="305" name="流程图: 手动操作 30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6" name="矩形 30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07" name="矩形 306"/>
          <p:cNvSpPr/>
          <p:nvPr/>
        </p:nvSpPr>
        <p:spPr>
          <a:xfrm>
            <a:off x="4655263" y="3599698"/>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8" name="矩形 307"/>
          <p:cNvSpPr/>
          <p:nvPr/>
        </p:nvSpPr>
        <p:spPr>
          <a:xfrm>
            <a:off x="4655263" y="3817128"/>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9" name="矩形 308"/>
          <p:cNvSpPr/>
          <p:nvPr/>
        </p:nvSpPr>
        <p:spPr>
          <a:xfrm>
            <a:off x="4221223" y="4553468"/>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0" name="组合 309"/>
          <p:cNvGrpSpPr/>
          <p:nvPr/>
        </p:nvGrpSpPr>
        <p:grpSpPr>
          <a:xfrm>
            <a:off x="3462671" y="3676260"/>
            <a:ext cx="452368" cy="769280"/>
            <a:chOff x="3743887" y="4137343"/>
            <a:chExt cx="477107" cy="811350"/>
          </a:xfrm>
        </p:grpSpPr>
        <p:sp>
          <p:nvSpPr>
            <p:cNvPr id="311" name="矩形 310"/>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2" name="矩形 311"/>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3" name="组合 312"/>
            <p:cNvGrpSpPr/>
            <p:nvPr/>
          </p:nvGrpSpPr>
          <p:grpSpPr>
            <a:xfrm>
              <a:off x="3743887" y="4475965"/>
              <a:ext cx="477107" cy="472728"/>
              <a:chOff x="3743887" y="4293594"/>
              <a:chExt cx="477107" cy="472728"/>
            </a:xfrm>
          </p:grpSpPr>
          <p:grpSp>
            <p:nvGrpSpPr>
              <p:cNvPr id="314" name="组合 313"/>
              <p:cNvGrpSpPr/>
              <p:nvPr/>
            </p:nvGrpSpPr>
            <p:grpSpPr>
              <a:xfrm>
                <a:off x="3743887" y="4440398"/>
                <a:ext cx="477107" cy="325924"/>
                <a:chOff x="2146087" y="4862847"/>
                <a:chExt cx="452393" cy="309040"/>
              </a:xfrm>
            </p:grpSpPr>
            <p:cxnSp>
              <p:nvCxnSpPr>
                <p:cNvPr id="316" name="直接连接符 31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8" name="组合 317"/>
          <p:cNvGrpSpPr/>
          <p:nvPr/>
        </p:nvGrpSpPr>
        <p:grpSpPr>
          <a:xfrm>
            <a:off x="3462672" y="5185137"/>
            <a:ext cx="452368" cy="3090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1" name="组合 320"/>
          <p:cNvGrpSpPr/>
          <p:nvPr/>
        </p:nvGrpSpPr>
        <p:grpSpPr>
          <a:xfrm>
            <a:off x="1080399" y="4024982"/>
            <a:ext cx="452368" cy="448216"/>
            <a:chOff x="3743887" y="4293594"/>
            <a:chExt cx="477107" cy="472728"/>
          </a:xfrm>
          <a:solidFill>
            <a:srgbClr val="59B2FF"/>
          </a:solidFill>
        </p:grpSpPr>
        <p:grpSp>
          <p:nvGrpSpPr>
            <p:cNvPr id="322" name="组合 321"/>
            <p:cNvGrpSpPr/>
            <p:nvPr/>
          </p:nvGrpSpPr>
          <p:grpSpPr>
            <a:xfrm>
              <a:off x="3743887" y="4440398"/>
              <a:ext cx="477107" cy="325924"/>
              <a:chOff x="2146087" y="4862847"/>
              <a:chExt cx="452393" cy="309040"/>
            </a:xfrm>
            <a:grpFill/>
          </p:grpSpPr>
          <p:cxnSp>
            <p:nvCxnSpPr>
              <p:cNvPr id="324" name="直接连接符 323"/>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5" name="矩形 324"/>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3" name="等腰三角形 322"/>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26" name="组合 325"/>
          <p:cNvGrpSpPr/>
          <p:nvPr/>
        </p:nvGrpSpPr>
        <p:grpSpPr>
          <a:xfrm>
            <a:off x="2539352" y="4726782"/>
            <a:ext cx="452367" cy="463374"/>
            <a:chOff x="3743887" y="4293594"/>
            <a:chExt cx="477106" cy="451964"/>
          </a:xfrm>
          <a:solidFill>
            <a:srgbClr val="92D050"/>
          </a:solidFill>
        </p:grpSpPr>
        <p:grpSp>
          <p:nvGrpSpPr>
            <p:cNvPr id="327" name="组合 326"/>
            <p:cNvGrpSpPr/>
            <p:nvPr/>
          </p:nvGrpSpPr>
          <p:grpSpPr>
            <a:xfrm>
              <a:off x="3743887" y="4420795"/>
              <a:ext cx="477106" cy="324763"/>
              <a:chOff x="2146087" y="4844273"/>
              <a:chExt cx="452392" cy="307940"/>
            </a:xfrm>
            <a:grpFill/>
          </p:grpSpPr>
          <p:cxnSp>
            <p:nvCxnSpPr>
              <p:cNvPr id="329" name="直接连接符 32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0" name="矩形 32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8" name="等腰三角形 327"/>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1" name="组合 330"/>
          <p:cNvGrpSpPr/>
          <p:nvPr/>
        </p:nvGrpSpPr>
        <p:grpSpPr>
          <a:xfrm>
            <a:off x="10009811" y="3870439"/>
            <a:ext cx="452368" cy="731749"/>
            <a:chOff x="10649077" y="4342141"/>
            <a:chExt cx="477107" cy="771766"/>
          </a:xfrm>
        </p:grpSpPr>
        <p:sp>
          <p:nvSpPr>
            <p:cNvPr id="332" name="矩形 331"/>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3" name="组合 332"/>
            <p:cNvGrpSpPr/>
            <p:nvPr/>
          </p:nvGrpSpPr>
          <p:grpSpPr>
            <a:xfrm>
              <a:off x="10649077" y="4648136"/>
              <a:ext cx="477107" cy="465771"/>
              <a:chOff x="3743887" y="4300551"/>
              <a:chExt cx="477107" cy="465771"/>
            </a:xfrm>
          </p:grpSpPr>
          <p:grpSp>
            <p:nvGrpSpPr>
              <p:cNvPr id="334" name="组合 333"/>
              <p:cNvGrpSpPr/>
              <p:nvPr/>
            </p:nvGrpSpPr>
            <p:grpSpPr>
              <a:xfrm>
                <a:off x="3743887" y="4440399"/>
                <a:ext cx="477107" cy="325923"/>
                <a:chOff x="2146087" y="4862847"/>
                <a:chExt cx="452393" cy="309039"/>
              </a:xfrm>
            </p:grpSpPr>
            <p:cxnSp>
              <p:nvCxnSpPr>
                <p:cNvPr id="336" name="直接连接符 33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7" name="矩形 33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5" name="等腰三角形 334"/>
              <p:cNvSpPr/>
              <p:nvPr/>
            </p:nvSpPr>
            <p:spPr>
              <a:xfrm>
                <a:off x="3882552" y="4300551"/>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3" name="矩形 342"/>
          <p:cNvSpPr/>
          <p:nvPr/>
        </p:nvSpPr>
        <p:spPr>
          <a:xfrm>
            <a:off x="3368706" y="3471676"/>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4" name="矩形 343"/>
          <p:cNvSpPr/>
          <p:nvPr/>
        </p:nvSpPr>
        <p:spPr>
          <a:xfrm>
            <a:off x="3368367" y="4483627"/>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973378" y="1752603"/>
            <a:ext cx="554960"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6" name="矩形 345"/>
          <p:cNvSpPr/>
          <p:nvPr/>
        </p:nvSpPr>
        <p:spPr>
          <a:xfrm>
            <a:off x="3717000" y="2223634"/>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7" name="矩形 346"/>
          <p:cNvSpPr/>
          <p:nvPr/>
        </p:nvSpPr>
        <p:spPr>
          <a:xfrm>
            <a:off x="3454635" y="1981729"/>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48" name="直接连接符 347"/>
          <p:cNvCxnSpPr/>
          <p:nvPr/>
        </p:nvCxnSpPr>
        <p:spPr>
          <a:xfrm flipV="1">
            <a:off x="4829249" y="1433641"/>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9" name="矩形 348"/>
          <p:cNvSpPr/>
          <p:nvPr/>
        </p:nvSpPr>
        <p:spPr>
          <a:xfrm>
            <a:off x="5096794" y="1385086"/>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0" name="矩形 349"/>
          <p:cNvSpPr/>
          <p:nvPr/>
        </p:nvSpPr>
        <p:spPr>
          <a:xfrm>
            <a:off x="5096793" y="1594264"/>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1" name="矩形 350"/>
          <p:cNvSpPr/>
          <p:nvPr/>
        </p:nvSpPr>
        <p:spPr>
          <a:xfrm>
            <a:off x="5096794" y="1803441"/>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10718058" y="1587520"/>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3" name="组合 352"/>
          <p:cNvGrpSpPr/>
          <p:nvPr/>
        </p:nvGrpSpPr>
        <p:grpSpPr>
          <a:xfrm>
            <a:off x="4238309" y="2640151"/>
            <a:ext cx="1761296" cy="1617434"/>
            <a:chOff x="4561939" y="3044572"/>
            <a:chExt cx="1857617" cy="1705887"/>
          </a:xfrm>
        </p:grpSpPr>
        <p:sp>
          <p:nvSpPr>
            <p:cNvPr id="354"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5"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6" name="矩形 355"/>
            <p:cNvSpPr/>
            <p:nvPr/>
          </p:nvSpPr>
          <p:spPr>
            <a:xfrm>
              <a:off x="5467372" y="3044572"/>
              <a:ext cx="952184" cy="292147"/>
            </a:xfrm>
            <a:prstGeom prst="rect">
              <a:avLst/>
            </a:prstGeom>
          </p:spPr>
          <p:txBody>
            <a:bodyPr wrap="none">
              <a:spAutoFit/>
            </a:bodyPr>
            <a:lstStyle/>
            <a:p>
              <a:r>
                <a:rPr lang="en-US" altLang="zh-CN" sz="12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0000"/>
                </a:solidFill>
                <a:latin typeface="Segoe UI Black" panose="020B0A02040204020203" pitchFamily="34" charset="0"/>
                <a:cs typeface="Segoe UI Black" panose="020B0A02040204020203" pitchFamily="34" charset="0"/>
              </a:endParaRPr>
            </a:p>
          </p:txBody>
        </p:sp>
        <p:sp>
          <p:nvSpPr>
            <p:cNvPr id="357" name="矩形 356"/>
            <p:cNvSpPr/>
            <p:nvPr/>
          </p:nvSpPr>
          <p:spPr>
            <a:xfrm>
              <a:off x="4561939" y="3578973"/>
              <a:ext cx="828766"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rgbClr val="FF0000"/>
                </a:solidFill>
                <a:latin typeface="Segoe UI Black" panose="020B0A02040204020203" pitchFamily="34" charset="0"/>
                <a:cs typeface="Segoe UI Black" panose="020B0A02040204020203" pitchFamily="34" charset="0"/>
              </a:endParaRPr>
            </a:p>
          </p:txBody>
        </p:sp>
      </p:grpSp>
      <p:sp>
        <p:nvSpPr>
          <p:cNvPr id="358" name="矩形 357"/>
          <p:cNvSpPr/>
          <p:nvPr/>
        </p:nvSpPr>
        <p:spPr>
          <a:xfrm>
            <a:off x="4961377" y="3154446"/>
            <a:ext cx="11063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等腰三角形 358"/>
          <p:cNvSpPr/>
          <p:nvPr/>
        </p:nvSpPr>
        <p:spPr>
          <a:xfrm flipV="1">
            <a:off x="4736016" y="1538410"/>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868790" y="3417559"/>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1" name="组合 360"/>
          <p:cNvGrpSpPr/>
          <p:nvPr/>
        </p:nvGrpSpPr>
        <p:grpSpPr>
          <a:xfrm>
            <a:off x="8040704" y="3886074"/>
            <a:ext cx="444521" cy="993977"/>
            <a:chOff x="4336181" y="4140652"/>
            <a:chExt cx="214541" cy="587002"/>
          </a:xfrm>
        </p:grpSpPr>
        <p:sp>
          <p:nvSpPr>
            <p:cNvPr id="362" name="流程图: 手动操作 361"/>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3" name="矩形 362"/>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p>
            <a:p>
              <a:r>
                <a:rPr lang="en-US" altLang="zh-CN" sz="1400" dirty="0">
                  <a:latin typeface="Times New Roman" panose="02020603050405020304" pitchFamily="18" charset="0"/>
                  <a:cs typeface="Times New Roman" panose="02020603050405020304" pitchFamily="18" charset="0"/>
                </a:rPr>
                <a:t>01</a:t>
              </a:r>
            </a:p>
            <a:p>
              <a:r>
                <a:rPr lang="en-US" altLang="zh-CN" sz="1400" dirty="0">
                  <a:latin typeface="Times New Roman" panose="02020603050405020304" pitchFamily="18" charset="0"/>
                  <a:cs typeface="Times New Roman" panose="02020603050405020304" pitchFamily="18" charset="0"/>
                </a:rPr>
                <a:t>10</a:t>
              </a: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4" name="直接连接符 363"/>
          <p:cNvCxnSpPr/>
          <p:nvPr/>
        </p:nvCxnSpPr>
        <p:spPr>
          <a:xfrm>
            <a:off x="7851969" y="4647908"/>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flipV="1">
            <a:off x="7853222" y="4647908"/>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6" name="组合 365"/>
          <p:cNvGrpSpPr/>
          <p:nvPr/>
        </p:nvGrpSpPr>
        <p:grpSpPr>
          <a:xfrm>
            <a:off x="1299051" y="1217803"/>
            <a:ext cx="9363346" cy="2489137"/>
            <a:chOff x="1461941" y="1362069"/>
            <a:chExt cx="9875404" cy="2625262"/>
          </a:xfrm>
        </p:grpSpPr>
        <p:cxnSp>
          <p:nvCxnSpPr>
            <p:cNvPr id="367" name="直接连接符 366"/>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1" name="组合 370"/>
          <p:cNvGrpSpPr/>
          <p:nvPr/>
        </p:nvGrpSpPr>
        <p:grpSpPr>
          <a:xfrm>
            <a:off x="5152987" y="1627019"/>
            <a:ext cx="5075479" cy="141417"/>
            <a:chOff x="5526640" y="1825630"/>
            <a:chExt cx="5353044" cy="149151"/>
          </a:xfrm>
        </p:grpSpPr>
        <p:cxnSp>
          <p:nvCxnSpPr>
            <p:cNvPr id="372" name="直接连接符 37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5" name="直接连接符 374"/>
          <p:cNvCxnSpPr/>
          <p:nvPr/>
        </p:nvCxnSpPr>
        <p:spPr>
          <a:xfrm>
            <a:off x="5152988" y="1841892"/>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76" name="组合 375"/>
          <p:cNvGrpSpPr/>
          <p:nvPr/>
        </p:nvGrpSpPr>
        <p:grpSpPr>
          <a:xfrm>
            <a:off x="5096794" y="2012619"/>
            <a:ext cx="5989969" cy="1959276"/>
            <a:chOff x="5467373" y="2382722"/>
            <a:chExt cx="6317545" cy="2066424"/>
          </a:xfrm>
        </p:grpSpPr>
        <p:sp>
          <p:nvSpPr>
            <p:cNvPr id="377" name="矩形 376"/>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78" name="组合 377"/>
            <p:cNvGrpSpPr/>
            <p:nvPr/>
          </p:nvGrpSpPr>
          <p:grpSpPr>
            <a:xfrm>
              <a:off x="5467373" y="2426621"/>
              <a:ext cx="6317545" cy="2022525"/>
              <a:chOff x="5467373" y="2426621"/>
              <a:chExt cx="6317545" cy="2022525"/>
            </a:xfrm>
          </p:grpSpPr>
          <p:grpSp>
            <p:nvGrpSpPr>
              <p:cNvPr id="379" name="组合 378"/>
              <p:cNvGrpSpPr/>
              <p:nvPr/>
            </p:nvGrpSpPr>
            <p:grpSpPr>
              <a:xfrm>
                <a:off x="5532632" y="2647662"/>
                <a:ext cx="4205147" cy="1544978"/>
                <a:chOff x="5526640" y="1825630"/>
                <a:chExt cx="5210856" cy="1142068"/>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0" name="矩形 379"/>
              <p:cNvSpPr/>
              <p:nvPr/>
            </p:nvSpPr>
            <p:spPr>
              <a:xfrm>
                <a:off x="5467373" y="2603339"/>
                <a:ext cx="881176"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1" name="矩形 380"/>
              <p:cNvSpPr/>
              <p:nvPr/>
            </p:nvSpPr>
            <p:spPr>
              <a:xfrm>
                <a:off x="5467373" y="2823956"/>
                <a:ext cx="891320"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2" name="组合 381"/>
              <p:cNvGrpSpPr/>
              <p:nvPr/>
            </p:nvGrpSpPr>
            <p:grpSpPr>
              <a:xfrm>
                <a:off x="5526640" y="2426621"/>
                <a:ext cx="6258278" cy="1814749"/>
                <a:chOff x="5526640" y="1825630"/>
                <a:chExt cx="5210856" cy="1341486"/>
              </a:xfrm>
            </p:grpSpPr>
            <p:cxnSp>
              <p:nvCxnSpPr>
                <p:cNvPr id="389" name="直接连接符 388"/>
                <p:cNvCxnSpPr/>
                <p:nvPr/>
              </p:nvCxnSpPr>
              <p:spPr>
                <a:xfrm>
                  <a:off x="5526640" y="1825630"/>
                  <a:ext cx="5210856" cy="0"/>
                </a:xfrm>
                <a:prstGeom prst="line">
                  <a:avLst/>
                </a:prstGeom>
                <a:noFill/>
                <a:ln w="19050" cap="sq">
                  <a:noFill/>
                </a:ln>
              </p:spPr>
              <p:style>
                <a:lnRef idx="2">
                  <a:schemeClr val="accent1">
                    <a:shade val="50000"/>
                  </a:schemeClr>
                </a:lnRef>
                <a:fillRef idx="1">
                  <a:schemeClr val="accent1"/>
                </a:fillRef>
                <a:effectRef idx="0">
                  <a:schemeClr val="accent1"/>
                </a:effectRef>
                <a:fontRef idx="minor">
                  <a:schemeClr val="lt1"/>
                </a:fontRef>
              </p:style>
            </p:cxnSp>
            <p:cxnSp>
              <p:nvCxnSpPr>
                <p:cNvPr id="390" name="直接连接符 389"/>
                <p:cNvCxnSpPr/>
                <p:nvPr/>
              </p:nvCxnSpPr>
              <p:spPr>
                <a:xfrm>
                  <a:off x="10737495" y="1825630"/>
                  <a:ext cx="0" cy="1341486"/>
                </a:xfrm>
                <a:prstGeom prst="line">
                  <a:avLst/>
                </a:prstGeom>
                <a:noFill/>
                <a:ln w="190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3" name="组合 382"/>
              <p:cNvGrpSpPr/>
              <p:nvPr/>
            </p:nvGrpSpPr>
            <p:grpSpPr>
              <a:xfrm>
                <a:off x="5525865" y="2868738"/>
                <a:ext cx="3305928" cy="1580408"/>
                <a:chOff x="5526640" y="1825630"/>
                <a:chExt cx="5210856" cy="1168258"/>
              </a:xfrm>
            </p:grpSpPr>
            <p:cxnSp>
              <p:nvCxnSpPr>
                <p:cNvPr id="387" name="直接连接符 386"/>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8" name="直接连接符 387"/>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519942" y="3091139"/>
                <a:ext cx="2865642" cy="902802"/>
                <a:chOff x="5502067" y="1825630"/>
                <a:chExt cx="5258115" cy="667363"/>
              </a:xfrm>
            </p:grpSpPr>
            <p:cxnSp>
              <p:nvCxnSpPr>
                <p:cNvPr id="385" name="直接连接符 384"/>
                <p:cNvCxnSpPr/>
                <p:nvPr/>
              </p:nvCxnSpPr>
              <p:spPr>
                <a:xfrm>
                  <a:off x="5502067" y="1825630"/>
                  <a:ext cx="5258115" cy="0"/>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47210" y="1825630"/>
                  <a:ext cx="0" cy="667363"/>
                </a:xfrm>
                <a:prstGeom prst="line">
                  <a:avLst/>
                </a:prstGeom>
                <a:noFill/>
                <a:ln w="31750">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393" name="组合 392"/>
          <p:cNvGrpSpPr/>
          <p:nvPr/>
        </p:nvGrpSpPr>
        <p:grpSpPr>
          <a:xfrm flipH="1">
            <a:off x="1928727" y="2008234"/>
            <a:ext cx="2588014" cy="1827074"/>
            <a:chOff x="5526640" y="1825630"/>
            <a:chExt cx="5210856" cy="1341486"/>
          </a:xfrm>
        </p:grpSpPr>
        <p:cxnSp>
          <p:nvCxnSpPr>
            <p:cNvPr id="394" name="直接连接符 39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6" name="组合 395"/>
          <p:cNvGrpSpPr/>
          <p:nvPr/>
        </p:nvGrpSpPr>
        <p:grpSpPr>
          <a:xfrm flipH="1">
            <a:off x="2765654" y="2252340"/>
            <a:ext cx="1750117" cy="1361631"/>
            <a:chOff x="5526640" y="1825630"/>
            <a:chExt cx="5210856" cy="1341486"/>
          </a:xfrm>
        </p:grpSpPr>
        <p:cxnSp>
          <p:nvCxnSpPr>
            <p:cNvPr id="397" name="直接连接符 39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8" name="直接连接符 39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9" name="组合 398"/>
          <p:cNvGrpSpPr/>
          <p:nvPr/>
        </p:nvGrpSpPr>
        <p:grpSpPr>
          <a:xfrm flipH="1">
            <a:off x="3699536" y="2497314"/>
            <a:ext cx="816234" cy="1218551"/>
            <a:chOff x="5526640" y="1825630"/>
            <a:chExt cx="5210856" cy="1341486"/>
          </a:xfrm>
        </p:grpSpPr>
        <p:cxnSp>
          <p:nvCxnSpPr>
            <p:cNvPr id="400" name="直接连接符 39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2" name="组合 401"/>
          <p:cNvGrpSpPr/>
          <p:nvPr/>
        </p:nvGrpSpPr>
        <p:grpSpPr>
          <a:xfrm>
            <a:off x="1625005" y="3186295"/>
            <a:ext cx="6112648" cy="746763"/>
            <a:chOff x="1805721" y="3620584"/>
            <a:chExt cx="6446933" cy="787602"/>
          </a:xfrm>
        </p:grpSpPr>
        <p:cxnSp>
          <p:nvCxnSpPr>
            <p:cNvPr id="403" name="直接连接符 402"/>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5" name="直接连接符 404"/>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6" name="直接连接符 405"/>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07" name="直接连接符 406"/>
          <p:cNvCxnSpPr/>
          <p:nvPr/>
        </p:nvCxnSpPr>
        <p:spPr>
          <a:xfrm flipH="1">
            <a:off x="4782954" y="6128430"/>
            <a:ext cx="5868835"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10651788" y="4080933"/>
            <a:ext cx="0" cy="20427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09" name="组合 408"/>
          <p:cNvGrpSpPr/>
          <p:nvPr/>
        </p:nvGrpSpPr>
        <p:grpSpPr>
          <a:xfrm>
            <a:off x="946849" y="3945909"/>
            <a:ext cx="10411306" cy="2368641"/>
            <a:chOff x="1805720" y="4629712"/>
            <a:chExt cx="9520436" cy="2093905"/>
          </a:xfrm>
        </p:grpSpPr>
        <p:grpSp>
          <p:nvGrpSpPr>
            <p:cNvPr id="410" name="组合 409"/>
            <p:cNvGrpSpPr/>
            <p:nvPr/>
          </p:nvGrpSpPr>
          <p:grpSpPr>
            <a:xfrm>
              <a:off x="1805720" y="4629712"/>
              <a:ext cx="9520435" cy="2093905"/>
              <a:chOff x="1744471" y="2382316"/>
              <a:chExt cx="9509258" cy="2091447"/>
            </a:xfrm>
          </p:grpSpPr>
          <p:cxnSp>
            <p:nvCxnSpPr>
              <p:cNvPr id="413" name="直接连接符 412"/>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1" name="直接连接符 41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6" name="组合 415"/>
          <p:cNvGrpSpPr/>
          <p:nvPr/>
        </p:nvGrpSpPr>
        <p:grpSpPr>
          <a:xfrm>
            <a:off x="2105284" y="4042042"/>
            <a:ext cx="5106595" cy="1461540"/>
            <a:chOff x="1805721" y="4522265"/>
            <a:chExt cx="9520434" cy="2226972"/>
          </a:xfrm>
        </p:grpSpPr>
        <p:grpSp>
          <p:nvGrpSpPr>
            <p:cNvPr id="417" name="组合 416"/>
            <p:cNvGrpSpPr/>
            <p:nvPr/>
          </p:nvGrpSpPr>
          <p:grpSpPr>
            <a:xfrm>
              <a:off x="1805721" y="4522265"/>
              <a:ext cx="9520434" cy="2226972"/>
              <a:chOff x="1744472" y="2274995"/>
              <a:chExt cx="9509257" cy="2224358"/>
            </a:xfrm>
          </p:grpSpPr>
          <p:cxnSp>
            <p:nvCxnSpPr>
              <p:cNvPr id="419" name="直接连接符 418"/>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8" name="直接连接符 417"/>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3346511" y="3944730"/>
            <a:ext cx="220871" cy="1005969"/>
            <a:chOff x="1744472" y="3175426"/>
            <a:chExt cx="1545101" cy="1323927"/>
          </a:xfrm>
        </p:grpSpPr>
        <p:cxnSp>
          <p:nvCxnSpPr>
            <p:cNvPr id="423" name="直接连接符 422"/>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5" name="组合 424"/>
          <p:cNvGrpSpPr/>
          <p:nvPr/>
        </p:nvGrpSpPr>
        <p:grpSpPr>
          <a:xfrm>
            <a:off x="4772036" y="4764105"/>
            <a:ext cx="144338" cy="1359584"/>
            <a:chOff x="1394481" y="2825658"/>
            <a:chExt cx="1009711" cy="1789312"/>
          </a:xfrm>
        </p:grpSpPr>
        <p:cxnSp>
          <p:nvCxnSpPr>
            <p:cNvPr id="426" name="直接连接符 425"/>
            <p:cNvCxnSpPr/>
            <p:nvPr/>
          </p:nvCxnSpPr>
          <p:spPr>
            <a:xfrm>
              <a:off x="1394481" y="2847441"/>
              <a:ext cx="0" cy="1767529"/>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7" name="直接连接符 426"/>
            <p:cNvCxnSpPr/>
            <p:nvPr/>
          </p:nvCxnSpPr>
          <p:spPr>
            <a:xfrm flipH="1">
              <a:off x="1394481" y="2825658"/>
              <a:ext cx="1009711" cy="0"/>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7516313" y="4435039"/>
            <a:ext cx="537165" cy="1387274"/>
            <a:chOff x="1239056" y="2754720"/>
            <a:chExt cx="2279270" cy="1885824"/>
          </a:xfrm>
        </p:grpSpPr>
        <p:cxnSp>
          <p:nvCxnSpPr>
            <p:cNvPr id="429" name="直接连接符 428"/>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9789762" y="3659314"/>
            <a:ext cx="1203172" cy="391805"/>
            <a:chOff x="571433" y="3331468"/>
            <a:chExt cx="5105236" cy="1364800"/>
          </a:xfrm>
        </p:grpSpPr>
        <p:cxnSp>
          <p:nvCxnSpPr>
            <p:cNvPr id="432" name="直接连接符 431"/>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4" name="直接连接符 433"/>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5" name="直接连接符 434"/>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6" name="组合 435"/>
          <p:cNvGrpSpPr/>
          <p:nvPr/>
        </p:nvGrpSpPr>
        <p:grpSpPr>
          <a:xfrm>
            <a:off x="10941691" y="3727117"/>
            <a:ext cx="274434" cy="522964"/>
            <a:chOff x="4311617" y="4168879"/>
            <a:chExt cx="274449" cy="522994"/>
          </a:xfrm>
        </p:grpSpPr>
        <p:sp>
          <p:nvSpPr>
            <p:cNvPr id="437" name="流程图: 手动操作 4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8" name="矩形 4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9" name="组合 438"/>
          <p:cNvGrpSpPr/>
          <p:nvPr/>
        </p:nvGrpSpPr>
        <p:grpSpPr>
          <a:xfrm>
            <a:off x="7713205" y="3453675"/>
            <a:ext cx="274434" cy="522964"/>
            <a:chOff x="4311617" y="4168879"/>
            <a:chExt cx="274449" cy="522993"/>
          </a:xfrm>
        </p:grpSpPr>
        <p:sp>
          <p:nvSpPr>
            <p:cNvPr id="440" name="流程图: 手动操作 43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1" name="矩形 44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2" name="直接连接符 441"/>
          <p:cNvCxnSpPr/>
          <p:nvPr/>
        </p:nvCxnSpPr>
        <p:spPr>
          <a:xfrm>
            <a:off x="4383405" y="4050964"/>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43" name="组合 442"/>
          <p:cNvGrpSpPr/>
          <p:nvPr/>
        </p:nvGrpSpPr>
        <p:grpSpPr>
          <a:xfrm>
            <a:off x="4486244" y="4189493"/>
            <a:ext cx="274434" cy="522964"/>
            <a:chOff x="4311617" y="4168879"/>
            <a:chExt cx="274449" cy="522993"/>
          </a:xfrm>
        </p:grpSpPr>
        <p:sp>
          <p:nvSpPr>
            <p:cNvPr id="444" name="流程图: 手动操作 443"/>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5" name="矩形 444"/>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6" name="组合 445"/>
          <p:cNvGrpSpPr/>
          <p:nvPr/>
        </p:nvGrpSpPr>
        <p:grpSpPr>
          <a:xfrm>
            <a:off x="6465742" y="5442041"/>
            <a:ext cx="1411329" cy="404007"/>
            <a:chOff x="1394482" y="2325715"/>
            <a:chExt cx="1159010" cy="531703"/>
          </a:xfrm>
        </p:grpSpPr>
        <p:cxnSp>
          <p:nvCxnSpPr>
            <p:cNvPr id="447" name="直接连接符 446"/>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flipH="1">
              <a:off x="1394482" y="2857418"/>
              <a:ext cx="11590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9" name="组合 448"/>
          <p:cNvGrpSpPr/>
          <p:nvPr/>
        </p:nvGrpSpPr>
        <p:grpSpPr>
          <a:xfrm>
            <a:off x="9365915" y="1954073"/>
            <a:ext cx="286797" cy="1977742"/>
            <a:chOff x="1394482" y="2325714"/>
            <a:chExt cx="1159010" cy="531704"/>
          </a:xfrm>
        </p:grpSpPr>
        <p:cxnSp>
          <p:nvCxnSpPr>
            <p:cNvPr id="450" name="直接连接符 449"/>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1" name="直接连接符 450"/>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2" name="流程图: 延期 451"/>
          <p:cNvSpPr/>
          <p:nvPr/>
        </p:nvSpPr>
        <p:spPr>
          <a:xfrm>
            <a:off x="9783614" y="1798745"/>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3" name="直接连接符 452"/>
          <p:cNvCxnSpPr/>
          <p:nvPr/>
        </p:nvCxnSpPr>
        <p:spPr>
          <a:xfrm>
            <a:off x="4206889" y="3943167"/>
            <a:ext cx="0" cy="642624"/>
          </a:xfrm>
          <a:prstGeom prst="line">
            <a:avLst/>
          </a:prstGeom>
          <a:ln w="762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9365915" y="4064173"/>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6" name="组合 465"/>
          <p:cNvGrpSpPr/>
          <p:nvPr/>
        </p:nvGrpSpPr>
        <p:grpSpPr>
          <a:xfrm>
            <a:off x="8921765" y="3588920"/>
            <a:ext cx="420145" cy="877029"/>
            <a:chOff x="9501522" y="3862856"/>
            <a:chExt cx="443122" cy="924992"/>
          </a:xfrm>
        </p:grpSpPr>
        <p:sp>
          <p:nvSpPr>
            <p:cNvPr id="467"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469" name="文本框 468"/>
          <p:cNvSpPr txBox="1"/>
          <p:nvPr/>
        </p:nvSpPr>
        <p:spPr>
          <a:xfrm>
            <a:off x="8815185" y="4561978"/>
            <a:ext cx="1372426"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chemeClr val="accent5"/>
                </a:solidFill>
              </a:rPr>
              <a:t>T3 :</a:t>
            </a:r>
            <a:r>
              <a:rPr lang="zh-CN" altLang="en-US" dirty="0">
                <a:solidFill>
                  <a:schemeClr val="accent5"/>
                </a:solidFill>
              </a:rPr>
              <a:t>运算</a:t>
            </a:r>
            <a:endParaRPr lang="en-US" altLang="zh-CN" dirty="0">
              <a:solidFill>
                <a:schemeClr val="accent5"/>
              </a:solidFill>
              <a:sym typeface="Wingdings" panose="05000000000000000000" pitchFamily="2" charset="2"/>
            </a:endParaRPr>
          </a:p>
        </p:txBody>
      </p:sp>
      <p:cxnSp>
        <p:nvCxnSpPr>
          <p:cNvPr id="470" name="直接连接符 469"/>
          <p:cNvCxnSpPr/>
          <p:nvPr/>
        </p:nvCxnSpPr>
        <p:spPr>
          <a:xfrm>
            <a:off x="6956499" y="4042042"/>
            <a:ext cx="1084205"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1" name="组合 470"/>
          <p:cNvGrpSpPr/>
          <p:nvPr/>
        </p:nvGrpSpPr>
        <p:grpSpPr>
          <a:xfrm>
            <a:off x="6659743" y="3608889"/>
            <a:ext cx="452368" cy="958383"/>
            <a:chOff x="7115801" y="4066288"/>
            <a:chExt cx="477107" cy="1010794"/>
          </a:xfrm>
        </p:grpSpPr>
        <p:sp>
          <p:nvSpPr>
            <p:cNvPr id="472" name="矩形 471"/>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3" name="组合 472"/>
            <p:cNvGrpSpPr/>
            <p:nvPr/>
          </p:nvGrpSpPr>
          <p:grpSpPr>
            <a:xfrm>
              <a:off x="7115801" y="4604354"/>
              <a:ext cx="477107" cy="472728"/>
              <a:chOff x="3743887" y="4293594"/>
              <a:chExt cx="477107" cy="472728"/>
            </a:xfrm>
          </p:grpSpPr>
          <p:grpSp>
            <p:nvGrpSpPr>
              <p:cNvPr id="474" name="组合 473"/>
              <p:cNvGrpSpPr/>
              <p:nvPr/>
            </p:nvGrpSpPr>
            <p:grpSpPr>
              <a:xfrm>
                <a:off x="3743887" y="4440399"/>
                <a:ext cx="477107" cy="325923"/>
                <a:chOff x="2146087" y="4862847"/>
                <a:chExt cx="452393" cy="309039"/>
              </a:xfrm>
            </p:grpSpPr>
            <p:cxnSp>
              <p:nvCxnSpPr>
                <p:cNvPr id="476" name="直接连接符 47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7" name="矩形 476"/>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5" name="等腰三角形 474"/>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54" name="文本框 453"/>
          <p:cNvSpPr txBox="1"/>
          <p:nvPr/>
        </p:nvSpPr>
        <p:spPr>
          <a:xfrm>
            <a:off x="4772523" y="4968480"/>
            <a:ext cx="155546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：写回</a:t>
            </a:r>
            <a:endParaRPr lang="en-US" altLang="zh-CN" dirty="0">
              <a:solidFill>
                <a:srgbClr val="FF0000"/>
              </a:solidFill>
              <a:sym typeface="Wingdings" panose="05000000000000000000" pitchFamily="2" charset="2"/>
            </a:endParaRPr>
          </a:p>
        </p:txBody>
      </p:sp>
      <p:grpSp>
        <p:nvGrpSpPr>
          <p:cNvPr id="488" name="组合 487"/>
          <p:cNvGrpSpPr/>
          <p:nvPr/>
        </p:nvGrpSpPr>
        <p:grpSpPr>
          <a:xfrm>
            <a:off x="5244389" y="3573037"/>
            <a:ext cx="1317601" cy="1506357"/>
            <a:chOff x="6517864" y="3634105"/>
            <a:chExt cx="1317601" cy="1506357"/>
          </a:xfrm>
        </p:grpSpPr>
        <p:grpSp>
          <p:nvGrpSpPr>
            <p:cNvPr id="478" name="组合 477"/>
            <p:cNvGrpSpPr/>
            <p:nvPr/>
          </p:nvGrpSpPr>
          <p:grpSpPr>
            <a:xfrm>
              <a:off x="6517864" y="3634105"/>
              <a:ext cx="1317601" cy="1506357"/>
              <a:chOff x="5627149" y="4024017"/>
              <a:chExt cx="1389657" cy="1588736"/>
            </a:xfrm>
          </p:grpSpPr>
          <p:sp>
            <p:nvSpPr>
              <p:cNvPr id="479" name="矩形 478"/>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0" name="矩形 479"/>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1" name="矩形 480"/>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2" name="矩形 481"/>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83" name="矩形 482"/>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84" name="矩形 483"/>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85" name="矩形 484"/>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86" name="矩形 485"/>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87" name="矩形 486"/>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0" name="等腰三角形 339"/>
            <p:cNvSpPr/>
            <p:nvPr/>
          </p:nvSpPr>
          <p:spPr>
            <a:xfrm>
              <a:off x="7041179" y="5016611"/>
              <a:ext cx="191274"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left)">
                                      <p:cBhvr>
                                        <p:cTn id="7" dur="500"/>
                                        <p:tgtEl>
                                          <p:spTgt spid="282"/>
                                        </p:tgtEl>
                                      </p:cBhvr>
                                    </p:animEffect>
                                  </p:childTnLst>
                                </p:cTn>
                              </p:par>
                              <p:par>
                                <p:cTn id="8" presetID="22" presetClass="entr" presetSubtype="8"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wipe(left)">
                                      <p:cBhvr>
                                        <p:cTn id="10" dur="500"/>
                                        <p:tgtEl>
                                          <p:spTgt spid="47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87"/>
                                        </p:tgtEl>
                                        <p:attrNameLst>
                                          <p:attrName>style.visibility</p:attrName>
                                        </p:attrNameLst>
                                      </p:cBhvr>
                                      <p:to>
                                        <p:strVal val="visible"/>
                                      </p:to>
                                    </p:set>
                                    <p:animEffect transition="in" filter="wipe(left)">
                                      <p:cBhvr>
                                        <p:cTn id="14" dur="500"/>
                                        <p:tgtEl>
                                          <p:spTgt spid="287"/>
                                        </p:tgtEl>
                                      </p:cBhvr>
                                    </p:animEffect>
                                  </p:childTnLst>
                                </p:cTn>
                              </p:par>
                              <p:par>
                                <p:cTn id="15" presetID="22" presetClass="entr" presetSubtype="8"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animEffect transition="in" filter="wipe(left)">
                                      <p:cBhvr>
                                        <p:cTn id="17" dur="500"/>
                                        <p:tgtEl>
                                          <p:spTgt spid="28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466"/>
                                        </p:tgtEl>
                                        <p:attrNameLst>
                                          <p:attrName>style.visibility</p:attrName>
                                        </p:attrNameLst>
                                      </p:cBhvr>
                                      <p:to>
                                        <p:strVal val="visible"/>
                                      </p:to>
                                    </p:set>
                                    <p:animEffect transition="in" filter="wipe(left)">
                                      <p:cBhvr>
                                        <p:cTn id="21" dur="500"/>
                                        <p:tgtEl>
                                          <p:spTgt spid="466"/>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455"/>
                                        </p:tgtEl>
                                        <p:attrNameLst>
                                          <p:attrName>style.visibility</p:attrName>
                                        </p:attrNameLst>
                                      </p:cBhvr>
                                      <p:to>
                                        <p:strVal val="visible"/>
                                      </p:to>
                                    </p:set>
                                    <p:animEffect transition="in" filter="wipe(left)">
                                      <p:cBhvr>
                                        <p:cTn id="25" dur="500"/>
                                        <p:tgtEl>
                                          <p:spTgt spid="4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376"/>
                                        </p:tgtEl>
                                        <p:attrNameLst>
                                          <p:attrName>style.visibility</p:attrName>
                                        </p:attrNameLst>
                                      </p:cBhvr>
                                      <p:to>
                                        <p:strVal val="visible"/>
                                      </p:to>
                                    </p:set>
                                    <p:animEffect transition="in" filter="wipe(left)">
                                      <p:cBhvr>
                                        <p:cTn id="30" dur="500"/>
                                        <p:tgtEl>
                                          <p:spTgt spid="37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469"/>
                                        </p:tgtEl>
                                        <p:attrNameLst>
                                          <p:attrName>style.visibility</p:attrName>
                                        </p:attrNameLst>
                                      </p:cBhvr>
                                      <p:to>
                                        <p:strVal val="visible"/>
                                      </p:to>
                                    </p:set>
                                    <p:animEffect transition="in" filter="wipe(left)">
                                      <p:cBhvr>
                                        <p:cTn id="35" dur="500"/>
                                        <p:tgtEl>
                                          <p:spTgt spid="469"/>
                                        </p:tgtEl>
                                      </p:cBhvr>
                                    </p:animEffect>
                                  </p:childTnLst>
                                </p:cTn>
                              </p:par>
                            </p:childTnLst>
                          </p:cTn>
                        </p:par>
                        <p:par>
                          <p:cTn id="36" fill="hold">
                            <p:stCondLst>
                              <p:cond delay="500"/>
                            </p:stCondLst>
                            <p:childTnLst>
                              <p:par>
                                <p:cTn id="37" presetID="22" presetClass="entr" presetSubtype="1" repeatCount="3000" fill="hold" nodeType="afterEffect">
                                  <p:stCondLst>
                                    <p:cond delay="0"/>
                                  </p:stCondLst>
                                  <p:childTnLst>
                                    <p:set>
                                      <p:cBhvr>
                                        <p:cTn id="38" dur="1" fill="hold">
                                          <p:stCondLst>
                                            <p:cond delay="0"/>
                                          </p:stCondLst>
                                        </p:cTn>
                                        <p:tgtEl>
                                          <p:spTgt spid="331"/>
                                        </p:tgtEl>
                                        <p:attrNameLst>
                                          <p:attrName>style.visibility</p:attrName>
                                        </p:attrNameLst>
                                      </p:cBhvr>
                                      <p:to>
                                        <p:strVal val="visible"/>
                                      </p:to>
                                    </p:set>
                                    <p:animEffect transition="in" filter="wipe(up)">
                                      <p:cBhvr>
                                        <p:cTn id="39" dur="500"/>
                                        <p:tgtEl>
                                          <p:spTgt spid="33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left)">
                                      <p:cBhvr>
                                        <p:cTn id="44" dur="500"/>
                                        <p:tgtEl>
                                          <p:spTgt spid="278"/>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453"/>
                                        </p:tgtEl>
                                        <p:attrNameLst>
                                          <p:attrName>style.visibility</p:attrName>
                                        </p:attrNameLst>
                                      </p:cBhvr>
                                      <p:to>
                                        <p:strVal val="visible"/>
                                      </p:to>
                                    </p:set>
                                    <p:animEffect transition="in" filter="wipe(up)">
                                      <p:cBhvr>
                                        <p:cTn id="48" dur="500"/>
                                        <p:tgtEl>
                                          <p:spTgt spid="453"/>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wipe(left)">
                                      <p:cBhvr>
                                        <p:cTn id="52" dur="500"/>
                                        <p:tgtEl>
                                          <p:spTgt spid="294"/>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295"/>
                                        </p:tgtEl>
                                        <p:attrNameLst>
                                          <p:attrName>style.visibility</p:attrName>
                                        </p:attrNameLst>
                                      </p:cBhvr>
                                      <p:to>
                                        <p:strVal val="visible"/>
                                      </p:to>
                                    </p:set>
                                    <p:animEffect transition="in" filter="wipe(left)">
                                      <p:cBhvr>
                                        <p:cTn id="56" dur="500"/>
                                        <p:tgtEl>
                                          <p:spTgt spid="29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wipe(left)">
                                      <p:cBhvr>
                                        <p:cTn id="61" dur="500"/>
                                        <p:tgtEl>
                                          <p:spTgt spid="292"/>
                                        </p:tgtEl>
                                      </p:cBhvr>
                                    </p:animEffect>
                                  </p:childTnLst>
                                </p:cTn>
                              </p:par>
                            </p:childTnLst>
                          </p:cTn>
                        </p:par>
                        <p:par>
                          <p:cTn id="62" fill="hold">
                            <p:stCondLst>
                              <p:cond delay="500"/>
                            </p:stCondLst>
                            <p:childTnLst>
                              <p:par>
                                <p:cTn id="63" presetID="22" presetClass="entr" presetSubtype="1" fill="hold" nodeType="afterEffect">
                                  <p:stCondLst>
                                    <p:cond delay="0"/>
                                  </p:stCondLst>
                                  <p:childTnLst>
                                    <p:set>
                                      <p:cBhvr>
                                        <p:cTn id="64" dur="1" fill="hold">
                                          <p:stCondLst>
                                            <p:cond delay="0"/>
                                          </p:stCondLst>
                                        </p:cTn>
                                        <p:tgtEl>
                                          <p:spTgt spid="408"/>
                                        </p:tgtEl>
                                        <p:attrNameLst>
                                          <p:attrName>style.visibility</p:attrName>
                                        </p:attrNameLst>
                                      </p:cBhvr>
                                      <p:to>
                                        <p:strVal val="visible"/>
                                      </p:to>
                                    </p:set>
                                    <p:animEffect transition="in" filter="wipe(up)">
                                      <p:cBhvr>
                                        <p:cTn id="65" dur="500"/>
                                        <p:tgtEl>
                                          <p:spTgt spid="408"/>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407"/>
                                        </p:tgtEl>
                                        <p:attrNameLst>
                                          <p:attrName>style.visibility</p:attrName>
                                        </p:attrNameLst>
                                      </p:cBhvr>
                                      <p:to>
                                        <p:strVal val="visible"/>
                                      </p:to>
                                    </p:set>
                                    <p:animEffect transition="in" filter="wipe(right)">
                                      <p:cBhvr>
                                        <p:cTn id="69" dur="500"/>
                                        <p:tgtEl>
                                          <p:spTgt spid="407"/>
                                        </p:tgtEl>
                                      </p:cBhvr>
                                    </p:animEffect>
                                  </p:childTnLst>
                                </p:cTn>
                              </p:par>
                            </p:childTnLst>
                          </p:cTn>
                        </p:par>
                        <p:par>
                          <p:cTn id="70" fill="hold">
                            <p:stCondLst>
                              <p:cond delay="1500"/>
                            </p:stCondLst>
                            <p:childTnLst>
                              <p:par>
                                <p:cTn id="71" presetID="22" presetClass="entr" presetSubtype="4" fill="hold" nodeType="afterEffect">
                                  <p:stCondLst>
                                    <p:cond delay="0"/>
                                  </p:stCondLst>
                                  <p:childTnLst>
                                    <p:set>
                                      <p:cBhvr>
                                        <p:cTn id="72" dur="1" fill="hold">
                                          <p:stCondLst>
                                            <p:cond delay="0"/>
                                          </p:stCondLst>
                                        </p:cTn>
                                        <p:tgtEl>
                                          <p:spTgt spid="425"/>
                                        </p:tgtEl>
                                        <p:attrNameLst>
                                          <p:attrName>style.visibility</p:attrName>
                                        </p:attrNameLst>
                                      </p:cBhvr>
                                      <p:to>
                                        <p:strVal val="visible"/>
                                      </p:to>
                                    </p:set>
                                    <p:animEffect transition="in" filter="wipe(down)">
                                      <p:cBhvr>
                                        <p:cTn id="73" dur="500"/>
                                        <p:tgtEl>
                                          <p:spTgt spid="425"/>
                                        </p:tgtEl>
                                      </p:cBhvr>
                                    </p:animEffect>
                                  </p:childTnLst>
                                </p:cTn>
                              </p:par>
                            </p:childTnLst>
                          </p:cTn>
                        </p:par>
                        <p:par>
                          <p:cTn id="74" fill="hold">
                            <p:stCondLst>
                              <p:cond delay="2000"/>
                            </p:stCondLst>
                            <p:childTnLst>
                              <p:par>
                                <p:cTn id="75" presetID="22" presetClass="entr" presetSubtype="8" fill="hold" nodeType="afterEffect">
                                  <p:stCondLst>
                                    <p:cond delay="0"/>
                                  </p:stCondLst>
                                  <p:childTnLst>
                                    <p:set>
                                      <p:cBhvr>
                                        <p:cTn id="76" dur="1" fill="hold">
                                          <p:stCondLst>
                                            <p:cond delay="0"/>
                                          </p:stCondLst>
                                        </p:cTn>
                                        <p:tgtEl>
                                          <p:spTgt spid="247"/>
                                        </p:tgtEl>
                                        <p:attrNameLst>
                                          <p:attrName>style.visibility</p:attrName>
                                        </p:attrNameLst>
                                      </p:cBhvr>
                                      <p:to>
                                        <p:strVal val="visible"/>
                                      </p:to>
                                    </p:set>
                                    <p:animEffect transition="in" filter="wipe(left)">
                                      <p:cBhvr>
                                        <p:cTn id="77" dur="500"/>
                                        <p:tgtEl>
                                          <p:spTgt spid="2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repeatCount="3000" fill="hold" nodeType="clickEffect">
                                  <p:stCondLst>
                                    <p:cond delay="0"/>
                                  </p:stCondLst>
                                  <p:childTnLst>
                                    <p:set>
                                      <p:cBhvr>
                                        <p:cTn id="81" dur="1" fill="hold">
                                          <p:stCondLst>
                                            <p:cond delay="0"/>
                                          </p:stCondLst>
                                        </p:cTn>
                                        <p:tgtEl>
                                          <p:spTgt spid="353"/>
                                        </p:tgtEl>
                                        <p:attrNameLst>
                                          <p:attrName>style.visibility</p:attrName>
                                        </p:attrNameLst>
                                      </p:cBhvr>
                                      <p:to>
                                        <p:strVal val="visible"/>
                                      </p:to>
                                    </p:set>
                                    <p:animEffect transition="in" filter="wipe(up)">
                                      <p:cBhvr>
                                        <p:cTn id="82" dur="500"/>
                                        <p:tgtEl>
                                          <p:spTgt spid="3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4"/>
                                        </p:tgtEl>
                                        <p:attrNameLst>
                                          <p:attrName>style.visibility</p:attrName>
                                        </p:attrNameLst>
                                      </p:cBhvr>
                                      <p:to>
                                        <p:strVal val="visible"/>
                                      </p:to>
                                    </p:set>
                                    <p:animEffect transition="in" filter="wipe(left)">
                                      <p:cBhvr>
                                        <p:cTn id="87" dur="500"/>
                                        <p:tgtEl>
                                          <p:spTgt spid="4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88"/>
                                        </p:tgtEl>
                                        <p:attrNameLst>
                                          <p:attrName>style.visibility</p:attrName>
                                        </p:attrNameLst>
                                      </p:cBhvr>
                                      <p:to>
                                        <p:strVal val="visible"/>
                                      </p:to>
                                    </p:set>
                                    <p:animEffect transition="in" filter="wipe(left)">
                                      <p:cBhvr>
                                        <p:cTn id="92"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animBg="1"/>
      <p:bldP spid="469" grpId="0"/>
      <p:bldP spid="45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LW</a:t>
            </a:r>
            <a:r>
              <a:rPr lang="zh-CN" altLang="en-US" dirty="0"/>
              <a:t>指令执行状态周期</a:t>
            </a:r>
            <a:r>
              <a:rPr lang="en-US" altLang="zh-CN" dirty="0"/>
              <a:t>T3~T5</a:t>
            </a:r>
            <a:endParaRPr lang="zh-CN" altLang="en-US" dirty="0"/>
          </a:p>
        </p:txBody>
      </p:sp>
      <p:grpSp>
        <p:nvGrpSpPr>
          <p:cNvPr id="4" name="组合 3"/>
          <p:cNvGrpSpPr/>
          <p:nvPr/>
        </p:nvGrpSpPr>
        <p:grpSpPr>
          <a:xfrm>
            <a:off x="5260269" y="2263822"/>
            <a:ext cx="3987102" cy="1464868"/>
            <a:chOff x="5526640" y="1825630"/>
            <a:chExt cx="5210856" cy="1142068"/>
          </a:xfrm>
        </p:grpSpPr>
        <p:cxnSp>
          <p:nvCxnSpPr>
            <p:cNvPr id="5" name="直接连接符 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 name="直接连接符 5"/>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7" name="直接连接符 6"/>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615952" y="3823171"/>
            <a:ext cx="291910"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9023365" y="3588921"/>
            <a:ext cx="420145" cy="877029"/>
            <a:chOff x="9501522" y="3862856"/>
            <a:chExt cx="443122" cy="924992"/>
          </a:xfrm>
        </p:grpSpPr>
        <p:sp>
          <p:nvSpPr>
            <p:cNvPr id="12"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4" name="矩形 13"/>
          <p:cNvSpPr/>
          <p:nvPr/>
        </p:nvSpPr>
        <p:spPr>
          <a:xfrm>
            <a:off x="2438925" y="3601964"/>
            <a:ext cx="828857" cy="125967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 name="矩形 14"/>
          <p:cNvSpPr/>
          <p:nvPr/>
        </p:nvSpPr>
        <p:spPr>
          <a:xfrm>
            <a:off x="1282246" y="3716341"/>
            <a:ext cx="236207" cy="43431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6" name="矩形 15"/>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7" name="矩形 16"/>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矩形 17"/>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9" name="矩形 18"/>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0" name="任意多边形: 形状 47"/>
          <p:cNvSpPr/>
          <p:nvPr/>
        </p:nvSpPr>
        <p:spPr>
          <a:xfrm>
            <a:off x="5248238" y="2897236"/>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 name="任意多边形: 形状 50"/>
          <p:cNvSpPr/>
          <p:nvPr/>
        </p:nvSpPr>
        <p:spPr>
          <a:xfrm>
            <a:off x="5138480" y="3103565"/>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 name="直接连接符 2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直接连接符 2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流程图: 手动操作 26"/>
          <p:cNvSpPr/>
          <p:nvPr/>
        </p:nvSpPr>
        <p:spPr>
          <a:xfrm rot="16200000">
            <a:off x="1784858" y="3936694"/>
            <a:ext cx="466170" cy="197936"/>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 name="矩形 27"/>
          <p:cNvSpPr/>
          <p:nvPr/>
        </p:nvSpPr>
        <p:spPr>
          <a:xfrm>
            <a:off x="1882581" y="3770402"/>
            <a:ext cx="274434" cy="5229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9" name="直接连接符 28"/>
          <p:cNvCxnSpPr/>
          <p:nvPr/>
        </p:nvCxnSpPr>
        <p:spPr>
          <a:xfrm>
            <a:off x="2126239" y="4042359"/>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3678805" y="3716342"/>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2" name="矩形 31"/>
          <p:cNvSpPr/>
          <p:nvPr/>
        </p:nvSpPr>
        <p:spPr>
          <a:xfrm>
            <a:off x="2623277" y="3573038"/>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3" name="矩形 32"/>
          <p:cNvSpPr/>
          <p:nvPr/>
        </p:nvSpPr>
        <p:spPr>
          <a:xfrm>
            <a:off x="2890708" y="3772654"/>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2422998" y="3855200"/>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5" name="矩形 34"/>
          <p:cNvSpPr/>
          <p:nvPr/>
        </p:nvSpPr>
        <p:spPr>
          <a:xfrm>
            <a:off x="2435997" y="4162931"/>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6" name="矩形 35"/>
          <p:cNvSpPr/>
          <p:nvPr/>
        </p:nvSpPr>
        <p:spPr>
          <a:xfrm>
            <a:off x="2406358" y="449646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3678805" y="4763651"/>
            <a:ext cx="205903" cy="4087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8" name="矩形 37"/>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9" name="矩形 38"/>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40" name="矩形 39"/>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41" name="矩形 40"/>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42" name="矩形 41"/>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3" name="矩形 42"/>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308490" y="403009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endCxn id="31" idx="1"/>
          </p:cNvCxnSpPr>
          <p:nvPr/>
        </p:nvCxnSpPr>
        <p:spPr>
          <a:xfrm>
            <a:off x="3277289" y="3920717"/>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886792" y="3937282"/>
            <a:ext cx="4216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881964" y="4968024"/>
            <a:ext cx="116681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50" name="流程图: 手动输入 146"/>
          <p:cNvSpPr/>
          <p:nvPr/>
        </p:nvSpPr>
        <p:spPr>
          <a:xfrm>
            <a:off x="5404681" y="5611971"/>
            <a:ext cx="1149783" cy="343378"/>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1" name="矩形 50"/>
          <p:cNvSpPr/>
          <p:nvPr/>
        </p:nvSpPr>
        <p:spPr>
          <a:xfrm>
            <a:off x="5518883" y="5666801"/>
            <a:ext cx="106631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60" name="矩形 59"/>
          <p:cNvSpPr/>
          <p:nvPr/>
        </p:nvSpPr>
        <p:spPr>
          <a:xfrm>
            <a:off x="6881654" y="3608890"/>
            <a:ext cx="205903" cy="635862"/>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1" name="矩形 6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62" name="矩形 61"/>
          <p:cNvSpPr/>
          <p:nvPr/>
        </p:nvSpPr>
        <p:spPr>
          <a:xfrm>
            <a:off x="7033807" y="4034930"/>
            <a:ext cx="30809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3" name="矩形 62"/>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4" name="直接连接符 63"/>
          <p:cNvCxnSpPr/>
          <p:nvPr/>
        </p:nvCxnSpPr>
        <p:spPr>
          <a:xfrm>
            <a:off x="7087556" y="3831416"/>
            <a:ext cx="76840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087556" y="4042043"/>
            <a:ext cx="108420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8" name="直接连接符 67"/>
          <p:cNvCxnSpPr/>
          <p:nvPr/>
        </p:nvCxnSpPr>
        <p:spPr>
          <a:xfrm>
            <a:off x="8586827" y="4351001"/>
            <a:ext cx="43653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9" name="平行四边形 68"/>
          <p:cNvSpPr/>
          <p:nvPr/>
        </p:nvSpPr>
        <p:spPr>
          <a:xfrm rot="4500000">
            <a:off x="7733071" y="5043890"/>
            <a:ext cx="472862" cy="389383"/>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71" name="任意多边形: 形状 192"/>
          <p:cNvSpPr/>
          <p:nvPr/>
        </p:nvSpPr>
        <p:spPr>
          <a:xfrm flipV="1">
            <a:off x="8053895"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2" name="矩形 71"/>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3" name="矩形 72"/>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4" name="矩形 73"/>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5" name="矩形 74"/>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6" name="直接连接符 75"/>
          <p:cNvCxnSpPr/>
          <p:nvPr/>
        </p:nvCxnSpPr>
        <p:spPr>
          <a:xfrm>
            <a:off x="9443510" y="4064174"/>
            <a:ext cx="89570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446276" y="4073928"/>
            <a:ext cx="64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228264" y="3870439"/>
            <a:ext cx="205903" cy="40971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9" name="矩形 78"/>
          <p:cNvSpPr/>
          <p:nvPr/>
        </p:nvSpPr>
        <p:spPr>
          <a:xfrm>
            <a:off x="10398753" y="3829210"/>
            <a:ext cx="789609" cy="276999"/>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80" name="直接连接符 79"/>
          <p:cNvCxnSpPr/>
          <p:nvPr/>
        </p:nvCxnSpPr>
        <p:spPr>
          <a:xfrm>
            <a:off x="4486363" y="4374163"/>
            <a:ext cx="139609"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308489" y="4585790"/>
            <a:ext cx="32383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822681" y="4451090"/>
            <a:ext cx="52461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3604191" y="3676261"/>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9" name="Group 1"/>
          <p:cNvGrpSpPr/>
          <p:nvPr/>
        </p:nvGrpSpPr>
        <p:grpSpPr>
          <a:xfrm>
            <a:off x="10310610" y="1745642"/>
            <a:ext cx="259246" cy="192503"/>
            <a:chOff x="3990332" y="3048832"/>
            <a:chExt cx="1009448" cy="723602"/>
          </a:xfrm>
        </p:grpSpPr>
        <p:sp>
          <p:nvSpPr>
            <p:cNvPr id="90"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91"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92" name="组合 91"/>
          <p:cNvGrpSpPr/>
          <p:nvPr/>
        </p:nvGrpSpPr>
        <p:grpSpPr>
          <a:xfrm>
            <a:off x="5007629" y="4608064"/>
            <a:ext cx="274434" cy="522964"/>
            <a:chOff x="4311617" y="4168879"/>
            <a:chExt cx="274449" cy="522993"/>
          </a:xfrm>
        </p:grpSpPr>
        <p:sp>
          <p:nvSpPr>
            <p:cNvPr id="93" name="流程图: 手动操作 9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94" name="矩形 9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95" name="矩形 94"/>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96" name="矩形 95"/>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97" name="矩形 96"/>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3564271" y="3997326"/>
            <a:ext cx="452368" cy="448216"/>
            <a:chOff x="3743887" y="4293594"/>
            <a:chExt cx="477107" cy="472728"/>
          </a:xfrm>
        </p:grpSpPr>
        <p:grpSp>
          <p:nvGrpSpPr>
            <p:cNvPr id="99" name="组合 98"/>
            <p:cNvGrpSpPr/>
            <p:nvPr/>
          </p:nvGrpSpPr>
          <p:grpSpPr>
            <a:xfrm>
              <a:off x="3743887" y="4440398"/>
              <a:ext cx="477107" cy="325924"/>
              <a:chOff x="2146087" y="4862847"/>
              <a:chExt cx="452393" cy="309040"/>
            </a:xfrm>
          </p:grpSpPr>
          <p:cxnSp>
            <p:nvCxnSpPr>
              <p:cNvPr id="101" name="直接连接符 10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0" name="等腰三角形 9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3" name="组合 102"/>
          <p:cNvGrpSpPr/>
          <p:nvPr/>
        </p:nvGrpSpPr>
        <p:grpSpPr>
          <a:xfrm>
            <a:off x="3564271" y="5045947"/>
            <a:ext cx="452368" cy="448216"/>
            <a:chOff x="3743887" y="4293594"/>
            <a:chExt cx="477107" cy="472728"/>
          </a:xfrm>
          <a:solidFill>
            <a:schemeClr val="bg1"/>
          </a:solidFill>
        </p:grpSpPr>
        <p:grpSp>
          <p:nvGrpSpPr>
            <p:cNvPr id="104" name="组合 103"/>
            <p:cNvGrpSpPr/>
            <p:nvPr/>
          </p:nvGrpSpPr>
          <p:grpSpPr>
            <a:xfrm>
              <a:off x="3743887" y="4440398"/>
              <a:ext cx="477107" cy="325924"/>
              <a:chOff x="2146087" y="4862847"/>
              <a:chExt cx="452393" cy="309040"/>
            </a:xfrm>
            <a:grpFill/>
          </p:grpSpPr>
          <p:cxnSp>
            <p:nvCxnSpPr>
              <p:cNvPr id="106" name="直接连接符 10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05" name="等腰三角形 104"/>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08" name="组合 107"/>
          <p:cNvGrpSpPr/>
          <p:nvPr/>
        </p:nvGrpSpPr>
        <p:grpSpPr>
          <a:xfrm>
            <a:off x="1181999" y="4024983"/>
            <a:ext cx="452368" cy="448216"/>
            <a:chOff x="3743887" y="4293594"/>
            <a:chExt cx="477107" cy="472728"/>
          </a:xfrm>
          <a:solidFill>
            <a:srgbClr val="59B2FF"/>
          </a:solidFill>
        </p:grpSpPr>
        <p:grpSp>
          <p:nvGrpSpPr>
            <p:cNvPr id="109" name="组合 108"/>
            <p:cNvGrpSpPr/>
            <p:nvPr/>
          </p:nvGrpSpPr>
          <p:grpSpPr>
            <a:xfrm>
              <a:off x="3743887" y="4440398"/>
              <a:ext cx="477107" cy="325924"/>
              <a:chOff x="2146087" y="4862847"/>
              <a:chExt cx="452393" cy="309040"/>
            </a:xfrm>
            <a:grpFill/>
          </p:grpSpPr>
          <p:cxnSp>
            <p:nvCxnSpPr>
              <p:cNvPr id="111" name="直接连接符 110"/>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2" name="矩形 11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0" name="等腰三角形 1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3" name="组合 112"/>
          <p:cNvGrpSpPr/>
          <p:nvPr/>
        </p:nvGrpSpPr>
        <p:grpSpPr>
          <a:xfrm>
            <a:off x="2640952" y="4726783"/>
            <a:ext cx="452367" cy="463374"/>
            <a:chOff x="3743887" y="4293594"/>
            <a:chExt cx="477106" cy="451964"/>
          </a:xfrm>
          <a:solidFill>
            <a:srgbClr val="92D050"/>
          </a:solidFill>
        </p:grpSpPr>
        <p:grpSp>
          <p:nvGrpSpPr>
            <p:cNvPr id="114" name="组合 113"/>
            <p:cNvGrpSpPr/>
            <p:nvPr/>
          </p:nvGrpSpPr>
          <p:grpSpPr>
            <a:xfrm>
              <a:off x="3743887" y="4420795"/>
              <a:ext cx="477106" cy="324763"/>
              <a:chOff x="2146087" y="4844273"/>
              <a:chExt cx="452392" cy="307940"/>
            </a:xfrm>
            <a:grpFill/>
          </p:grpSpPr>
          <p:cxnSp>
            <p:nvCxnSpPr>
              <p:cNvPr id="116" name="直接连接符 115"/>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15" name="等腰三角形 11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18" name="组合 117"/>
          <p:cNvGrpSpPr/>
          <p:nvPr/>
        </p:nvGrpSpPr>
        <p:grpSpPr>
          <a:xfrm>
            <a:off x="6761345" y="4119058"/>
            <a:ext cx="452368" cy="448216"/>
            <a:chOff x="3743887" y="4293594"/>
            <a:chExt cx="477107" cy="472728"/>
          </a:xfrm>
        </p:grpSpPr>
        <p:grpSp>
          <p:nvGrpSpPr>
            <p:cNvPr id="119" name="组合 118"/>
            <p:cNvGrpSpPr/>
            <p:nvPr/>
          </p:nvGrpSpPr>
          <p:grpSpPr>
            <a:xfrm>
              <a:off x="3743887" y="4440398"/>
              <a:ext cx="477107" cy="325924"/>
              <a:chOff x="2146087" y="4862847"/>
              <a:chExt cx="452393" cy="309040"/>
            </a:xfrm>
          </p:grpSpPr>
          <p:cxnSp>
            <p:nvCxnSpPr>
              <p:cNvPr id="121" name="直接连接符 12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0" name="等腰三角形 11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3" name="组合 122"/>
          <p:cNvGrpSpPr/>
          <p:nvPr/>
        </p:nvGrpSpPr>
        <p:grpSpPr>
          <a:xfrm>
            <a:off x="10111415" y="4153974"/>
            <a:ext cx="452368" cy="448216"/>
            <a:chOff x="3743887" y="4293594"/>
            <a:chExt cx="477107" cy="472728"/>
          </a:xfrm>
        </p:grpSpPr>
        <p:grpSp>
          <p:nvGrpSpPr>
            <p:cNvPr id="124" name="组合 123"/>
            <p:cNvGrpSpPr/>
            <p:nvPr/>
          </p:nvGrpSpPr>
          <p:grpSpPr>
            <a:xfrm>
              <a:off x="3743887" y="4440398"/>
              <a:ext cx="477107" cy="325924"/>
              <a:chOff x="2146087" y="4862847"/>
              <a:chExt cx="452393" cy="309040"/>
            </a:xfrm>
          </p:grpSpPr>
          <p:cxnSp>
            <p:nvCxnSpPr>
              <p:cNvPr id="126" name="直接连接符 125"/>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7" name="矩形 126"/>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25" name="等腰三角形 124"/>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133" name="矩形 132"/>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134" name="矩形 133"/>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135" name="组合 134"/>
          <p:cNvGrpSpPr/>
          <p:nvPr/>
        </p:nvGrpSpPr>
        <p:grpSpPr>
          <a:xfrm>
            <a:off x="3556235" y="1385087"/>
            <a:ext cx="7868076" cy="2065916"/>
            <a:chOff x="3735408" y="1538500"/>
            <a:chExt cx="8298362" cy="2178896"/>
          </a:xfrm>
        </p:grpSpPr>
        <p:sp>
          <p:nvSpPr>
            <p:cNvPr id="136" name="矩形 135"/>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7" name="矩形 136"/>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38" name="矩形 137"/>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39" name="直接连接符 138"/>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矩形 139"/>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1" name="矩形 140"/>
            <p:cNvSpPr/>
            <p:nvPr/>
          </p:nvSpPr>
          <p:spPr>
            <a:xfrm>
              <a:off x="5467373"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2" name="矩形 141"/>
            <p:cNvSpPr/>
            <p:nvPr/>
          </p:nvSpPr>
          <p:spPr>
            <a:xfrm>
              <a:off x="5467373"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3" name="矩形 142"/>
            <p:cNvSpPr/>
            <p:nvPr/>
          </p:nvSpPr>
          <p:spPr>
            <a:xfrm>
              <a:off x="5467373"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4" name="矩形 143"/>
            <p:cNvSpPr/>
            <p:nvPr/>
          </p:nvSpPr>
          <p:spPr>
            <a:xfrm>
              <a:off x="5467373"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5" name="矩形 144"/>
            <p:cNvSpPr/>
            <p:nvPr/>
          </p:nvSpPr>
          <p:spPr>
            <a:xfrm>
              <a:off x="5467373"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6" name="矩形 145"/>
            <p:cNvSpPr/>
            <p:nvPr/>
          </p:nvSpPr>
          <p:spPr>
            <a:xfrm>
              <a:off x="5467373" y="2862201"/>
              <a:ext cx="95218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7" name="矩形 146"/>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8" name="矩形 147"/>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49" name="矩形 148"/>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50" name="等腰三角形 149"/>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151" name="矩形 150"/>
          <p:cNvSpPr/>
          <p:nvPr/>
        </p:nvSpPr>
        <p:spPr>
          <a:xfrm>
            <a:off x="970391" y="3417560"/>
            <a:ext cx="44916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cxnSp>
        <p:nvCxnSpPr>
          <p:cNvPr id="155" name="直接连接符 154"/>
          <p:cNvCxnSpPr/>
          <p:nvPr/>
        </p:nvCxnSpPr>
        <p:spPr>
          <a:xfrm>
            <a:off x="7953569" y="4647909"/>
            <a:ext cx="218192"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flipV="1">
            <a:off x="7954822" y="4647909"/>
            <a:ext cx="0" cy="3894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57" name="组合 156"/>
          <p:cNvGrpSpPr/>
          <p:nvPr/>
        </p:nvGrpSpPr>
        <p:grpSpPr>
          <a:xfrm>
            <a:off x="1400651" y="1217804"/>
            <a:ext cx="9363346" cy="2489137"/>
            <a:chOff x="1461941" y="1362069"/>
            <a:chExt cx="9875404" cy="2625262"/>
          </a:xfrm>
        </p:grpSpPr>
        <p:cxnSp>
          <p:nvCxnSpPr>
            <p:cNvPr id="158" name="直接连接符 157"/>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0" name="直接连接符 159"/>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1" name="直接连接符 160"/>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2" name="组合 161"/>
          <p:cNvGrpSpPr/>
          <p:nvPr/>
        </p:nvGrpSpPr>
        <p:grpSpPr>
          <a:xfrm>
            <a:off x="5254587" y="1627020"/>
            <a:ext cx="5075479" cy="141417"/>
            <a:chOff x="5526640" y="1825630"/>
            <a:chExt cx="5353044" cy="149151"/>
          </a:xfrm>
        </p:grpSpPr>
        <p:cxnSp>
          <p:nvCxnSpPr>
            <p:cNvPr id="163" name="直接连接符 16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6" name="直接连接符 165"/>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67" name="组合 166"/>
          <p:cNvGrpSpPr/>
          <p:nvPr/>
        </p:nvGrpSpPr>
        <p:grpSpPr>
          <a:xfrm>
            <a:off x="5254587" y="2054243"/>
            <a:ext cx="5933775" cy="1720651"/>
            <a:chOff x="5526640" y="1825630"/>
            <a:chExt cx="5210856" cy="1341486"/>
          </a:xfrm>
        </p:grpSpPr>
        <p:cxnSp>
          <p:nvCxnSpPr>
            <p:cNvPr id="168" name="直接连接符 16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0" name="组合 169"/>
          <p:cNvGrpSpPr/>
          <p:nvPr/>
        </p:nvGrpSpPr>
        <p:grpSpPr>
          <a:xfrm>
            <a:off x="5253852" y="2473435"/>
            <a:ext cx="3134510" cy="1498461"/>
            <a:chOff x="5526640" y="1825630"/>
            <a:chExt cx="5210856" cy="1168258"/>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3" name="组合 172"/>
          <p:cNvGrpSpPr/>
          <p:nvPr/>
        </p:nvGrpSpPr>
        <p:grpSpPr>
          <a:xfrm>
            <a:off x="5260936" y="2684304"/>
            <a:ext cx="2697653" cy="855990"/>
            <a:chOff x="5526640" y="1825630"/>
            <a:chExt cx="5220570" cy="667363"/>
          </a:xfrm>
        </p:grpSpPr>
        <p:cxnSp>
          <p:nvCxnSpPr>
            <p:cNvPr id="174" name="直接连接符 173"/>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5" name="直接连接符 174"/>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6" name="组合 175"/>
          <p:cNvGrpSpPr/>
          <p:nvPr/>
        </p:nvGrpSpPr>
        <p:grpSpPr>
          <a:xfrm flipH="1">
            <a:off x="2030327" y="2008235"/>
            <a:ext cx="2588014" cy="1827074"/>
            <a:chOff x="5526640" y="1825630"/>
            <a:chExt cx="5210856" cy="1341486"/>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79" name="组合 178"/>
          <p:cNvGrpSpPr/>
          <p:nvPr/>
        </p:nvGrpSpPr>
        <p:grpSpPr>
          <a:xfrm flipH="1">
            <a:off x="2867254" y="2252341"/>
            <a:ext cx="1750117" cy="1361631"/>
            <a:chOff x="5526640" y="1825630"/>
            <a:chExt cx="5210856" cy="1341486"/>
          </a:xfrm>
        </p:grpSpPr>
        <p:cxnSp>
          <p:nvCxnSpPr>
            <p:cNvPr id="180" name="直接连接符 179"/>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1" name="直接连接符 180"/>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2" name="组合 181"/>
          <p:cNvGrpSpPr/>
          <p:nvPr/>
        </p:nvGrpSpPr>
        <p:grpSpPr>
          <a:xfrm flipH="1">
            <a:off x="3801136" y="2497315"/>
            <a:ext cx="816234" cy="1218551"/>
            <a:chOff x="5526640" y="1825630"/>
            <a:chExt cx="5210856" cy="1341486"/>
          </a:xfrm>
        </p:grpSpPr>
        <p:cxnSp>
          <p:nvCxnSpPr>
            <p:cNvPr id="183" name="直接连接符 18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4" name="直接连接符 18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5" name="组合 184"/>
          <p:cNvGrpSpPr/>
          <p:nvPr/>
        </p:nvGrpSpPr>
        <p:grpSpPr>
          <a:xfrm>
            <a:off x="1726605" y="3186296"/>
            <a:ext cx="6112648" cy="746763"/>
            <a:chOff x="1805721" y="3620584"/>
            <a:chExt cx="6446933" cy="787602"/>
          </a:xfrm>
        </p:grpSpPr>
        <p:cxnSp>
          <p:nvCxnSpPr>
            <p:cNvPr id="186" name="直接连接符 185"/>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直接连接符 187"/>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9" name="直接连接符 188"/>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0" name="组合 189"/>
          <p:cNvGrpSpPr/>
          <p:nvPr/>
        </p:nvGrpSpPr>
        <p:grpSpPr>
          <a:xfrm>
            <a:off x="1726605" y="4080935"/>
            <a:ext cx="9026782" cy="2047497"/>
            <a:chOff x="1805721" y="4564148"/>
            <a:chExt cx="9520434" cy="2159469"/>
          </a:xfrm>
        </p:grpSpPr>
        <p:grpSp>
          <p:nvGrpSpPr>
            <p:cNvPr id="191" name="组合 190"/>
            <p:cNvGrpSpPr/>
            <p:nvPr/>
          </p:nvGrpSpPr>
          <p:grpSpPr>
            <a:xfrm>
              <a:off x="1805721" y="4564148"/>
              <a:ext cx="9520434" cy="2159469"/>
              <a:chOff x="1744472" y="2316829"/>
              <a:chExt cx="9509257" cy="2156934"/>
            </a:xfrm>
          </p:grpSpPr>
          <p:cxnSp>
            <p:nvCxnSpPr>
              <p:cNvPr id="193" name="直接连接符 192"/>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4" name="直接连接符 193"/>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95" name="直接连接符 194"/>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2" name="直接连接符 191"/>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96" name="组合 195"/>
          <p:cNvGrpSpPr/>
          <p:nvPr/>
        </p:nvGrpSpPr>
        <p:grpSpPr>
          <a:xfrm>
            <a:off x="1048449" y="3945910"/>
            <a:ext cx="10411306" cy="2368641"/>
            <a:chOff x="1805720" y="4629712"/>
            <a:chExt cx="9520436" cy="2093905"/>
          </a:xfrm>
        </p:grpSpPr>
        <p:grpSp>
          <p:nvGrpSpPr>
            <p:cNvPr id="197" name="组合 196"/>
            <p:cNvGrpSpPr/>
            <p:nvPr/>
          </p:nvGrpSpPr>
          <p:grpSpPr>
            <a:xfrm>
              <a:off x="1805720" y="4629712"/>
              <a:ext cx="9520435" cy="2093905"/>
              <a:chOff x="1744471" y="2382316"/>
              <a:chExt cx="9509258" cy="2091447"/>
            </a:xfrm>
          </p:grpSpPr>
          <p:cxnSp>
            <p:nvCxnSpPr>
              <p:cNvPr id="200" name="直接连接符 199"/>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1" name="直接连接符 200"/>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2" name="直接连接符 201"/>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98" name="直接连接符 197"/>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3" name="组合 202"/>
          <p:cNvGrpSpPr/>
          <p:nvPr/>
        </p:nvGrpSpPr>
        <p:grpSpPr>
          <a:xfrm>
            <a:off x="2206884" y="4042043"/>
            <a:ext cx="5106595" cy="1461540"/>
            <a:chOff x="1805721" y="4522265"/>
            <a:chExt cx="9520434" cy="2226972"/>
          </a:xfrm>
        </p:grpSpPr>
        <p:grpSp>
          <p:nvGrpSpPr>
            <p:cNvPr id="204" name="组合 203"/>
            <p:cNvGrpSpPr/>
            <p:nvPr/>
          </p:nvGrpSpPr>
          <p:grpSpPr>
            <a:xfrm>
              <a:off x="1805721" y="4522265"/>
              <a:ext cx="9520434" cy="2226972"/>
              <a:chOff x="1744472" y="2274995"/>
              <a:chExt cx="9509257" cy="2224358"/>
            </a:xfrm>
          </p:grpSpPr>
          <p:cxnSp>
            <p:nvCxnSpPr>
              <p:cNvPr id="206" name="直接连接符 205"/>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7" name="直接连接符 206"/>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直接连接符 207"/>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05" name="直接连接符 204"/>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合 208"/>
          <p:cNvGrpSpPr/>
          <p:nvPr/>
        </p:nvGrpSpPr>
        <p:grpSpPr>
          <a:xfrm>
            <a:off x="3448111" y="3944731"/>
            <a:ext cx="220871" cy="1005969"/>
            <a:chOff x="1744472" y="3175426"/>
            <a:chExt cx="1545101" cy="1323927"/>
          </a:xfrm>
        </p:grpSpPr>
        <p:cxnSp>
          <p:nvCxnSpPr>
            <p:cNvPr id="210" name="直接连接符 209"/>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1" name="直接连接符 210"/>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2" name="组合 211"/>
          <p:cNvGrpSpPr/>
          <p:nvPr/>
        </p:nvGrpSpPr>
        <p:grpSpPr>
          <a:xfrm>
            <a:off x="4862335" y="4763650"/>
            <a:ext cx="166555" cy="1360040"/>
            <a:chOff x="1239056" y="2825057"/>
            <a:chExt cx="1165136" cy="1789912"/>
          </a:xfrm>
        </p:grpSpPr>
        <p:cxnSp>
          <p:nvCxnSpPr>
            <p:cNvPr id="213" name="直接连接符 212"/>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4" name="直接连接符 213"/>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5" name="组合 214"/>
          <p:cNvGrpSpPr/>
          <p:nvPr/>
        </p:nvGrpSpPr>
        <p:grpSpPr>
          <a:xfrm>
            <a:off x="7617913" y="4435040"/>
            <a:ext cx="537165" cy="1387274"/>
            <a:chOff x="1239056" y="2754720"/>
            <a:chExt cx="2279270" cy="1885824"/>
          </a:xfrm>
        </p:grpSpPr>
        <p:cxnSp>
          <p:nvCxnSpPr>
            <p:cNvPr id="216" name="直接连接符 215"/>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7" name="直接连接符 21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18" name="组合 217"/>
          <p:cNvGrpSpPr/>
          <p:nvPr/>
        </p:nvGrpSpPr>
        <p:grpSpPr>
          <a:xfrm>
            <a:off x="9891362" y="3659315"/>
            <a:ext cx="1203172" cy="391805"/>
            <a:chOff x="571433" y="3331468"/>
            <a:chExt cx="5105236" cy="1364800"/>
          </a:xfrm>
        </p:grpSpPr>
        <p:cxnSp>
          <p:nvCxnSpPr>
            <p:cNvPr id="219" name="直接连接符 21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0" name="直接连接符 21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1" name="直接连接符 22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直接连接符 22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23" name="组合 222"/>
          <p:cNvGrpSpPr/>
          <p:nvPr/>
        </p:nvGrpSpPr>
        <p:grpSpPr>
          <a:xfrm>
            <a:off x="11043291" y="3727118"/>
            <a:ext cx="274434" cy="522964"/>
            <a:chOff x="4311617" y="4168879"/>
            <a:chExt cx="274449" cy="522994"/>
          </a:xfrm>
        </p:grpSpPr>
        <p:sp>
          <p:nvSpPr>
            <p:cNvPr id="224" name="流程图: 手动操作 223"/>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5" name="矩形 224"/>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26" name="组合 225"/>
          <p:cNvGrpSpPr/>
          <p:nvPr/>
        </p:nvGrpSpPr>
        <p:grpSpPr>
          <a:xfrm>
            <a:off x="7814805" y="3453676"/>
            <a:ext cx="274434" cy="522964"/>
            <a:chOff x="4311617" y="4168879"/>
            <a:chExt cx="274449" cy="522993"/>
          </a:xfrm>
        </p:grpSpPr>
        <p:sp>
          <p:nvSpPr>
            <p:cNvPr id="227" name="流程图: 手动操作 22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8" name="矩形 22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229" name="直接连接符 228"/>
          <p:cNvCxnSpPr/>
          <p:nvPr/>
        </p:nvCxnSpPr>
        <p:spPr>
          <a:xfrm>
            <a:off x="4485005" y="4050965"/>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30" name="组合 229"/>
          <p:cNvGrpSpPr/>
          <p:nvPr/>
        </p:nvGrpSpPr>
        <p:grpSpPr>
          <a:xfrm>
            <a:off x="4587844" y="4189494"/>
            <a:ext cx="274434" cy="522964"/>
            <a:chOff x="4311617" y="4168879"/>
            <a:chExt cx="274449" cy="522993"/>
          </a:xfrm>
        </p:grpSpPr>
        <p:sp>
          <p:nvSpPr>
            <p:cNvPr id="231" name="流程图: 手动操作 230"/>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2" name="矩形 231"/>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233" name="组合 232"/>
          <p:cNvGrpSpPr/>
          <p:nvPr/>
        </p:nvGrpSpPr>
        <p:grpSpPr>
          <a:xfrm>
            <a:off x="6567342" y="5442042"/>
            <a:ext cx="1411329" cy="404007"/>
            <a:chOff x="1394482" y="2325715"/>
            <a:chExt cx="1159010" cy="531703"/>
          </a:xfrm>
        </p:grpSpPr>
        <p:cxnSp>
          <p:nvCxnSpPr>
            <p:cNvPr id="234" name="直接连接符 233"/>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5" name="直接连接符 234"/>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36" name="组合 235"/>
          <p:cNvGrpSpPr/>
          <p:nvPr/>
        </p:nvGrpSpPr>
        <p:grpSpPr>
          <a:xfrm>
            <a:off x="9467515" y="1954074"/>
            <a:ext cx="286797" cy="1977742"/>
            <a:chOff x="1394482" y="2325714"/>
            <a:chExt cx="1159010" cy="531704"/>
          </a:xfrm>
        </p:grpSpPr>
        <p:cxnSp>
          <p:nvCxnSpPr>
            <p:cNvPr id="237" name="直接连接符 236"/>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39" name="流程图: 延期 238"/>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40" name="组合 239"/>
          <p:cNvGrpSpPr/>
          <p:nvPr/>
        </p:nvGrpSpPr>
        <p:grpSpPr>
          <a:xfrm>
            <a:off x="4296577" y="2681040"/>
            <a:ext cx="1106045" cy="3188000"/>
            <a:chOff x="1239056" y="2754720"/>
            <a:chExt cx="7791499" cy="1918806"/>
          </a:xfrm>
        </p:grpSpPr>
        <p:cxnSp>
          <p:nvCxnSpPr>
            <p:cNvPr id="241" name="直接连接符 240"/>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4" name="直接连接符 243"/>
          <p:cNvCxnSpPr/>
          <p:nvPr/>
        </p:nvCxnSpPr>
        <p:spPr>
          <a:xfrm>
            <a:off x="6615952" y="4046037"/>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6615952" y="3823171"/>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7" name="矩形 246"/>
          <p:cNvSpPr/>
          <p:nvPr/>
        </p:nvSpPr>
        <p:spPr>
          <a:xfrm>
            <a:off x="1282246" y="3716341"/>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8" name="矩形 247"/>
          <p:cNvSpPr/>
          <p:nvPr/>
        </p:nvSpPr>
        <p:spPr>
          <a:xfrm>
            <a:off x="1223438" y="3677694"/>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249" name="矩形 248"/>
          <p:cNvSpPr/>
          <p:nvPr/>
        </p:nvSpPr>
        <p:spPr>
          <a:xfrm>
            <a:off x="4687709" y="1220062"/>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0" name="矩形 249"/>
          <p:cNvSpPr/>
          <p:nvPr/>
        </p:nvSpPr>
        <p:spPr>
          <a:xfrm>
            <a:off x="4200967" y="2460549"/>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1" name="矩形 250"/>
          <p:cNvSpPr/>
          <p:nvPr/>
        </p:nvSpPr>
        <p:spPr>
          <a:xfrm>
            <a:off x="4255440" y="2668650"/>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2" name="任意多边形: 形状 49"/>
          <p:cNvSpPr/>
          <p:nvPr/>
        </p:nvSpPr>
        <p:spPr>
          <a:xfrm flipH="1">
            <a:off x="4669168" y="3113125"/>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53" name="直接连接符 252"/>
          <p:cNvCxnSpPr/>
          <p:nvPr/>
        </p:nvCxnSpPr>
        <p:spPr>
          <a:xfrm flipH="1">
            <a:off x="10136025" y="1899310"/>
            <a:ext cx="202696"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4" name="直接连接符 253"/>
          <p:cNvCxnSpPr/>
          <p:nvPr/>
        </p:nvCxnSpPr>
        <p:spPr>
          <a:xfrm flipH="1">
            <a:off x="9747408" y="1954074"/>
            <a:ext cx="143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V="1">
            <a:off x="1525838" y="3939047"/>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2121670" y="4051120"/>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a:off x="2117274" y="4042359"/>
            <a:ext cx="305294"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sp>
        <p:nvSpPr>
          <p:cNvPr id="258" name="矩形 257"/>
          <p:cNvSpPr/>
          <p:nvPr/>
        </p:nvSpPr>
        <p:spPr>
          <a:xfrm>
            <a:off x="1964065" y="4138335"/>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59" name="矩形 258"/>
          <p:cNvSpPr/>
          <p:nvPr/>
        </p:nvSpPr>
        <p:spPr>
          <a:xfrm>
            <a:off x="3842604" y="3680958"/>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60" name="矩形 259"/>
          <p:cNvSpPr/>
          <p:nvPr/>
        </p:nvSpPr>
        <p:spPr>
          <a:xfrm>
            <a:off x="3843628" y="4716891"/>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61" name="矩形 260"/>
          <p:cNvSpPr/>
          <p:nvPr/>
        </p:nvSpPr>
        <p:spPr>
          <a:xfrm>
            <a:off x="4266772" y="5609749"/>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62" name="矩形 261"/>
          <p:cNvSpPr/>
          <p:nvPr/>
        </p:nvSpPr>
        <p:spPr>
          <a:xfrm>
            <a:off x="4218541" y="43748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63" name="矩形 262"/>
          <p:cNvSpPr/>
          <p:nvPr/>
        </p:nvSpPr>
        <p:spPr>
          <a:xfrm>
            <a:off x="4264451" y="382413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64" name="矩形 263"/>
          <p:cNvSpPr/>
          <p:nvPr/>
        </p:nvSpPr>
        <p:spPr>
          <a:xfrm>
            <a:off x="4265490" y="3606266"/>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65" name="直接连接符 264"/>
          <p:cNvCxnSpPr/>
          <p:nvPr/>
        </p:nvCxnSpPr>
        <p:spPr>
          <a:xfrm>
            <a:off x="4308490" y="3824285"/>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6" name="直接连接符 265"/>
          <p:cNvCxnSpPr/>
          <p:nvPr/>
        </p:nvCxnSpPr>
        <p:spPr>
          <a:xfrm>
            <a:off x="4322824" y="4034930"/>
            <a:ext cx="162182"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a:endCxn id="303" idx="1"/>
          </p:cNvCxnSpPr>
          <p:nvPr/>
        </p:nvCxnSpPr>
        <p:spPr>
          <a:xfrm>
            <a:off x="3277289" y="3920717"/>
            <a:ext cx="40151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4311940" y="2884711"/>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9" name="直接连接符 268"/>
          <p:cNvCxnSpPr/>
          <p:nvPr/>
        </p:nvCxnSpPr>
        <p:spPr>
          <a:xfrm>
            <a:off x="3864129" y="3937535"/>
            <a:ext cx="421697"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0" name="直接连接符 269"/>
          <p:cNvCxnSpPr/>
          <p:nvPr/>
        </p:nvCxnSpPr>
        <p:spPr>
          <a:xfrm>
            <a:off x="3881964" y="4968024"/>
            <a:ext cx="1166818"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7021628" y="3574299"/>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72" name="矩形 271"/>
          <p:cNvSpPr/>
          <p:nvPr/>
        </p:nvSpPr>
        <p:spPr>
          <a:xfrm>
            <a:off x="6554465" y="5543167"/>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73" name="直接连接符 272"/>
          <p:cNvCxnSpPr/>
          <p:nvPr/>
        </p:nvCxnSpPr>
        <p:spPr>
          <a:xfrm>
            <a:off x="7087556" y="3831416"/>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74" name="直接连接符 273"/>
          <p:cNvCxnSpPr/>
          <p:nvPr/>
        </p:nvCxnSpPr>
        <p:spPr>
          <a:xfrm>
            <a:off x="7087556" y="4042043"/>
            <a:ext cx="108420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7954919" y="4245743"/>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6" name="矩形 275"/>
          <p:cNvSpPr/>
          <p:nvPr/>
        </p:nvSpPr>
        <p:spPr>
          <a:xfrm>
            <a:off x="7690058" y="4085902"/>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8595792" y="4351001"/>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78" name="矩形 277"/>
          <p:cNvSpPr/>
          <p:nvPr/>
        </p:nvSpPr>
        <p:spPr>
          <a:xfrm>
            <a:off x="7735287" y="5081484"/>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79" name="任意多边形: 形状 192"/>
          <p:cNvSpPr/>
          <p:nvPr/>
        </p:nvSpPr>
        <p:spPr>
          <a:xfrm flipV="1">
            <a:off x="8027000" y="3650647"/>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80" name="矩形 279"/>
          <p:cNvSpPr/>
          <p:nvPr/>
        </p:nvSpPr>
        <p:spPr>
          <a:xfrm>
            <a:off x="8541164" y="3432972"/>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81" name="矩形 280"/>
          <p:cNvSpPr/>
          <p:nvPr/>
        </p:nvSpPr>
        <p:spPr>
          <a:xfrm>
            <a:off x="8566542" y="4332115"/>
            <a:ext cx="543739"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282" name="矩形 281"/>
          <p:cNvSpPr/>
          <p:nvPr/>
        </p:nvSpPr>
        <p:spPr>
          <a:xfrm>
            <a:off x="9205607" y="3525659"/>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83" name="矩形 282"/>
          <p:cNvSpPr/>
          <p:nvPr/>
        </p:nvSpPr>
        <p:spPr>
          <a:xfrm>
            <a:off x="9449745" y="4073554"/>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84" name="直接连接符 283"/>
          <p:cNvCxnSpPr/>
          <p:nvPr/>
        </p:nvCxnSpPr>
        <p:spPr>
          <a:xfrm>
            <a:off x="10446276" y="4073928"/>
            <a:ext cx="64927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5" name="直接连接符 284"/>
          <p:cNvCxnSpPr/>
          <p:nvPr/>
        </p:nvCxnSpPr>
        <p:spPr>
          <a:xfrm>
            <a:off x="4486363" y="4374163"/>
            <a:ext cx="139609"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4308489" y="4585790"/>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7" name="直接连接符 286"/>
          <p:cNvCxnSpPr/>
          <p:nvPr/>
        </p:nvCxnSpPr>
        <p:spPr>
          <a:xfrm>
            <a:off x="4822681" y="4446820"/>
            <a:ext cx="544982"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3" name="Group 1"/>
          <p:cNvGrpSpPr/>
          <p:nvPr/>
        </p:nvGrpSpPr>
        <p:grpSpPr>
          <a:xfrm>
            <a:off x="10310610" y="1745642"/>
            <a:ext cx="259246" cy="192503"/>
            <a:chOff x="3990332" y="3048832"/>
            <a:chExt cx="1009448" cy="723602"/>
          </a:xfrm>
        </p:grpSpPr>
        <p:sp>
          <p:nvSpPr>
            <p:cNvPr id="294"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95"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sp>
        <p:nvSpPr>
          <p:cNvPr id="299" name="矩形 298"/>
          <p:cNvSpPr/>
          <p:nvPr/>
        </p:nvSpPr>
        <p:spPr>
          <a:xfrm>
            <a:off x="4756863" y="3599699"/>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00" name="矩形 299"/>
          <p:cNvSpPr/>
          <p:nvPr/>
        </p:nvSpPr>
        <p:spPr>
          <a:xfrm>
            <a:off x="4756863" y="3817129"/>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01" name="矩形 300"/>
          <p:cNvSpPr/>
          <p:nvPr/>
        </p:nvSpPr>
        <p:spPr>
          <a:xfrm>
            <a:off x="4322823" y="4553469"/>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02" name="组合 301"/>
          <p:cNvGrpSpPr/>
          <p:nvPr/>
        </p:nvGrpSpPr>
        <p:grpSpPr>
          <a:xfrm>
            <a:off x="3564271" y="3676261"/>
            <a:ext cx="452368" cy="769280"/>
            <a:chOff x="3743887" y="4137343"/>
            <a:chExt cx="477107" cy="811350"/>
          </a:xfrm>
        </p:grpSpPr>
        <p:sp>
          <p:nvSpPr>
            <p:cNvPr id="303" name="矩形 302"/>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04" name="矩形 303"/>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05" name="组合 304"/>
            <p:cNvGrpSpPr/>
            <p:nvPr/>
          </p:nvGrpSpPr>
          <p:grpSpPr>
            <a:xfrm>
              <a:off x="3743887" y="4475965"/>
              <a:ext cx="477107" cy="472728"/>
              <a:chOff x="3743887" y="4293594"/>
              <a:chExt cx="477107" cy="472728"/>
            </a:xfrm>
          </p:grpSpPr>
          <p:grpSp>
            <p:nvGrpSpPr>
              <p:cNvPr id="306" name="组合 305"/>
              <p:cNvGrpSpPr/>
              <p:nvPr/>
            </p:nvGrpSpPr>
            <p:grpSpPr>
              <a:xfrm>
                <a:off x="3743887" y="4440398"/>
                <a:ext cx="477107" cy="325924"/>
                <a:chOff x="2146087" y="4862847"/>
                <a:chExt cx="452393" cy="309040"/>
              </a:xfrm>
            </p:grpSpPr>
            <p:cxnSp>
              <p:nvCxnSpPr>
                <p:cNvPr id="308" name="直接连接符 307"/>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09" name="矩形 308"/>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07" name="等腰三角形 306"/>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10" name="组合 309"/>
          <p:cNvGrpSpPr/>
          <p:nvPr/>
        </p:nvGrpSpPr>
        <p:grpSpPr>
          <a:xfrm>
            <a:off x="3564272" y="5185138"/>
            <a:ext cx="452368" cy="309024"/>
            <a:chOff x="2146087" y="4862847"/>
            <a:chExt cx="452393" cy="309040"/>
          </a:xfrm>
        </p:grpSpPr>
        <p:cxnSp>
          <p:nvCxnSpPr>
            <p:cNvPr id="311" name="直接连接符 3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13" name="组合 312"/>
          <p:cNvGrpSpPr/>
          <p:nvPr/>
        </p:nvGrpSpPr>
        <p:grpSpPr>
          <a:xfrm>
            <a:off x="1181999" y="4024983"/>
            <a:ext cx="452368" cy="448216"/>
            <a:chOff x="3743887" y="4293594"/>
            <a:chExt cx="477107" cy="472728"/>
          </a:xfrm>
          <a:solidFill>
            <a:srgbClr val="59B2FF"/>
          </a:solidFill>
        </p:grpSpPr>
        <p:grpSp>
          <p:nvGrpSpPr>
            <p:cNvPr id="314" name="组合 313"/>
            <p:cNvGrpSpPr/>
            <p:nvPr/>
          </p:nvGrpSpPr>
          <p:grpSpPr>
            <a:xfrm>
              <a:off x="3743887" y="4440398"/>
              <a:ext cx="477107" cy="325924"/>
              <a:chOff x="2146087" y="4862847"/>
              <a:chExt cx="452393" cy="309040"/>
            </a:xfrm>
            <a:grpFill/>
          </p:grpSpPr>
          <p:cxnSp>
            <p:nvCxnSpPr>
              <p:cNvPr id="316" name="直接连接符 315"/>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7" name="矩形 316"/>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5" name="等腰三角形 314"/>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18" name="组合 317"/>
          <p:cNvGrpSpPr/>
          <p:nvPr/>
        </p:nvGrpSpPr>
        <p:grpSpPr>
          <a:xfrm>
            <a:off x="2406358" y="3573040"/>
            <a:ext cx="919085" cy="1617113"/>
            <a:chOff x="2522647" y="4028476"/>
            <a:chExt cx="969348" cy="1705549"/>
          </a:xfrm>
        </p:grpSpPr>
        <p:sp>
          <p:nvSpPr>
            <p:cNvPr id="319" name="矩形 318"/>
            <p:cNvSpPr/>
            <p:nvPr/>
          </p:nvSpPr>
          <p:spPr>
            <a:xfrm>
              <a:off x="2556996" y="4058983"/>
              <a:ext cx="874185" cy="1328564"/>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0" name="矩形 319"/>
            <p:cNvSpPr/>
            <p:nvPr/>
          </p:nvSpPr>
          <p:spPr>
            <a:xfrm>
              <a:off x="2751430" y="4028476"/>
              <a:ext cx="488941"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21" name="矩形 320"/>
            <p:cNvSpPr/>
            <p:nvPr/>
          </p:nvSpPr>
          <p:spPr>
            <a:xfrm>
              <a:off x="3033486" y="4239007"/>
              <a:ext cx="458509"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22" name="矩形 321"/>
            <p:cNvSpPr/>
            <p:nvPr/>
          </p:nvSpPr>
          <p:spPr>
            <a:xfrm>
              <a:off x="2540198" y="4326068"/>
              <a:ext cx="33171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3" name="矩形 322"/>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24" name="矩形 323"/>
            <p:cNvSpPr/>
            <p:nvPr/>
          </p:nvSpPr>
          <p:spPr>
            <a:xfrm>
              <a:off x="2522647" y="5002406"/>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grpSp>
          <p:nvGrpSpPr>
            <p:cNvPr id="325" name="组合 324"/>
            <p:cNvGrpSpPr/>
            <p:nvPr/>
          </p:nvGrpSpPr>
          <p:grpSpPr>
            <a:xfrm>
              <a:off x="2770074" y="5245311"/>
              <a:ext cx="477106" cy="488714"/>
              <a:chOff x="3743887" y="4293594"/>
              <a:chExt cx="477106" cy="451964"/>
            </a:xfrm>
            <a:solidFill>
              <a:srgbClr val="92D050"/>
            </a:solidFill>
          </p:grpSpPr>
          <p:grpSp>
            <p:nvGrpSpPr>
              <p:cNvPr id="326" name="组合 325"/>
              <p:cNvGrpSpPr/>
              <p:nvPr/>
            </p:nvGrpSpPr>
            <p:grpSpPr>
              <a:xfrm>
                <a:off x="3743887" y="4420795"/>
                <a:ext cx="477106" cy="324763"/>
                <a:chOff x="2146087" y="4844273"/>
                <a:chExt cx="452392" cy="307940"/>
              </a:xfrm>
              <a:grpFill/>
            </p:grpSpPr>
            <p:cxnSp>
              <p:nvCxnSpPr>
                <p:cNvPr id="328" name="直接连接符 327"/>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9" name="矩形 328"/>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7" name="等腰三角形 326"/>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30" name="组合 329"/>
          <p:cNvGrpSpPr/>
          <p:nvPr/>
        </p:nvGrpSpPr>
        <p:grpSpPr>
          <a:xfrm>
            <a:off x="6761343" y="3608890"/>
            <a:ext cx="452368" cy="958383"/>
            <a:chOff x="7115801" y="4066288"/>
            <a:chExt cx="477107" cy="1010794"/>
          </a:xfrm>
        </p:grpSpPr>
        <p:sp>
          <p:nvSpPr>
            <p:cNvPr id="331" name="矩形 33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32" name="组合 331"/>
            <p:cNvGrpSpPr/>
            <p:nvPr/>
          </p:nvGrpSpPr>
          <p:grpSpPr>
            <a:xfrm>
              <a:off x="7115801" y="4604354"/>
              <a:ext cx="477107" cy="472728"/>
              <a:chOff x="3743887" y="4293594"/>
              <a:chExt cx="477107" cy="472728"/>
            </a:xfrm>
          </p:grpSpPr>
          <p:grpSp>
            <p:nvGrpSpPr>
              <p:cNvPr id="333" name="组合 332"/>
              <p:cNvGrpSpPr/>
              <p:nvPr/>
            </p:nvGrpSpPr>
            <p:grpSpPr>
              <a:xfrm>
                <a:off x="3743887" y="4440399"/>
                <a:ext cx="477107" cy="325923"/>
                <a:chOff x="2146087" y="4862847"/>
                <a:chExt cx="452393" cy="309039"/>
              </a:xfrm>
            </p:grpSpPr>
            <p:cxnSp>
              <p:nvCxnSpPr>
                <p:cNvPr id="335" name="直接连接符 33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6" name="矩形 33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4" name="等腰三角形 33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349" name="矩形 348"/>
          <p:cNvSpPr/>
          <p:nvPr/>
        </p:nvSpPr>
        <p:spPr>
          <a:xfrm>
            <a:off x="3470306" y="3471677"/>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50" name="矩形 349"/>
          <p:cNvSpPr/>
          <p:nvPr/>
        </p:nvSpPr>
        <p:spPr>
          <a:xfrm>
            <a:off x="3469967" y="4483628"/>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sp>
        <p:nvSpPr>
          <p:cNvPr id="351" name="矩形 350"/>
          <p:cNvSpPr/>
          <p:nvPr/>
        </p:nvSpPr>
        <p:spPr>
          <a:xfrm>
            <a:off x="3818600" y="2223635"/>
            <a:ext cx="830677"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3556235" y="1981730"/>
            <a:ext cx="1080745" cy="296556"/>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3" name="直接连接符 352"/>
          <p:cNvCxnSpPr/>
          <p:nvPr/>
        </p:nvCxnSpPr>
        <p:spPr>
          <a:xfrm flipV="1">
            <a:off x="4930849" y="1433642"/>
            <a:ext cx="0" cy="1047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4" name="矩形 353"/>
          <p:cNvSpPr/>
          <p:nvPr/>
        </p:nvSpPr>
        <p:spPr>
          <a:xfrm>
            <a:off x="5198394" y="1385087"/>
            <a:ext cx="809837"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5" name="矩形 354"/>
          <p:cNvSpPr/>
          <p:nvPr/>
        </p:nvSpPr>
        <p:spPr>
          <a:xfrm>
            <a:off x="5198393" y="1594265"/>
            <a:ext cx="712054" cy="276999"/>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6" name="矩形 355"/>
          <p:cNvSpPr/>
          <p:nvPr/>
        </p:nvSpPr>
        <p:spPr>
          <a:xfrm>
            <a:off x="5198394" y="1803442"/>
            <a:ext cx="614271" cy="276999"/>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7" name="矩形 356"/>
          <p:cNvSpPr/>
          <p:nvPr/>
        </p:nvSpPr>
        <p:spPr>
          <a:xfrm>
            <a:off x="10819658" y="1587521"/>
            <a:ext cx="60465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8" name="矩形 357"/>
          <p:cNvSpPr/>
          <p:nvPr/>
        </p:nvSpPr>
        <p:spPr>
          <a:xfrm>
            <a:off x="4339909" y="3146843"/>
            <a:ext cx="785793" cy="296556"/>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grpSp>
        <p:nvGrpSpPr>
          <p:cNvPr id="359" name="组合 358"/>
          <p:cNvGrpSpPr/>
          <p:nvPr/>
        </p:nvGrpSpPr>
        <p:grpSpPr>
          <a:xfrm>
            <a:off x="5062979" y="2640152"/>
            <a:ext cx="1106393" cy="2044478"/>
            <a:chOff x="5324550" y="3044572"/>
            <a:chExt cx="1166899" cy="2156285"/>
          </a:xfrm>
        </p:grpSpPr>
        <p:sp>
          <p:nvSpPr>
            <p:cNvPr id="360"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31750" cap="sq">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1"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3175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rgbClr val="FF66FF"/>
                </a:solidFill>
              </a:endParaRPr>
            </a:p>
          </p:txBody>
        </p:sp>
        <p:sp>
          <p:nvSpPr>
            <p:cNvPr id="362" name="矩形 361"/>
            <p:cNvSpPr/>
            <p:nvPr/>
          </p:nvSpPr>
          <p:spPr>
            <a:xfrm>
              <a:off x="5467373" y="3044572"/>
              <a:ext cx="952184" cy="292147"/>
            </a:xfrm>
            <a:prstGeom prst="rect">
              <a:avLst/>
            </a:prstGeom>
          </p:spPr>
          <p:txBody>
            <a:bodyPr wrap="none">
              <a:spAutoFit/>
            </a:bodyPr>
            <a:lstStyle/>
            <a:p>
              <a:r>
                <a:rPr lang="en-US" altLang="zh-CN" sz="1200"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rgbClr val="FF66FF"/>
                </a:solidFill>
                <a:latin typeface="Segoe UI Black" panose="020B0A02040204020203" pitchFamily="34" charset="0"/>
                <a:cs typeface="Segoe UI Black" panose="020B0A02040204020203" pitchFamily="34" charset="0"/>
              </a:endParaRPr>
            </a:p>
          </p:txBody>
        </p:sp>
        <p:sp>
          <p:nvSpPr>
            <p:cNvPr id="363" name="矩形 362"/>
            <p:cNvSpPr/>
            <p:nvPr/>
          </p:nvSpPr>
          <p:spPr>
            <a:xfrm>
              <a:off x="5324550" y="3586993"/>
              <a:ext cx="1166899" cy="312774"/>
            </a:xfrm>
            <a:prstGeom prst="rect">
              <a:avLst/>
            </a:prstGeom>
          </p:spPr>
          <p:txBody>
            <a:bodyPr wrap="none">
              <a:spAutoFit/>
            </a:bodyPr>
            <a:lstStyle/>
            <a:p>
              <a:r>
                <a:rPr lang="en-US" altLang="zh-CN" sz="1325" dirty="0" err="1">
                  <a:solidFill>
                    <a:srgbClr val="FF66FF"/>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rgbClr val="FF66FF"/>
                </a:solidFill>
                <a:latin typeface="Segoe UI Black" panose="020B0A02040204020203" pitchFamily="34" charset="0"/>
                <a:cs typeface="Segoe UI Black" panose="020B0A02040204020203" pitchFamily="34" charset="0"/>
              </a:endParaRPr>
            </a:p>
          </p:txBody>
        </p:sp>
      </p:grpSp>
      <p:sp>
        <p:nvSpPr>
          <p:cNvPr id="365" name="矩形 364"/>
          <p:cNvSpPr/>
          <p:nvPr/>
        </p:nvSpPr>
        <p:spPr>
          <a:xfrm>
            <a:off x="970390" y="3417560"/>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8142304" y="3886075"/>
            <a:ext cx="444521" cy="993977"/>
            <a:chOff x="4336181" y="4140652"/>
            <a:chExt cx="214541" cy="587002"/>
          </a:xfrm>
        </p:grpSpPr>
        <p:sp>
          <p:nvSpPr>
            <p:cNvPr id="367" name="流程图: 手动操作 3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68" name="矩形 3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p>
            <a:p>
              <a:r>
                <a:rPr lang="en-US" altLang="zh-CN" sz="1400" dirty="0">
                  <a:latin typeface="Times New Roman" panose="02020603050405020304" pitchFamily="18" charset="0"/>
                  <a:cs typeface="Times New Roman" panose="02020603050405020304" pitchFamily="18" charset="0"/>
                </a:rPr>
                <a:t>01</a:t>
              </a:r>
            </a:p>
            <a:p>
              <a:r>
                <a:rPr lang="en-US" altLang="zh-CN" sz="1400" dirty="0">
                  <a:latin typeface="Times New Roman" panose="02020603050405020304" pitchFamily="18" charset="0"/>
                  <a:cs typeface="Times New Roman" panose="02020603050405020304" pitchFamily="18" charset="0"/>
                </a:rPr>
                <a:t>10</a:t>
              </a: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369" name="直接连接符 368"/>
          <p:cNvCxnSpPr/>
          <p:nvPr/>
        </p:nvCxnSpPr>
        <p:spPr>
          <a:xfrm>
            <a:off x="7953569" y="4647909"/>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70" name="直接连接符 369"/>
          <p:cNvCxnSpPr/>
          <p:nvPr/>
        </p:nvCxnSpPr>
        <p:spPr>
          <a:xfrm flipV="1">
            <a:off x="7954822" y="4647909"/>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71" name="组合 370"/>
          <p:cNvGrpSpPr/>
          <p:nvPr/>
        </p:nvGrpSpPr>
        <p:grpSpPr>
          <a:xfrm>
            <a:off x="1400651" y="1217804"/>
            <a:ext cx="9363346" cy="2489137"/>
            <a:chOff x="1461941" y="1362069"/>
            <a:chExt cx="9875404" cy="2625262"/>
          </a:xfrm>
        </p:grpSpPr>
        <p:cxnSp>
          <p:nvCxnSpPr>
            <p:cNvPr id="372" name="直接连接符 371"/>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4" name="直接连接符 373"/>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直接连接符 374"/>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6" name="组合 375"/>
          <p:cNvGrpSpPr/>
          <p:nvPr/>
        </p:nvGrpSpPr>
        <p:grpSpPr>
          <a:xfrm>
            <a:off x="5254587" y="1627020"/>
            <a:ext cx="5075479" cy="141417"/>
            <a:chOff x="5526640" y="1825630"/>
            <a:chExt cx="5353044" cy="149151"/>
          </a:xfrm>
        </p:grpSpPr>
        <p:cxnSp>
          <p:nvCxnSpPr>
            <p:cNvPr id="377" name="直接连接符 3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8" name="直接连接符 377"/>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9" name="直接连接符 378"/>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80" name="直接连接符 379"/>
          <p:cNvCxnSpPr/>
          <p:nvPr/>
        </p:nvCxnSpPr>
        <p:spPr>
          <a:xfrm>
            <a:off x="5254588" y="1841893"/>
            <a:ext cx="4629371"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381" name="组合 380"/>
          <p:cNvGrpSpPr/>
          <p:nvPr/>
        </p:nvGrpSpPr>
        <p:grpSpPr>
          <a:xfrm>
            <a:off x="5254587" y="2054243"/>
            <a:ext cx="5933775" cy="1720651"/>
            <a:chOff x="5526640" y="1825630"/>
            <a:chExt cx="5210856" cy="1341486"/>
          </a:xfrm>
        </p:grpSpPr>
        <p:cxnSp>
          <p:nvCxnSpPr>
            <p:cNvPr id="382" name="直接连接符 381"/>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a:off x="5198393" y="2012620"/>
            <a:ext cx="4048978" cy="1959276"/>
            <a:chOff x="5467373" y="2382722"/>
            <a:chExt cx="4270406" cy="2066424"/>
          </a:xfrm>
        </p:grpSpPr>
        <p:grpSp>
          <p:nvGrpSpPr>
            <p:cNvPr id="385" name="组合 384"/>
            <p:cNvGrpSpPr/>
            <p:nvPr/>
          </p:nvGrpSpPr>
          <p:grpSpPr>
            <a:xfrm>
              <a:off x="5532632" y="2647662"/>
              <a:ext cx="4205147" cy="1544978"/>
              <a:chOff x="5526640" y="1825630"/>
              <a:chExt cx="5210856" cy="1142068"/>
            </a:xfrm>
          </p:grpSpPr>
          <p:cxnSp>
            <p:nvCxnSpPr>
              <p:cNvPr id="395" name="直接连接符 394"/>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6" name="矩形 385"/>
            <p:cNvSpPr/>
            <p:nvPr/>
          </p:nvSpPr>
          <p:spPr>
            <a:xfrm>
              <a:off x="5467373" y="2382722"/>
              <a:ext cx="696893"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7" name="矩形 386"/>
            <p:cNvSpPr/>
            <p:nvPr/>
          </p:nvSpPr>
          <p:spPr>
            <a:xfrm>
              <a:off x="5467373" y="2603339"/>
              <a:ext cx="881175"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88" name="矩形 387"/>
            <p:cNvSpPr/>
            <p:nvPr/>
          </p:nvSpPr>
          <p:spPr>
            <a:xfrm>
              <a:off x="5467373" y="2823956"/>
              <a:ext cx="891319" cy="292147"/>
            </a:xfrm>
            <a:prstGeom prst="rect">
              <a:avLst/>
            </a:prstGeom>
            <a:ln>
              <a:noFill/>
            </a:ln>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grpSp>
          <p:nvGrpSpPr>
            <p:cNvPr id="389" name="组合 388"/>
            <p:cNvGrpSpPr/>
            <p:nvPr/>
          </p:nvGrpSpPr>
          <p:grpSpPr>
            <a:xfrm>
              <a:off x="5525865" y="2868738"/>
              <a:ext cx="3305928" cy="1580408"/>
              <a:chOff x="5526640" y="1825630"/>
              <a:chExt cx="5210856" cy="1168258"/>
            </a:xfrm>
          </p:grpSpPr>
          <p:cxnSp>
            <p:nvCxnSpPr>
              <p:cNvPr id="393" name="直接连接符 392"/>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4" name="直接连接符 393"/>
              <p:cNvCxnSpPr/>
              <p:nvPr/>
            </p:nvCxnSpPr>
            <p:spPr>
              <a:xfrm>
                <a:off x="10737496" y="1841694"/>
                <a:ext cx="0" cy="1152194"/>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a:off x="5533335" y="3091139"/>
              <a:ext cx="2845181" cy="902802"/>
              <a:chOff x="5526640" y="1825630"/>
              <a:chExt cx="5220570" cy="667363"/>
            </a:xfrm>
          </p:grpSpPr>
          <p:cxnSp>
            <p:nvCxnSpPr>
              <p:cNvPr id="391" name="直接连接符 390"/>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397" name="组合 396"/>
          <p:cNvGrpSpPr/>
          <p:nvPr/>
        </p:nvGrpSpPr>
        <p:grpSpPr>
          <a:xfrm>
            <a:off x="2030327" y="1752603"/>
            <a:ext cx="2599610" cy="2082706"/>
            <a:chOff x="2126053" y="2108486"/>
            <a:chExt cx="2741776" cy="2196604"/>
          </a:xfrm>
        </p:grpSpPr>
        <p:sp>
          <p:nvSpPr>
            <p:cNvPr id="398" name="矩形 397"/>
            <p:cNvSpPr/>
            <p:nvPr/>
          </p:nvSpPr>
          <p:spPr>
            <a:xfrm>
              <a:off x="4282520" y="2108486"/>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grpSp>
          <p:nvGrpSpPr>
            <p:cNvPr id="399" name="组合 398"/>
            <p:cNvGrpSpPr/>
            <p:nvPr/>
          </p:nvGrpSpPr>
          <p:grpSpPr>
            <a:xfrm flipH="1">
              <a:off x="2126053" y="2378098"/>
              <a:ext cx="2729546" cy="1926992"/>
              <a:chOff x="5526640" y="1825630"/>
              <a:chExt cx="5210856" cy="1341486"/>
            </a:xfrm>
          </p:grpSpPr>
          <p:cxnSp>
            <p:nvCxnSpPr>
              <p:cNvPr id="400" name="直接连接符 399"/>
              <p:cNvCxnSpPr/>
              <p:nvPr/>
            </p:nvCxnSpPr>
            <p:spPr>
              <a:xfrm>
                <a:off x="5526640" y="1825630"/>
                <a:ext cx="5210856" cy="0"/>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1" name="直接连接符 400"/>
              <p:cNvCxnSpPr/>
              <p:nvPr/>
            </p:nvCxnSpPr>
            <p:spPr>
              <a:xfrm>
                <a:off x="10737495" y="1825630"/>
                <a:ext cx="0" cy="1341486"/>
              </a:xfrm>
              <a:prstGeom prst="line">
                <a:avLst/>
              </a:prstGeom>
              <a:noFill/>
              <a:ln w="3175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402" name="组合 401"/>
          <p:cNvGrpSpPr/>
          <p:nvPr/>
        </p:nvGrpSpPr>
        <p:grpSpPr>
          <a:xfrm flipH="1">
            <a:off x="2867254" y="2252341"/>
            <a:ext cx="1750117" cy="1361631"/>
            <a:chOff x="5526640" y="1825630"/>
            <a:chExt cx="5210856" cy="1341486"/>
          </a:xfrm>
        </p:grpSpPr>
        <p:cxnSp>
          <p:nvCxnSpPr>
            <p:cNvPr id="403" name="直接连接符 40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4" name="直接连接符 40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5" name="组合 404"/>
          <p:cNvGrpSpPr/>
          <p:nvPr/>
        </p:nvGrpSpPr>
        <p:grpSpPr>
          <a:xfrm flipH="1">
            <a:off x="3801136" y="2497315"/>
            <a:ext cx="816234" cy="1218551"/>
            <a:chOff x="5526640" y="1825630"/>
            <a:chExt cx="5210856" cy="1341486"/>
          </a:xfrm>
        </p:grpSpPr>
        <p:cxnSp>
          <p:nvCxnSpPr>
            <p:cNvPr id="406" name="直接连接符 405"/>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07" name="直接连接符 406"/>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8" name="组合 407"/>
          <p:cNvGrpSpPr/>
          <p:nvPr/>
        </p:nvGrpSpPr>
        <p:grpSpPr>
          <a:xfrm>
            <a:off x="1726605" y="3186296"/>
            <a:ext cx="6112648" cy="746763"/>
            <a:chOff x="1805721" y="3620584"/>
            <a:chExt cx="6446933" cy="787602"/>
          </a:xfrm>
        </p:grpSpPr>
        <p:cxnSp>
          <p:nvCxnSpPr>
            <p:cNvPr id="409" name="直接连接符 408"/>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0" name="直接连接符 409"/>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1" name="直接连接符 410"/>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4" name="直接连接符 413"/>
          <p:cNvCxnSpPr/>
          <p:nvPr/>
        </p:nvCxnSpPr>
        <p:spPr>
          <a:xfrm>
            <a:off x="10753389" y="4080934"/>
            <a:ext cx="0" cy="2042757"/>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15" name="组合 414"/>
          <p:cNvGrpSpPr/>
          <p:nvPr/>
        </p:nvGrpSpPr>
        <p:grpSpPr>
          <a:xfrm>
            <a:off x="1048449" y="3945910"/>
            <a:ext cx="10411306" cy="2368641"/>
            <a:chOff x="1805720" y="4629712"/>
            <a:chExt cx="9520436" cy="2093905"/>
          </a:xfrm>
        </p:grpSpPr>
        <p:grpSp>
          <p:nvGrpSpPr>
            <p:cNvPr id="416" name="组合 415"/>
            <p:cNvGrpSpPr/>
            <p:nvPr/>
          </p:nvGrpSpPr>
          <p:grpSpPr>
            <a:xfrm>
              <a:off x="1805720" y="4629712"/>
              <a:ext cx="9520435" cy="2093905"/>
              <a:chOff x="1744471" y="2382316"/>
              <a:chExt cx="9509258" cy="2091447"/>
            </a:xfrm>
          </p:grpSpPr>
          <p:cxnSp>
            <p:nvCxnSpPr>
              <p:cNvPr id="419" name="直接连接符 418"/>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7" name="直接连接符 416"/>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2" name="组合 421"/>
          <p:cNvGrpSpPr/>
          <p:nvPr/>
        </p:nvGrpSpPr>
        <p:grpSpPr>
          <a:xfrm>
            <a:off x="2206884" y="4042043"/>
            <a:ext cx="5106595" cy="1461540"/>
            <a:chOff x="1805721" y="4522265"/>
            <a:chExt cx="9520434" cy="2226972"/>
          </a:xfrm>
        </p:grpSpPr>
        <p:grpSp>
          <p:nvGrpSpPr>
            <p:cNvPr id="423" name="组合 422"/>
            <p:cNvGrpSpPr/>
            <p:nvPr/>
          </p:nvGrpSpPr>
          <p:grpSpPr>
            <a:xfrm>
              <a:off x="1805721" y="4522265"/>
              <a:ext cx="9520434" cy="2226972"/>
              <a:chOff x="1744472" y="2274995"/>
              <a:chExt cx="9509257" cy="2224358"/>
            </a:xfrm>
          </p:grpSpPr>
          <p:cxnSp>
            <p:nvCxnSpPr>
              <p:cNvPr id="425" name="直接连接符 424"/>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24" name="直接连接符 423"/>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8" name="组合 427"/>
          <p:cNvGrpSpPr/>
          <p:nvPr/>
        </p:nvGrpSpPr>
        <p:grpSpPr>
          <a:xfrm>
            <a:off x="3448111" y="3944731"/>
            <a:ext cx="185012" cy="1005969"/>
            <a:chOff x="1744470" y="3175426"/>
            <a:chExt cx="1294250" cy="1323927"/>
          </a:xfrm>
        </p:grpSpPr>
        <p:cxnSp>
          <p:nvCxnSpPr>
            <p:cNvPr id="429" name="直接连接符 428"/>
            <p:cNvCxnSpPr/>
            <p:nvPr/>
          </p:nvCxnSpPr>
          <p:spPr>
            <a:xfrm>
              <a:off x="1744472" y="3175426"/>
              <a:ext cx="0" cy="1295811"/>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30" name="直接连接符 429"/>
            <p:cNvCxnSpPr/>
            <p:nvPr/>
          </p:nvCxnSpPr>
          <p:spPr>
            <a:xfrm flipH="1">
              <a:off x="1744470" y="4499353"/>
              <a:ext cx="1294250"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1" name="组合 430"/>
          <p:cNvGrpSpPr/>
          <p:nvPr/>
        </p:nvGrpSpPr>
        <p:grpSpPr>
          <a:xfrm>
            <a:off x="4862736" y="4764106"/>
            <a:ext cx="144338" cy="1359584"/>
            <a:chOff x="1394481" y="2825658"/>
            <a:chExt cx="1009711" cy="1789312"/>
          </a:xfrm>
        </p:grpSpPr>
        <p:cxnSp>
          <p:nvCxnSpPr>
            <p:cNvPr id="432" name="直接连接符 431"/>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3" name="直接连接符 432"/>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34" name="组合 433"/>
          <p:cNvGrpSpPr/>
          <p:nvPr/>
        </p:nvGrpSpPr>
        <p:grpSpPr>
          <a:xfrm>
            <a:off x="7617913" y="4435040"/>
            <a:ext cx="537165" cy="1387274"/>
            <a:chOff x="1239056" y="2754720"/>
            <a:chExt cx="2279270" cy="1885824"/>
          </a:xfrm>
        </p:grpSpPr>
        <p:cxnSp>
          <p:nvCxnSpPr>
            <p:cNvPr id="435" name="直接连接符 434"/>
            <p:cNvCxnSpPr/>
            <p:nvPr/>
          </p:nvCxnSpPr>
          <p:spPr>
            <a:xfrm>
              <a:off x="1239056" y="2770734"/>
              <a:ext cx="0" cy="186981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flipH="1">
              <a:off x="1239056" y="2754720"/>
              <a:ext cx="2279270"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grpSp>
        <p:nvGrpSpPr>
          <p:cNvPr id="437" name="组合 436"/>
          <p:cNvGrpSpPr/>
          <p:nvPr/>
        </p:nvGrpSpPr>
        <p:grpSpPr>
          <a:xfrm>
            <a:off x="9891362" y="3659315"/>
            <a:ext cx="1203172" cy="391805"/>
            <a:chOff x="571433" y="3331468"/>
            <a:chExt cx="5105236" cy="1364800"/>
          </a:xfrm>
        </p:grpSpPr>
        <p:cxnSp>
          <p:nvCxnSpPr>
            <p:cNvPr id="438" name="直接连接符 437"/>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39" name="直接连接符 438"/>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0" name="直接连接符 439"/>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1" name="直接连接符 440"/>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42" name="组合 441"/>
          <p:cNvGrpSpPr/>
          <p:nvPr/>
        </p:nvGrpSpPr>
        <p:grpSpPr>
          <a:xfrm>
            <a:off x="11043291" y="3727118"/>
            <a:ext cx="274434" cy="522964"/>
            <a:chOff x="4311617" y="4168879"/>
            <a:chExt cx="274449" cy="522994"/>
          </a:xfrm>
        </p:grpSpPr>
        <p:sp>
          <p:nvSpPr>
            <p:cNvPr id="443" name="流程图: 手动操作 442"/>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4" name="矩形 443"/>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45" name="组合 444"/>
          <p:cNvGrpSpPr/>
          <p:nvPr/>
        </p:nvGrpSpPr>
        <p:grpSpPr>
          <a:xfrm>
            <a:off x="7814805" y="3453676"/>
            <a:ext cx="274434" cy="522964"/>
            <a:chOff x="4311617" y="4168879"/>
            <a:chExt cx="274449" cy="522993"/>
          </a:xfrm>
        </p:grpSpPr>
        <p:sp>
          <p:nvSpPr>
            <p:cNvPr id="446" name="流程图: 手动操作 44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7" name="矩形 44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48" name="直接连接符 447"/>
          <p:cNvCxnSpPr/>
          <p:nvPr/>
        </p:nvCxnSpPr>
        <p:spPr>
          <a:xfrm>
            <a:off x="4485005" y="4050965"/>
            <a:ext cx="0" cy="317419"/>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449" name="组合 448"/>
          <p:cNvGrpSpPr/>
          <p:nvPr/>
        </p:nvGrpSpPr>
        <p:grpSpPr>
          <a:xfrm>
            <a:off x="4587844" y="4189494"/>
            <a:ext cx="274434" cy="522964"/>
            <a:chOff x="4311617" y="4168879"/>
            <a:chExt cx="274449" cy="522993"/>
          </a:xfrm>
        </p:grpSpPr>
        <p:sp>
          <p:nvSpPr>
            <p:cNvPr id="450" name="流程图: 手动操作 449"/>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1" name="矩形 450"/>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52" name="直接连接符 451"/>
          <p:cNvCxnSpPr/>
          <p:nvPr/>
        </p:nvCxnSpPr>
        <p:spPr>
          <a:xfrm flipH="1">
            <a:off x="6602163" y="5865987"/>
            <a:ext cx="101736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53" name="组合 452"/>
          <p:cNvGrpSpPr/>
          <p:nvPr/>
        </p:nvGrpSpPr>
        <p:grpSpPr>
          <a:xfrm>
            <a:off x="9467515" y="1954074"/>
            <a:ext cx="286797" cy="1977742"/>
            <a:chOff x="1394482" y="2325714"/>
            <a:chExt cx="1159010" cy="531704"/>
          </a:xfrm>
        </p:grpSpPr>
        <p:cxnSp>
          <p:nvCxnSpPr>
            <p:cNvPr id="454" name="直接连接符 453"/>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5" name="直接连接符 454"/>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56" name="流程图: 延期 455"/>
          <p:cNvSpPr/>
          <p:nvPr/>
        </p:nvSpPr>
        <p:spPr>
          <a:xfrm>
            <a:off x="9885214" y="1798746"/>
            <a:ext cx="250811" cy="203189"/>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57" name="直接连接符 456"/>
          <p:cNvCxnSpPr/>
          <p:nvPr/>
        </p:nvCxnSpPr>
        <p:spPr>
          <a:xfrm>
            <a:off x="4296577" y="2653269"/>
            <a:ext cx="0" cy="318494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58" name="直接连接符 457"/>
          <p:cNvCxnSpPr/>
          <p:nvPr/>
        </p:nvCxnSpPr>
        <p:spPr>
          <a:xfrm>
            <a:off x="9467515" y="4064174"/>
            <a:ext cx="727736"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69" name="组合 468"/>
          <p:cNvGrpSpPr/>
          <p:nvPr/>
        </p:nvGrpSpPr>
        <p:grpSpPr>
          <a:xfrm>
            <a:off x="9023365" y="3588921"/>
            <a:ext cx="420145" cy="877029"/>
            <a:chOff x="9501522" y="3862856"/>
            <a:chExt cx="443122" cy="924992"/>
          </a:xfrm>
        </p:grpSpPr>
        <p:sp>
          <p:nvSpPr>
            <p:cNvPr id="470"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1" name="矩形 470"/>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72" name="直接连接符 471"/>
          <p:cNvCxnSpPr/>
          <p:nvPr/>
        </p:nvCxnSpPr>
        <p:spPr>
          <a:xfrm>
            <a:off x="1734249" y="4150658"/>
            <a:ext cx="0" cy="1973032"/>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473" name="直接连接符 472"/>
          <p:cNvCxnSpPr/>
          <p:nvPr/>
        </p:nvCxnSpPr>
        <p:spPr>
          <a:xfrm>
            <a:off x="1737409" y="4143099"/>
            <a:ext cx="155577"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474" name="组合 473"/>
          <p:cNvGrpSpPr/>
          <p:nvPr/>
        </p:nvGrpSpPr>
        <p:grpSpPr>
          <a:xfrm>
            <a:off x="1882582" y="3770404"/>
            <a:ext cx="274434" cy="522964"/>
            <a:chOff x="1970227" y="4236633"/>
            <a:chExt cx="289442" cy="551563"/>
          </a:xfrm>
        </p:grpSpPr>
        <p:sp>
          <p:nvSpPr>
            <p:cNvPr id="475" name="流程图: 手动操作 474"/>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6" name="矩形 475"/>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77" name="组合 476"/>
          <p:cNvGrpSpPr/>
          <p:nvPr/>
        </p:nvGrpSpPr>
        <p:grpSpPr>
          <a:xfrm>
            <a:off x="3679307" y="4763061"/>
            <a:ext cx="205903" cy="408750"/>
            <a:chOff x="3864188" y="5283385"/>
            <a:chExt cx="217163" cy="431104"/>
          </a:xfrm>
        </p:grpSpPr>
        <p:sp>
          <p:nvSpPr>
            <p:cNvPr id="478" name="矩形 477"/>
            <p:cNvSpPr/>
            <p:nvPr/>
          </p:nvSpPr>
          <p:spPr>
            <a:xfrm>
              <a:off x="3864188" y="5283385"/>
              <a:ext cx="217163" cy="431104"/>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79" name="等腰三角形 478"/>
            <p:cNvSpPr/>
            <p:nvPr/>
          </p:nvSpPr>
          <p:spPr>
            <a:xfrm>
              <a:off x="3875420" y="5581117"/>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480" name="文本框 479"/>
          <p:cNvSpPr txBox="1"/>
          <p:nvPr/>
        </p:nvSpPr>
        <p:spPr>
          <a:xfrm>
            <a:off x="2199347" y="4972917"/>
            <a:ext cx="1375509"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FF0000"/>
                </a:solidFill>
                <a:sym typeface="Wingdings" panose="05000000000000000000" pitchFamily="2" charset="2"/>
              </a:rPr>
              <a:t>T4:</a:t>
            </a:r>
            <a:r>
              <a:rPr lang="zh-CN" altLang="en-US" dirty="0">
                <a:solidFill>
                  <a:srgbClr val="FF0000"/>
                </a:solidFill>
                <a:sym typeface="Wingdings" panose="05000000000000000000" pitchFamily="2" charset="2"/>
              </a:rPr>
              <a:t>访存</a:t>
            </a:r>
            <a:endParaRPr lang="en-US" altLang="zh-CN" dirty="0">
              <a:solidFill>
                <a:srgbClr val="FF0000"/>
              </a:solidFill>
              <a:sym typeface="Wingdings" panose="05000000000000000000" pitchFamily="2" charset="2"/>
            </a:endParaRPr>
          </a:p>
        </p:txBody>
      </p:sp>
      <p:sp>
        <p:nvSpPr>
          <p:cNvPr id="481" name="文本框 480"/>
          <p:cNvSpPr txBox="1"/>
          <p:nvPr/>
        </p:nvSpPr>
        <p:spPr>
          <a:xfrm>
            <a:off x="8225515" y="4859905"/>
            <a:ext cx="2441396"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en-US" altLang="zh-CN" dirty="0">
                <a:solidFill>
                  <a:srgbClr val="4472C4"/>
                </a:solidFill>
              </a:rPr>
              <a:t>T3:</a:t>
            </a:r>
            <a:r>
              <a:rPr lang="zh-CN" altLang="en-US" dirty="0">
                <a:solidFill>
                  <a:srgbClr val="4472C4"/>
                </a:solidFill>
              </a:rPr>
              <a:t>算操作数地址 </a:t>
            </a:r>
            <a:endParaRPr lang="en-US" altLang="zh-CN" dirty="0">
              <a:solidFill>
                <a:srgbClr val="4472C4"/>
              </a:solidFill>
            </a:endParaRPr>
          </a:p>
        </p:txBody>
      </p:sp>
      <p:sp>
        <p:nvSpPr>
          <p:cNvPr id="482" name="文本框 481"/>
          <p:cNvSpPr txBox="1"/>
          <p:nvPr/>
        </p:nvSpPr>
        <p:spPr>
          <a:xfrm>
            <a:off x="4406208" y="4983519"/>
            <a:ext cx="1354140" cy="646331"/>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r>
              <a:rPr lang="en-US" altLang="zh-CN" dirty="0">
                <a:solidFill>
                  <a:srgbClr val="7030A0"/>
                </a:solidFill>
                <a:sym typeface="Wingdings" panose="05000000000000000000" pitchFamily="2" charset="2"/>
              </a:rPr>
              <a:t>T5 :</a:t>
            </a:r>
            <a:r>
              <a:rPr lang="zh-CN" altLang="en-US" dirty="0">
                <a:solidFill>
                  <a:srgbClr val="7030A0"/>
                </a:solidFill>
                <a:sym typeface="Wingdings" panose="05000000000000000000" pitchFamily="2" charset="2"/>
              </a:rPr>
              <a:t>写回</a:t>
            </a:r>
            <a:endParaRPr lang="en-US" altLang="zh-CN" dirty="0">
              <a:solidFill>
                <a:srgbClr val="7030A0"/>
              </a:solidFill>
              <a:sym typeface="Wingdings" panose="05000000000000000000" pitchFamily="2" charset="2"/>
            </a:endParaRPr>
          </a:p>
        </p:txBody>
      </p:sp>
      <p:grpSp>
        <p:nvGrpSpPr>
          <p:cNvPr id="152" name="组合 151"/>
          <p:cNvGrpSpPr/>
          <p:nvPr/>
        </p:nvGrpSpPr>
        <p:grpSpPr>
          <a:xfrm>
            <a:off x="8142304" y="3886075"/>
            <a:ext cx="444521" cy="993977"/>
            <a:chOff x="4336181" y="4140652"/>
            <a:chExt cx="214541" cy="587002"/>
          </a:xfrm>
        </p:grpSpPr>
        <p:sp>
          <p:nvSpPr>
            <p:cNvPr id="153" name="流程图: 手动操作 152"/>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54" name="矩形 153"/>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p>
            <a:p>
              <a:r>
                <a:rPr lang="en-US" altLang="zh-CN" sz="1400" dirty="0">
                  <a:latin typeface="Times New Roman" panose="02020603050405020304" pitchFamily="18" charset="0"/>
                  <a:cs typeface="Times New Roman" panose="02020603050405020304" pitchFamily="18" charset="0"/>
                </a:rPr>
                <a:t>01</a:t>
              </a:r>
            </a:p>
            <a:p>
              <a:r>
                <a:rPr lang="en-US" altLang="zh-CN" sz="1400" dirty="0">
                  <a:latin typeface="Times New Roman" panose="02020603050405020304" pitchFamily="18" charset="0"/>
                  <a:cs typeface="Times New Roman" panose="02020603050405020304" pitchFamily="18" charset="0"/>
                </a:rPr>
                <a:t>10</a:t>
              </a: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grpSp>
        <p:nvGrpSpPr>
          <p:cNvPr id="484" name="组合 483"/>
          <p:cNvGrpSpPr/>
          <p:nvPr/>
        </p:nvGrpSpPr>
        <p:grpSpPr>
          <a:xfrm>
            <a:off x="5241888" y="3568810"/>
            <a:ext cx="1425598" cy="1830106"/>
            <a:chOff x="5241888" y="3568810"/>
            <a:chExt cx="1425598" cy="1830106"/>
          </a:xfrm>
        </p:grpSpPr>
        <p:cxnSp>
          <p:nvCxnSpPr>
            <p:cNvPr id="9" name="直接连接符 8"/>
            <p:cNvCxnSpPr/>
            <p:nvPr/>
          </p:nvCxnSpPr>
          <p:spPr>
            <a:xfrm>
              <a:off x="5241888" y="4851654"/>
              <a:ext cx="16279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357452" y="3601963"/>
              <a:ext cx="1258500" cy="1473205"/>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2" name="矩形 51"/>
            <p:cNvSpPr/>
            <p:nvPr/>
          </p:nvSpPr>
          <p:spPr>
            <a:xfrm>
              <a:off x="5349885" y="3659315"/>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5349885" y="3865108"/>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5349885" y="4276564"/>
              <a:ext cx="44435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5349887" y="47037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728664" y="356881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7" name="矩形 56"/>
            <p:cNvSpPr/>
            <p:nvPr/>
          </p:nvSpPr>
          <p:spPr>
            <a:xfrm>
              <a:off x="6272826" y="3652896"/>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8" name="矩形 57"/>
            <p:cNvSpPr/>
            <p:nvPr/>
          </p:nvSpPr>
          <p:spPr>
            <a:xfrm>
              <a:off x="6269452" y="3892490"/>
              <a:ext cx="39466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9" name="矩形 58"/>
            <p:cNvSpPr/>
            <p:nvPr/>
          </p:nvSpPr>
          <p:spPr>
            <a:xfrm>
              <a:off x="5687285" y="4306118"/>
              <a:ext cx="918841" cy="5229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nvGrpSpPr>
            <p:cNvPr id="128" name="组合 127"/>
            <p:cNvGrpSpPr/>
            <p:nvPr/>
          </p:nvGrpSpPr>
          <p:grpSpPr>
            <a:xfrm>
              <a:off x="5746400" y="4950702"/>
              <a:ext cx="452368" cy="448214"/>
              <a:chOff x="3743887" y="4293594"/>
              <a:chExt cx="477107" cy="472726"/>
            </a:xfrm>
            <a:solidFill>
              <a:srgbClr val="FFCCFF"/>
            </a:solidFill>
          </p:grpSpPr>
          <p:grpSp>
            <p:nvGrpSpPr>
              <p:cNvPr id="129" name="组合 128"/>
              <p:cNvGrpSpPr/>
              <p:nvPr/>
            </p:nvGrpSpPr>
            <p:grpSpPr>
              <a:xfrm>
                <a:off x="3743887" y="4411013"/>
                <a:ext cx="477107" cy="355307"/>
                <a:chOff x="2146087" y="4834986"/>
                <a:chExt cx="452393" cy="336901"/>
              </a:xfrm>
              <a:grpFill/>
            </p:grpSpPr>
            <p:cxnSp>
              <p:nvCxnSpPr>
                <p:cNvPr id="131" name="直接连接符 130"/>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130" name="等腰三角形 1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483" name="组合 482"/>
          <p:cNvGrpSpPr/>
          <p:nvPr/>
        </p:nvGrpSpPr>
        <p:grpSpPr>
          <a:xfrm>
            <a:off x="5347196" y="3575283"/>
            <a:ext cx="1317601" cy="1506357"/>
            <a:chOff x="6018109" y="3241220"/>
            <a:chExt cx="1317601" cy="1506357"/>
          </a:xfrm>
        </p:grpSpPr>
        <p:grpSp>
          <p:nvGrpSpPr>
            <p:cNvPr id="459" name="组合 458"/>
            <p:cNvGrpSpPr/>
            <p:nvPr/>
          </p:nvGrpSpPr>
          <p:grpSpPr>
            <a:xfrm>
              <a:off x="6018109" y="3241220"/>
              <a:ext cx="1317601" cy="1506357"/>
              <a:chOff x="5627149" y="4024017"/>
              <a:chExt cx="1389657" cy="1588736"/>
            </a:xfrm>
          </p:grpSpPr>
          <p:sp>
            <p:nvSpPr>
              <p:cNvPr id="460" name="矩形 459"/>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1" name="矩形 460"/>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2" name="矩形 461"/>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3" name="矩形 462"/>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64" name="矩形 463"/>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65" name="矩形 464"/>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66" name="矩形 465"/>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67" name="矩形 466"/>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68" name="矩形 467"/>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sp>
          <p:nvSpPr>
            <p:cNvPr id="346" name="等腰三角形 345"/>
            <p:cNvSpPr/>
            <p:nvPr/>
          </p:nvSpPr>
          <p:spPr>
            <a:xfrm>
              <a:off x="6541832" y="4621910"/>
              <a:ext cx="191275" cy="119514"/>
            </a:xfrm>
            <a:prstGeom prst="triangle">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485" name="直接连接符 484"/>
          <p:cNvCxnSpPr/>
          <p:nvPr/>
        </p:nvCxnSpPr>
        <p:spPr>
          <a:xfrm>
            <a:off x="5204870" y="4851654"/>
            <a:ext cx="16279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96" name="组合 295"/>
          <p:cNvGrpSpPr/>
          <p:nvPr/>
        </p:nvGrpSpPr>
        <p:grpSpPr>
          <a:xfrm>
            <a:off x="5007629" y="4608064"/>
            <a:ext cx="274434" cy="522964"/>
            <a:chOff x="4311617" y="4168879"/>
            <a:chExt cx="274449" cy="522993"/>
          </a:xfrm>
        </p:grpSpPr>
        <p:sp>
          <p:nvSpPr>
            <p:cNvPr id="297" name="流程图: 手动操作 296"/>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8" name="矩形 297"/>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13" name="直接连接符 412"/>
          <p:cNvCxnSpPr/>
          <p:nvPr/>
        </p:nvCxnSpPr>
        <p:spPr>
          <a:xfrm flipH="1">
            <a:off x="1734250" y="6128431"/>
            <a:ext cx="9019142" cy="0"/>
          </a:xfrm>
          <a:prstGeom prst="line">
            <a:avLst/>
          </a:prstGeom>
          <a:noFill/>
          <a:ln w="76200"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37" name="组合 336"/>
          <p:cNvGrpSpPr/>
          <p:nvPr/>
        </p:nvGrpSpPr>
        <p:grpSpPr>
          <a:xfrm>
            <a:off x="10111411" y="3870440"/>
            <a:ext cx="452368" cy="731749"/>
            <a:chOff x="10649077" y="4342141"/>
            <a:chExt cx="477107" cy="771766"/>
          </a:xfrm>
        </p:grpSpPr>
        <p:sp>
          <p:nvSpPr>
            <p:cNvPr id="338" name="矩形 337"/>
            <p:cNvSpPr/>
            <p:nvPr/>
          </p:nvSpPr>
          <p:spPr>
            <a:xfrm>
              <a:off x="10772314" y="4342141"/>
              <a:ext cx="217163" cy="432126"/>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grpSp>
          <p:nvGrpSpPr>
            <p:cNvPr id="339" name="组合 338"/>
            <p:cNvGrpSpPr/>
            <p:nvPr/>
          </p:nvGrpSpPr>
          <p:grpSpPr>
            <a:xfrm>
              <a:off x="10649077" y="4641179"/>
              <a:ext cx="477107" cy="472728"/>
              <a:chOff x="3743887" y="4293594"/>
              <a:chExt cx="477107" cy="472728"/>
            </a:xfrm>
          </p:grpSpPr>
          <p:grpSp>
            <p:nvGrpSpPr>
              <p:cNvPr id="340" name="组合 339"/>
              <p:cNvGrpSpPr/>
              <p:nvPr/>
            </p:nvGrpSpPr>
            <p:grpSpPr>
              <a:xfrm>
                <a:off x="3743887" y="4440399"/>
                <a:ext cx="477107" cy="325923"/>
                <a:chOff x="2146087" y="4862847"/>
                <a:chExt cx="452393" cy="309039"/>
              </a:xfrm>
            </p:grpSpPr>
            <p:cxnSp>
              <p:nvCxnSpPr>
                <p:cNvPr id="342" name="直接连接符 34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84" name="组合 83"/>
          <p:cNvGrpSpPr/>
          <p:nvPr/>
        </p:nvGrpSpPr>
        <p:grpSpPr>
          <a:xfrm>
            <a:off x="4588359" y="1538411"/>
            <a:ext cx="653529" cy="1568364"/>
            <a:chOff x="4823977" y="1700209"/>
            <a:chExt cx="689269" cy="1654134"/>
          </a:xfrm>
        </p:grpSpPr>
        <p:sp>
          <p:nvSpPr>
            <p:cNvPr id="85"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6" name="矩形 85"/>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87" name="矩形 86"/>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8" name="矩形 87"/>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sp>
        <p:nvSpPr>
          <p:cNvPr id="486" name="等腰三角形 485"/>
          <p:cNvSpPr/>
          <p:nvPr/>
        </p:nvSpPr>
        <p:spPr>
          <a:xfrm flipV="1">
            <a:off x="4838191" y="1538452"/>
            <a:ext cx="191275" cy="129232"/>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left)">
                                      <p:cBhvr>
                                        <p:cTn id="7" dur="500"/>
                                        <p:tgtEl>
                                          <p:spTgt spid="27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52"/>
                                        </p:tgtEl>
                                        <p:attrNameLst>
                                          <p:attrName>style.visibility</p:attrName>
                                        </p:attrNameLst>
                                      </p:cBhvr>
                                      <p:to>
                                        <p:strVal val="visible"/>
                                      </p:to>
                                    </p:set>
                                    <p:animEffect transition="in" filter="wipe(left)">
                                      <p:cBhvr>
                                        <p:cTn id="11" dur="500"/>
                                        <p:tgtEl>
                                          <p:spTgt spid="45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4"/>
                                        </p:tgtEl>
                                        <p:attrNameLst>
                                          <p:attrName>style.visibility</p:attrName>
                                        </p:attrNameLst>
                                      </p:cBhvr>
                                      <p:to>
                                        <p:strVal val="visible"/>
                                      </p:to>
                                    </p:set>
                                    <p:animEffect transition="in" filter="wipe(down)">
                                      <p:cBhvr>
                                        <p:cTn id="15" dur="500"/>
                                        <p:tgtEl>
                                          <p:spTgt spid="43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9"/>
                                        </p:tgtEl>
                                        <p:attrNameLst>
                                          <p:attrName>style.visibility</p:attrName>
                                        </p:attrNameLst>
                                      </p:cBhvr>
                                      <p:to>
                                        <p:strVal val="visible"/>
                                      </p:to>
                                    </p:set>
                                    <p:animEffect transition="in" filter="wipe(left)">
                                      <p:cBhvr>
                                        <p:cTn id="19" dur="500"/>
                                        <p:tgtEl>
                                          <p:spTgt spid="2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7"/>
                                        </p:tgtEl>
                                        <p:attrNameLst>
                                          <p:attrName>style.visibility</p:attrName>
                                        </p:attrNameLst>
                                      </p:cBhvr>
                                      <p:to>
                                        <p:strVal val="visible"/>
                                      </p:to>
                                    </p:set>
                                    <p:animEffect transition="in" filter="wipe(left)">
                                      <p:cBhvr>
                                        <p:cTn id="23" dur="500"/>
                                        <p:tgtEl>
                                          <p:spTgt spid="2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wipe(left)">
                                      <p:cBhvr>
                                        <p:cTn id="27" dur="500"/>
                                        <p:tgtEl>
                                          <p:spTgt spid="46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58"/>
                                        </p:tgtEl>
                                        <p:attrNameLst>
                                          <p:attrName>style.visibility</p:attrName>
                                        </p:attrNameLst>
                                      </p:cBhvr>
                                      <p:to>
                                        <p:strVal val="visible"/>
                                      </p:to>
                                    </p:set>
                                    <p:animEffect transition="in" filter="wipe(left)">
                                      <p:cBhvr>
                                        <p:cTn id="31" dur="500"/>
                                        <p:tgtEl>
                                          <p:spTgt spid="45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84"/>
                                        </p:tgtEl>
                                        <p:attrNameLst>
                                          <p:attrName>style.visibility</p:attrName>
                                        </p:attrNameLst>
                                      </p:cBhvr>
                                      <p:to>
                                        <p:strVal val="visible"/>
                                      </p:to>
                                    </p:set>
                                    <p:animEffect transition="in" filter="wipe(up)">
                                      <p:cBhvr>
                                        <p:cTn id="36" dur="500"/>
                                        <p:tgtEl>
                                          <p:spTgt spid="38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1"/>
                                        </p:tgtEl>
                                        <p:attrNameLst>
                                          <p:attrName>style.visibility</p:attrName>
                                        </p:attrNameLst>
                                      </p:cBhvr>
                                      <p:to>
                                        <p:strVal val="visible"/>
                                      </p:to>
                                    </p:set>
                                    <p:animEffect transition="in" filter="wipe(left)">
                                      <p:cBhvr>
                                        <p:cTn id="41" dur="500"/>
                                        <p:tgtEl>
                                          <p:spTgt spid="481"/>
                                        </p:tgtEl>
                                      </p:cBhvr>
                                    </p:animEffect>
                                  </p:childTnLst>
                                </p:cTn>
                              </p:par>
                            </p:childTnLst>
                          </p:cTn>
                        </p:par>
                        <p:par>
                          <p:cTn id="42" fill="hold">
                            <p:stCondLst>
                              <p:cond delay="500"/>
                            </p:stCondLst>
                            <p:childTnLst>
                              <p:par>
                                <p:cTn id="43" presetID="22" presetClass="entr" presetSubtype="1" repeatCount="3000" fill="hold" nodeType="afterEffect">
                                  <p:stCondLst>
                                    <p:cond delay="0"/>
                                  </p:stCondLst>
                                  <p:childTnLst>
                                    <p:set>
                                      <p:cBhvr>
                                        <p:cTn id="44" dur="1" fill="hold">
                                          <p:stCondLst>
                                            <p:cond delay="0"/>
                                          </p:stCondLst>
                                        </p:cTn>
                                        <p:tgtEl>
                                          <p:spTgt spid="337"/>
                                        </p:tgtEl>
                                        <p:attrNameLst>
                                          <p:attrName>style.visibility</p:attrName>
                                        </p:attrNameLst>
                                      </p:cBhvr>
                                      <p:to>
                                        <p:strVal val="visible"/>
                                      </p:to>
                                    </p:set>
                                    <p:animEffect transition="in" filter="wipe(up)">
                                      <p:cBhvr>
                                        <p:cTn id="45" dur="500"/>
                                        <p:tgtEl>
                                          <p:spTgt spid="3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left)">
                                      <p:cBhvr>
                                        <p:cTn id="50" dur="500"/>
                                        <p:tgtEl>
                                          <p:spTgt spid="284"/>
                                        </p:tgtEl>
                                      </p:cBhvr>
                                    </p:animEffect>
                                  </p:childTnLst>
                                </p:cTn>
                              </p:par>
                            </p:childTnLst>
                          </p:cTn>
                        </p:par>
                        <p:par>
                          <p:cTn id="51" fill="hold">
                            <p:stCondLst>
                              <p:cond delay="500"/>
                            </p:stCondLst>
                            <p:childTnLst>
                              <p:par>
                                <p:cTn id="52" presetID="22" presetClass="entr" presetSubtype="1" fill="hold" nodeType="afterEffect">
                                  <p:stCondLst>
                                    <p:cond delay="0"/>
                                  </p:stCondLst>
                                  <p:childTnLst>
                                    <p:set>
                                      <p:cBhvr>
                                        <p:cTn id="53" dur="1" fill="hold">
                                          <p:stCondLst>
                                            <p:cond delay="0"/>
                                          </p:stCondLst>
                                        </p:cTn>
                                        <p:tgtEl>
                                          <p:spTgt spid="414"/>
                                        </p:tgtEl>
                                        <p:attrNameLst>
                                          <p:attrName>style.visibility</p:attrName>
                                        </p:attrNameLst>
                                      </p:cBhvr>
                                      <p:to>
                                        <p:strVal val="visible"/>
                                      </p:to>
                                    </p:set>
                                    <p:animEffect transition="in" filter="wipe(up)">
                                      <p:cBhvr>
                                        <p:cTn id="54" dur="500"/>
                                        <p:tgtEl>
                                          <p:spTgt spid="414"/>
                                        </p:tgtEl>
                                      </p:cBhvr>
                                    </p:animEffect>
                                  </p:childTnLst>
                                </p:cTn>
                              </p:par>
                            </p:childTnLst>
                          </p:cTn>
                        </p:par>
                        <p:par>
                          <p:cTn id="55" fill="hold">
                            <p:stCondLst>
                              <p:cond delay="1000"/>
                            </p:stCondLst>
                            <p:childTnLst>
                              <p:par>
                                <p:cTn id="56" presetID="22" presetClass="entr" presetSubtype="2" fill="hold" nodeType="afterEffect">
                                  <p:stCondLst>
                                    <p:cond delay="0"/>
                                  </p:stCondLst>
                                  <p:childTnLst>
                                    <p:set>
                                      <p:cBhvr>
                                        <p:cTn id="57" dur="1" fill="hold">
                                          <p:stCondLst>
                                            <p:cond delay="0"/>
                                          </p:stCondLst>
                                        </p:cTn>
                                        <p:tgtEl>
                                          <p:spTgt spid="413"/>
                                        </p:tgtEl>
                                        <p:attrNameLst>
                                          <p:attrName>style.visibility</p:attrName>
                                        </p:attrNameLst>
                                      </p:cBhvr>
                                      <p:to>
                                        <p:strVal val="visible"/>
                                      </p:to>
                                    </p:set>
                                    <p:animEffect transition="in" filter="wipe(right)">
                                      <p:cBhvr>
                                        <p:cTn id="58" dur="500"/>
                                        <p:tgtEl>
                                          <p:spTgt spid="413"/>
                                        </p:tgtEl>
                                      </p:cBhvr>
                                    </p:animEffect>
                                  </p:childTnLst>
                                </p:cTn>
                              </p:par>
                            </p:childTnLst>
                          </p:cTn>
                        </p:par>
                        <p:par>
                          <p:cTn id="59" fill="hold">
                            <p:stCondLst>
                              <p:cond delay="1500"/>
                            </p:stCondLst>
                            <p:childTnLst>
                              <p:par>
                                <p:cTn id="60" presetID="22" presetClass="entr" presetSubtype="4" fill="hold" nodeType="afterEffect">
                                  <p:stCondLst>
                                    <p:cond delay="0"/>
                                  </p:stCondLst>
                                  <p:childTnLst>
                                    <p:set>
                                      <p:cBhvr>
                                        <p:cTn id="61" dur="1" fill="hold">
                                          <p:stCondLst>
                                            <p:cond delay="0"/>
                                          </p:stCondLst>
                                        </p:cTn>
                                        <p:tgtEl>
                                          <p:spTgt spid="472"/>
                                        </p:tgtEl>
                                        <p:attrNameLst>
                                          <p:attrName>style.visibility</p:attrName>
                                        </p:attrNameLst>
                                      </p:cBhvr>
                                      <p:to>
                                        <p:strVal val="visible"/>
                                      </p:to>
                                    </p:set>
                                    <p:animEffect transition="in" filter="wipe(down)">
                                      <p:cBhvr>
                                        <p:cTn id="62" dur="500"/>
                                        <p:tgtEl>
                                          <p:spTgt spid="472"/>
                                        </p:tgtEl>
                                      </p:cBhvr>
                                    </p:animEffect>
                                  </p:childTnLst>
                                </p:cTn>
                              </p:par>
                            </p:childTnLst>
                          </p:cTn>
                        </p:par>
                        <p:par>
                          <p:cTn id="63" fill="hold">
                            <p:stCondLst>
                              <p:cond delay="2000"/>
                            </p:stCondLst>
                            <p:childTnLst>
                              <p:par>
                                <p:cTn id="64" presetID="22" presetClass="entr" presetSubtype="8" fill="hold" nodeType="afterEffect">
                                  <p:stCondLst>
                                    <p:cond delay="0"/>
                                  </p:stCondLst>
                                  <p:childTnLst>
                                    <p:set>
                                      <p:cBhvr>
                                        <p:cTn id="65" dur="1" fill="hold">
                                          <p:stCondLst>
                                            <p:cond delay="0"/>
                                          </p:stCondLst>
                                        </p:cTn>
                                        <p:tgtEl>
                                          <p:spTgt spid="473"/>
                                        </p:tgtEl>
                                        <p:attrNameLst>
                                          <p:attrName>style.visibility</p:attrName>
                                        </p:attrNameLst>
                                      </p:cBhvr>
                                      <p:to>
                                        <p:strVal val="visible"/>
                                      </p:to>
                                    </p:set>
                                    <p:animEffect transition="in" filter="wipe(left)">
                                      <p:cBhvr>
                                        <p:cTn id="66" dur="500"/>
                                        <p:tgtEl>
                                          <p:spTgt spid="473"/>
                                        </p:tgtEl>
                                      </p:cBhvr>
                                    </p:animEffect>
                                  </p:childTnLst>
                                </p:cTn>
                              </p:par>
                            </p:childTnLst>
                          </p:cTn>
                        </p:par>
                        <p:par>
                          <p:cTn id="67" fill="hold">
                            <p:stCondLst>
                              <p:cond delay="2500"/>
                            </p:stCondLst>
                            <p:childTnLst>
                              <p:par>
                                <p:cTn id="68" presetID="22" presetClass="entr" presetSubtype="8" fill="hold" nodeType="afterEffect">
                                  <p:stCondLst>
                                    <p:cond delay="0"/>
                                  </p:stCondLst>
                                  <p:childTnLst>
                                    <p:set>
                                      <p:cBhvr>
                                        <p:cTn id="69" dur="1" fill="hold">
                                          <p:stCondLst>
                                            <p:cond delay="0"/>
                                          </p:stCondLst>
                                        </p:cTn>
                                        <p:tgtEl>
                                          <p:spTgt spid="257"/>
                                        </p:tgtEl>
                                        <p:attrNameLst>
                                          <p:attrName>style.visibility</p:attrName>
                                        </p:attrNameLst>
                                      </p:cBhvr>
                                      <p:to>
                                        <p:strVal val="visible"/>
                                      </p:to>
                                    </p:set>
                                    <p:animEffect transition="in" filter="wipe(left)">
                                      <p:cBhvr>
                                        <p:cTn id="70" dur="500"/>
                                        <p:tgtEl>
                                          <p:spTgt spid="257"/>
                                        </p:tgtEl>
                                      </p:cBhvr>
                                    </p:animEffect>
                                  </p:childTnLst>
                                </p:cTn>
                              </p:par>
                            </p:childTnLst>
                          </p:cTn>
                        </p:par>
                        <p:par>
                          <p:cTn id="71" fill="hold">
                            <p:stCondLst>
                              <p:cond delay="3000"/>
                            </p:stCondLst>
                            <p:childTnLst>
                              <p:par>
                                <p:cTn id="72" presetID="22" presetClass="entr" presetSubtype="8" fill="hold" nodeType="afterEffect">
                                  <p:stCondLst>
                                    <p:cond delay="0"/>
                                  </p:stCondLst>
                                  <p:childTnLst>
                                    <p:set>
                                      <p:cBhvr>
                                        <p:cTn id="73" dur="1" fill="hold">
                                          <p:stCondLst>
                                            <p:cond delay="0"/>
                                          </p:stCondLst>
                                        </p:cTn>
                                        <p:tgtEl>
                                          <p:spTgt spid="318"/>
                                        </p:tgtEl>
                                        <p:attrNameLst>
                                          <p:attrName>style.visibility</p:attrName>
                                        </p:attrNameLst>
                                      </p:cBhvr>
                                      <p:to>
                                        <p:strVal val="visible"/>
                                      </p:to>
                                    </p:set>
                                    <p:animEffect transition="in" filter="wipe(left)">
                                      <p:cBhvr>
                                        <p:cTn id="74" dur="500"/>
                                        <p:tgtEl>
                                          <p:spTgt spid="318"/>
                                        </p:tgtEl>
                                      </p:cBhvr>
                                    </p:animEffect>
                                  </p:childTnLst>
                                </p:cTn>
                              </p:par>
                            </p:childTnLst>
                          </p:cTn>
                        </p:par>
                        <p:par>
                          <p:cTn id="75" fill="hold">
                            <p:stCondLst>
                              <p:cond delay="3500"/>
                            </p:stCondLst>
                            <p:childTnLst>
                              <p:par>
                                <p:cTn id="76" presetID="22" presetClass="entr" presetSubtype="8" fill="hold" nodeType="afterEffect">
                                  <p:stCondLst>
                                    <p:cond delay="0"/>
                                  </p:stCondLst>
                                  <p:childTnLst>
                                    <p:set>
                                      <p:cBhvr>
                                        <p:cTn id="77" dur="1" fill="hold">
                                          <p:stCondLst>
                                            <p:cond delay="0"/>
                                          </p:stCondLst>
                                        </p:cTn>
                                        <p:tgtEl>
                                          <p:spTgt spid="267"/>
                                        </p:tgtEl>
                                        <p:attrNameLst>
                                          <p:attrName>style.visibility</p:attrName>
                                        </p:attrNameLst>
                                      </p:cBhvr>
                                      <p:to>
                                        <p:strVal val="visible"/>
                                      </p:to>
                                    </p:set>
                                    <p:animEffect transition="in" filter="wipe(left)">
                                      <p:cBhvr>
                                        <p:cTn id="78" dur="500"/>
                                        <p:tgtEl>
                                          <p:spTgt spid="267"/>
                                        </p:tgtEl>
                                      </p:cBhvr>
                                    </p:animEffect>
                                  </p:childTnLst>
                                </p:cTn>
                              </p:par>
                            </p:childTnLst>
                          </p:cTn>
                        </p:par>
                        <p:par>
                          <p:cTn id="79" fill="hold">
                            <p:stCondLst>
                              <p:cond delay="4000"/>
                            </p:stCondLst>
                            <p:childTnLst>
                              <p:par>
                                <p:cTn id="80" presetID="22" presetClass="entr" presetSubtype="1" fill="hold" nodeType="afterEffect">
                                  <p:stCondLst>
                                    <p:cond delay="0"/>
                                  </p:stCondLst>
                                  <p:childTnLst>
                                    <p:set>
                                      <p:cBhvr>
                                        <p:cTn id="81" dur="1" fill="hold">
                                          <p:stCondLst>
                                            <p:cond delay="0"/>
                                          </p:stCondLst>
                                        </p:cTn>
                                        <p:tgtEl>
                                          <p:spTgt spid="428"/>
                                        </p:tgtEl>
                                        <p:attrNameLst>
                                          <p:attrName>style.visibility</p:attrName>
                                        </p:attrNameLst>
                                      </p:cBhvr>
                                      <p:to>
                                        <p:strVal val="visible"/>
                                      </p:to>
                                    </p:set>
                                    <p:animEffect transition="in" filter="wipe(up)">
                                      <p:cBhvr>
                                        <p:cTn id="82" dur="500"/>
                                        <p:tgtEl>
                                          <p:spTgt spid="4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repeatCount="3000" fill="hold" nodeType="clickEffect">
                                  <p:stCondLst>
                                    <p:cond delay="0"/>
                                  </p:stCondLst>
                                  <p:childTnLst>
                                    <p:set>
                                      <p:cBhvr>
                                        <p:cTn id="86" dur="1" fill="hold">
                                          <p:stCondLst>
                                            <p:cond delay="0"/>
                                          </p:stCondLst>
                                        </p:cTn>
                                        <p:tgtEl>
                                          <p:spTgt spid="397"/>
                                        </p:tgtEl>
                                        <p:attrNameLst>
                                          <p:attrName>style.visibility</p:attrName>
                                        </p:attrNameLst>
                                      </p:cBhvr>
                                      <p:to>
                                        <p:strVal val="visible"/>
                                      </p:to>
                                    </p:set>
                                    <p:animEffect transition="in" filter="wipe(right)">
                                      <p:cBhvr>
                                        <p:cTn id="87" dur="500"/>
                                        <p:tgtEl>
                                          <p:spTgt spid="39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80"/>
                                        </p:tgtEl>
                                        <p:attrNameLst>
                                          <p:attrName>style.visibility</p:attrName>
                                        </p:attrNameLst>
                                      </p:cBhvr>
                                      <p:to>
                                        <p:strVal val="visible"/>
                                      </p:to>
                                    </p:set>
                                    <p:animEffect transition="in" filter="wipe(left)">
                                      <p:cBhvr>
                                        <p:cTn id="92" dur="500"/>
                                        <p:tgtEl>
                                          <p:spTgt spid="480"/>
                                        </p:tgtEl>
                                      </p:cBhvr>
                                    </p:animEffect>
                                  </p:childTnLst>
                                </p:cTn>
                              </p:par>
                            </p:childTnLst>
                          </p:cTn>
                        </p:par>
                        <p:par>
                          <p:cTn id="93" fill="hold">
                            <p:stCondLst>
                              <p:cond delay="500"/>
                            </p:stCondLst>
                            <p:childTnLst>
                              <p:par>
                                <p:cTn id="94" presetID="22" presetClass="entr" presetSubtype="8" repeatCount="3000" fill="hold" nodeType="afterEffect">
                                  <p:stCondLst>
                                    <p:cond delay="0"/>
                                  </p:stCondLst>
                                  <p:childTnLst>
                                    <p:set>
                                      <p:cBhvr>
                                        <p:cTn id="95" dur="1" fill="hold">
                                          <p:stCondLst>
                                            <p:cond delay="0"/>
                                          </p:stCondLst>
                                        </p:cTn>
                                        <p:tgtEl>
                                          <p:spTgt spid="477"/>
                                        </p:tgtEl>
                                        <p:attrNameLst>
                                          <p:attrName>style.visibility</p:attrName>
                                        </p:attrNameLst>
                                      </p:cBhvr>
                                      <p:to>
                                        <p:strVal val="visible"/>
                                      </p:to>
                                    </p:set>
                                    <p:animEffect transition="in" filter="wipe(left)">
                                      <p:cBhvr>
                                        <p:cTn id="96" dur="500"/>
                                        <p:tgtEl>
                                          <p:spTgt spid="47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69"/>
                                        </p:tgtEl>
                                        <p:attrNameLst>
                                          <p:attrName>style.visibility</p:attrName>
                                        </p:attrNameLst>
                                      </p:cBhvr>
                                      <p:to>
                                        <p:strVal val="visible"/>
                                      </p:to>
                                    </p:set>
                                    <p:animEffect transition="in" filter="wipe(left)">
                                      <p:cBhvr>
                                        <p:cTn id="101" dur="500"/>
                                        <p:tgtEl>
                                          <p:spTgt spid="269"/>
                                        </p:tgtEl>
                                      </p:cBhvr>
                                    </p:animEffect>
                                  </p:childTnLst>
                                </p:cTn>
                              </p:par>
                            </p:childTnLst>
                          </p:cTn>
                        </p:par>
                        <p:par>
                          <p:cTn id="102" fill="hold">
                            <p:stCondLst>
                              <p:cond delay="500"/>
                            </p:stCondLst>
                            <p:childTnLst>
                              <p:par>
                                <p:cTn id="103" presetID="22" presetClass="entr" presetSubtype="8" fill="hold" nodeType="afterEffect">
                                  <p:stCondLst>
                                    <p:cond delay="0"/>
                                  </p:stCondLst>
                                  <p:childTnLst>
                                    <p:set>
                                      <p:cBhvr>
                                        <p:cTn id="104" dur="1" fill="hold">
                                          <p:stCondLst>
                                            <p:cond delay="0"/>
                                          </p:stCondLst>
                                        </p:cTn>
                                        <p:tgtEl>
                                          <p:spTgt spid="266"/>
                                        </p:tgtEl>
                                        <p:attrNameLst>
                                          <p:attrName>style.visibility</p:attrName>
                                        </p:attrNameLst>
                                      </p:cBhvr>
                                      <p:to>
                                        <p:strVal val="visible"/>
                                      </p:to>
                                    </p:set>
                                    <p:animEffect transition="in" filter="wipe(left)">
                                      <p:cBhvr>
                                        <p:cTn id="105" dur="500"/>
                                        <p:tgtEl>
                                          <p:spTgt spid="266"/>
                                        </p:tgtEl>
                                      </p:cBhvr>
                                    </p:animEffect>
                                  </p:childTnLst>
                                </p:cTn>
                              </p:par>
                            </p:childTnLst>
                          </p:cTn>
                        </p:par>
                        <p:par>
                          <p:cTn id="106" fill="hold">
                            <p:stCondLst>
                              <p:cond delay="1000"/>
                            </p:stCondLst>
                            <p:childTnLst>
                              <p:par>
                                <p:cTn id="107" presetID="22" presetClass="entr" presetSubtype="1" fill="hold" nodeType="afterEffect">
                                  <p:stCondLst>
                                    <p:cond delay="0"/>
                                  </p:stCondLst>
                                  <p:childTnLst>
                                    <p:set>
                                      <p:cBhvr>
                                        <p:cTn id="108" dur="1" fill="hold">
                                          <p:stCondLst>
                                            <p:cond delay="0"/>
                                          </p:stCondLst>
                                        </p:cTn>
                                        <p:tgtEl>
                                          <p:spTgt spid="448"/>
                                        </p:tgtEl>
                                        <p:attrNameLst>
                                          <p:attrName>style.visibility</p:attrName>
                                        </p:attrNameLst>
                                      </p:cBhvr>
                                      <p:to>
                                        <p:strVal val="visible"/>
                                      </p:to>
                                    </p:set>
                                    <p:animEffect transition="in" filter="wipe(up)">
                                      <p:cBhvr>
                                        <p:cTn id="109" dur="500"/>
                                        <p:tgtEl>
                                          <p:spTgt spid="448"/>
                                        </p:tgtEl>
                                      </p:cBhvr>
                                    </p:animEffect>
                                  </p:childTnLst>
                                </p:cTn>
                              </p:par>
                            </p:childTnLst>
                          </p:cTn>
                        </p:par>
                        <p:par>
                          <p:cTn id="110" fill="hold">
                            <p:stCondLst>
                              <p:cond delay="1500"/>
                            </p:stCondLst>
                            <p:childTnLst>
                              <p:par>
                                <p:cTn id="111" presetID="22" presetClass="entr" presetSubtype="8" fill="hold" nodeType="afterEffect">
                                  <p:stCondLst>
                                    <p:cond delay="0"/>
                                  </p:stCondLst>
                                  <p:childTnLst>
                                    <p:set>
                                      <p:cBhvr>
                                        <p:cTn id="112" dur="1" fill="hold">
                                          <p:stCondLst>
                                            <p:cond delay="0"/>
                                          </p:stCondLst>
                                        </p:cTn>
                                        <p:tgtEl>
                                          <p:spTgt spid="285"/>
                                        </p:tgtEl>
                                        <p:attrNameLst>
                                          <p:attrName>style.visibility</p:attrName>
                                        </p:attrNameLst>
                                      </p:cBhvr>
                                      <p:to>
                                        <p:strVal val="visible"/>
                                      </p:to>
                                    </p:set>
                                    <p:animEffect transition="in" filter="wipe(left)">
                                      <p:cBhvr>
                                        <p:cTn id="113" dur="500"/>
                                        <p:tgtEl>
                                          <p:spTgt spid="285"/>
                                        </p:tgtEl>
                                      </p:cBhvr>
                                    </p:animEffect>
                                  </p:childTnLst>
                                </p:cTn>
                              </p:par>
                              <p:par>
                                <p:cTn id="114" presetID="22" presetClass="entr" presetSubtype="8" fill="hold" nodeType="withEffect">
                                  <p:stCondLst>
                                    <p:cond delay="0"/>
                                  </p:stCondLst>
                                  <p:childTnLst>
                                    <p:set>
                                      <p:cBhvr>
                                        <p:cTn id="115" dur="1" fill="hold">
                                          <p:stCondLst>
                                            <p:cond delay="0"/>
                                          </p:stCondLst>
                                        </p:cTn>
                                        <p:tgtEl>
                                          <p:spTgt spid="270"/>
                                        </p:tgtEl>
                                        <p:attrNameLst>
                                          <p:attrName>style.visibility</p:attrName>
                                        </p:attrNameLst>
                                      </p:cBhvr>
                                      <p:to>
                                        <p:strVal val="visible"/>
                                      </p:to>
                                    </p:set>
                                    <p:animEffect transition="in" filter="wipe(left)">
                                      <p:cBhvr>
                                        <p:cTn id="116" dur="500"/>
                                        <p:tgtEl>
                                          <p:spTgt spid="270"/>
                                        </p:tgtEl>
                                      </p:cBhvr>
                                    </p:animEffect>
                                  </p:childTnLst>
                                </p:cTn>
                              </p:par>
                            </p:childTnLst>
                          </p:cTn>
                        </p:par>
                        <p:par>
                          <p:cTn id="117" fill="hold">
                            <p:stCondLst>
                              <p:cond delay="2000"/>
                            </p:stCondLst>
                            <p:childTnLst>
                              <p:par>
                                <p:cTn id="118" presetID="22" presetClass="entr" presetSubtype="8" fill="hold" nodeType="afterEffect">
                                  <p:stCondLst>
                                    <p:cond delay="0"/>
                                  </p:stCondLst>
                                  <p:childTnLst>
                                    <p:set>
                                      <p:cBhvr>
                                        <p:cTn id="119" dur="1" fill="hold">
                                          <p:stCondLst>
                                            <p:cond delay="0"/>
                                          </p:stCondLst>
                                        </p:cTn>
                                        <p:tgtEl>
                                          <p:spTgt spid="485"/>
                                        </p:tgtEl>
                                        <p:attrNameLst>
                                          <p:attrName>style.visibility</p:attrName>
                                        </p:attrNameLst>
                                      </p:cBhvr>
                                      <p:to>
                                        <p:strVal val="visible"/>
                                      </p:to>
                                    </p:set>
                                    <p:animEffect transition="in" filter="wipe(left)">
                                      <p:cBhvr>
                                        <p:cTn id="120" dur="500"/>
                                        <p:tgtEl>
                                          <p:spTgt spid="485"/>
                                        </p:tgtEl>
                                      </p:cBhvr>
                                    </p:animEffect>
                                  </p:childTnLst>
                                </p:cTn>
                              </p:par>
                            </p:childTnLst>
                          </p:cTn>
                        </p:par>
                        <p:par>
                          <p:cTn id="121" fill="hold">
                            <p:stCondLst>
                              <p:cond delay="2500"/>
                            </p:stCondLst>
                            <p:childTnLst>
                              <p:par>
                                <p:cTn id="122" presetID="22" presetClass="entr" presetSubtype="8" fill="hold" nodeType="afterEffect">
                                  <p:stCondLst>
                                    <p:cond delay="0"/>
                                  </p:stCondLst>
                                  <p:childTnLst>
                                    <p:set>
                                      <p:cBhvr>
                                        <p:cTn id="123" dur="1" fill="hold">
                                          <p:stCondLst>
                                            <p:cond delay="0"/>
                                          </p:stCondLst>
                                        </p:cTn>
                                        <p:tgtEl>
                                          <p:spTgt spid="287"/>
                                        </p:tgtEl>
                                        <p:attrNameLst>
                                          <p:attrName>style.visibility</p:attrName>
                                        </p:attrNameLst>
                                      </p:cBhvr>
                                      <p:to>
                                        <p:strVal val="visible"/>
                                      </p:to>
                                    </p:set>
                                    <p:animEffect transition="in" filter="wipe(left)">
                                      <p:cBhvr>
                                        <p:cTn id="124" dur="500"/>
                                        <p:tgtEl>
                                          <p:spTgt spid="287"/>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1" repeatCount="3000" fill="hold" nodeType="clickEffect">
                                  <p:stCondLst>
                                    <p:cond delay="0"/>
                                  </p:stCondLst>
                                  <p:childTnLst>
                                    <p:set>
                                      <p:cBhvr>
                                        <p:cTn id="128" dur="1" fill="hold">
                                          <p:stCondLst>
                                            <p:cond delay="0"/>
                                          </p:stCondLst>
                                        </p:cTn>
                                        <p:tgtEl>
                                          <p:spTgt spid="359"/>
                                        </p:tgtEl>
                                        <p:attrNameLst>
                                          <p:attrName>style.visibility</p:attrName>
                                        </p:attrNameLst>
                                      </p:cBhvr>
                                      <p:to>
                                        <p:strVal val="visible"/>
                                      </p:to>
                                    </p:set>
                                    <p:animEffect transition="in" filter="wipe(up)">
                                      <p:cBhvr>
                                        <p:cTn id="129" dur="500"/>
                                        <p:tgtEl>
                                          <p:spTgt spid="3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482"/>
                                        </p:tgtEl>
                                        <p:attrNameLst>
                                          <p:attrName>style.visibility</p:attrName>
                                        </p:attrNameLst>
                                      </p:cBhvr>
                                      <p:to>
                                        <p:strVal val="visible"/>
                                      </p:to>
                                    </p:set>
                                    <p:animEffect transition="in" filter="wipe(left)">
                                      <p:cBhvr>
                                        <p:cTn id="134" dur="500"/>
                                        <p:tgtEl>
                                          <p:spTgt spid="482"/>
                                        </p:tgtEl>
                                      </p:cBhvr>
                                    </p:animEffect>
                                  </p:childTnLst>
                                </p:cTn>
                              </p:par>
                            </p:childTnLst>
                          </p:cTn>
                        </p:par>
                        <p:par>
                          <p:cTn id="135" fill="hold">
                            <p:stCondLst>
                              <p:cond delay="500"/>
                            </p:stCondLst>
                            <p:childTnLst>
                              <p:par>
                                <p:cTn id="136" presetID="22" presetClass="entr" presetSubtype="8" fill="hold" nodeType="afterEffect">
                                  <p:stCondLst>
                                    <p:cond delay="0"/>
                                  </p:stCondLst>
                                  <p:childTnLst>
                                    <p:set>
                                      <p:cBhvr>
                                        <p:cTn id="137" dur="1" fill="hold">
                                          <p:stCondLst>
                                            <p:cond delay="0"/>
                                          </p:stCondLst>
                                        </p:cTn>
                                        <p:tgtEl>
                                          <p:spTgt spid="483"/>
                                        </p:tgtEl>
                                        <p:attrNameLst>
                                          <p:attrName>style.visibility</p:attrName>
                                        </p:attrNameLst>
                                      </p:cBhvr>
                                      <p:to>
                                        <p:strVal val="visible"/>
                                      </p:to>
                                    </p:set>
                                    <p:animEffect transition="in" filter="wipe(left)">
                                      <p:cBhvr>
                                        <p:cTn id="138"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480" grpId="0"/>
      <p:bldP spid="481" grpId="0"/>
      <p:bldP spid="48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t>Beq</a:t>
            </a:r>
            <a:r>
              <a:rPr lang="zh-CN" altLang="en-US" dirty="0"/>
              <a:t>指令执行状态周期</a:t>
            </a:r>
            <a:r>
              <a:rPr lang="en-US" altLang="zh-CN" dirty="0"/>
              <a:t>T3</a:t>
            </a:r>
            <a:endParaRPr lang="zh-CN" altLang="en-US" dirty="0"/>
          </a:p>
        </p:txBody>
      </p:sp>
      <p:grpSp>
        <p:nvGrpSpPr>
          <p:cNvPr id="4" name="组合 3"/>
          <p:cNvGrpSpPr/>
          <p:nvPr/>
        </p:nvGrpSpPr>
        <p:grpSpPr>
          <a:xfrm>
            <a:off x="1042963" y="1159746"/>
            <a:ext cx="10489364" cy="5096747"/>
            <a:chOff x="1008151" y="1544440"/>
            <a:chExt cx="11063001" cy="5375475"/>
          </a:xfrm>
        </p:grpSpPr>
        <p:grpSp>
          <p:nvGrpSpPr>
            <p:cNvPr id="5" name="组合 4"/>
            <p:cNvGrpSpPr/>
            <p:nvPr/>
          </p:nvGrpSpPr>
          <p:grpSpPr>
            <a:xfrm>
              <a:off x="5532632" y="2647662"/>
              <a:ext cx="4205147" cy="1544978"/>
              <a:chOff x="5526640" y="1825630"/>
              <a:chExt cx="5210856" cy="1142068"/>
            </a:xfrm>
          </p:grpSpPr>
          <p:cxnSp>
            <p:nvCxnSpPr>
              <p:cNvPr id="243" name="直接连接符 24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737496" y="1825630"/>
                <a:ext cx="0" cy="1142068"/>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6" name="直接连接符 5"/>
            <p:cNvCxnSpPr/>
            <p:nvPr/>
          </p:nvCxnSpPr>
          <p:spPr>
            <a:xfrm>
              <a:off x="6962454" y="4527342"/>
              <a:ext cx="30787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962454" y="4292288"/>
              <a:ext cx="30787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13246" y="5377016"/>
              <a:ext cx="17169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635130" y="4058982"/>
              <a:ext cx="1327324" cy="1553771"/>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0" name="组合 9"/>
            <p:cNvGrpSpPr/>
            <p:nvPr/>
          </p:nvGrpSpPr>
          <p:grpSpPr>
            <a:xfrm>
              <a:off x="9501522" y="4045227"/>
              <a:ext cx="443122" cy="924992"/>
              <a:chOff x="9501522" y="3862856"/>
              <a:chExt cx="443122" cy="924992"/>
            </a:xfrm>
          </p:grpSpPr>
          <p:sp>
            <p:nvSpPr>
              <p:cNvPr id="241"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42" name="矩形 241"/>
              <p:cNvSpPr/>
              <p:nvPr/>
            </p:nvSpPr>
            <p:spPr>
              <a:xfrm rot="16200000">
                <a:off x="9410368" y="4144537"/>
                <a:ext cx="580237"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1" name="矩形 10"/>
            <p:cNvSpPr/>
            <p:nvPr/>
          </p:nvSpPr>
          <p:spPr>
            <a:xfrm>
              <a:off x="2556996" y="4058983"/>
              <a:ext cx="874185" cy="132856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矩形 11"/>
            <p:cNvSpPr/>
            <p:nvPr/>
          </p:nvSpPr>
          <p:spPr>
            <a:xfrm>
              <a:off x="1337060" y="4179616"/>
              <a:ext cx="249125" cy="458068"/>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 name="矩形 12"/>
            <p:cNvSpPr/>
            <p:nvPr/>
          </p:nvSpPr>
          <p:spPr>
            <a:xfrm>
              <a:off x="1275037" y="4138854"/>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sp>
          <p:nvSpPr>
            <p:cNvPr id="14" name="矩形 13"/>
            <p:cNvSpPr/>
            <p:nvPr/>
          </p:nvSpPr>
          <p:spPr>
            <a:xfrm>
              <a:off x="4928760" y="1546821"/>
              <a:ext cx="477107" cy="275917"/>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15" name="矩形 14"/>
            <p:cNvSpPr/>
            <p:nvPr/>
          </p:nvSpPr>
          <p:spPr>
            <a:xfrm>
              <a:off x="4415399" y="2855146"/>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16" name="矩形 15"/>
            <p:cNvSpPr/>
            <p:nvPr/>
          </p:nvSpPr>
          <p:spPr>
            <a:xfrm>
              <a:off x="4472852" y="3074628"/>
              <a:ext cx="38411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17" name="任意多边形: 形状 47"/>
            <p:cNvSpPr/>
            <p:nvPr/>
          </p:nvSpPr>
          <p:spPr>
            <a:xfrm>
              <a:off x="5519943" y="3315715"/>
              <a:ext cx="770143" cy="753401"/>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 name="任意多边形: 形状 49"/>
            <p:cNvSpPr/>
            <p:nvPr/>
          </p:nvSpPr>
          <p:spPr>
            <a:xfrm flipH="1">
              <a:off x="4909205" y="3543411"/>
              <a:ext cx="48217" cy="1207048"/>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 name="任意多边形: 形状 50"/>
            <p:cNvSpPr/>
            <p:nvPr/>
          </p:nvSpPr>
          <p:spPr>
            <a:xfrm>
              <a:off x="5404183" y="3533329"/>
              <a:ext cx="0" cy="1667528"/>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0" name="直接连接符 19"/>
            <p:cNvCxnSpPr/>
            <p:nvPr/>
          </p:nvCxnSpPr>
          <p:spPr>
            <a:xfrm flipH="1">
              <a:off x="10675031" y="2263216"/>
              <a:ext cx="213781" cy="0"/>
            </a:xfrm>
            <a:prstGeom prst="line">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p:nvCxnSpPr>
          <p:spPr>
            <a:xfrm flipH="1">
              <a:off x="10265161" y="2320975"/>
              <a:ext cx="151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1593974" y="4414500"/>
              <a:ext cx="423494"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22390" y="4532703"/>
              <a:ext cx="32680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4" name="流程图: 手动操作 23"/>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 name="矩形 24"/>
            <p:cNvSpPr/>
            <p:nvPr/>
          </p:nvSpPr>
          <p:spPr>
            <a:xfrm>
              <a:off x="1970227" y="4236633"/>
              <a:ext cx="289442" cy="55156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cxnSp>
          <p:nvCxnSpPr>
            <p:cNvPr id="26" name="直接连接符 25"/>
            <p:cNvCxnSpPr/>
            <p:nvPr/>
          </p:nvCxnSpPr>
          <p:spPr>
            <a:xfrm>
              <a:off x="2227210" y="4523463"/>
              <a:ext cx="32199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2056167" y="4624687"/>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8" name="矩形 27"/>
            <p:cNvSpPr/>
            <p:nvPr/>
          </p:nvSpPr>
          <p:spPr>
            <a:xfrm>
              <a:off x="3864682" y="4179616"/>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29" name="矩形 28"/>
            <p:cNvSpPr/>
            <p:nvPr/>
          </p:nvSpPr>
          <p:spPr>
            <a:xfrm>
              <a:off x="2751430" y="402847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30" name="矩形 29"/>
            <p:cNvSpPr/>
            <p:nvPr/>
          </p:nvSpPr>
          <p:spPr>
            <a:xfrm>
              <a:off x="3033486" y="4239008"/>
              <a:ext cx="45850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31" name="矩形 30"/>
            <p:cNvSpPr/>
            <p:nvPr/>
          </p:nvSpPr>
          <p:spPr>
            <a:xfrm>
              <a:off x="2540198" y="4326068"/>
              <a:ext cx="33171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32" name="矩形 31"/>
            <p:cNvSpPr/>
            <p:nvPr/>
          </p:nvSpPr>
          <p:spPr>
            <a:xfrm>
              <a:off x="2553908" y="4650629"/>
              <a:ext cx="936969" cy="312774"/>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33" name="矩形 32"/>
            <p:cNvSpPr/>
            <p:nvPr/>
          </p:nvSpPr>
          <p:spPr>
            <a:xfrm>
              <a:off x="2522647" y="5002406"/>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34" name="矩形 33"/>
            <p:cNvSpPr/>
            <p:nvPr/>
          </p:nvSpPr>
          <p:spPr>
            <a:xfrm>
              <a:off x="3864682" y="5284200"/>
              <a:ext cx="217163" cy="43110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5" name="矩形 34"/>
            <p:cNvSpPr/>
            <p:nvPr/>
          </p:nvSpPr>
          <p:spPr>
            <a:xfrm>
              <a:off x="4037438" y="4142298"/>
              <a:ext cx="54135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36" name="矩形 35"/>
            <p:cNvSpPr/>
            <p:nvPr/>
          </p:nvSpPr>
          <p:spPr>
            <a:xfrm>
              <a:off x="4038518" y="5234883"/>
              <a:ext cx="553187"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37" name="矩形 36"/>
            <p:cNvSpPr/>
            <p:nvPr/>
          </p:nvSpPr>
          <p:spPr>
            <a:xfrm>
              <a:off x="4484803" y="6176569"/>
              <a:ext cx="45850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38" name="矩形 37"/>
            <p:cNvSpPr/>
            <p:nvPr/>
          </p:nvSpPr>
          <p:spPr>
            <a:xfrm>
              <a:off x="4433934" y="4874153"/>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39" name="矩形 38"/>
            <p:cNvSpPr/>
            <p:nvPr/>
          </p:nvSpPr>
          <p:spPr>
            <a:xfrm>
              <a:off x="4482355" y="4293305"/>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40" name="矩形 39"/>
            <p:cNvSpPr/>
            <p:nvPr/>
          </p:nvSpPr>
          <p:spPr>
            <a:xfrm>
              <a:off x="4483451" y="4063520"/>
              <a:ext cx="532899"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41" name="直接连接符 40"/>
            <p:cNvCxnSpPr/>
            <p:nvPr/>
          </p:nvCxnSpPr>
          <p:spPr>
            <a:xfrm>
              <a:off x="4528802" y="4293463"/>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4528802" y="4510530"/>
              <a:ext cx="109561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28" idx="1"/>
            </p:cNvCxnSpPr>
            <p:nvPr/>
          </p:nvCxnSpPr>
          <p:spPr>
            <a:xfrm>
              <a:off x="3441207" y="4395168"/>
              <a:ext cx="4234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32441" y="3302506"/>
              <a:ext cx="3415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84043" y="4412639"/>
              <a:ext cx="44475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078951" y="5499750"/>
              <a:ext cx="123062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 name="流程图: 手动输入 146"/>
            <p:cNvSpPr/>
            <p:nvPr/>
          </p:nvSpPr>
          <p:spPr>
            <a:xfrm>
              <a:off x="5684942" y="6178913"/>
              <a:ext cx="1212662" cy="36215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8" name="矩形 47"/>
            <p:cNvSpPr/>
            <p:nvPr/>
          </p:nvSpPr>
          <p:spPr>
            <a:xfrm>
              <a:off x="5805389" y="6236742"/>
              <a:ext cx="112463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Sign Extend</a:t>
              </a:r>
              <a:endParaRPr lang="zh-CN" altLang="en-US" sz="1400" dirty="0">
                <a:latin typeface="Times New Roman" panose="02020603050405020304" pitchFamily="18" charset="0"/>
                <a:cs typeface="Times New Roman" panose="02020603050405020304" pitchFamily="18" charset="0"/>
              </a:endParaRPr>
            </a:p>
          </p:txBody>
        </p:sp>
        <p:sp>
          <p:nvSpPr>
            <p:cNvPr id="49" name="矩形 48"/>
            <p:cNvSpPr/>
            <p:nvPr/>
          </p:nvSpPr>
          <p:spPr>
            <a:xfrm>
              <a:off x="5627149" y="411947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0" name="矩形 49"/>
            <p:cNvSpPr/>
            <p:nvPr/>
          </p:nvSpPr>
          <p:spPr>
            <a:xfrm>
              <a:off x="5627149" y="4336518"/>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1" name="矩形 50"/>
            <p:cNvSpPr/>
            <p:nvPr/>
          </p:nvSpPr>
          <p:spPr>
            <a:xfrm>
              <a:off x="5627149" y="4770476"/>
              <a:ext cx="46865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52" name="矩形 51"/>
            <p:cNvSpPr/>
            <p:nvPr/>
          </p:nvSpPr>
          <p:spPr>
            <a:xfrm>
              <a:off x="5627150" y="5220981"/>
              <a:ext cx="51092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53" name="矩形 52"/>
            <p:cNvSpPr/>
            <p:nvPr/>
          </p:nvSpPr>
          <p:spPr>
            <a:xfrm>
              <a:off x="6026643" y="4024016"/>
              <a:ext cx="488940"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54" name="矩形 53"/>
            <p:cNvSpPr/>
            <p:nvPr/>
          </p:nvSpPr>
          <p:spPr>
            <a:xfrm>
              <a:off x="6600563" y="4112701"/>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55" name="矩形 54"/>
            <p:cNvSpPr/>
            <p:nvPr/>
          </p:nvSpPr>
          <p:spPr>
            <a:xfrm>
              <a:off x="6597005" y="4365398"/>
              <a:ext cx="416243"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56" name="矩形 55"/>
            <p:cNvSpPr/>
            <p:nvPr/>
          </p:nvSpPr>
          <p:spPr>
            <a:xfrm>
              <a:off x="5983000"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sp>
          <p:nvSpPr>
            <p:cNvPr id="57" name="矩形 56"/>
            <p:cNvSpPr/>
            <p:nvPr/>
          </p:nvSpPr>
          <p:spPr>
            <a:xfrm>
              <a:off x="7242686" y="4066288"/>
              <a:ext cx="217163" cy="67063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8" name="矩形 57"/>
            <p:cNvSpPr/>
            <p:nvPr/>
          </p:nvSpPr>
          <p:spPr>
            <a:xfrm>
              <a:off x="7390315" y="4029806"/>
              <a:ext cx="336781"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59" name="矩形 58"/>
            <p:cNvSpPr/>
            <p:nvPr/>
          </p:nvSpPr>
          <p:spPr>
            <a:xfrm>
              <a:off x="7403161" y="4515627"/>
              <a:ext cx="324947"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400" dirty="0">
                <a:latin typeface="Segoe UI Black" panose="020B0A02040204020203" pitchFamily="34" charset="0"/>
                <a:cs typeface="Segoe UI Black" panose="020B0A02040204020203" pitchFamily="34" charset="0"/>
              </a:endParaRPr>
            </a:p>
          </p:txBody>
        </p:sp>
        <p:sp>
          <p:nvSpPr>
            <p:cNvPr id="60" name="矩形 59"/>
            <p:cNvSpPr/>
            <p:nvPr/>
          </p:nvSpPr>
          <p:spPr>
            <a:xfrm>
              <a:off x="6897604" y="6106346"/>
              <a:ext cx="898082"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61" name="直接连接符 60"/>
            <p:cNvCxnSpPr/>
            <p:nvPr/>
          </p:nvCxnSpPr>
          <p:spPr>
            <a:xfrm>
              <a:off x="7459849" y="4300984"/>
              <a:ext cx="810429"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459849" y="4523129"/>
              <a:ext cx="114349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374646" y="4737969"/>
              <a:ext cx="2292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8095300" y="4569387"/>
              <a:ext cx="289442"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65" name="直接连接符 64"/>
            <p:cNvCxnSpPr/>
            <p:nvPr/>
          </p:nvCxnSpPr>
          <p:spPr>
            <a:xfrm>
              <a:off x="9041111" y="4848984"/>
              <a:ext cx="46041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6" name="平行四边形 65"/>
            <p:cNvSpPr/>
            <p:nvPr/>
          </p:nvSpPr>
          <p:spPr>
            <a:xfrm rot="4500000">
              <a:off x="8140665" y="5579765"/>
              <a:ext cx="498722" cy="410677"/>
            </a:xfrm>
            <a:prstGeom prst="parallelogram">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7" name="矩形 66"/>
            <p:cNvSpPr/>
            <p:nvPr/>
          </p:nvSpPr>
          <p:spPr>
            <a:xfrm>
              <a:off x="8143003" y="5619415"/>
              <a:ext cx="502466"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68" name="任意多边形: 形状 192"/>
            <p:cNvSpPr/>
            <p:nvPr/>
          </p:nvSpPr>
          <p:spPr>
            <a:xfrm flipV="1">
              <a:off x="8479035" y="4110329"/>
              <a:ext cx="1022488" cy="50444"/>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9" name="矩形 68"/>
            <p:cNvSpPr/>
            <p:nvPr/>
          </p:nvSpPr>
          <p:spPr>
            <a:xfrm>
              <a:off x="8992951" y="3880750"/>
              <a:ext cx="583619"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70" name="矩形 69"/>
            <p:cNvSpPr/>
            <p:nvPr/>
          </p:nvSpPr>
          <p:spPr>
            <a:xfrm>
              <a:off x="9019717" y="4842178"/>
              <a:ext cx="573475" cy="324472"/>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SrcB</a:t>
              </a:r>
              <a:endParaRPr lang="zh-CN" altLang="en-US" sz="1400" dirty="0">
                <a:latin typeface="Times New Roman" panose="02020603050405020304" pitchFamily="18" charset="0"/>
                <a:cs typeface="Times New Roman" panose="02020603050405020304" pitchFamily="18" charset="0"/>
              </a:endParaRPr>
            </a:p>
          </p:txBody>
        </p:sp>
        <p:sp>
          <p:nvSpPr>
            <p:cNvPr id="71" name="矩形 70"/>
            <p:cNvSpPr/>
            <p:nvPr/>
          </p:nvSpPr>
          <p:spPr>
            <a:xfrm>
              <a:off x="9693731" y="3978506"/>
              <a:ext cx="636029" cy="324472"/>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72" name="矩形 71"/>
            <p:cNvSpPr/>
            <p:nvPr/>
          </p:nvSpPr>
          <p:spPr>
            <a:xfrm>
              <a:off x="9951219" y="4556363"/>
              <a:ext cx="854125" cy="292147"/>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73" name="直接连接符 72"/>
            <p:cNvCxnSpPr/>
            <p:nvPr/>
          </p:nvCxnSpPr>
          <p:spPr>
            <a:xfrm>
              <a:off x="9944644" y="4546471"/>
              <a:ext cx="94468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1002248" y="4556758"/>
              <a:ext cx="6847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10772314" y="4342141"/>
              <a:ext cx="217163" cy="432126"/>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sp>
          <p:nvSpPr>
            <p:cNvPr id="76" name="矩形 75"/>
            <p:cNvSpPr/>
            <p:nvPr/>
          </p:nvSpPr>
          <p:spPr>
            <a:xfrm>
              <a:off x="10952126" y="4298657"/>
              <a:ext cx="832791" cy="292147"/>
            </a:xfrm>
            <a:prstGeom prst="rect">
              <a:avLst/>
            </a:prstGeom>
          </p:spPr>
          <p:txBody>
            <a:bodyPr wrap="square">
              <a:spAutoFit/>
            </a:bodyPr>
            <a:lstStyle/>
            <a:p>
              <a:r>
                <a:rPr lang="en-US" altLang="zh-CN" sz="1200" dirty="0" err="1">
                  <a:latin typeface="Times New Roman" panose="02020603050405020304" pitchFamily="18" charset="0"/>
                  <a:cs typeface="Times New Roman" panose="02020603050405020304" pitchFamily="18" charset="0"/>
                </a:rPr>
                <a:t>Aluout</a:t>
              </a:r>
              <a:endParaRPr lang="zh-CN" altLang="en-US" sz="1200" dirty="0">
                <a:latin typeface="Times New Roman" panose="02020603050405020304" pitchFamily="18" charset="0"/>
                <a:cs typeface="Times New Roman" panose="02020603050405020304" pitchFamily="18" charset="0"/>
              </a:endParaRPr>
            </a:p>
          </p:txBody>
        </p:sp>
        <p:cxnSp>
          <p:nvCxnSpPr>
            <p:cNvPr id="77" name="直接连接符 76"/>
            <p:cNvCxnSpPr/>
            <p:nvPr/>
          </p:nvCxnSpPr>
          <p:spPr>
            <a:xfrm>
              <a:off x="4716403" y="4873412"/>
              <a:ext cx="14724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528802" y="5096613"/>
              <a:ext cx="34154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071113" y="4954546"/>
              <a:ext cx="55330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81" name="组合 80"/>
            <p:cNvGrpSpPr/>
            <p:nvPr/>
          </p:nvGrpSpPr>
          <p:grpSpPr>
            <a:xfrm>
              <a:off x="4823977" y="1882580"/>
              <a:ext cx="689269" cy="1654134"/>
              <a:chOff x="4823977" y="1700209"/>
              <a:chExt cx="689269" cy="1654134"/>
            </a:xfrm>
          </p:grpSpPr>
          <p:sp>
            <p:nvSpPr>
              <p:cNvPr id="237" name="矩形: 圆角 25"/>
              <p:cNvSpPr/>
              <p:nvPr/>
            </p:nvSpPr>
            <p:spPr>
              <a:xfrm>
                <a:off x="4870344" y="1700209"/>
                <a:ext cx="642902" cy="1654134"/>
              </a:xfrm>
              <a:prstGeom prst="roundRect">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8" name="矩形 237"/>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239" name="矩形 238"/>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40" name="矩形 239"/>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82" name="Group 1"/>
            <p:cNvGrpSpPr/>
            <p:nvPr/>
          </p:nvGrpSpPr>
          <p:grpSpPr>
            <a:xfrm>
              <a:off x="10859164" y="2101144"/>
              <a:ext cx="273424" cy="203030"/>
              <a:chOff x="3990332" y="3048832"/>
              <a:chExt cx="1009448" cy="723602"/>
            </a:xfrm>
          </p:grpSpPr>
          <p:sp>
            <p:nvSpPr>
              <p:cNvPr id="23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83" name="组合 82"/>
            <p:cNvGrpSpPr/>
            <p:nvPr/>
          </p:nvGrpSpPr>
          <p:grpSpPr>
            <a:xfrm>
              <a:off x="5266173" y="5120101"/>
              <a:ext cx="289442" cy="551563"/>
              <a:chOff x="4311617" y="4168879"/>
              <a:chExt cx="274449" cy="522993"/>
            </a:xfrm>
          </p:grpSpPr>
          <p:sp>
            <p:nvSpPr>
              <p:cNvPr id="233" name="流程图: 手动操作 2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4" name="矩形 2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84" name="矩形 83"/>
            <p:cNvSpPr/>
            <p:nvPr/>
          </p:nvSpPr>
          <p:spPr>
            <a:xfrm>
              <a:off x="5001696" y="4056594"/>
              <a:ext cx="330018"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85" name="矩形 84"/>
            <p:cNvSpPr/>
            <p:nvPr/>
          </p:nvSpPr>
          <p:spPr>
            <a:xfrm>
              <a:off x="5001696" y="4285915"/>
              <a:ext cx="321566"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86" name="矩形 85"/>
            <p:cNvSpPr/>
            <p:nvPr/>
          </p:nvSpPr>
          <p:spPr>
            <a:xfrm>
              <a:off x="4543920" y="5062523"/>
              <a:ext cx="355379" cy="275917"/>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87" name="组合 86"/>
            <p:cNvGrpSpPr/>
            <p:nvPr/>
          </p:nvGrpSpPr>
          <p:grpSpPr>
            <a:xfrm>
              <a:off x="3743887" y="4475965"/>
              <a:ext cx="477107" cy="472728"/>
              <a:chOff x="3743887" y="4293594"/>
              <a:chExt cx="477107" cy="472728"/>
            </a:xfrm>
          </p:grpSpPr>
          <p:grpSp>
            <p:nvGrpSpPr>
              <p:cNvPr id="229" name="组合 228"/>
              <p:cNvGrpSpPr/>
              <p:nvPr/>
            </p:nvGrpSpPr>
            <p:grpSpPr>
              <a:xfrm>
                <a:off x="3743887" y="4440398"/>
                <a:ext cx="477107" cy="325924"/>
                <a:chOff x="2146087" y="4862847"/>
                <a:chExt cx="452393" cy="309040"/>
              </a:xfrm>
            </p:grpSpPr>
            <p:cxnSp>
              <p:nvCxnSpPr>
                <p:cNvPr id="231" name="直接连接符 23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30" name="等腰三角形 22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8" name="组合 87"/>
            <p:cNvGrpSpPr/>
            <p:nvPr/>
          </p:nvGrpSpPr>
          <p:grpSpPr>
            <a:xfrm>
              <a:off x="3743887" y="5581932"/>
              <a:ext cx="477107" cy="472728"/>
              <a:chOff x="3743887" y="4293594"/>
              <a:chExt cx="477107" cy="472728"/>
            </a:xfrm>
            <a:solidFill>
              <a:schemeClr val="bg1"/>
            </a:solidFill>
          </p:grpSpPr>
          <p:grpSp>
            <p:nvGrpSpPr>
              <p:cNvPr id="225" name="组合 224"/>
              <p:cNvGrpSpPr/>
              <p:nvPr/>
            </p:nvGrpSpPr>
            <p:grpSpPr>
              <a:xfrm>
                <a:off x="3743887" y="4440398"/>
                <a:ext cx="477107" cy="325924"/>
                <a:chOff x="2146087" y="4862847"/>
                <a:chExt cx="452393" cy="309040"/>
              </a:xfrm>
              <a:grpFill/>
            </p:grpSpPr>
            <p:cxnSp>
              <p:nvCxnSpPr>
                <p:cNvPr id="227" name="直接连接符 2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8" name="矩形 2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6" name="等腰三角形 225"/>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89" name="组合 88"/>
            <p:cNvGrpSpPr/>
            <p:nvPr/>
          </p:nvGrpSpPr>
          <p:grpSpPr>
            <a:xfrm>
              <a:off x="1231334" y="4505134"/>
              <a:ext cx="477107" cy="472728"/>
              <a:chOff x="3743887" y="4293594"/>
              <a:chExt cx="477107" cy="472728"/>
            </a:xfrm>
            <a:solidFill>
              <a:srgbClr val="59B2FF"/>
            </a:solidFill>
          </p:grpSpPr>
          <p:grpSp>
            <p:nvGrpSpPr>
              <p:cNvPr id="221" name="组合 220"/>
              <p:cNvGrpSpPr/>
              <p:nvPr/>
            </p:nvGrpSpPr>
            <p:grpSpPr>
              <a:xfrm>
                <a:off x="3743887" y="4440398"/>
                <a:ext cx="477107" cy="325924"/>
                <a:chOff x="2146087" y="4862847"/>
                <a:chExt cx="452393" cy="309040"/>
              </a:xfrm>
              <a:grpFill/>
            </p:grpSpPr>
            <p:cxnSp>
              <p:nvCxnSpPr>
                <p:cNvPr id="223" name="直接连接符 222"/>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4" name="矩形 223"/>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22" name="等腰三角形 221"/>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0" name="组合 89"/>
            <p:cNvGrpSpPr/>
            <p:nvPr/>
          </p:nvGrpSpPr>
          <p:grpSpPr>
            <a:xfrm>
              <a:off x="2770074" y="5245311"/>
              <a:ext cx="477106" cy="488714"/>
              <a:chOff x="3743887" y="4293594"/>
              <a:chExt cx="477106" cy="451964"/>
            </a:xfrm>
            <a:solidFill>
              <a:srgbClr val="92D050"/>
            </a:solidFill>
          </p:grpSpPr>
          <p:grpSp>
            <p:nvGrpSpPr>
              <p:cNvPr id="217" name="组合 216"/>
              <p:cNvGrpSpPr/>
              <p:nvPr/>
            </p:nvGrpSpPr>
            <p:grpSpPr>
              <a:xfrm>
                <a:off x="3743887" y="4420795"/>
                <a:ext cx="477106" cy="324763"/>
                <a:chOff x="2146087" y="4844273"/>
                <a:chExt cx="452392" cy="307940"/>
              </a:xfrm>
              <a:grpFill/>
            </p:grpSpPr>
            <p:cxnSp>
              <p:nvCxnSpPr>
                <p:cNvPr id="219" name="直接连接符 218"/>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20" name="矩形 219"/>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8" name="等腰三角形 217"/>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1" name="组合 90"/>
            <p:cNvGrpSpPr/>
            <p:nvPr/>
          </p:nvGrpSpPr>
          <p:grpSpPr>
            <a:xfrm>
              <a:off x="7115801" y="4604354"/>
              <a:ext cx="477107" cy="472728"/>
              <a:chOff x="3743887" y="4293594"/>
              <a:chExt cx="477107" cy="472728"/>
            </a:xfrm>
          </p:grpSpPr>
          <p:grpSp>
            <p:nvGrpSpPr>
              <p:cNvPr id="213" name="组合 212"/>
              <p:cNvGrpSpPr/>
              <p:nvPr/>
            </p:nvGrpSpPr>
            <p:grpSpPr>
              <a:xfrm>
                <a:off x="3743887" y="4440398"/>
                <a:ext cx="477107" cy="325924"/>
                <a:chOff x="2146087" y="4862847"/>
                <a:chExt cx="452393" cy="309040"/>
              </a:xfrm>
            </p:grpSpPr>
            <p:cxnSp>
              <p:nvCxnSpPr>
                <p:cNvPr id="215" name="直接连接符 21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6" name="矩形 215"/>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4" name="等腰三角形 213"/>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2" name="组合 91"/>
            <p:cNvGrpSpPr/>
            <p:nvPr/>
          </p:nvGrpSpPr>
          <p:grpSpPr>
            <a:xfrm>
              <a:off x="10649077" y="4641179"/>
              <a:ext cx="477107" cy="472728"/>
              <a:chOff x="3743887" y="4293594"/>
              <a:chExt cx="477107" cy="472728"/>
            </a:xfrm>
          </p:grpSpPr>
          <p:grpSp>
            <p:nvGrpSpPr>
              <p:cNvPr id="209" name="组合 208"/>
              <p:cNvGrpSpPr/>
              <p:nvPr/>
            </p:nvGrpSpPr>
            <p:grpSpPr>
              <a:xfrm>
                <a:off x="3743887" y="4440398"/>
                <a:ext cx="477107" cy="325924"/>
                <a:chOff x="2146087" y="4862847"/>
                <a:chExt cx="452393" cy="309040"/>
              </a:xfrm>
            </p:grpSpPr>
            <p:cxnSp>
              <p:nvCxnSpPr>
                <p:cNvPr id="211" name="直接连接符 210"/>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12" name="矩形 211"/>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10" name="等腰三角形 209"/>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93" name="组合 92"/>
            <p:cNvGrpSpPr/>
            <p:nvPr/>
          </p:nvGrpSpPr>
          <p:grpSpPr>
            <a:xfrm>
              <a:off x="6045351" y="5481478"/>
              <a:ext cx="477107" cy="472726"/>
              <a:chOff x="3743887" y="4293594"/>
              <a:chExt cx="477107" cy="472726"/>
            </a:xfrm>
            <a:solidFill>
              <a:srgbClr val="FFCCFF"/>
            </a:solidFill>
          </p:grpSpPr>
          <p:grpSp>
            <p:nvGrpSpPr>
              <p:cNvPr id="205" name="组合 204"/>
              <p:cNvGrpSpPr/>
              <p:nvPr/>
            </p:nvGrpSpPr>
            <p:grpSpPr>
              <a:xfrm>
                <a:off x="3743887" y="4411014"/>
                <a:ext cx="477107" cy="355306"/>
                <a:chOff x="2146087" y="4834986"/>
                <a:chExt cx="452393" cy="336900"/>
              </a:xfrm>
              <a:grpFill/>
            </p:grpSpPr>
            <p:cxnSp>
              <p:nvCxnSpPr>
                <p:cNvPr id="207" name="直接连接符 206"/>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08" name="矩形 207"/>
                <p:cNvSpPr/>
                <p:nvPr/>
              </p:nvSpPr>
              <p:spPr>
                <a:xfrm>
                  <a:off x="2146087" y="4910263"/>
                  <a:ext cx="452393" cy="261623"/>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206" name="等腰三角形 205"/>
              <p:cNvSpPr/>
              <p:nvPr/>
            </p:nvSpPr>
            <p:spPr>
              <a:xfrm>
                <a:off x="3875914" y="4293594"/>
                <a:ext cx="201735" cy="126050"/>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94" name="矩形 93"/>
            <p:cNvSpPr/>
            <p:nvPr/>
          </p:nvSpPr>
          <p:spPr>
            <a:xfrm>
              <a:off x="3644781" y="3921572"/>
              <a:ext cx="389192"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95" name="矩形 94"/>
            <p:cNvSpPr/>
            <p:nvPr/>
          </p:nvSpPr>
          <p:spPr>
            <a:xfrm>
              <a:off x="3644423" y="4988864"/>
              <a:ext cx="466963" cy="324472"/>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96" name="组合 95"/>
            <p:cNvGrpSpPr/>
            <p:nvPr/>
          </p:nvGrpSpPr>
          <p:grpSpPr>
            <a:xfrm>
              <a:off x="3735408" y="1720871"/>
              <a:ext cx="8298362" cy="2178896"/>
              <a:chOff x="3735408" y="1538500"/>
              <a:chExt cx="8298362" cy="2178896"/>
            </a:xfrm>
          </p:grpSpPr>
          <p:sp>
            <p:nvSpPr>
              <p:cNvPr id="190" name="矩形 189"/>
              <p:cNvSpPr/>
              <p:nvPr/>
            </p:nvSpPr>
            <p:spPr>
              <a:xfrm>
                <a:off x="4284066" y="1926595"/>
                <a:ext cx="58530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1" name="矩形 190"/>
              <p:cNvSpPr/>
              <p:nvPr/>
            </p:nvSpPr>
            <p:spPr>
              <a:xfrm>
                <a:off x="4012637" y="2423452"/>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2" name="矩形 191"/>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193" name="直接连接符 192"/>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矩形 193"/>
              <p:cNvSpPr/>
              <p:nvPr/>
            </p:nvSpPr>
            <p:spPr>
              <a:xfrm>
                <a:off x="5467374"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5" name="矩形 194"/>
              <p:cNvSpPr/>
              <p:nvPr/>
            </p:nvSpPr>
            <p:spPr>
              <a:xfrm>
                <a:off x="5467374" y="1759117"/>
                <a:ext cx="750994" cy="292147"/>
              </a:xfrm>
              <a:prstGeom prst="rect">
                <a:avLst/>
              </a:prstGeom>
            </p:spPr>
            <p:txBody>
              <a:bodyPr wrap="none">
                <a:spAutoFit/>
              </a:bodyPr>
              <a:lstStyle/>
              <a:p>
                <a:r>
                  <a:rPr lang="en-US" altLang="zh-CN" sz="12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6" name="矩形 195"/>
              <p:cNvSpPr/>
              <p:nvPr/>
            </p:nvSpPr>
            <p:spPr>
              <a:xfrm>
                <a:off x="5467374" y="1979734"/>
                <a:ext cx="647864"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7" name="矩形 196"/>
              <p:cNvSpPr/>
              <p:nvPr/>
            </p:nvSpPr>
            <p:spPr>
              <a:xfrm>
                <a:off x="5467374" y="2200351"/>
                <a:ext cx="69689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8" name="矩形 197"/>
              <p:cNvSpPr/>
              <p:nvPr/>
            </p:nvSpPr>
            <p:spPr>
              <a:xfrm>
                <a:off x="5467374" y="2420968"/>
                <a:ext cx="881176"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199" name="矩形 198"/>
              <p:cNvSpPr/>
              <p:nvPr/>
            </p:nvSpPr>
            <p:spPr>
              <a:xfrm>
                <a:off x="5467374" y="2641585"/>
                <a:ext cx="891320"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0" name="矩形 199"/>
              <p:cNvSpPr/>
              <p:nvPr/>
            </p:nvSpPr>
            <p:spPr>
              <a:xfrm>
                <a:off x="5467374" y="2862201"/>
                <a:ext cx="952183"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1" name="矩形 200"/>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2" name="矩形 201"/>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3" name="矩形 202"/>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204" name="等腰三角形 203"/>
              <p:cNvSpPr/>
              <p:nvPr/>
            </p:nvSpPr>
            <p:spPr>
              <a:xfrm flipV="1">
                <a:off x="5086865" y="1700209"/>
                <a:ext cx="201735" cy="136299"/>
              </a:xfrm>
              <a:prstGeom prst="triangle">
                <a:avLst/>
              </a:prstGeom>
              <a:solidFill>
                <a:srgbClr val="59B2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97" name="矩形 96"/>
            <p:cNvSpPr/>
            <p:nvPr/>
          </p:nvSpPr>
          <p:spPr>
            <a:xfrm>
              <a:off x="1008151" y="3864495"/>
              <a:ext cx="473726" cy="356934"/>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600" dirty="0">
                <a:latin typeface="Segoe UI Black" panose="020B0A02040204020203" pitchFamily="34" charset="0"/>
                <a:cs typeface="Segoe UI Black" panose="020B0A02040204020203" pitchFamily="34" charset="0"/>
              </a:endParaRPr>
            </a:p>
          </p:txBody>
        </p:sp>
        <p:grpSp>
          <p:nvGrpSpPr>
            <p:cNvPr id="98" name="组合 97"/>
            <p:cNvGrpSpPr/>
            <p:nvPr/>
          </p:nvGrpSpPr>
          <p:grpSpPr>
            <a:xfrm>
              <a:off x="8572278" y="4358632"/>
              <a:ext cx="468831" cy="1048335"/>
              <a:chOff x="4336181" y="4140652"/>
              <a:chExt cx="214541" cy="587002"/>
            </a:xfrm>
          </p:grpSpPr>
          <p:sp>
            <p:nvSpPr>
              <p:cNvPr id="188" name="流程图: 手动操作 187"/>
              <p:cNvSpPr/>
              <p:nvPr/>
            </p:nvSpPr>
            <p:spPr>
              <a:xfrm rot="16200000">
                <a:off x="4158248" y="4335179"/>
                <a:ext cx="587002"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9" name="矩形 188"/>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p>
              <a:p>
                <a:r>
                  <a:rPr lang="en-US" altLang="zh-CN" sz="1400" dirty="0">
                    <a:latin typeface="Times New Roman" panose="02020603050405020304" pitchFamily="18" charset="0"/>
                    <a:cs typeface="Times New Roman" panose="02020603050405020304" pitchFamily="18" charset="0"/>
                  </a:rPr>
                  <a:t>01</a:t>
                </a:r>
              </a:p>
              <a:p>
                <a:r>
                  <a:rPr lang="en-US" altLang="zh-CN" sz="1400" dirty="0">
                    <a:latin typeface="Times New Roman" panose="02020603050405020304" pitchFamily="18" charset="0"/>
                    <a:cs typeface="Times New Roman" panose="02020603050405020304" pitchFamily="18" charset="0"/>
                  </a:rPr>
                  <a:t>10</a:t>
                </a: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99" name="直接连接符 98"/>
            <p:cNvCxnSpPr/>
            <p:nvPr/>
          </p:nvCxnSpPr>
          <p:spPr>
            <a:xfrm>
              <a:off x="8373222" y="5162129"/>
              <a:ext cx="23012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374544" y="5162129"/>
              <a:ext cx="0" cy="41079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01" name="组合 100"/>
            <p:cNvGrpSpPr/>
            <p:nvPr/>
          </p:nvGrpSpPr>
          <p:grpSpPr>
            <a:xfrm>
              <a:off x="1461941" y="1544440"/>
              <a:ext cx="9875404" cy="2625262"/>
              <a:chOff x="1461941" y="1362069"/>
              <a:chExt cx="9875404" cy="2625262"/>
            </a:xfrm>
          </p:grpSpPr>
          <p:cxnSp>
            <p:nvCxnSpPr>
              <p:cNvPr id="184" name="直接连接符 183"/>
              <p:cNvCxnSpPr/>
              <p:nvPr/>
            </p:nvCxnSpPr>
            <p:spPr>
              <a:xfrm>
                <a:off x="1461941" y="1362069"/>
                <a:ext cx="9864214"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5" name="直接连接符 184"/>
              <p:cNvCxnSpPr/>
              <p:nvPr/>
            </p:nvCxnSpPr>
            <p:spPr>
              <a:xfrm>
                <a:off x="1461941" y="1362069"/>
                <a:ext cx="0" cy="2625262"/>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直接连接符 185"/>
              <p:cNvCxnSpPr/>
              <p:nvPr/>
            </p:nvCxnSpPr>
            <p:spPr>
              <a:xfrm>
                <a:off x="11337345" y="1362069"/>
                <a:ext cx="0" cy="658219"/>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直接连接符 186"/>
              <p:cNvCxnSpPr/>
              <p:nvPr/>
            </p:nvCxnSpPr>
            <p:spPr>
              <a:xfrm>
                <a:off x="11149608" y="2020288"/>
                <a:ext cx="176547"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2" name="组合 101"/>
            <p:cNvGrpSpPr/>
            <p:nvPr/>
          </p:nvGrpSpPr>
          <p:grpSpPr>
            <a:xfrm>
              <a:off x="5526640" y="1976034"/>
              <a:ext cx="5353044" cy="149151"/>
              <a:chOff x="5526640" y="1825630"/>
              <a:chExt cx="5353044" cy="149151"/>
            </a:xfrm>
          </p:grpSpPr>
          <p:cxnSp>
            <p:nvCxnSpPr>
              <p:cNvPr id="181" name="直接连接符 18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2" name="直接连接符 18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3" name="直接连接符 18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03" name="直接连接符 102"/>
            <p:cNvCxnSpPr/>
            <p:nvPr/>
          </p:nvCxnSpPr>
          <p:spPr>
            <a:xfrm>
              <a:off x="5526640" y="2202659"/>
              <a:ext cx="4882540"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04" name="组合 103"/>
            <p:cNvGrpSpPr/>
            <p:nvPr/>
          </p:nvGrpSpPr>
          <p:grpSpPr>
            <a:xfrm>
              <a:off x="5526640" y="2426621"/>
              <a:ext cx="6258278" cy="1814749"/>
              <a:chOff x="5526640" y="1825630"/>
              <a:chExt cx="5210856" cy="1341486"/>
            </a:xfrm>
          </p:grpSpPr>
          <p:cxnSp>
            <p:nvCxnSpPr>
              <p:cNvPr id="179" name="直接连接符 17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80" name="直接连接符 17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5" name="组合 104"/>
            <p:cNvGrpSpPr/>
            <p:nvPr/>
          </p:nvGrpSpPr>
          <p:grpSpPr>
            <a:xfrm>
              <a:off x="5525865" y="2868738"/>
              <a:ext cx="3305928" cy="1580408"/>
              <a:chOff x="5526640" y="1825630"/>
              <a:chExt cx="5210856" cy="1168258"/>
            </a:xfrm>
          </p:grpSpPr>
          <p:cxnSp>
            <p:nvCxnSpPr>
              <p:cNvPr id="177" name="直接连接符 176"/>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8" name="直接连接符 177"/>
              <p:cNvCxnSpPr/>
              <p:nvPr/>
            </p:nvCxnSpPr>
            <p:spPr>
              <a:xfrm>
                <a:off x="10737496" y="1841694"/>
                <a:ext cx="0" cy="1152194"/>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6" name="组合 105"/>
            <p:cNvGrpSpPr/>
            <p:nvPr/>
          </p:nvGrpSpPr>
          <p:grpSpPr>
            <a:xfrm>
              <a:off x="5533335" y="3091139"/>
              <a:ext cx="2845181" cy="902802"/>
              <a:chOff x="5526640" y="1825630"/>
              <a:chExt cx="5220570" cy="667363"/>
            </a:xfrm>
          </p:grpSpPr>
          <p:cxnSp>
            <p:nvCxnSpPr>
              <p:cNvPr id="175" name="直接连接符 17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6" name="直接连接符 175"/>
              <p:cNvCxnSpPr/>
              <p:nvPr/>
            </p:nvCxnSpPr>
            <p:spPr>
              <a:xfrm>
                <a:off x="10747210" y="1825630"/>
                <a:ext cx="0" cy="66736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7" name="组合 106"/>
            <p:cNvGrpSpPr/>
            <p:nvPr/>
          </p:nvGrpSpPr>
          <p:grpSpPr>
            <a:xfrm flipH="1">
              <a:off x="2126053" y="2378098"/>
              <a:ext cx="2729546" cy="1926992"/>
              <a:chOff x="5526640" y="1825630"/>
              <a:chExt cx="5210856" cy="1341486"/>
            </a:xfrm>
          </p:grpSpPr>
          <p:cxnSp>
            <p:nvCxnSpPr>
              <p:cNvPr id="173" name="直接连接符 172"/>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4" name="直接连接符 173"/>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8" name="组合 107"/>
            <p:cNvGrpSpPr/>
            <p:nvPr/>
          </p:nvGrpSpPr>
          <p:grpSpPr>
            <a:xfrm flipH="1">
              <a:off x="3008749" y="2635553"/>
              <a:ext cx="1845826" cy="1436095"/>
              <a:chOff x="5526640" y="1825630"/>
              <a:chExt cx="5210856" cy="1341486"/>
            </a:xfrm>
          </p:grpSpPr>
          <p:cxnSp>
            <p:nvCxnSpPr>
              <p:cNvPr id="171" name="直接连接符 1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2" name="直接连接符 17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09" name="组合 108"/>
            <p:cNvGrpSpPr/>
            <p:nvPr/>
          </p:nvGrpSpPr>
          <p:grpSpPr>
            <a:xfrm flipH="1">
              <a:off x="3993703" y="2893924"/>
              <a:ext cx="860872" cy="1285190"/>
              <a:chOff x="5526640" y="1825630"/>
              <a:chExt cx="5210856" cy="1341486"/>
            </a:xfrm>
          </p:grpSpPr>
          <p:cxnSp>
            <p:nvCxnSpPr>
              <p:cNvPr id="169" name="直接连接符 168"/>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70" name="直接连接符 169"/>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1805721" y="3620584"/>
              <a:ext cx="6446933" cy="787602"/>
              <a:chOff x="1805721" y="3620584"/>
              <a:chExt cx="6446933" cy="787602"/>
            </a:xfrm>
          </p:grpSpPr>
          <p:cxnSp>
            <p:nvCxnSpPr>
              <p:cNvPr id="165" name="直接连接符 164"/>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1" name="组合 110"/>
            <p:cNvGrpSpPr/>
            <p:nvPr/>
          </p:nvGrpSpPr>
          <p:grpSpPr>
            <a:xfrm>
              <a:off x="1805721" y="4564148"/>
              <a:ext cx="9520434" cy="2159469"/>
              <a:chOff x="1805721" y="4564148"/>
              <a:chExt cx="9520434" cy="2159469"/>
            </a:xfrm>
          </p:grpSpPr>
          <p:grpSp>
            <p:nvGrpSpPr>
              <p:cNvPr id="160" name="组合 159"/>
              <p:cNvGrpSpPr/>
              <p:nvPr/>
            </p:nvGrpSpPr>
            <p:grpSpPr>
              <a:xfrm>
                <a:off x="1805721" y="4564148"/>
                <a:ext cx="9520434" cy="2159469"/>
                <a:chOff x="1744472" y="2316829"/>
                <a:chExt cx="9509257" cy="2156934"/>
              </a:xfrm>
            </p:grpSpPr>
            <p:cxnSp>
              <p:nvCxnSpPr>
                <p:cNvPr id="162" name="直接连接符 161"/>
                <p:cNvCxnSpPr/>
                <p:nvPr/>
              </p:nvCxnSpPr>
              <p:spPr>
                <a:xfrm>
                  <a:off x="1744472" y="2382316"/>
                  <a:ext cx="0" cy="208892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直接连接符 162"/>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p:cNvCxnSpPr/>
                <p:nvPr/>
              </p:nvCxnSpPr>
              <p:spPr>
                <a:xfrm>
                  <a:off x="11253729" y="2316829"/>
                  <a:ext cx="0" cy="215194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1" name="直接连接符 160"/>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1090478" y="4421739"/>
              <a:ext cx="10980674" cy="2498176"/>
              <a:chOff x="1805720" y="4629712"/>
              <a:chExt cx="9520436" cy="2093905"/>
            </a:xfrm>
          </p:grpSpPr>
          <p:grpSp>
            <p:nvGrpSpPr>
              <p:cNvPr id="154" name="组合 153"/>
              <p:cNvGrpSpPr/>
              <p:nvPr/>
            </p:nvGrpSpPr>
            <p:grpSpPr>
              <a:xfrm>
                <a:off x="1805720" y="4629712"/>
                <a:ext cx="9520435" cy="2093905"/>
                <a:chOff x="1744471" y="2382316"/>
                <a:chExt cx="9509258" cy="2091447"/>
              </a:xfrm>
            </p:grpSpPr>
            <p:cxnSp>
              <p:nvCxnSpPr>
                <p:cNvPr id="157" name="直接连接符 156"/>
                <p:cNvCxnSpPr/>
                <p:nvPr/>
              </p:nvCxnSpPr>
              <p:spPr>
                <a:xfrm>
                  <a:off x="1744471" y="2382316"/>
                  <a:ext cx="0" cy="208892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8" name="直接连接符 157"/>
                <p:cNvCxnSpPr/>
                <p:nvPr/>
              </p:nvCxnSpPr>
              <p:spPr>
                <a:xfrm flipH="1">
                  <a:off x="1744472" y="447376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直接连接符 158"/>
                <p:cNvCxnSpPr/>
                <p:nvPr/>
              </p:nvCxnSpPr>
              <p:spPr>
                <a:xfrm>
                  <a:off x="11253729" y="2419000"/>
                  <a:ext cx="0" cy="20497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5" name="直接连接符 154"/>
              <p:cNvCxnSpPr/>
              <p:nvPr/>
            </p:nvCxnSpPr>
            <p:spPr>
              <a:xfrm>
                <a:off x="1805721" y="4629712"/>
                <a:ext cx="191496"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1187438" y="4662757"/>
                <a:ext cx="138718"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2312265" y="4523130"/>
              <a:ext cx="5385862" cy="1541468"/>
              <a:chOff x="1805721" y="4522265"/>
              <a:chExt cx="9520434" cy="2226972"/>
            </a:xfrm>
          </p:grpSpPr>
          <p:grpSp>
            <p:nvGrpSpPr>
              <p:cNvPr id="149" name="组合 148"/>
              <p:cNvGrpSpPr/>
              <p:nvPr/>
            </p:nvGrpSpPr>
            <p:grpSpPr>
              <a:xfrm>
                <a:off x="1805721" y="4522265"/>
                <a:ext cx="9520434" cy="2226972"/>
                <a:chOff x="1744472" y="2274995"/>
                <a:chExt cx="9509257" cy="2224358"/>
              </a:xfrm>
            </p:grpSpPr>
            <p:cxnSp>
              <p:nvCxnSpPr>
                <p:cNvPr id="151" name="直接连接符 15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2" name="直接连接符 15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3" name="直接连接符 15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50" name="直接连接符 14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3621372" y="4420495"/>
              <a:ext cx="232950" cy="1060983"/>
              <a:chOff x="1744472" y="3175426"/>
              <a:chExt cx="1545101" cy="1323927"/>
            </a:xfrm>
          </p:grpSpPr>
          <p:cxnSp>
            <p:nvCxnSpPr>
              <p:cNvPr id="147" name="直接连接符 146"/>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直接连接符 147"/>
              <p:cNvCxnSpPr/>
              <p:nvPr/>
            </p:nvCxnSpPr>
            <p:spPr>
              <a:xfrm flipH="1">
                <a:off x="1744472" y="4499353"/>
                <a:ext cx="154510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5" name="组合 114"/>
            <p:cNvGrpSpPr/>
            <p:nvPr/>
          </p:nvGrpSpPr>
          <p:grpSpPr>
            <a:xfrm>
              <a:off x="5112936" y="5284199"/>
              <a:ext cx="175664" cy="1434417"/>
              <a:chOff x="1239056" y="2825057"/>
              <a:chExt cx="1165136" cy="1789912"/>
            </a:xfrm>
          </p:grpSpPr>
          <p:cxnSp>
            <p:nvCxnSpPr>
              <p:cNvPr id="145" name="直接连接符 144"/>
              <p:cNvCxnSpPr/>
              <p:nvPr/>
            </p:nvCxnSpPr>
            <p:spPr>
              <a:xfrm>
                <a:off x="1239056" y="2825057"/>
                <a:ext cx="0" cy="178991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6" name="组合 115"/>
            <p:cNvGrpSpPr/>
            <p:nvPr/>
          </p:nvGrpSpPr>
          <p:grpSpPr>
            <a:xfrm>
              <a:off x="8019209" y="4937618"/>
              <a:ext cx="566541" cy="1463141"/>
              <a:chOff x="1239056" y="2754720"/>
              <a:chExt cx="2279270" cy="1885824"/>
            </a:xfrm>
          </p:grpSpPr>
          <p:cxnSp>
            <p:nvCxnSpPr>
              <p:cNvPr id="143" name="直接连接符 142"/>
              <p:cNvCxnSpPr/>
              <p:nvPr/>
            </p:nvCxnSpPr>
            <p:spPr>
              <a:xfrm>
                <a:off x="1239056" y="2770734"/>
                <a:ext cx="0" cy="18698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4" name="直接连接符 143"/>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7" name="组合 116"/>
            <p:cNvGrpSpPr/>
            <p:nvPr/>
          </p:nvGrpSpPr>
          <p:grpSpPr>
            <a:xfrm>
              <a:off x="10416988" y="4119471"/>
              <a:ext cx="1268970" cy="413232"/>
              <a:chOff x="571433" y="3331468"/>
              <a:chExt cx="5105236" cy="1364800"/>
            </a:xfrm>
          </p:grpSpPr>
          <p:cxnSp>
            <p:nvCxnSpPr>
              <p:cNvPr id="139" name="直接连接符 138"/>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0" name="直接连接符 139"/>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直接连接符 140"/>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直接连接符 141"/>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18" name="组合 117"/>
            <p:cNvGrpSpPr/>
            <p:nvPr/>
          </p:nvGrpSpPr>
          <p:grpSpPr>
            <a:xfrm>
              <a:off x="11631910" y="4190982"/>
              <a:ext cx="289442" cy="551564"/>
              <a:chOff x="4311617" y="4168879"/>
              <a:chExt cx="274449" cy="522994"/>
            </a:xfrm>
          </p:grpSpPr>
          <p:sp>
            <p:nvSpPr>
              <p:cNvPr id="137" name="流程图: 手动操作 136"/>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8" name="矩形 137"/>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19" name="组合 118"/>
            <p:cNvGrpSpPr/>
            <p:nvPr/>
          </p:nvGrpSpPr>
          <p:grpSpPr>
            <a:xfrm>
              <a:off x="8226867" y="3902583"/>
              <a:ext cx="289442" cy="551563"/>
              <a:chOff x="4311617" y="4168879"/>
              <a:chExt cx="274449" cy="522993"/>
            </a:xfrm>
          </p:grpSpPr>
          <p:sp>
            <p:nvSpPr>
              <p:cNvPr id="135" name="流程图: 手动操作 134"/>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6" name="矩形 135"/>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120" name="直接连接符 119"/>
            <p:cNvCxnSpPr/>
            <p:nvPr/>
          </p:nvCxnSpPr>
          <p:spPr>
            <a:xfrm>
              <a:off x="4714971" y="4532539"/>
              <a:ext cx="0" cy="334778"/>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21" name="组合 120"/>
            <p:cNvGrpSpPr/>
            <p:nvPr/>
          </p:nvGrpSpPr>
          <p:grpSpPr>
            <a:xfrm>
              <a:off x="4823431" y="4678641"/>
              <a:ext cx="289442" cy="551563"/>
              <a:chOff x="4311617" y="4168879"/>
              <a:chExt cx="274449" cy="522993"/>
            </a:xfrm>
          </p:grpSpPr>
          <p:sp>
            <p:nvSpPr>
              <p:cNvPr id="133" name="流程图: 手动操作 132"/>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34" name="矩形 133"/>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122" name="组合 121"/>
            <p:cNvGrpSpPr/>
            <p:nvPr/>
          </p:nvGrpSpPr>
          <p:grpSpPr>
            <a:xfrm>
              <a:off x="6911185" y="5999691"/>
              <a:ext cx="1488511" cy="426101"/>
              <a:chOff x="1394482" y="2325715"/>
              <a:chExt cx="1159010" cy="531703"/>
            </a:xfrm>
          </p:grpSpPr>
          <p:cxnSp>
            <p:nvCxnSpPr>
              <p:cNvPr id="131" name="直接连接符 130"/>
              <p:cNvCxnSpPr/>
              <p:nvPr/>
            </p:nvCxnSpPr>
            <p:spPr>
              <a:xfrm>
                <a:off x="2553492" y="2325715"/>
                <a:ext cx="0" cy="531703"/>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2" name="直接连接符 131"/>
              <p:cNvCxnSpPr/>
              <p:nvPr/>
            </p:nvCxnSpPr>
            <p:spPr>
              <a:xfrm flipH="1">
                <a:off x="1394482" y="2857418"/>
                <a:ext cx="115901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3" name="组合 122"/>
            <p:cNvGrpSpPr/>
            <p:nvPr/>
          </p:nvGrpSpPr>
          <p:grpSpPr>
            <a:xfrm>
              <a:off x="9969962" y="2320975"/>
              <a:ext cx="302481" cy="2085900"/>
              <a:chOff x="1394482" y="2325714"/>
              <a:chExt cx="1159010" cy="531704"/>
            </a:xfrm>
          </p:grpSpPr>
          <p:cxnSp>
            <p:nvCxnSpPr>
              <p:cNvPr id="129" name="直接连接符 128"/>
              <p:cNvCxnSpPr/>
              <p:nvPr/>
            </p:nvCxnSpPr>
            <p:spPr>
              <a:xfrm>
                <a:off x="2553492" y="2325714"/>
                <a:ext cx="0" cy="526135"/>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0" name="直接连接符 129"/>
              <p:cNvCxnSpPr/>
              <p:nvPr/>
            </p:nvCxnSpPr>
            <p:spPr>
              <a:xfrm flipH="1">
                <a:off x="1394482" y="2857418"/>
                <a:ext cx="1159010" cy="0"/>
              </a:xfrm>
              <a:prstGeom prst="line">
                <a:avLst/>
              </a:prstGeom>
              <a:noFill/>
              <a:ln w="2222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4" name="流程图: 延期 123"/>
            <p:cNvSpPr/>
            <p:nvPr/>
          </p:nvSpPr>
          <p:spPr>
            <a:xfrm>
              <a:off x="10410504" y="2157152"/>
              <a:ext cx="264527" cy="214301"/>
            </a:xfrm>
            <a:prstGeom prst="flowChartDelay">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5" name="组合 124"/>
            <p:cNvGrpSpPr/>
            <p:nvPr/>
          </p:nvGrpSpPr>
          <p:grpSpPr>
            <a:xfrm>
              <a:off x="4516238" y="3087696"/>
              <a:ext cx="1166532" cy="3362344"/>
              <a:chOff x="1239056" y="2754720"/>
              <a:chExt cx="7791499" cy="1918806"/>
            </a:xfrm>
          </p:grpSpPr>
          <p:cxnSp>
            <p:nvCxnSpPr>
              <p:cNvPr id="126" name="直接连接符 125"/>
              <p:cNvCxnSpPr/>
              <p:nvPr/>
            </p:nvCxnSpPr>
            <p:spPr>
              <a:xfrm>
                <a:off x="1239056" y="2770734"/>
                <a:ext cx="0" cy="190095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直接连接符 126"/>
              <p:cNvCxnSpPr/>
              <p:nvPr/>
            </p:nvCxnSpPr>
            <p:spPr>
              <a:xfrm flipH="1">
                <a:off x="1239056" y="2754720"/>
                <a:ext cx="227927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直接连接符 127"/>
              <p:cNvCxnSpPr/>
              <p:nvPr/>
            </p:nvCxnSpPr>
            <p:spPr>
              <a:xfrm flipH="1">
                <a:off x="1239056" y="4673526"/>
                <a:ext cx="779149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grpSp>
        <p:nvGrpSpPr>
          <p:cNvPr id="245" name="组合 244"/>
          <p:cNvGrpSpPr/>
          <p:nvPr/>
        </p:nvGrpSpPr>
        <p:grpSpPr>
          <a:xfrm>
            <a:off x="5332841" y="2205764"/>
            <a:ext cx="3987102" cy="1464868"/>
            <a:chOff x="5526640" y="1825630"/>
            <a:chExt cx="5210856" cy="1142068"/>
          </a:xfrm>
        </p:grpSpPr>
        <p:cxnSp>
          <p:nvCxnSpPr>
            <p:cNvPr id="246" name="直接连接符 24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10737496" y="1825630"/>
              <a:ext cx="0" cy="114206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48" name="直接连接符 247"/>
          <p:cNvCxnSpPr/>
          <p:nvPr/>
        </p:nvCxnSpPr>
        <p:spPr>
          <a:xfrm>
            <a:off x="6688524" y="3987979"/>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6688524" y="3765113"/>
            <a:ext cx="29191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314460" y="4793596"/>
            <a:ext cx="16279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1" name="矩形 250"/>
          <p:cNvSpPr/>
          <p:nvPr/>
        </p:nvSpPr>
        <p:spPr>
          <a:xfrm>
            <a:off x="2511497" y="3543906"/>
            <a:ext cx="828857" cy="1259675"/>
          </a:xfrm>
          <a:prstGeom prst="rect">
            <a:avLst/>
          </a:prstGeom>
          <a:solidFill>
            <a:schemeClr val="accent1">
              <a:lumMod val="20000"/>
              <a:lumOff val="8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4" name="矩形 253"/>
          <p:cNvSpPr/>
          <p:nvPr/>
        </p:nvSpPr>
        <p:spPr>
          <a:xfrm>
            <a:off x="4760281" y="1162004"/>
            <a:ext cx="452368" cy="261610"/>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sp>
        <p:nvSpPr>
          <p:cNvPr id="255" name="矩形 254"/>
          <p:cNvSpPr/>
          <p:nvPr/>
        </p:nvSpPr>
        <p:spPr>
          <a:xfrm>
            <a:off x="4273539" y="2402491"/>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31:26</a:t>
            </a:r>
            <a:endParaRPr lang="zh-CN" altLang="en-US" sz="1100" dirty="0">
              <a:latin typeface="Times New Roman" panose="02020603050405020304" pitchFamily="18" charset="0"/>
              <a:cs typeface="Times New Roman" panose="02020603050405020304" pitchFamily="18" charset="0"/>
            </a:endParaRPr>
          </a:p>
        </p:txBody>
      </p:sp>
      <p:sp>
        <p:nvSpPr>
          <p:cNvPr id="256" name="矩形 255"/>
          <p:cNvSpPr/>
          <p:nvPr/>
        </p:nvSpPr>
        <p:spPr>
          <a:xfrm>
            <a:off x="4328012" y="2610592"/>
            <a:ext cx="364202"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5:0</a:t>
            </a:r>
            <a:endParaRPr lang="zh-CN" altLang="en-US" sz="1100" dirty="0">
              <a:latin typeface="Times New Roman" panose="02020603050405020304" pitchFamily="18" charset="0"/>
              <a:cs typeface="Times New Roman" panose="02020603050405020304" pitchFamily="18" charset="0"/>
            </a:endParaRPr>
          </a:p>
        </p:txBody>
      </p:sp>
      <p:sp>
        <p:nvSpPr>
          <p:cNvPr id="257" name="任意多边形: 形状 47"/>
          <p:cNvSpPr/>
          <p:nvPr/>
        </p:nvSpPr>
        <p:spPr>
          <a:xfrm>
            <a:off x="5320810" y="2839178"/>
            <a:ext cx="730210" cy="714336"/>
          </a:xfrm>
          <a:custGeom>
            <a:avLst/>
            <a:gdLst>
              <a:gd name="connsiteX0" fmla="*/ 0 w 730250"/>
              <a:gd name="connsiteY0" fmla="*/ 0 h 730250"/>
              <a:gd name="connsiteX1" fmla="*/ 730250 w 730250"/>
              <a:gd name="connsiteY1" fmla="*/ 0 h 730250"/>
              <a:gd name="connsiteX2" fmla="*/ 730250 w 730250"/>
              <a:gd name="connsiteY2" fmla="*/ 730250 h 730250"/>
              <a:gd name="connsiteX0-1" fmla="*/ 0 w 730250"/>
              <a:gd name="connsiteY0-2" fmla="*/ 0 h 714375"/>
              <a:gd name="connsiteX1-3" fmla="*/ 730250 w 730250"/>
              <a:gd name="connsiteY1-4" fmla="*/ 0 h 714375"/>
              <a:gd name="connsiteX2-5" fmla="*/ 730250 w 730250"/>
              <a:gd name="connsiteY2-6" fmla="*/ 714375 h 714375"/>
            </a:gdLst>
            <a:ahLst/>
            <a:cxnLst>
              <a:cxn ang="0">
                <a:pos x="connsiteX0-1" y="connsiteY0-2"/>
              </a:cxn>
              <a:cxn ang="0">
                <a:pos x="connsiteX1-3" y="connsiteY1-4"/>
              </a:cxn>
              <a:cxn ang="0">
                <a:pos x="connsiteX2-5" y="connsiteY2-6"/>
              </a:cxn>
            </a:cxnLst>
            <a:rect l="l" t="t" r="r" b="b"/>
            <a:pathLst>
              <a:path w="730250" h="714375">
                <a:moveTo>
                  <a:pt x="0" y="0"/>
                </a:moveTo>
                <a:lnTo>
                  <a:pt x="730250" y="0"/>
                </a:lnTo>
                <a:lnTo>
                  <a:pt x="730250" y="714375"/>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8" name="任意多边形: 形状 49"/>
          <p:cNvSpPr/>
          <p:nvPr/>
        </p:nvSpPr>
        <p:spPr>
          <a:xfrm flipH="1">
            <a:off x="4741740" y="3055067"/>
            <a:ext cx="45717" cy="1144460"/>
          </a:xfrm>
          <a:custGeom>
            <a:avLst/>
            <a:gdLst>
              <a:gd name="connsiteX0" fmla="*/ 0 w 0"/>
              <a:gd name="connsiteY0" fmla="*/ 0 h 1187450"/>
              <a:gd name="connsiteX1" fmla="*/ 0 w 0"/>
              <a:gd name="connsiteY1" fmla="*/ 1187450 h 1187450"/>
            </a:gdLst>
            <a:ahLst/>
            <a:cxnLst>
              <a:cxn ang="0">
                <a:pos x="connsiteX0" y="connsiteY0"/>
              </a:cxn>
              <a:cxn ang="0">
                <a:pos x="connsiteX1" y="connsiteY1"/>
              </a:cxn>
            </a:cxnLst>
            <a:rect l="l" t="t" r="r" b="b"/>
            <a:pathLst>
              <a:path h="1187450">
                <a:moveTo>
                  <a:pt x="0" y="0"/>
                </a:moveTo>
                <a:lnTo>
                  <a:pt x="0" y="11874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9" name="任意多边形: 形状 50"/>
          <p:cNvSpPr/>
          <p:nvPr/>
        </p:nvSpPr>
        <p:spPr>
          <a:xfrm>
            <a:off x="5211052" y="3045507"/>
            <a:ext cx="0" cy="1581064"/>
          </a:xfrm>
          <a:custGeom>
            <a:avLst/>
            <a:gdLst>
              <a:gd name="connsiteX0" fmla="*/ 0 w 0"/>
              <a:gd name="connsiteY0" fmla="*/ 0 h 1581150"/>
              <a:gd name="connsiteX1" fmla="*/ 0 w 0"/>
              <a:gd name="connsiteY1" fmla="*/ 1581150 h 1581150"/>
            </a:gdLst>
            <a:ahLst/>
            <a:cxnLst>
              <a:cxn ang="0">
                <a:pos x="connsiteX0" y="connsiteY0"/>
              </a:cxn>
              <a:cxn ang="0">
                <a:pos x="connsiteX1" y="connsiteY1"/>
              </a:cxn>
            </a:cxnLst>
            <a:rect l="l" t="t" r="r" b="b"/>
            <a:pathLst>
              <a:path h="1581150">
                <a:moveTo>
                  <a:pt x="0" y="0"/>
                </a:moveTo>
                <a:lnTo>
                  <a:pt x="0" y="1581150"/>
                </a:lnTo>
              </a:path>
            </a:pathLst>
          </a:cu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60" name="直接连接符 259"/>
          <p:cNvCxnSpPr/>
          <p:nvPr/>
        </p:nvCxnSpPr>
        <p:spPr>
          <a:xfrm flipH="1">
            <a:off x="10208597" y="1841252"/>
            <a:ext cx="20269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flipH="1">
            <a:off x="9826884" y="1896016"/>
            <a:ext cx="125458"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flipV="1">
            <a:off x="1598410" y="3880989"/>
            <a:ext cx="40153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194242" y="3993062"/>
            <a:ext cx="30986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198811" y="3984301"/>
            <a:ext cx="30529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65" name="矩形 264"/>
          <p:cNvSpPr/>
          <p:nvPr/>
        </p:nvSpPr>
        <p:spPr>
          <a:xfrm>
            <a:off x="2036637" y="4080277"/>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Addr</a:t>
            </a:r>
            <a:endParaRPr lang="zh-CN" altLang="en-US" sz="1400" dirty="0">
              <a:latin typeface="Times New Roman" panose="02020603050405020304" pitchFamily="18" charset="0"/>
              <a:cs typeface="Times New Roman" panose="02020603050405020304" pitchFamily="18" charset="0"/>
            </a:endParaRPr>
          </a:p>
        </p:txBody>
      </p:sp>
      <p:sp>
        <p:nvSpPr>
          <p:cNvPr id="266" name="矩形 265"/>
          <p:cNvSpPr/>
          <p:nvPr/>
        </p:nvSpPr>
        <p:spPr>
          <a:xfrm>
            <a:off x="2695849" y="3514980"/>
            <a:ext cx="46358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267" name="矩形 266"/>
          <p:cNvSpPr/>
          <p:nvPr/>
        </p:nvSpPr>
        <p:spPr>
          <a:xfrm>
            <a:off x="2963280" y="3714596"/>
            <a:ext cx="4347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RD</a:t>
            </a:r>
            <a:endParaRPr lang="zh-CN" altLang="en-US" sz="1400" dirty="0">
              <a:latin typeface="Times New Roman" panose="02020603050405020304" pitchFamily="18" charset="0"/>
              <a:cs typeface="Times New Roman" panose="02020603050405020304" pitchFamily="18" charset="0"/>
            </a:endParaRPr>
          </a:p>
        </p:txBody>
      </p:sp>
      <p:sp>
        <p:nvSpPr>
          <p:cNvPr id="268" name="矩形 267"/>
          <p:cNvSpPr/>
          <p:nvPr/>
        </p:nvSpPr>
        <p:spPr>
          <a:xfrm>
            <a:off x="2495570" y="3797142"/>
            <a:ext cx="31451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A</a:t>
            </a:r>
            <a:endParaRPr lang="zh-CN" altLang="en-US" sz="1400" dirty="0">
              <a:latin typeface="Times New Roman" panose="02020603050405020304" pitchFamily="18" charset="0"/>
              <a:cs typeface="Times New Roman" panose="02020603050405020304" pitchFamily="18" charset="0"/>
            </a:endParaRPr>
          </a:p>
        </p:txBody>
      </p:sp>
      <p:sp>
        <p:nvSpPr>
          <p:cNvPr id="269" name="矩形 268"/>
          <p:cNvSpPr/>
          <p:nvPr/>
        </p:nvSpPr>
        <p:spPr>
          <a:xfrm>
            <a:off x="2508569" y="4104873"/>
            <a:ext cx="888385" cy="296556"/>
          </a:xfrm>
          <a:prstGeom prst="rect">
            <a:avLst/>
          </a:prstGeom>
        </p:spPr>
        <p:txBody>
          <a:bodyPr wrap="none">
            <a:spAutoFit/>
          </a:bodyPr>
          <a:lstStyle/>
          <a:p>
            <a:r>
              <a:rPr lang="en-US" altLang="zh-CN" sz="1325" b="1" dirty="0">
                <a:latin typeface="Segoe UI Black" panose="020B0A02040204020203" pitchFamily="34" charset="0"/>
                <a:ea typeface="Segoe UI Black" panose="020B0A02040204020203" pitchFamily="34" charset="0"/>
                <a:cs typeface="Segoe UI Black" panose="020B0A02040204020203" pitchFamily="34" charset="0"/>
              </a:rPr>
              <a:t>Memory</a:t>
            </a:r>
            <a:endParaRPr lang="zh-CN" altLang="en-US" sz="1325" b="1" dirty="0">
              <a:latin typeface="Segoe UI Black" panose="020B0A02040204020203" pitchFamily="34" charset="0"/>
              <a:cs typeface="Segoe UI Black" panose="020B0A02040204020203" pitchFamily="34" charset="0"/>
            </a:endParaRPr>
          </a:p>
        </p:txBody>
      </p:sp>
      <p:sp>
        <p:nvSpPr>
          <p:cNvPr id="270" name="矩形 269"/>
          <p:cNvSpPr/>
          <p:nvPr/>
        </p:nvSpPr>
        <p:spPr>
          <a:xfrm>
            <a:off x="2478930" y="4438410"/>
            <a:ext cx="484428"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271" name="矩形 270"/>
          <p:cNvSpPr/>
          <p:nvPr/>
        </p:nvSpPr>
        <p:spPr>
          <a:xfrm>
            <a:off x="3915176" y="3622900"/>
            <a:ext cx="513282"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Instr</a:t>
            </a:r>
            <a:endParaRPr lang="zh-CN" altLang="en-US" sz="1400" dirty="0">
              <a:latin typeface="Times New Roman" panose="02020603050405020304" pitchFamily="18" charset="0"/>
              <a:cs typeface="Times New Roman" panose="02020603050405020304" pitchFamily="18" charset="0"/>
            </a:endParaRPr>
          </a:p>
        </p:txBody>
      </p:sp>
      <p:sp>
        <p:nvSpPr>
          <p:cNvPr id="272" name="矩形 271"/>
          <p:cNvSpPr/>
          <p:nvPr/>
        </p:nvSpPr>
        <p:spPr>
          <a:xfrm>
            <a:off x="3916200" y="4658833"/>
            <a:ext cx="524503"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Data</a:t>
            </a:r>
            <a:endParaRPr lang="zh-CN" altLang="en-US" sz="1400" dirty="0">
              <a:latin typeface="Times New Roman" panose="02020603050405020304" pitchFamily="18" charset="0"/>
              <a:cs typeface="Times New Roman" panose="02020603050405020304" pitchFamily="18" charset="0"/>
            </a:endParaRPr>
          </a:p>
        </p:txBody>
      </p:sp>
      <p:sp>
        <p:nvSpPr>
          <p:cNvPr id="273" name="矩形 272"/>
          <p:cNvSpPr/>
          <p:nvPr/>
        </p:nvSpPr>
        <p:spPr>
          <a:xfrm>
            <a:off x="4339344" y="5551691"/>
            <a:ext cx="434734"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15:0</a:t>
            </a:r>
            <a:endParaRPr lang="zh-CN" altLang="en-US" sz="1100" dirty="0">
              <a:latin typeface="Times New Roman" panose="02020603050405020304" pitchFamily="18" charset="0"/>
              <a:cs typeface="Times New Roman" panose="02020603050405020304" pitchFamily="18" charset="0"/>
            </a:endParaRPr>
          </a:p>
        </p:txBody>
      </p:sp>
      <p:sp>
        <p:nvSpPr>
          <p:cNvPr id="274" name="矩形 273"/>
          <p:cNvSpPr/>
          <p:nvPr/>
        </p:nvSpPr>
        <p:spPr>
          <a:xfrm>
            <a:off x="4291113" y="43168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15:11</a:t>
            </a:r>
            <a:endParaRPr lang="zh-CN" altLang="en-US" sz="1100" dirty="0">
              <a:latin typeface="Times New Roman" panose="02020603050405020304" pitchFamily="18" charset="0"/>
              <a:cs typeface="Times New Roman" panose="02020603050405020304" pitchFamily="18" charset="0"/>
            </a:endParaRPr>
          </a:p>
        </p:txBody>
      </p:sp>
      <p:sp>
        <p:nvSpPr>
          <p:cNvPr id="275" name="矩形 274"/>
          <p:cNvSpPr/>
          <p:nvPr/>
        </p:nvSpPr>
        <p:spPr>
          <a:xfrm>
            <a:off x="4337023" y="376607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20:16</a:t>
            </a:r>
            <a:endParaRPr lang="zh-CN" altLang="en-US" sz="1100" dirty="0">
              <a:latin typeface="Times New Roman" panose="02020603050405020304" pitchFamily="18" charset="0"/>
              <a:cs typeface="Times New Roman" panose="02020603050405020304" pitchFamily="18" charset="0"/>
            </a:endParaRPr>
          </a:p>
        </p:txBody>
      </p:sp>
      <p:sp>
        <p:nvSpPr>
          <p:cNvPr id="276" name="矩形 275"/>
          <p:cNvSpPr/>
          <p:nvPr/>
        </p:nvSpPr>
        <p:spPr>
          <a:xfrm>
            <a:off x="4338062" y="3548208"/>
            <a:ext cx="505267"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25:21</a:t>
            </a:r>
            <a:endParaRPr lang="zh-CN" altLang="en-US" sz="1100" dirty="0">
              <a:latin typeface="Times New Roman" panose="02020603050405020304" pitchFamily="18" charset="0"/>
              <a:cs typeface="Times New Roman" panose="02020603050405020304" pitchFamily="18" charset="0"/>
            </a:endParaRPr>
          </a:p>
        </p:txBody>
      </p:sp>
      <p:cxnSp>
        <p:nvCxnSpPr>
          <p:cNvPr id="277" name="直接连接符 276"/>
          <p:cNvCxnSpPr/>
          <p:nvPr/>
        </p:nvCxnSpPr>
        <p:spPr>
          <a:xfrm>
            <a:off x="4381062" y="3766227"/>
            <a:ext cx="1038803"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p:nvPr/>
        </p:nvCxnSpPr>
        <p:spPr>
          <a:xfrm>
            <a:off x="4395396" y="3976872"/>
            <a:ext cx="1621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a:endCxn id="314" idx="1"/>
          </p:cNvCxnSpPr>
          <p:nvPr/>
        </p:nvCxnSpPr>
        <p:spPr>
          <a:xfrm>
            <a:off x="3349861" y="3862659"/>
            <a:ext cx="4015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4384512" y="2826653"/>
            <a:ext cx="3238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1" name="直接连接符 280"/>
          <p:cNvCxnSpPr/>
          <p:nvPr/>
        </p:nvCxnSpPr>
        <p:spPr>
          <a:xfrm>
            <a:off x="3936701" y="3879477"/>
            <a:ext cx="42169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直接连接符 281"/>
          <p:cNvCxnSpPr/>
          <p:nvPr/>
        </p:nvCxnSpPr>
        <p:spPr>
          <a:xfrm>
            <a:off x="3954536" y="4909966"/>
            <a:ext cx="1166818"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83" name="矩形 282"/>
          <p:cNvSpPr/>
          <p:nvPr/>
        </p:nvSpPr>
        <p:spPr>
          <a:xfrm>
            <a:off x="7094200" y="3516241"/>
            <a:ext cx="319318"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400" dirty="0">
              <a:latin typeface="Segoe UI Black" panose="020B0A02040204020203" pitchFamily="34" charset="0"/>
              <a:cs typeface="Segoe UI Black" panose="020B0A02040204020203" pitchFamily="34" charset="0"/>
            </a:endParaRPr>
          </a:p>
        </p:txBody>
      </p:sp>
      <p:sp>
        <p:nvSpPr>
          <p:cNvPr id="284" name="矩形 283"/>
          <p:cNvSpPr/>
          <p:nvPr/>
        </p:nvSpPr>
        <p:spPr>
          <a:xfrm>
            <a:off x="6627037" y="5485109"/>
            <a:ext cx="851515"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SignImm</a:t>
            </a:r>
            <a:endParaRPr lang="zh-CN" altLang="en-US" sz="1400" dirty="0">
              <a:latin typeface="Times New Roman" panose="02020603050405020304" pitchFamily="18" charset="0"/>
              <a:cs typeface="Times New Roman" panose="02020603050405020304" pitchFamily="18" charset="0"/>
            </a:endParaRPr>
          </a:p>
        </p:txBody>
      </p:sp>
      <p:cxnSp>
        <p:nvCxnSpPr>
          <p:cNvPr id="285" name="直接连接符 284"/>
          <p:cNvCxnSpPr/>
          <p:nvPr/>
        </p:nvCxnSpPr>
        <p:spPr>
          <a:xfrm>
            <a:off x="7160128" y="3773358"/>
            <a:ext cx="76840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286" name="直接连接符 285"/>
          <p:cNvCxnSpPr/>
          <p:nvPr/>
        </p:nvCxnSpPr>
        <p:spPr>
          <a:xfrm>
            <a:off x="8027491" y="4187685"/>
            <a:ext cx="21731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87" name="矩形 286"/>
          <p:cNvSpPr/>
          <p:nvPr/>
        </p:nvSpPr>
        <p:spPr>
          <a:xfrm>
            <a:off x="7762630" y="4027844"/>
            <a:ext cx="274434"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4</a:t>
            </a:r>
            <a:endParaRPr lang="zh-CN" altLang="en-US" sz="1400" dirty="0">
              <a:latin typeface="Times New Roman" panose="02020603050405020304" pitchFamily="18" charset="0"/>
              <a:cs typeface="Times New Roman" panose="02020603050405020304" pitchFamily="18" charset="0"/>
            </a:endParaRPr>
          </a:p>
        </p:txBody>
      </p:sp>
      <p:cxnSp>
        <p:nvCxnSpPr>
          <p:cNvPr id="288" name="直接连接符 287"/>
          <p:cNvCxnSpPr/>
          <p:nvPr/>
        </p:nvCxnSpPr>
        <p:spPr>
          <a:xfrm>
            <a:off x="8700078" y="4279754"/>
            <a:ext cx="436538"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sp>
        <p:nvSpPr>
          <p:cNvPr id="289" name="矩形 288"/>
          <p:cNvSpPr/>
          <p:nvPr/>
        </p:nvSpPr>
        <p:spPr>
          <a:xfrm>
            <a:off x="7807859" y="5023426"/>
            <a:ext cx="476412"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&lt;&lt;2</a:t>
            </a:r>
            <a:endParaRPr lang="zh-CN" altLang="en-US" sz="1400" dirty="0">
              <a:latin typeface="Times New Roman" panose="02020603050405020304" pitchFamily="18" charset="0"/>
              <a:cs typeface="Times New Roman" panose="02020603050405020304" pitchFamily="18" charset="0"/>
            </a:endParaRPr>
          </a:p>
        </p:txBody>
      </p:sp>
      <p:sp>
        <p:nvSpPr>
          <p:cNvPr id="290" name="任意多边形: 形状 192"/>
          <p:cNvSpPr/>
          <p:nvPr/>
        </p:nvSpPr>
        <p:spPr>
          <a:xfrm flipV="1">
            <a:off x="8126467" y="3592589"/>
            <a:ext cx="969470" cy="47828"/>
          </a:xfrm>
          <a:custGeom>
            <a:avLst/>
            <a:gdLst>
              <a:gd name="connsiteX0" fmla="*/ 0 w 901700"/>
              <a:gd name="connsiteY0" fmla="*/ 0 h 107950"/>
              <a:gd name="connsiteX1" fmla="*/ 831850 w 901700"/>
              <a:gd name="connsiteY1" fmla="*/ 0 h 107950"/>
              <a:gd name="connsiteX2" fmla="*/ 831850 w 901700"/>
              <a:gd name="connsiteY2" fmla="*/ 107950 h 107950"/>
              <a:gd name="connsiteX3" fmla="*/ 901700 w 901700"/>
              <a:gd name="connsiteY3" fmla="*/ 107950 h 107950"/>
              <a:gd name="connsiteX0-1" fmla="*/ 0 w 914400"/>
              <a:gd name="connsiteY0-2" fmla="*/ 0 h 107950"/>
              <a:gd name="connsiteX1-3" fmla="*/ 831850 w 914400"/>
              <a:gd name="connsiteY1-4" fmla="*/ 0 h 107950"/>
              <a:gd name="connsiteX2-5" fmla="*/ 831850 w 914400"/>
              <a:gd name="connsiteY2-6" fmla="*/ 107950 h 107950"/>
              <a:gd name="connsiteX3-7" fmla="*/ 914400 w 914400"/>
              <a:gd name="connsiteY3-8" fmla="*/ 104775 h 107950"/>
              <a:gd name="connsiteX0-9" fmla="*/ 0 w 839397"/>
              <a:gd name="connsiteY0-10" fmla="*/ 0 h 107950"/>
              <a:gd name="connsiteX1-11" fmla="*/ 831850 w 839397"/>
              <a:gd name="connsiteY1-12" fmla="*/ 0 h 107950"/>
              <a:gd name="connsiteX2-13" fmla="*/ 831850 w 839397"/>
              <a:gd name="connsiteY2-14" fmla="*/ 107950 h 107950"/>
              <a:gd name="connsiteX3-15" fmla="*/ 838200 w 839397"/>
              <a:gd name="connsiteY3-16" fmla="*/ 97155 h 107950"/>
              <a:gd name="connsiteX0-17" fmla="*/ 0 w 839397"/>
              <a:gd name="connsiteY0-18" fmla="*/ 0 h 107950"/>
              <a:gd name="connsiteX1-19" fmla="*/ 831850 w 839397"/>
              <a:gd name="connsiteY1-20" fmla="*/ 0 h 107950"/>
              <a:gd name="connsiteX2-21" fmla="*/ 831850 w 839397"/>
              <a:gd name="connsiteY2-22" fmla="*/ 107950 h 107950"/>
              <a:gd name="connsiteX3-23" fmla="*/ 838200 w 839397"/>
              <a:gd name="connsiteY3-24" fmla="*/ 20955 h 107950"/>
              <a:gd name="connsiteX0-25" fmla="*/ 0 w 831850"/>
              <a:gd name="connsiteY0-26" fmla="*/ 0 h 107950"/>
              <a:gd name="connsiteX1-27" fmla="*/ 831850 w 831850"/>
              <a:gd name="connsiteY1-28" fmla="*/ 0 h 107950"/>
              <a:gd name="connsiteX2-29" fmla="*/ 831850 w 831850"/>
              <a:gd name="connsiteY2-30" fmla="*/ 107950 h 107950"/>
              <a:gd name="connsiteX0-31" fmla="*/ 0 w 831850"/>
              <a:gd name="connsiteY0-32" fmla="*/ 0 h 69850"/>
              <a:gd name="connsiteX1-33" fmla="*/ 831850 w 831850"/>
              <a:gd name="connsiteY1-34" fmla="*/ 0 h 69850"/>
              <a:gd name="connsiteX2-35" fmla="*/ 831850 w 831850"/>
              <a:gd name="connsiteY2-36" fmla="*/ 69850 h 69850"/>
              <a:gd name="connsiteX0-37" fmla="*/ 0 w 831850"/>
              <a:gd name="connsiteY0-38" fmla="*/ 0 h 0"/>
              <a:gd name="connsiteX1-39" fmla="*/ 831850 w 831850"/>
              <a:gd name="connsiteY1-40" fmla="*/ 0 h 0"/>
            </a:gdLst>
            <a:ahLst/>
            <a:cxnLst>
              <a:cxn ang="0">
                <a:pos x="connsiteX0-1" y="connsiteY0-2"/>
              </a:cxn>
              <a:cxn ang="0">
                <a:pos x="connsiteX1-3" y="connsiteY1-4"/>
              </a:cxn>
            </a:cxnLst>
            <a:rect l="l" t="t" r="r" b="b"/>
            <a:pathLst>
              <a:path w="831850">
                <a:moveTo>
                  <a:pt x="0" y="0"/>
                </a:moveTo>
                <a:lnTo>
                  <a:pt x="831850" y="0"/>
                </a:lnTo>
              </a:path>
            </a:pathLst>
          </a:custGeom>
          <a:ln w="76200" cap="sq">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5"/>
          </a:p>
        </p:txBody>
      </p:sp>
      <p:sp>
        <p:nvSpPr>
          <p:cNvPr id="291" name="矩形 290"/>
          <p:cNvSpPr/>
          <p:nvPr/>
        </p:nvSpPr>
        <p:spPr>
          <a:xfrm>
            <a:off x="8613736" y="3374914"/>
            <a:ext cx="553357" cy="307648"/>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SrcA</a:t>
            </a:r>
            <a:endParaRPr lang="zh-CN" altLang="en-US" sz="1400" dirty="0">
              <a:latin typeface="Times New Roman" panose="02020603050405020304" pitchFamily="18" charset="0"/>
              <a:cs typeface="Times New Roman" panose="02020603050405020304" pitchFamily="18" charset="0"/>
            </a:endParaRPr>
          </a:p>
        </p:txBody>
      </p:sp>
      <p:sp>
        <p:nvSpPr>
          <p:cNvPr id="292" name="矩形 291"/>
          <p:cNvSpPr/>
          <p:nvPr/>
        </p:nvSpPr>
        <p:spPr>
          <a:xfrm>
            <a:off x="9278179" y="3467601"/>
            <a:ext cx="603050" cy="307648"/>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Equal</a:t>
            </a:r>
            <a:endParaRPr lang="zh-CN" altLang="en-US" sz="1400" dirty="0">
              <a:latin typeface="Times New Roman" panose="02020603050405020304" pitchFamily="18" charset="0"/>
              <a:cs typeface="Times New Roman" panose="02020603050405020304" pitchFamily="18" charset="0"/>
            </a:endParaRPr>
          </a:p>
        </p:txBody>
      </p:sp>
      <p:sp>
        <p:nvSpPr>
          <p:cNvPr id="293" name="矩形 292"/>
          <p:cNvSpPr/>
          <p:nvPr/>
        </p:nvSpPr>
        <p:spPr>
          <a:xfrm>
            <a:off x="9522317" y="4015496"/>
            <a:ext cx="809837" cy="276999"/>
          </a:xfrm>
          <a:prstGeom prst="rect">
            <a:avLst/>
          </a:prstGeom>
          <a:ln>
            <a:noFill/>
          </a:ln>
        </p:spPr>
        <p:txBody>
          <a:bodyPr wrap="none">
            <a:spAutoFit/>
          </a:bodyPr>
          <a:lstStyle/>
          <a:p>
            <a:r>
              <a:rPr lang="en-US" altLang="zh-CN" sz="1200" dirty="0" err="1">
                <a:latin typeface="Times New Roman" panose="02020603050405020304" pitchFamily="18" charset="0"/>
                <a:cs typeface="Times New Roman" panose="02020603050405020304" pitchFamily="18" charset="0"/>
              </a:rPr>
              <a:t>AluResult</a:t>
            </a:r>
            <a:endParaRPr lang="zh-CN" altLang="en-US" sz="1200" dirty="0">
              <a:latin typeface="Times New Roman" panose="02020603050405020304" pitchFamily="18" charset="0"/>
              <a:cs typeface="Times New Roman" panose="02020603050405020304" pitchFamily="18" charset="0"/>
            </a:endParaRPr>
          </a:p>
        </p:txBody>
      </p:sp>
      <p:cxnSp>
        <p:nvCxnSpPr>
          <p:cNvPr id="294" name="直接连接符 293"/>
          <p:cNvCxnSpPr/>
          <p:nvPr/>
        </p:nvCxnSpPr>
        <p:spPr>
          <a:xfrm>
            <a:off x="10518848" y="4015870"/>
            <a:ext cx="649270"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矩形 294"/>
          <p:cNvSpPr/>
          <p:nvPr/>
        </p:nvSpPr>
        <p:spPr>
          <a:xfrm>
            <a:off x="10300836" y="3812381"/>
            <a:ext cx="205903" cy="409719"/>
          </a:xfrm>
          <a:prstGeom prst="rect">
            <a:avLst/>
          </a:prstGeom>
          <a:solidFill>
            <a:srgbClr val="FF66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chemeClr val="tx1"/>
                </a:solidFill>
                <a:latin typeface="Arial Black" panose="020B0A04020102020204" pitchFamily="34" charset="0"/>
              </a:rPr>
              <a:t>C</a:t>
            </a:r>
            <a:endParaRPr lang="zh-CN" altLang="en-US" sz="1100" dirty="0">
              <a:solidFill>
                <a:schemeClr val="tx1"/>
              </a:solidFill>
              <a:latin typeface="Arial Black" panose="020B0A04020102020204" pitchFamily="34" charset="0"/>
            </a:endParaRPr>
          </a:p>
        </p:txBody>
      </p:sp>
      <p:cxnSp>
        <p:nvCxnSpPr>
          <p:cNvPr id="296" name="直接连接符 295"/>
          <p:cNvCxnSpPr/>
          <p:nvPr/>
        </p:nvCxnSpPr>
        <p:spPr>
          <a:xfrm>
            <a:off x="4558935" y="4316105"/>
            <a:ext cx="13960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7" name="直接连接符 296"/>
          <p:cNvCxnSpPr/>
          <p:nvPr/>
        </p:nvCxnSpPr>
        <p:spPr>
          <a:xfrm>
            <a:off x="4381061" y="4527732"/>
            <a:ext cx="32383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98" name="直接连接符 297"/>
          <p:cNvCxnSpPr/>
          <p:nvPr/>
        </p:nvCxnSpPr>
        <p:spPr>
          <a:xfrm>
            <a:off x="4910188" y="4397451"/>
            <a:ext cx="54498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299" name="组合 298"/>
          <p:cNvGrpSpPr/>
          <p:nvPr/>
        </p:nvGrpSpPr>
        <p:grpSpPr>
          <a:xfrm>
            <a:off x="4660931" y="1480353"/>
            <a:ext cx="653529" cy="1568364"/>
            <a:chOff x="4823977" y="1700209"/>
            <a:chExt cx="689269" cy="1654134"/>
          </a:xfrm>
        </p:grpSpPr>
        <p:sp>
          <p:nvSpPr>
            <p:cNvPr id="300" name="矩形: 圆角 25"/>
            <p:cNvSpPr/>
            <p:nvPr/>
          </p:nvSpPr>
          <p:spPr>
            <a:xfrm>
              <a:off x="4870344" y="1700209"/>
              <a:ext cx="642902" cy="1654134"/>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1" name="矩形 300"/>
            <p:cNvSpPr/>
            <p:nvPr/>
          </p:nvSpPr>
          <p:spPr>
            <a:xfrm>
              <a:off x="4957797" y="1975984"/>
              <a:ext cx="440994" cy="832823"/>
            </a:xfrm>
            <a:prstGeom prst="rect">
              <a:avLst/>
            </a:prstGeom>
          </p:spPr>
          <p:txBody>
            <a:bodyPr vert="eaVert"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 制 器</a:t>
              </a:r>
            </a:p>
          </p:txBody>
        </p:sp>
        <p:sp>
          <p:nvSpPr>
            <p:cNvPr id="302" name="矩形 301"/>
            <p:cNvSpPr/>
            <p:nvPr/>
          </p:nvSpPr>
          <p:spPr>
            <a:xfrm>
              <a:off x="4823977" y="2948213"/>
              <a:ext cx="573475" cy="324473"/>
            </a:xfrm>
            <a:prstGeom prst="rect">
              <a:avLst/>
            </a:prstGeom>
          </p:spPr>
          <p:txBody>
            <a:bodyPr wrap="none">
              <a:spAutoFit/>
            </a:bodyPr>
            <a:lstStyle/>
            <a:p>
              <a:r>
                <a:rPr lang="en-US" altLang="zh-CN" sz="1400" dirty="0" err="1">
                  <a:solidFill>
                    <a:schemeClr val="bg1"/>
                  </a:solidFill>
                  <a:latin typeface="Times New Roman" panose="02020603050405020304" pitchFamily="18" charset="0"/>
                  <a:cs typeface="Times New Roman" panose="02020603050405020304" pitchFamily="18" charset="0"/>
                </a:rPr>
                <a:t>Func</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03" name="矩形 302"/>
            <p:cNvSpPr/>
            <p:nvPr/>
          </p:nvSpPr>
          <p:spPr>
            <a:xfrm>
              <a:off x="4823977" y="2738737"/>
              <a:ext cx="426387" cy="324473"/>
            </a:xfrm>
            <a:prstGeom prst="rect">
              <a:avLst/>
            </a:prstGeom>
          </p:spPr>
          <p:txBody>
            <a:bodyPr wrap="none">
              <a:spAutoFit/>
            </a:bodyPr>
            <a:lstStyle/>
            <a:p>
              <a:r>
                <a:rPr lang="en-US" altLang="zh-CN" sz="1400" dirty="0">
                  <a:solidFill>
                    <a:schemeClr val="bg1"/>
                  </a:solidFill>
                  <a:latin typeface="Times New Roman" panose="02020603050405020304" pitchFamily="18" charset="0"/>
                  <a:cs typeface="Times New Roman" panose="02020603050405020304" pitchFamily="18" charset="0"/>
                </a:rPr>
                <a:t>Op</a:t>
              </a:r>
              <a:endParaRPr lang="zh-CN" altLang="en-US" sz="1400" dirty="0">
                <a:solidFill>
                  <a:schemeClr val="bg1"/>
                </a:solidFill>
                <a:latin typeface="Times New Roman" panose="02020603050405020304" pitchFamily="18" charset="0"/>
                <a:cs typeface="Times New Roman" panose="02020603050405020304" pitchFamily="18" charset="0"/>
              </a:endParaRPr>
            </a:p>
          </p:txBody>
        </p:sp>
      </p:grpSp>
      <p:grpSp>
        <p:nvGrpSpPr>
          <p:cNvPr id="304" name="Group 1"/>
          <p:cNvGrpSpPr/>
          <p:nvPr/>
        </p:nvGrpSpPr>
        <p:grpSpPr>
          <a:xfrm>
            <a:off x="10383182" y="1687584"/>
            <a:ext cx="259246" cy="192503"/>
            <a:chOff x="3990332" y="3048832"/>
            <a:chExt cx="1009448" cy="723602"/>
          </a:xfrm>
        </p:grpSpPr>
        <p:sp>
          <p:nvSpPr>
            <p:cNvPr id="305" name="Stored Data 71"/>
            <p:cNvSpPr/>
            <p:nvPr/>
          </p:nvSpPr>
          <p:spPr>
            <a:xfrm rot="10800000">
              <a:off x="3997590" y="3048854"/>
              <a:ext cx="1002190"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 name="connsiteX0-429" fmla="*/ 8536 w 8537"/>
                <a:gd name="connsiteY0-430" fmla="*/ 10000 h 10000"/>
                <a:gd name="connsiteX1-431" fmla="*/ 3720 w 8537"/>
                <a:gd name="connsiteY1-432" fmla="*/ 9912 h 10000"/>
                <a:gd name="connsiteX2-433" fmla="*/ 0 w 8537"/>
                <a:gd name="connsiteY2-434" fmla="*/ 4793 h 10000"/>
                <a:gd name="connsiteX3-435" fmla="*/ 3720 w 8537"/>
                <a:gd name="connsiteY3-436" fmla="*/ 44 h 10000"/>
                <a:gd name="connsiteX4-437" fmla="*/ 8537 w 8537"/>
                <a:gd name="connsiteY4-438" fmla="*/ 0 h 10000"/>
                <a:gd name="connsiteX0-439" fmla="*/ 10342 w 10343"/>
                <a:gd name="connsiteY0-440" fmla="*/ 10000 h 10000"/>
                <a:gd name="connsiteX1-441" fmla="*/ 4701 w 10343"/>
                <a:gd name="connsiteY1-442" fmla="*/ 9912 h 10000"/>
                <a:gd name="connsiteX2-443" fmla="*/ 0 w 10343"/>
                <a:gd name="connsiteY2-444" fmla="*/ 4543 h 10000"/>
                <a:gd name="connsiteX3-445" fmla="*/ 4701 w 10343"/>
                <a:gd name="connsiteY3-446" fmla="*/ 44 h 10000"/>
                <a:gd name="connsiteX4-447" fmla="*/ 10343 w 10343"/>
                <a:gd name="connsiteY4-448" fmla="*/ 0 h 10000"/>
                <a:gd name="connsiteX0-449" fmla="*/ 9771 w 9772"/>
                <a:gd name="connsiteY0-450" fmla="*/ 10000 h 10000"/>
                <a:gd name="connsiteX1-451" fmla="*/ 4130 w 9772"/>
                <a:gd name="connsiteY1-452" fmla="*/ 9912 h 10000"/>
                <a:gd name="connsiteX2-453" fmla="*/ 0 w 9772"/>
                <a:gd name="connsiteY2-454" fmla="*/ 4917 h 10000"/>
                <a:gd name="connsiteX3-455" fmla="*/ 4130 w 9772"/>
                <a:gd name="connsiteY3-456" fmla="*/ 44 h 10000"/>
                <a:gd name="connsiteX4-457" fmla="*/ 9772 w 9772"/>
                <a:gd name="connsiteY4-45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72" h="10000">
                  <a:moveTo>
                    <a:pt x="9771" y="10000"/>
                  </a:moveTo>
                  <a:lnTo>
                    <a:pt x="4130" y="9912"/>
                  </a:lnTo>
                  <a:cubicBezTo>
                    <a:pt x="1643" y="9824"/>
                    <a:pt x="0" y="6562"/>
                    <a:pt x="0" y="4917"/>
                  </a:cubicBezTo>
                  <a:cubicBezTo>
                    <a:pt x="0" y="3272"/>
                    <a:pt x="1531" y="220"/>
                    <a:pt x="4130" y="44"/>
                  </a:cubicBezTo>
                  <a:lnTo>
                    <a:pt x="9772" y="0"/>
                  </a:ln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06" name="Stored Data 71"/>
            <p:cNvSpPr/>
            <p:nvPr/>
          </p:nvSpPr>
          <p:spPr>
            <a:xfrm rot="10800000">
              <a:off x="3990332" y="3048832"/>
              <a:ext cx="167778"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7" name="组合 306"/>
          <p:cNvGrpSpPr/>
          <p:nvPr/>
        </p:nvGrpSpPr>
        <p:grpSpPr>
          <a:xfrm>
            <a:off x="5080201" y="4550006"/>
            <a:ext cx="274434" cy="522964"/>
            <a:chOff x="4311617" y="4168879"/>
            <a:chExt cx="274449" cy="522993"/>
          </a:xfrm>
        </p:grpSpPr>
        <p:sp>
          <p:nvSpPr>
            <p:cNvPr id="308" name="流程图: 手动操作 307"/>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9" name="矩形 308"/>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310" name="矩形 309"/>
          <p:cNvSpPr/>
          <p:nvPr/>
        </p:nvSpPr>
        <p:spPr>
          <a:xfrm>
            <a:off x="4829435" y="3541641"/>
            <a:ext cx="312906"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100" dirty="0">
              <a:latin typeface="Segoe UI Black" panose="020B0A02040204020203" pitchFamily="34" charset="0"/>
              <a:cs typeface="Segoe UI Black" panose="020B0A02040204020203" pitchFamily="34" charset="0"/>
            </a:endParaRPr>
          </a:p>
        </p:txBody>
      </p:sp>
      <p:sp>
        <p:nvSpPr>
          <p:cNvPr id="311" name="矩形 310"/>
          <p:cNvSpPr/>
          <p:nvPr/>
        </p:nvSpPr>
        <p:spPr>
          <a:xfrm>
            <a:off x="4829435" y="3759071"/>
            <a:ext cx="30489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100" dirty="0">
              <a:latin typeface="Segoe UI Black" panose="020B0A02040204020203" pitchFamily="34" charset="0"/>
              <a:cs typeface="Segoe UI Black" panose="020B0A02040204020203" pitchFamily="34" charset="0"/>
            </a:endParaRPr>
          </a:p>
        </p:txBody>
      </p:sp>
      <p:sp>
        <p:nvSpPr>
          <p:cNvPr id="312" name="矩形 311"/>
          <p:cNvSpPr/>
          <p:nvPr/>
        </p:nvSpPr>
        <p:spPr>
          <a:xfrm>
            <a:off x="4395395" y="4495411"/>
            <a:ext cx="336952" cy="261610"/>
          </a:xfrm>
          <a:prstGeom prst="rect">
            <a:avLst/>
          </a:prstGeom>
        </p:spPr>
        <p:txBody>
          <a:bodyPr wrap="none">
            <a:spAutoFit/>
          </a:bodyPr>
          <a:lstStyle/>
          <a:p>
            <a:r>
              <a:rPr lang="en-US" altLang="zh-CN" sz="1100"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100" dirty="0">
              <a:latin typeface="Segoe UI Black" panose="020B0A02040204020203" pitchFamily="34" charset="0"/>
              <a:cs typeface="Segoe UI Black" panose="020B0A02040204020203" pitchFamily="34" charset="0"/>
            </a:endParaRPr>
          </a:p>
        </p:txBody>
      </p:sp>
      <p:grpSp>
        <p:nvGrpSpPr>
          <p:cNvPr id="313" name="组合 312"/>
          <p:cNvGrpSpPr/>
          <p:nvPr/>
        </p:nvGrpSpPr>
        <p:grpSpPr>
          <a:xfrm>
            <a:off x="3636843" y="3618203"/>
            <a:ext cx="452368" cy="769280"/>
            <a:chOff x="3743887" y="4137343"/>
            <a:chExt cx="477107" cy="811350"/>
          </a:xfrm>
        </p:grpSpPr>
        <p:sp>
          <p:nvSpPr>
            <p:cNvPr id="314" name="矩形 313"/>
            <p:cNvSpPr/>
            <p:nvPr/>
          </p:nvSpPr>
          <p:spPr>
            <a:xfrm>
              <a:off x="3864682" y="4179616"/>
              <a:ext cx="217163" cy="431104"/>
            </a:xfrm>
            <a:prstGeom prst="rect">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solidFill>
                  <a:schemeClr val="tx1"/>
                </a:solidFill>
              </a:endParaRPr>
            </a:p>
          </p:txBody>
        </p:sp>
        <p:sp>
          <p:nvSpPr>
            <p:cNvPr id="315" name="矩形 314"/>
            <p:cNvSpPr/>
            <p:nvPr/>
          </p:nvSpPr>
          <p:spPr>
            <a:xfrm>
              <a:off x="3785987" y="4137343"/>
              <a:ext cx="394263" cy="275917"/>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16" name="组合 315"/>
            <p:cNvGrpSpPr/>
            <p:nvPr/>
          </p:nvGrpSpPr>
          <p:grpSpPr>
            <a:xfrm>
              <a:off x="3743887" y="4475965"/>
              <a:ext cx="477107" cy="472728"/>
              <a:chOff x="3743887" y="4293594"/>
              <a:chExt cx="477107" cy="472728"/>
            </a:xfrm>
          </p:grpSpPr>
          <p:grpSp>
            <p:nvGrpSpPr>
              <p:cNvPr id="317" name="组合 316"/>
              <p:cNvGrpSpPr/>
              <p:nvPr/>
            </p:nvGrpSpPr>
            <p:grpSpPr>
              <a:xfrm>
                <a:off x="3743887" y="4440398"/>
                <a:ext cx="477107" cy="325924"/>
                <a:chOff x="2146087" y="4862847"/>
                <a:chExt cx="452393" cy="309040"/>
              </a:xfrm>
            </p:grpSpPr>
            <p:cxnSp>
              <p:nvCxnSpPr>
                <p:cNvPr id="319" name="直接连接符 318"/>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0" name="矩形 319"/>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18" name="等腰三角形 317"/>
              <p:cNvSpPr/>
              <p:nvPr/>
            </p:nvSpPr>
            <p:spPr>
              <a:xfrm>
                <a:off x="3875914" y="4293594"/>
                <a:ext cx="201735" cy="12605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321" name="组合 320"/>
          <p:cNvGrpSpPr/>
          <p:nvPr/>
        </p:nvGrpSpPr>
        <p:grpSpPr>
          <a:xfrm>
            <a:off x="3636844" y="5127080"/>
            <a:ext cx="452368" cy="309024"/>
            <a:chOff x="2146087" y="4862847"/>
            <a:chExt cx="452393" cy="309040"/>
          </a:xfrm>
        </p:grpSpPr>
        <p:cxnSp>
          <p:nvCxnSpPr>
            <p:cNvPr id="322" name="直接连接符 321"/>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3" name="矩形 322"/>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grpSp>
        <p:nvGrpSpPr>
          <p:cNvPr id="329" name="组合 328"/>
          <p:cNvGrpSpPr/>
          <p:nvPr/>
        </p:nvGrpSpPr>
        <p:grpSpPr>
          <a:xfrm>
            <a:off x="2713524" y="4668725"/>
            <a:ext cx="452367" cy="463374"/>
            <a:chOff x="3743887" y="4293594"/>
            <a:chExt cx="477106" cy="451964"/>
          </a:xfrm>
          <a:solidFill>
            <a:srgbClr val="92D050"/>
          </a:solidFill>
        </p:grpSpPr>
        <p:grpSp>
          <p:nvGrpSpPr>
            <p:cNvPr id="330" name="组合 329"/>
            <p:cNvGrpSpPr/>
            <p:nvPr/>
          </p:nvGrpSpPr>
          <p:grpSpPr>
            <a:xfrm>
              <a:off x="3743887" y="4420795"/>
              <a:ext cx="477106" cy="324763"/>
              <a:chOff x="2146087" y="4844273"/>
              <a:chExt cx="452392" cy="307940"/>
            </a:xfrm>
            <a:grpFill/>
          </p:grpSpPr>
          <p:cxnSp>
            <p:nvCxnSpPr>
              <p:cNvPr id="332" name="直接连接符 331"/>
              <p:cNvCxnSpPr/>
              <p:nvPr/>
            </p:nvCxnSpPr>
            <p:spPr>
              <a:xfrm flipV="1">
                <a:off x="2364748" y="4844273"/>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3" name="矩形 332"/>
              <p:cNvSpPr/>
              <p:nvPr/>
            </p:nvSpPr>
            <p:spPr>
              <a:xfrm>
                <a:off x="2146087" y="4910263"/>
                <a:ext cx="452392" cy="241950"/>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1" name="等腰三角形 330"/>
            <p:cNvSpPr/>
            <p:nvPr/>
          </p:nvSpPr>
          <p:spPr>
            <a:xfrm>
              <a:off x="3875914" y="4293594"/>
              <a:ext cx="201735" cy="126050"/>
            </a:xfrm>
            <a:prstGeom prst="triangl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4" name="组合 333"/>
          <p:cNvGrpSpPr/>
          <p:nvPr/>
        </p:nvGrpSpPr>
        <p:grpSpPr>
          <a:xfrm>
            <a:off x="10183987" y="4095916"/>
            <a:ext cx="452368" cy="448216"/>
            <a:chOff x="3743887" y="4293594"/>
            <a:chExt cx="477107" cy="472728"/>
          </a:xfrm>
        </p:grpSpPr>
        <p:grpSp>
          <p:nvGrpSpPr>
            <p:cNvPr id="335" name="组合 334"/>
            <p:cNvGrpSpPr/>
            <p:nvPr/>
          </p:nvGrpSpPr>
          <p:grpSpPr>
            <a:xfrm>
              <a:off x="3743887" y="4440398"/>
              <a:ext cx="477107" cy="325924"/>
              <a:chOff x="2146087" y="4862847"/>
              <a:chExt cx="452393" cy="309040"/>
            </a:xfrm>
          </p:grpSpPr>
          <p:cxnSp>
            <p:nvCxnSpPr>
              <p:cNvPr id="337" name="直接连接符 336"/>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8" name="矩形 337"/>
              <p:cNvSpPr/>
              <p:nvPr/>
            </p:nvSpPr>
            <p:spPr>
              <a:xfrm>
                <a:off x="2146087" y="4910263"/>
                <a:ext cx="452393" cy="261624"/>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36" name="等腰三角形 335"/>
            <p:cNvSpPr/>
            <p:nvPr/>
          </p:nvSpPr>
          <p:spPr>
            <a:xfrm>
              <a:off x="3875914" y="4293594"/>
              <a:ext cx="201735" cy="126050"/>
            </a:xfrm>
            <a:prstGeom prst="triangle">
              <a:avLst/>
            </a:prstGeom>
            <a:solidFill>
              <a:srgbClr val="FF66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9" name="组合 338"/>
          <p:cNvGrpSpPr/>
          <p:nvPr/>
        </p:nvGrpSpPr>
        <p:grpSpPr>
          <a:xfrm>
            <a:off x="5818972" y="4892644"/>
            <a:ext cx="452368" cy="448214"/>
            <a:chOff x="3743887" y="4293594"/>
            <a:chExt cx="477107" cy="472726"/>
          </a:xfrm>
          <a:solidFill>
            <a:srgbClr val="FFCCFF"/>
          </a:solidFill>
        </p:grpSpPr>
        <p:grpSp>
          <p:nvGrpSpPr>
            <p:cNvPr id="340" name="组合 339"/>
            <p:cNvGrpSpPr/>
            <p:nvPr/>
          </p:nvGrpSpPr>
          <p:grpSpPr>
            <a:xfrm>
              <a:off x="3743887" y="4411013"/>
              <a:ext cx="477107" cy="355307"/>
              <a:chOff x="2146087" y="4834986"/>
              <a:chExt cx="452393" cy="336901"/>
            </a:xfrm>
            <a:grpFill/>
          </p:grpSpPr>
          <p:cxnSp>
            <p:nvCxnSpPr>
              <p:cNvPr id="342" name="直接连接符 341"/>
              <p:cNvCxnSpPr/>
              <p:nvPr/>
            </p:nvCxnSpPr>
            <p:spPr>
              <a:xfrm flipV="1">
                <a:off x="2364748" y="4834986"/>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43" name="矩形 342"/>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41" name="等腰三角形 340"/>
            <p:cNvSpPr/>
            <p:nvPr/>
          </p:nvSpPr>
          <p:spPr>
            <a:xfrm>
              <a:off x="3875914" y="4293594"/>
              <a:ext cx="201735" cy="126050"/>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
        <p:nvSpPr>
          <p:cNvPr id="344" name="矩形 343"/>
          <p:cNvSpPr/>
          <p:nvPr/>
        </p:nvSpPr>
        <p:spPr>
          <a:xfrm>
            <a:off x="3542878" y="3413619"/>
            <a:ext cx="369012"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400" dirty="0">
              <a:latin typeface="Segoe UI Black" panose="020B0A02040204020203" pitchFamily="34" charset="0"/>
              <a:cs typeface="Segoe UI Black" panose="020B0A02040204020203" pitchFamily="34" charset="0"/>
            </a:endParaRPr>
          </a:p>
        </p:txBody>
      </p:sp>
      <p:sp>
        <p:nvSpPr>
          <p:cNvPr id="345" name="矩形 344"/>
          <p:cNvSpPr/>
          <p:nvPr/>
        </p:nvSpPr>
        <p:spPr>
          <a:xfrm>
            <a:off x="3542539" y="4425570"/>
            <a:ext cx="442750" cy="307648"/>
          </a:xfrm>
          <a:prstGeom prst="rect">
            <a:avLst/>
          </a:prstGeom>
        </p:spPr>
        <p:txBody>
          <a:bodyPr wrap="none">
            <a:spAutoFit/>
          </a:bodyPr>
          <a:lstStyle/>
          <a:p>
            <a:r>
              <a:rPr lang="en-US" altLang="zh-CN" sz="140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400" dirty="0">
              <a:latin typeface="Segoe UI Black" panose="020B0A02040204020203" pitchFamily="34" charset="0"/>
              <a:cs typeface="Segoe UI Black" panose="020B0A02040204020203" pitchFamily="34" charset="0"/>
            </a:endParaRPr>
          </a:p>
        </p:txBody>
      </p:sp>
      <p:grpSp>
        <p:nvGrpSpPr>
          <p:cNvPr id="346" name="组合 345"/>
          <p:cNvGrpSpPr/>
          <p:nvPr/>
        </p:nvGrpSpPr>
        <p:grpSpPr>
          <a:xfrm>
            <a:off x="3628807" y="1327029"/>
            <a:ext cx="7868076" cy="2065916"/>
            <a:chOff x="3735408" y="1538500"/>
            <a:chExt cx="8298362" cy="2178896"/>
          </a:xfrm>
        </p:grpSpPr>
        <p:sp>
          <p:nvSpPr>
            <p:cNvPr id="347" name="矩形 346"/>
            <p:cNvSpPr/>
            <p:nvPr/>
          </p:nvSpPr>
          <p:spPr>
            <a:xfrm>
              <a:off x="4282520" y="1926115"/>
              <a:ext cx="585309" cy="312774"/>
            </a:xfrm>
            <a:prstGeom prst="rect">
              <a:avLst/>
            </a:prstGeom>
          </p:spPr>
          <p:txBody>
            <a:bodyPr wrap="none">
              <a:spAutoFit/>
            </a:bodyPr>
            <a:lstStyle/>
            <a:p>
              <a:r>
                <a:rPr lang="en-US" altLang="zh-CN" sz="13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IorD</a:t>
              </a:r>
              <a:endParaRPr lang="zh-CN" altLang="en-US" sz="1325" dirty="0">
                <a:solidFill>
                  <a:srgbClr val="FF0000"/>
                </a:solidFill>
                <a:latin typeface="Segoe UI Black" panose="020B0A02040204020203" pitchFamily="34" charset="0"/>
                <a:cs typeface="Segoe UI Black" panose="020B0A02040204020203" pitchFamily="34" charset="0"/>
              </a:endParaRPr>
            </a:p>
          </p:txBody>
        </p:sp>
        <p:sp>
          <p:nvSpPr>
            <p:cNvPr id="348" name="矩形 347"/>
            <p:cNvSpPr/>
            <p:nvPr/>
          </p:nvSpPr>
          <p:spPr>
            <a:xfrm>
              <a:off x="4012122" y="2422906"/>
              <a:ext cx="876105"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IRWrite</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49" name="矩形 348"/>
            <p:cNvSpPr/>
            <p:nvPr/>
          </p:nvSpPr>
          <p:spPr>
            <a:xfrm>
              <a:off x="3735408" y="2167772"/>
              <a:ext cx="1139848" cy="312774"/>
            </a:xfrm>
            <a:prstGeom prst="rect">
              <a:avLst/>
            </a:prstGeom>
          </p:spPr>
          <p:txBody>
            <a:bodyPr wrap="none">
              <a:spAutoFit/>
            </a:bodyPr>
            <a:lstStyle/>
            <a:p>
              <a:pPr algn="r"/>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MemWrite</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cxnSp>
          <p:nvCxnSpPr>
            <p:cNvPr id="350" name="直接连接符 349"/>
            <p:cNvCxnSpPr/>
            <p:nvPr/>
          </p:nvCxnSpPr>
          <p:spPr>
            <a:xfrm flipV="1">
              <a:off x="5185197" y="1589710"/>
              <a:ext cx="0" cy="1104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1" name="矩形 350"/>
            <p:cNvSpPr/>
            <p:nvPr/>
          </p:nvSpPr>
          <p:spPr>
            <a:xfrm>
              <a:off x="5467373" y="1538500"/>
              <a:ext cx="854125" cy="292147"/>
            </a:xfrm>
            <a:prstGeom prst="rect">
              <a:avLst/>
            </a:prstGeom>
          </p:spPr>
          <p:txBody>
            <a:bodyPr wrap="none">
              <a:spAutoFit/>
            </a:bodyPr>
            <a:lstStyle/>
            <a:p>
              <a:r>
                <a:rPr lang="en-US" altLang="zh-CN" sz="1200"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PCWrite</a:t>
              </a:r>
              <a:endParaRPr lang="zh-CN" altLang="en-US" sz="12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2" name="矩形 351"/>
            <p:cNvSpPr/>
            <p:nvPr/>
          </p:nvSpPr>
          <p:spPr>
            <a:xfrm>
              <a:off x="5467373" y="1759117"/>
              <a:ext cx="750994" cy="292147"/>
            </a:xfrm>
            <a:prstGeom prst="rect">
              <a:avLst/>
            </a:prstGeom>
          </p:spPr>
          <p:txBody>
            <a:bodyPr wrap="none">
              <a:spAutoFit/>
            </a:bodyPr>
            <a:lstStyle/>
            <a:p>
              <a:r>
                <a:rPr lang="en-US" altLang="zh-CN" sz="12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Branch</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3" name="矩形 352"/>
            <p:cNvSpPr/>
            <p:nvPr/>
          </p:nvSpPr>
          <p:spPr>
            <a:xfrm>
              <a:off x="5467373" y="1979734"/>
              <a:ext cx="647864"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PCSrc</a:t>
              </a:r>
              <a:endParaRPr lang="zh-CN" altLang="en-US" sz="1200" dirty="0">
                <a:solidFill>
                  <a:srgbClr val="0000FF"/>
                </a:solidFill>
                <a:latin typeface="Segoe UI Black" panose="020B0A02040204020203" pitchFamily="34" charset="0"/>
                <a:cs typeface="Segoe UI Black" panose="020B0A02040204020203" pitchFamily="34" charset="0"/>
              </a:endParaRPr>
            </a:p>
          </p:txBody>
        </p:sp>
        <p:sp>
          <p:nvSpPr>
            <p:cNvPr id="354" name="矩形 353"/>
            <p:cNvSpPr/>
            <p:nvPr/>
          </p:nvSpPr>
          <p:spPr>
            <a:xfrm>
              <a:off x="5467373" y="2200351"/>
              <a:ext cx="696893"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AluOp</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5" name="矩形 354"/>
            <p:cNvSpPr/>
            <p:nvPr/>
          </p:nvSpPr>
          <p:spPr>
            <a:xfrm>
              <a:off x="5467373" y="2420968"/>
              <a:ext cx="881176"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ALUSrcB</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6" name="矩形 355"/>
            <p:cNvSpPr/>
            <p:nvPr/>
          </p:nvSpPr>
          <p:spPr>
            <a:xfrm>
              <a:off x="5467373" y="2641585"/>
              <a:ext cx="891320" cy="292147"/>
            </a:xfrm>
            <a:prstGeom prst="rect">
              <a:avLst/>
            </a:prstGeom>
          </p:spPr>
          <p:txBody>
            <a:bodyPr wrap="none">
              <a:spAutoFit/>
            </a:bodyPr>
            <a:lstStyle/>
            <a:p>
              <a:r>
                <a:rPr lang="en-US" altLang="zh-CN" sz="1200" dirty="0" err="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ALUSrcA</a:t>
              </a:r>
              <a:endParaRPr lang="zh-CN" altLang="en-US" sz="1200" baseline="-25000" dirty="0">
                <a:solidFill>
                  <a:srgbClr val="0000FF"/>
                </a:solidFill>
                <a:latin typeface="Segoe UI Black" panose="020B0A02040204020203" pitchFamily="34" charset="0"/>
                <a:cs typeface="Segoe UI Black" panose="020B0A02040204020203" pitchFamily="34" charset="0"/>
              </a:endParaRPr>
            </a:p>
          </p:txBody>
        </p:sp>
        <p:sp>
          <p:nvSpPr>
            <p:cNvPr id="358" name="矩形 357"/>
            <p:cNvSpPr/>
            <p:nvPr/>
          </p:nvSpPr>
          <p:spPr>
            <a:xfrm>
              <a:off x="11396050" y="1752004"/>
              <a:ext cx="637720"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PCEn</a:t>
              </a:r>
              <a:endParaRPr lang="zh-CN" altLang="en-US" sz="1325"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59" name="矩形 358"/>
            <p:cNvSpPr/>
            <p:nvPr/>
          </p:nvSpPr>
          <p:spPr>
            <a:xfrm>
              <a:off x="4561939" y="3396602"/>
              <a:ext cx="828766"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0" name="矩形 359"/>
            <p:cNvSpPr/>
            <p:nvPr/>
          </p:nvSpPr>
          <p:spPr>
            <a:xfrm>
              <a:off x="5324550" y="3404622"/>
              <a:ext cx="1166899" cy="312774"/>
            </a:xfrm>
            <a:prstGeom prst="rect">
              <a:avLst/>
            </a:prstGeom>
          </p:spPr>
          <p:txBody>
            <a:bodyPr wrap="none">
              <a:spAutoFit/>
            </a:bodyPr>
            <a:lstStyle/>
            <a:p>
              <a:r>
                <a:rPr lang="en-US" altLang="zh-CN" sz="1325" dirty="0" err="1">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MemtoReg</a:t>
              </a:r>
              <a:endParaRPr lang="zh-CN" altLang="en-US" sz="1400" dirty="0">
                <a:solidFill>
                  <a:schemeClr val="bg2">
                    <a:lumMod val="50000"/>
                  </a:schemeClr>
                </a:solidFill>
                <a:latin typeface="Segoe UI Black" panose="020B0A02040204020203" pitchFamily="34" charset="0"/>
                <a:cs typeface="Segoe UI Black" panose="020B0A02040204020203" pitchFamily="34" charset="0"/>
              </a:endParaRPr>
            </a:p>
          </p:txBody>
        </p:sp>
        <p:sp>
          <p:nvSpPr>
            <p:cNvPr id="361" name="等腰三角形 360"/>
            <p:cNvSpPr/>
            <p:nvPr/>
          </p:nvSpPr>
          <p:spPr>
            <a:xfrm flipV="1">
              <a:off x="5086865" y="1700209"/>
              <a:ext cx="201735" cy="136299"/>
            </a:xfrm>
            <a:prstGeom prst="triangle">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2">
                    <a:lumMod val="50000"/>
                  </a:schemeClr>
                </a:solidFill>
                <a:latin typeface="Segoe UI Black" panose="020B0A02040204020203" pitchFamily="34" charset="0"/>
                <a:cs typeface="Segoe UI Black" panose="020B0A02040204020203" pitchFamily="34" charset="0"/>
              </a:endParaRPr>
            </a:p>
          </p:txBody>
        </p:sp>
      </p:grpSp>
      <p:sp>
        <p:nvSpPr>
          <p:cNvPr id="362" name="矩形 361"/>
          <p:cNvSpPr/>
          <p:nvPr/>
        </p:nvSpPr>
        <p:spPr>
          <a:xfrm>
            <a:off x="1042962" y="3359502"/>
            <a:ext cx="721672" cy="338426"/>
          </a:xfrm>
          <a:prstGeom prst="rect">
            <a:avLst/>
          </a:prstGeom>
        </p:spPr>
        <p:txBody>
          <a:bodyPr wrap="none">
            <a:spAutoFit/>
          </a:bodyPr>
          <a:lstStyle/>
          <a:p>
            <a:r>
              <a:rPr lang="en-US" altLang="zh-CN" sz="1600" dirty="0">
                <a:latin typeface="Segoe UI Black" panose="020B0A02040204020203" pitchFamily="34" charset="0"/>
                <a:ea typeface="Segoe UI Black" panose="020B0A02040204020203" pitchFamily="34" charset="0"/>
                <a:cs typeface="Segoe UI Black" panose="020B0A02040204020203" pitchFamily="34" charset="0"/>
              </a:rPr>
              <a:t>PC+4</a:t>
            </a:r>
            <a:endParaRPr lang="zh-CN" altLang="en-US" sz="1600" dirty="0">
              <a:latin typeface="Segoe UI Black" panose="020B0A02040204020203" pitchFamily="34" charset="0"/>
              <a:cs typeface="Segoe UI Black" panose="020B0A02040204020203" pitchFamily="34" charset="0"/>
            </a:endParaRPr>
          </a:p>
        </p:txBody>
      </p:sp>
      <p:cxnSp>
        <p:nvCxnSpPr>
          <p:cNvPr id="363" name="直接连接符 362"/>
          <p:cNvCxnSpPr/>
          <p:nvPr/>
        </p:nvCxnSpPr>
        <p:spPr>
          <a:xfrm>
            <a:off x="8026141" y="4589851"/>
            <a:ext cx="21819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flipV="1">
            <a:off x="8027394" y="4589851"/>
            <a:ext cx="0" cy="38949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365" name="组合 364"/>
          <p:cNvGrpSpPr/>
          <p:nvPr/>
        </p:nvGrpSpPr>
        <p:grpSpPr>
          <a:xfrm>
            <a:off x="1473223" y="1159746"/>
            <a:ext cx="9363346" cy="2489137"/>
            <a:chOff x="1461941" y="1362069"/>
            <a:chExt cx="9875404" cy="2625262"/>
          </a:xfrm>
        </p:grpSpPr>
        <p:cxnSp>
          <p:nvCxnSpPr>
            <p:cNvPr id="366" name="直接连接符 365"/>
            <p:cNvCxnSpPr/>
            <p:nvPr/>
          </p:nvCxnSpPr>
          <p:spPr>
            <a:xfrm>
              <a:off x="1461941" y="1362069"/>
              <a:ext cx="9864214"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1461941" y="1362069"/>
              <a:ext cx="0" cy="2625262"/>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11337345" y="1362069"/>
              <a:ext cx="0" cy="658219"/>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11149608" y="2020288"/>
              <a:ext cx="176547"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0" name="组合 369"/>
          <p:cNvGrpSpPr/>
          <p:nvPr/>
        </p:nvGrpSpPr>
        <p:grpSpPr>
          <a:xfrm>
            <a:off x="5327159" y="1568962"/>
            <a:ext cx="5075479" cy="141417"/>
            <a:chOff x="5526640" y="1825630"/>
            <a:chExt cx="5353044" cy="149151"/>
          </a:xfrm>
        </p:grpSpPr>
        <p:cxnSp>
          <p:nvCxnSpPr>
            <p:cNvPr id="371" name="直接连接符 37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10737496" y="1836508"/>
              <a:ext cx="0" cy="138273"/>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73" name="直接连接符 372"/>
            <p:cNvCxnSpPr/>
            <p:nvPr/>
          </p:nvCxnSpPr>
          <p:spPr>
            <a:xfrm>
              <a:off x="10737496" y="1974781"/>
              <a:ext cx="142188"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74" name="直接连接符 373"/>
          <p:cNvCxnSpPr/>
          <p:nvPr/>
        </p:nvCxnSpPr>
        <p:spPr>
          <a:xfrm>
            <a:off x="5327160" y="1783835"/>
            <a:ext cx="4629371"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nvGrpSpPr>
          <p:cNvPr id="375" name="组合 374"/>
          <p:cNvGrpSpPr/>
          <p:nvPr/>
        </p:nvGrpSpPr>
        <p:grpSpPr>
          <a:xfrm>
            <a:off x="5327159" y="1996185"/>
            <a:ext cx="5933775" cy="1720651"/>
            <a:chOff x="5526640" y="1825630"/>
            <a:chExt cx="5210856" cy="1341486"/>
          </a:xfrm>
        </p:grpSpPr>
        <p:cxnSp>
          <p:nvCxnSpPr>
            <p:cNvPr id="376" name="直接连接符 375"/>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77" name="直接连接符 376"/>
            <p:cNvCxnSpPr/>
            <p:nvPr/>
          </p:nvCxnSpPr>
          <p:spPr>
            <a:xfrm>
              <a:off x="10737495" y="1825630"/>
              <a:ext cx="0" cy="1341486"/>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78" name="组合 377"/>
          <p:cNvGrpSpPr/>
          <p:nvPr/>
        </p:nvGrpSpPr>
        <p:grpSpPr>
          <a:xfrm>
            <a:off x="5326424" y="2415377"/>
            <a:ext cx="3134510" cy="1498461"/>
            <a:chOff x="5526640" y="1825630"/>
            <a:chExt cx="5210856" cy="1168258"/>
          </a:xfrm>
        </p:grpSpPr>
        <p:cxnSp>
          <p:nvCxnSpPr>
            <p:cNvPr id="379" name="直接连接符 378"/>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0" name="直接连接符 379"/>
            <p:cNvCxnSpPr/>
            <p:nvPr/>
          </p:nvCxnSpPr>
          <p:spPr>
            <a:xfrm>
              <a:off x="10737496" y="1825630"/>
              <a:ext cx="0" cy="1168258"/>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1" name="组合 380"/>
          <p:cNvGrpSpPr/>
          <p:nvPr/>
        </p:nvGrpSpPr>
        <p:grpSpPr>
          <a:xfrm>
            <a:off x="5333508" y="2626246"/>
            <a:ext cx="2697653" cy="855990"/>
            <a:chOff x="5526640" y="1825630"/>
            <a:chExt cx="5220570" cy="667363"/>
          </a:xfrm>
        </p:grpSpPr>
        <p:cxnSp>
          <p:nvCxnSpPr>
            <p:cNvPr id="382" name="直接连接符 381"/>
            <p:cNvCxnSpPr/>
            <p:nvPr/>
          </p:nvCxnSpPr>
          <p:spPr>
            <a:xfrm>
              <a:off x="5526640" y="1825630"/>
              <a:ext cx="5210856"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383" name="直接连接符 382"/>
            <p:cNvCxnSpPr/>
            <p:nvPr/>
          </p:nvCxnSpPr>
          <p:spPr>
            <a:xfrm>
              <a:off x="10747210" y="1825630"/>
              <a:ext cx="0" cy="667363"/>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4" name="组合 383"/>
          <p:cNvGrpSpPr/>
          <p:nvPr/>
        </p:nvGrpSpPr>
        <p:grpSpPr>
          <a:xfrm flipH="1">
            <a:off x="2102899" y="1950177"/>
            <a:ext cx="2588014" cy="1827074"/>
            <a:chOff x="5526640" y="1825630"/>
            <a:chExt cx="5210856" cy="1341486"/>
          </a:xfrm>
        </p:grpSpPr>
        <p:cxnSp>
          <p:nvCxnSpPr>
            <p:cNvPr id="385" name="直接连接符 384"/>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6" name="直接连接符 385"/>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87" name="组合 386"/>
          <p:cNvGrpSpPr/>
          <p:nvPr/>
        </p:nvGrpSpPr>
        <p:grpSpPr>
          <a:xfrm flipH="1">
            <a:off x="2939826" y="2194283"/>
            <a:ext cx="1750117" cy="1361631"/>
            <a:chOff x="5526640" y="1825630"/>
            <a:chExt cx="5210856" cy="1341486"/>
          </a:xfrm>
        </p:grpSpPr>
        <p:cxnSp>
          <p:nvCxnSpPr>
            <p:cNvPr id="388" name="直接连接符 387"/>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89" name="直接连接符 388"/>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0" name="组合 389"/>
          <p:cNvGrpSpPr/>
          <p:nvPr/>
        </p:nvGrpSpPr>
        <p:grpSpPr>
          <a:xfrm flipH="1">
            <a:off x="3873708" y="2439257"/>
            <a:ext cx="816234" cy="1218551"/>
            <a:chOff x="5526640" y="1825630"/>
            <a:chExt cx="5210856" cy="1341486"/>
          </a:xfrm>
        </p:grpSpPr>
        <p:cxnSp>
          <p:nvCxnSpPr>
            <p:cNvPr id="391" name="直接连接符 390"/>
            <p:cNvCxnSpPr/>
            <p:nvPr/>
          </p:nvCxnSpPr>
          <p:spPr>
            <a:xfrm>
              <a:off x="5526640" y="1825630"/>
              <a:ext cx="5210856" cy="0"/>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2" name="直接连接符 391"/>
            <p:cNvCxnSpPr/>
            <p:nvPr/>
          </p:nvCxnSpPr>
          <p:spPr>
            <a:xfrm>
              <a:off x="10737495" y="1825630"/>
              <a:ext cx="0" cy="1341486"/>
            </a:xfrm>
            <a:prstGeom prst="line">
              <a:avLst/>
            </a:prstGeom>
            <a:noFill/>
            <a:ln w="19050" cap="sq">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3" name="组合 392"/>
          <p:cNvGrpSpPr/>
          <p:nvPr/>
        </p:nvGrpSpPr>
        <p:grpSpPr>
          <a:xfrm>
            <a:off x="1799177" y="3128238"/>
            <a:ext cx="6112648" cy="746763"/>
            <a:chOff x="1805721" y="3620584"/>
            <a:chExt cx="6446933" cy="787602"/>
          </a:xfrm>
        </p:grpSpPr>
        <p:cxnSp>
          <p:nvCxnSpPr>
            <p:cNvPr id="394" name="直接连接符 393"/>
            <p:cNvCxnSpPr/>
            <p:nvPr/>
          </p:nvCxnSpPr>
          <p:spPr>
            <a:xfrm>
              <a:off x="1808036" y="3620584"/>
              <a:ext cx="0" cy="787602"/>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5" name="直接连接符 394"/>
            <p:cNvCxnSpPr/>
            <p:nvPr/>
          </p:nvCxnSpPr>
          <p:spPr>
            <a:xfrm flipH="1">
              <a:off x="1805721" y="3620584"/>
              <a:ext cx="60631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6" name="直接连接符 395"/>
            <p:cNvCxnSpPr/>
            <p:nvPr/>
          </p:nvCxnSpPr>
          <p:spPr>
            <a:xfrm>
              <a:off x="7881633" y="3620584"/>
              <a:ext cx="0" cy="43601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97" name="直接连接符 396"/>
            <p:cNvCxnSpPr/>
            <p:nvPr/>
          </p:nvCxnSpPr>
          <p:spPr>
            <a:xfrm flipH="1">
              <a:off x="7881633" y="4056594"/>
              <a:ext cx="37102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98" name="组合 397"/>
          <p:cNvGrpSpPr/>
          <p:nvPr/>
        </p:nvGrpSpPr>
        <p:grpSpPr>
          <a:xfrm>
            <a:off x="1806822" y="4022877"/>
            <a:ext cx="9019142" cy="2047497"/>
            <a:chOff x="1752524" y="2316829"/>
            <a:chExt cx="9501208" cy="2156934"/>
          </a:xfrm>
        </p:grpSpPr>
        <p:cxnSp>
          <p:nvCxnSpPr>
            <p:cNvPr id="399" name="直接连接符 398"/>
            <p:cNvCxnSpPr/>
            <p:nvPr/>
          </p:nvCxnSpPr>
          <p:spPr>
            <a:xfrm flipH="1">
              <a:off x="1752524" y="4473763"/>
              <a:ext cx="9501208"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11253729" y="2316829"/>
              <a:ext cx="0" cy="215194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01" name="组合 400"/>
          <p:cNvGrpSpPr/>
          <p:nvPr/>
        </p:nvGrpSpPr>
        <p:grpSpPr>
          <a:xfrm>
            <a:off x="1121021" y="3887852"/>
            <a:ext cx="10411306" cy="2368641"/>
            <a:chOff x="1805720" y="4629712"/>
            <a:chExt cx="9520436" cy="2093905"/>
          </a:xfrm>
        </p:grpSpPr>
        <p:grpSp>
          <p:nvGrpSpPr>
            <p:cNvPr id="402" name="组合 401"/>
            <p:cNvGrpSpPr/>
            <p:nvPr/>
          </p:nvGrpSpPr>
          <p:grpSpPr>
            <a:xfrm>
              <a:off x="1805720" y="4629712"/>
              <a:ext cx="9520435" cy="2093905"/>
              <a:chOff x="1744471" y="2382316"/>
              <a:chExt cx="9509258" cy="2091447"/>
            </a:xfrm>
          </p:grpSpPr>
          <p:cxnSp>
            <p:nvCxnSpPr>
              <p:cNvPr id="405" name="直接连接符 404"/>
              <p:cNvCxnSpPr/>
              <p:nvPr/>
            </p:nvCxnSpPr>
            <p:spPr>
              <a:xfrm>
                <a:off x="1744471" y="2382316"/>
                <a:ext cx="0" cy="2088922"/>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flipH="1">
                <a:off x="1744472" y="4473763"/>
                <a:ext cx="9509257"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11253729" y="2419000"/>
                <a:ext cx="0" cy="204977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403" name="直接连接符 402"/>
            <p:cNvCxnSpPr/>
            <p:nvPr/>
          </p:nvCxnSpPr>
          <p:spPr>
            <a:xfrm>
              <a:off x="1805721" y="4629712"/>
              <a:ext cx="191496"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p:nvPr/>
          </p:nvCxnSpPr>
          <p:spPr>
            <a:xfrm>
              <a:off x="11187438" y="4662757"/>
              <a:ext cx="138718" cy="0"/>
            </a:xfrm>
            <a:prstGeom prst="line">
              <a:avLst/>
            </a:prstGeom>
            <a:ln w="76200" cap="sq">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8" name="组合 407"/>
          <p:cNvGrpSpPr/>
          <p:nvPr/>
        </p:nvGrpSpPr>
        <p:grpSpPr>
          <a:xfrm>
            <a:off x="2279456" y="3983985"/>
            <a:ext cx="5106595" cy="1461540"/>
            <a:chOff x="1805721" y="4522265"/>
            <a:chExt cx="9520434" cy="2226972"/>
          </a:xfrm>
        </p:grpSpPr>
        <p:grpSp>
          <p:nvGrpSpPr>
            <p:cNvPr id="409" name="组合 408"/>
            <p:cNvGrpSpPr/>
            <p:nvPr/>
          </p:nvGrpSpPr>
          <p:grpSpPr>
            <a:xfrm>
              <a:off x="1805721" y="4522265"/>
              <a:ext cx="9520434" cy="2226972"/>
              <a:chOff x="1744472" y="2274995"/>
              <a:chExt cx="9509257" cy="2224358"/>
            </a:xfrm>
          </p:grpSpPr>
          <p:cxnSp>
            <p:nvCxnSpPr>
              <p:cNvPr id="411" name="直接连接符 410"/>
              <p:cNvCxnSpPr/>
              <p:nvPr/>
            </p:nvCxnSpPr>
            <p:spPr>
              <a:xfrm>
                <a:off x="1744472" y="3175426"/>
                <a:ext cx="0" cy="129581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flipH="1">
                <a:off x="1744472" y="4499353"/>
                <a:ext cx="950925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11253729" y="2274995"/>
                <a:ext cx="0" cy="219377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410" name="直接连接符 409"/>
            <p:cNvCxnSpPr/>
            <p:nvPr/>
          </p:nvCxnSpPr>
          <p:spPr>
            <a:xfrm>
              <a:off x="1805721" y="5423754"/>
              <a:ext cx="432604" cy="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4" name="组合 413"/>
          <p:cNvGrpSpPr/>
          <p:nvPr/>
        </p:nvGrpSpPr>
        <p:grpSpPr>
          <a:xfrm>
            <a:off x="3520683" y="3886673"/>
            <a:ext cx="220871" cy="1005969"/>
            <a:chOff x="1744472" y="3175426"/>
            <a:chExt cx="1545101" cy="1323927"/>
          </a:xfrm>
        </p:grpSpPr>
        <p:cxnSp>
          <p:nvCxnSpPr>
            <p:cNvPr id="415" name="直接连接符 414"/>
            <p:cNvCxnSpPr/>
            <p:nvPr/>
          </p:nvCxnSpPr>
          <p:spPr>
            <a:xfrm>
              <a:off x="1744472" y="3175426"/>
              <a:ext cx="0" cy="129581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flipH="1">
              <a:off x="1744472" y="4499353"/>
              <a:ext cx="1545101"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7" name="组合 416"/>
          <p:cNvGrpSpPr/>
          <p:nvPr/>
        </p:nvGrpSpPr>
        <p:grpSpPr>
          <a:xfrm>
            <a:off x="4935308" y="4706048"/>
            <a:ext cx="144338" cy="1359584"/>
            <a:chOff x="1394481" y="2825658"/>
            <a:chExt cx="1009711" cy="1789312"/>
          </a:xfrm>
        </p:grpSpPr>
        <p:cxnSp>
          <p:nvCxnSpPr>
            <p:cNvPr id="418" name="直接连接符 417"/>
            <p:cNvCxnSpPr/>
            <p:nvPr/>
          </p:nvCxnSpPr>
          <p:spPr>
            <a:xfrm>
              <a:off x="1394481" y="2847441"/>
              <a:ext cx="0" cy="176752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flipH="1">
              <a:off x="1394481" y="2825658"/>
              <a:ext cx="10097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0" name="组合 419"/>
          <p:cNvGrpSpPr/>
          <p:nvPr/>
        </p:nvGrpSpPr>
        <p:grpSpPr>
          <a:xfrm>
            <a:off x="7690485" y="4376982"/>
            <a:ext cx="537165" cy="1387274"/>
            <a:chOff x="1239056" y="2754720"/>
            <a:chExt cx="2279270" cy="1885824"/>
          </a:xfrm>
        </p:grpSpPr>
        <p:cxnSp>
          <p:nvCxnSpPr>
            <p:cNvPr id="421" name="直接连接符 420"/>
            <p:cNvCxnSpPr/>
            <p:nvPr/>
          </p:nvCxnSpPr>
          <p:spPr>
            <a:xfrm>
              <a:off x="1239056" y="2770734"/>
              <a:ext cx="0" cy="186981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flipH="1">
              <a:off x="1239056" y="2754720"/>
              <a:ext cx="227927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23" name="组合 422"/>
          <p:cNvGrpSpPr/>
          <p:nvPr/>
        </p:nvGrpSpPr>
        <p:grpSpPr>
          <a:xfrm>
            <a:off x="9963934" y="3601257"/>
            <a:ext cx="1203172" cy="391805"/>
            <a:chOff x="571433" y="3331468"/>
            <a:chExt cx="5105236" cy="1364800"/>
          </a:xfrm>
        </p:grpSpPr>
        <p:cxnSp>
          <p:nvCxnSpPr>
            <p:cNvPr id="424" name="直接连接符 423"/>
            <p:cNvCxnSpPr/>
            <p:nvPr/>
          </p:nvCxnSpPr>
          <p:spPr>
            <a:xfrm flipH="1">
              <a:off x="4935700" y="4041201"/>
              <a:ext cx="740969"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73332" y="3356998"/>
              <a:ext cx="0" cy="133927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flipH="1">
              <a:off x="571433" y="3331468"/>
              <a:ext cx="436426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27" name="直接连接符 426"/>
            <p:cNvCxnSpPr/>
            <p:nvPr/>
          </p:nvCxnSpPr>
          <p:spPr>
            <a:xfrm>
              <a:off x="4935700" y="3331468"/>
              <a:ext cx="0" cy="68233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28" name="组合 427"/>
          <p:cNvGrpSpPr/>
          <p:nvPr/>
        </p:nvGrpSpPr>
        <p:grpSpPr>
          <a:xfrm>
            <a:off x="11115863" y="3669060"/>
            <a:ext cx="274434" cy="522964"/>
            <a:chOff x="4311617" y="4168879"/>
            <a:chExt cx="274449" cy="522994"/>
          </a:xfrm>
        </p:grpSpPr>
        <p:sp>
          <p:nvSpPr>
            <p:cNvPr id="429" name="流程图: 手动操作 428"/>
            <p:cNvSpPr/>
            <p:nvPr/>
          </p:nvSpPr>
          <p:spPr>
            <a:xfrm rot="16200000">
              <a:off x="4229749" y="4326091"/>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0" name="矩形 429"/>
            <p:cNvSpPr/>
            <p:nvPr/>
          </p:nvSpPr>
          <p:spPr>
            <a:xfrm>
              <a:off x="4311617" y="4168879"/>
              <a:ext cx="274449" cy="522994"/>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1" name="组合 430"/>
          <p:cNvGrpSpPr/>
          <p:nvPr/>
        </p:nvGrpSpPr>
        <p:grpSpPr>
          <a:xfrm>
            <a:off x="7887377" y="3395618"/>
            <a:ext cx="274434" cy="522964"/>
            <a:chOff x="4311617" y="4168879"/>
            <a:chExt cx="274449" cy="522993"/>
          </a:xfrm>
        </p:grpSpPr>
        <p:sp>
          <p:nvSpPr>
            <p:cNvPr id="432" name="流程图: 手动操作 431"/>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3" name="矩形 432"/>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cxnSp>
        <p:nvCxnSpPr>
          <p:cNvPr id="434" name="直接连接符 433"/>
          <p:cNvCxnSpPr/>
          <p:nvPr/>
        </p:nvCxnSpPr>
        <p:spPr>
          <a:xfrm>
            <a:off x="4557577" y="3992907"/>
            <a:ext cx="0" cy="317419"/>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435" name="组合 434"/>
          <p:cNvGrpSpPr/>
          <p:nvPr/>
        </p:nvGrpSpPr>
        <p:grpSpPr>
          <a:xfrm>
            <a:off x="4660416" y="4131436"/>
            <a:ext cx="274434" cy="522964"/>
            <a:chOff x="4311617" y="4168879"/>
            <a:chExt cx="274449" cy="522993"/>
          </a:xfrm>
        </p:grpSpPr>
        <p:sp>
          <p:nvSpPr>
            <p:cNvPr id="436" name="流程图: 手动操作 435"/>
            <p:cNvSpPr/>
            <p:nvPr/>
          </p:nvSpPr>
          <p:spPr>
            <a:xfrm rot="16200000">
              <a:off x="4218651" y="4335179"/>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37" name="矩形 436"/>
            <p:cNvSpPr/>
            <p:nvPr/>
          </p:nvSpPr>
          <p:spPr>
            <a:xfrm>
              <a:off x="4311617" y="4168879"/>
              <a:ext cx="274449" cy="52299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grpSp>
        <p:nvGrpSpPr>
          <p:cNvPr id="438" name="组合 437"/>
          <p:cNvGrpSpPr/>
          <p:nvPr/>
        </p:nvGrpSpPr>
        <p:grpSpPr>
          <a:xfrm>
            <a:off x="6673119" y="5383984"/>
            <a:ext cx="1378127" cy="404007"/>
            <a:chOff x="1421749" y="2325715"/>
            <a:chExt cx="1131743" cy="531703"/>
          </a:xfrm>
        </p:grpSpPr>
        <p:cxnSp>
          <p:nvCxnSpPr>
            <p:cNvPr id="439" name="直接连接符 438"/>
            <p:cNvCxnSpPr/>
            <p:nvPr/>
          </p:nvCxnSpPr>
          <p:spPr>
            <a:xfrm>
              <a:off x="2553492" y="2325715"/>
              <a:ext cx="0" cy="531703"/>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flipH="1">
              <a:off x="1421749" y="2857418"/>
              <a:ext cx="83548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41" name="组合 440"/>
          <p:cNvGrpSpPr/>
          <p:nvPr/>
        </p:nvGrpSpPr>
        <p:grpSpPr>
          <a:xfrm>
            <a:off x="9540087" y="1896016"/>
            <a:ext cx="286797" cy="1977742"/>
            <a:chOff x="1394482" y="2325714"/>
            <a:chExt cx="1159010" cy="531704"/>
          </a:xfrm>
        </p:grpSpPr>
        <p:cxnSp>
          <p:nvCxnSpPr>
            <p:cNvPr id="442" name="直接连接符 441"/>
            <p:cNvCxnSpPr/>
            <p:nvPr/>
          </p:nvCxnSpPr>
          <p:spPr>
            <a:xfrm>
              <a:off x="2553492" y="2325714"/>
              <a:ext cx="0" cy="526135"/>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cxnSp>
          <p:nvCxnSpPr>
            <p:cNvPr id="443" name="直接连接符 442"/>
            <p:cNvCxnSpPr/>
            <p:nvPr/>
          </p:nvCxnSpPr>
          <p:spPr>
            <a:xfrm flipH="1">
              <a:off x="1394482" y="2857418"/>
              <a:ext cx="1159010" cy="0"/>
            </a:xfrm>
            <a:prstGeom prst="line">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cxnSp>
      </p:grpSp>
      <p:sp>
        <p:nvSpPr>
          <p:cNvPr id="444" name="流程图: 延期 443"/>
          <p:cNvSpPr/>
          <p:nvPr/>
        </p:nvSpPr>
        <p:spPr>
          <a:xfrm>
            <a:off x="9957786" y="1740688"/>
            <a:ext cx="250811" cy="203189"/>
          </a:xfrm>
          <a:prstGeom prst="flowChartDelay">
            <a:avLst/>
          </a:prstGeom>
          <a:noFill/>
          <a:ln w="31750" cap="sq">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445" name="直接连接符 444"/>
          <p:cNvCxnSpPr/>
          <p:nvPr/>
        </p:nvCxnSpPr>
        <p:spPr>
          <a:xfrm>
            <a:off x="4369149" y="2636060"/>
            <a:ext cx="0" cy="317186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446" name="直接连接符 445"/>
          <p:cNvCxnSpPr/>
          <p:nvPr/>
        </p:nvCxnSpPr>
        <p:spPr>
          <a:xfrm>
            <a:off x="9540087" y="4006116"/>
            <a:ext cx="72773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47" name="组合 446"/>
          <p:cNvGrpSpPr/>
          <p:nvPr/>
        </p:nvGrpSpPr>
        <p:grpSpPr>
          <a:xfrm>
            <a:off x="5422458" y="3510752"/>
            <a:ext cx="1317601" cy="1506357"/>
            <a:chOff x="5627149" y="4024017"/>
            <a:chExt cx="1389657" cy="1588736"/>
          </a:xfrm>
        </p:grpSpPr>
        <p:sp>
          <p:nvSpPr>
            <p:cNvPr id="448" name="矩形 447"/>
            <p:cNvSpPr/>
            <p:nvPr/>
          </p:nvSpPr>
          <p:spPr>
            <a:xfrm>
              <a:off x="5635130" y="4058982"/>
              <a:ext cx="1327324" cy="1553771"/>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49" name="矩形 448"/>
            <p:cNvSpPr/>
            <p:nvPr/>
          </p:nvSpPr>
          <p:spPr>
            <a:xfrm>
              <a:off x="5627149" y="411947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0" name="矩形 449"/>
            <p:cNvSpPr/>
            <p:nvPr/>
          </p:nvSpPr>
          <p:spPr>
            <a:xfrm>
              <a:off x="5627149" y="4336518"/>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1" name="矩形 450"/>
            <p:cNvSpPr/>
            <p:nvPr/>
          </p:nvSpPr>
          <p:spPr>
            <a:xfrm>
              <a:off x="5627149" y="4770476"/>
              <a:ext cx="46865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a:t>
              </a:r>
              <a:endParaRPr lang="zh-CN" altLang="en-US" sz="1400" dirty="0">
                <a:latin typeface="Times New Roman" panose="02020603050405020304" pitchFamily="18" charset="0"/>
                <a:cs typeface="Times New Roman" panose="02020603050405020304" pitchFamily="18" charset="0"/>
              </a:endParaRPr>
            </a:p>
          </p:txBody>
        </p:sp>
        <p:sp>
          <p:nvSpPr>
            <p:cNvPr id="452" name="矩形 451"/>
            <p:cNvSpPr/>
            <p:nvPr/>
          </p:nvSpPr>
          <p:spPr>
            <a:xfrm>
              <a:off x="5627150" y="5220981"/>
              <a:ext cx="51092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WD</a:t>
              </a:r>
              <a:endParaRPr lang="zh-CN" altLang="en-US" sz="1400" dirty="0">
                <a:latin typeface="Times New Roman" panose="02020603050405020304" pitchFamily="18" charset="0"/>
                <a:cs typeface="Times New Roman" panose="02020603050405020304" pitchFamily="18" charset="0"/>
              </a:endParaRPr>
            </a:p>
          </p:txBody>
        </p:sp>
        <p:sp>
          <p:nvSpPr>
            <p:cNvPr id="453" name="矩形 452"/>
            <p:cNvSpPr/>
            <p:nvPr/>
          </p:nvSpPr>
          <p:spPr>
            <a:xfrm>
              <a:off x="6026642" y="4024017"/>
              <a:ext cx="488940"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WE</a:t>
              </a:r>
              <a:endParaRPr lang="zh-CN" altLang="en-US" sz="1400" dirty="0">
                <a:latin typeface="Times New Roman" panose="02020603050405020304" pitchFamily="18" charset="0"/>
                <a:cs typeface="Times New Roman" panose="02020603050405020304" pitchFamily="18" charset="0"/>
              </a:endParaRPr>
            </a:p>
          </p:txBody>
        </p:sp>
        <p:sp>
          <p:nvSpPr>
            <p:cNvPr id="454" name="矩形 453"/>
            <p:cNvSpPr/>
            <p:nvPr/>
          </p:nvSpPr>
          <p:spPr>
            <a:xfrm>
              <a:off x="6600563" y="4112701"/>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R1</a:t>
              </a:r>
              <a:endParaRPr lang="zh-CN" altLang="en-US" sz="1400" dirty="0">
                <a:latin typeface="Times New Roman" panose="02020603050405020304" pitchFamily="18" charset="0"/>
                <a:cs typeface="Times New Roman" panose="02020603050405020304" pitchFamily="18" charset="0"/>
              </a:endParaRPr>
            </a:p>
          </p:txBody>
        </p:sp>
        <p:sp>
          <p:nvSpPr>
            <p:cNvPr id="455" name="矩形 454"/>
            <p:cNvSpPr/>
            <p:nvPr/>
          </p:nvSpPr>
          <p:spPr>
            <a:xfrm>
              <a:off x="6597005" y="4365398"/>
              <a:ext cx="416243" cy="32447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R2</a:t>
              </a:r>
              <a:endParaRPr lang="zh-CN" altLang="en-US" sz="1400" dirty="0">
                <a:latin typeface="Times New Roman" panose="02020603050405020304" pitchFamily="18" charset="0"/>
                <a:cs typeface="Times New Roman" panose="02020603050405020304" pitchFamily="18" charset="0"/>
              </a:endParaRPr>
            </a:p>
          </p:txBody>
        </p:sp>
        <p:sp>
          <p:nvSpPr>
            <p:cNvPr id="456" name="矩形 455"/>
            <p:cNvSpPr/>
            <p:nvPr/>
          </p:nvSpPr>
          <p:spPr>
            <a:xfrm>
              <a:off x="5983002" y="4801646"/>
              <a:ext cx="969090" cy="551564"/>
            </a:xfrm>
            <a:prstGeom prst="rect">
              <a:avLst/>
            </a:prstGeom>
          </p:spPr>
          <p:txBody>
            <a:bodyPr wrap="none">
              <a:spAutoFit/>
            </a:bodyPr>
            <a:lstStyle/>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Register</a:t>
              </a:r>
            </a:p>
            <a:p>
              <a:pPr algn="ctr"/>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File</a:t>
              </a:r>
              <a:endParaRPr lang="zh-CN" altLang="en-US" sz="1400" b="1" dirty="0">
                <a:latin typeface="Segoe UI Black" panose="020B0A02040204020203" pitchFamily="34" charset="0"/>
                <a:cs typeface="Segoe UI Black" panose="020B0A02040204020203" pitchFamily="34" charset="0"/>
              </a:endParaRPr>
            </a:p>
          </p:txBody>
        </p:sp>
      </p:grpSp>
      <p:grpSp>
        <p:nvGrpSpPr>
          <p:cNvPr id="457" name="组合 456"/>
          <p:cNvGrpSpPr/>
          <p:nvPr/>
        </p:nvGrpSpPr>
        <p:grpSpPr>
          <a:xfrm>
            <a:off x="9095937" y="3530863"/>
            <a:ext cx="420145" cy="877029"/>
            <a:chOff x="9501522" y="3862856"/>
            <a:chExt cx="443122" cy="924992"/>
          </a:xfrm>
        </p:grpSpPr>
        <p:sp>
          <p:nvSpPr>
            <p:cNvPr id="458" name="任意多边形: 形状 259"/>
            <p:cNvSpPr/>
            <p:nvPr/>
          </p:nvSpPr>
          <p:spPr>
            <a:xfrm>
              <a:off x="9501522" y="3862856"/>
              <a:ext cx="443122" cy="924992"/>
            </a:xfrm>
            <a:custGeom>
              <a:avLst/>
              <a:gdLst>
                <a:gd name="connsiteX0" fmla="*/ 0 w 567834"/>
                <a:gd name="connsiteY0" fmla="*/ 0 h 877078"/>
                <a:gd name="connsiteX1" fmla="*/ 567834 w 567834"/>
                <a:gd name="connsiteY1" fmla="*/ 293248 h 877078"/>
                <a:gd name="connsiteX2" fmla="*/ 567834 w 567834"/>
                <a:gd name="connsiteY2" fmla="*/ 639814 h 877078"/>
                <a:gd name="connsiteX3" fmla="*/ 5332 w 567834"/>
                <a:gd name="connsiteY3" fmla="*/ 877078 h 877078"/>
                <a:gd name="connsiteX4" fmla="*/ 5332 w 567834"/>
                <a:gd name="connsiteY4" fmla="*/ 525180 h 877078"/>
                <a:gd name="connsiteX5" fmla="*/ 66647 w 567834"/>
                <a:gd name="connsiteY5" fmla="*/ 445204 h 877078"/>
                <a:gd name="connsiteX6" fmla="*/ 0 w 567834"/>
                <a:gd name="connsiteY6" fmla="*/ 338568 h 877078"/>
                <a:gd name="connsiteX7" fmla="*/ 0 w 567834"/>
                <a:gd name="connsiteY7" fmla="*/ 0 h 87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834" h="877078">
                  <a:moveTo>
                    <a:pt x="0" y="0"/>
                  </a:moveTo>
                  <a:lnTo>
                    <a:pt x="567834" y="293248"/>
                  </a:lnTo>
                  <a:lnTo>
                    <a:pt x="567834" y="639814"/>
                  </a:lnTo>
                  <a:lnTo>
                    <a:pt x="5332" y="877078"/>
                  </a:lnTo>
                  <a:lnTo>
                    <a:pt x="5332" y="525180"/>
                  </a:lnTo>
                  <a:lnTo>
                    <a:pt x="66647" y="445204"/>
                  </a:lnTo>
                  <a:lnTo>
                    <a:pt x="0" y="338568"/>
                  </a:lnTo>
                  <a:lnTo>
                    <a:pt x="0" y="0"/>
                  </a:lnTo>
                  <a:close/>
                </a:path>
              </a:pathLst>
            </a:custGeom>
            <a:solidFill>
              <a:srgbClr val="ED7D3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59" name="矩形 458"/>
            <p:cNvSpPr/>
            <p:nvPr/>
          </p:nvSpPr>
          <p:spPr>
            <a:xfrm rot="16200000">
              <a:off x="9410367" y="4144538"/>
              <a:ext cx="580238" cy="324473"/>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460" name="直接连接符 459"/>
          <p:cNvCxnSpPr/>
          <p:nvPr/>
        </p:nvCxnSpPr>
        <p:spPr>
          <a:xfrm>
            <a:off x="1799177" y="4092600"/>
            <a:ext cx="0" cy="1973032"/>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p:nvCxnSpPr>
        <p:spPr>
          <a:xfrm>
            <a:off x="1809981" y="4085041"/>
            <a:ext cx="15557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62" name="组合 461"/>
          <p:cNvGrpSpPr/>
          <p:nvPr/>
        </p:nvGrpSpPr>
        <p:grpSpPr>
          <a:xfrm>
            <a:off x="1955154" y="3712346"/>
            <a:ext cx="274434" cy="522964"/>
            <a:chOff x="1970227" y="4236633"/>
            <a:chExt cx="289442" cy="551563"/>
          </a:xfrm>
        </p:grpSpPr>
        <p:sp>
          <p:nvSpPr>
            <p:cNvPr id="463" name="流程图: 手动操作 462"/>
            <p:cNvSpPr/>
            <p:nvPr/>
          </p:nvSpPr>
          <p:spPr>
            <a:xfrm rot="16200000">
              <a:off x="1867160" y="4412019"/>
              <a:ext cx="491664" cy="208761"/>
            </a:xfrm>
            <a:prstGeom prst="flowChartManualOperation">
              <a:avLst/>
            </a:prstGeom>
            <a:solidFill>
              <a:srgbClr val="FFFFFF"/>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4" name="矩形 463"/>
            <p:cNvSpPr/>
            <p:nvPr/>
          </p:nvSpPr>
          <p:spPr>
            <a:xfrm>
              <a:off x="1970227" y="4236633"/>
              <a:ext cx="289442" cy="551563"/>
            </a:xfrm>
            <a:prstGeom prst="rect">
              <a:avLst/>
            </a:prstGeom>
          </p:spPr>
          <p:txBody>
            <a:bodyPr wrap="none">
              <a:spAutoFit/>
            </a:bodyPr>
            <a:lstStyle/>
            <a:p>
              <a:r>
                <a:rPr lang="en-US" altLang="zh-CN" sz="1400" dirty="0">
                  <a:solidFill>
                    <a:schemeClr val="bg1">
                      <a:lumMod val="50000"/>
                    </a:schemeClr>
                  </a:solidFill>
                  <a:latin typeface="Times New Roman" panose="02020603050405020304" pitchFamily="18" charset="0"/>
                  <a:cs typeface="Times New Roman" panose="02020603050405020304" pitchFamily="18" charset="0"/>
                </a:rPr>
                <a:t>0</a:t>
              </a:r>
            </a:p>
            <a:p>
              <a:r>
                <a:rPr lang="en-US" altLang="zh-CN" sz="1400" dirty="0">
                  <a:solidFill>
                    <a:srgbClr val="0066FF"/>
                  </a:solidFill>
                  <a:latin typeface="Times New Roman" panose="02020603050405020304" pitchFamily="18" charset="0"/>
                  <a:cs typeface="Times New Roman" panose="02020603050405020304" pitchFamily="18" charset="0"/>
                </a:rPr>
                <a:t>1</a:t>
              </a:r>
              <a:endParaRPr lang="zh-CN" altLang="en-US" sz="1400" dirty="0">
                <a:solidFill>
                  <a:srgbClr val="0066FF"/>
                </a:solidFill>
                <a:latin typeface="Times New Roman" panose="02020603050405020304" pitchFamily="18" charset="0"/>
                <a:cs typeface="Times New Roman" panose="02020603050405020304" pitchFamily="18" charset="0"/>
              </a:endParaRPr>
            </a:p>
          </p:txBody>
        </p:sp>
      </p:grpSp>
      <p:sp>
        <p:nvSpPr>
          <p:cNvPr id="465" name="文本框 464"/>
          <p:cNvSpPr txBox="1"/>
          <p:nvPr/>
        </p:nvSpPr>
        <p:spPr>
          <a:xfrm>
            <a:off x="9715479" y="2116960"/>
            <a:ext cx="1128002" cy="461665"/>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4472C4"/>
                </a:solidFill>
              </a:rPr>
              <a:t>比较</a:t>
            </a:r>
            <a:endParaRPr lang="en-US" altLang="zh-CN" dirty="0">
              <a:solidFill>
                <a:srgbClr val="4472C4"/>
              </a:solidFill>
            </a:endParaRPr>
          </a:p>
        </p:txBody>
      </p:sp>
      <p:grpSp>
        <p:nvGrpSpPr>
          <p:cNvPr id="466" name="组合 465"/>
          <p:cNvGrpSpPr/>
          <p:nvPr/>
        </p:nvGrpSpPr>
        <p:grpSpPr>
          <a:xfrm>
            <a:off x="8214876" y="3828017"/>
            <a:ext cx="444521" cy="993977"/>
            <a:chOff x="4336181" y="4140652"/>
            <a:chExt cx="214541" cy="587002"/>
          </a:xfrm>
        </p:grpSpPr>
        <p:sp>
          <p:nvSpPr>
            <p:cNvPr id="467" name="流程图: 手动操作 466"/>
            <p:cNvSpPr/>
            <p:nvPr/>
          </p:nvSpPr>
          <p:spPr>
            <a:xfrm rot="16200000">
              <a:off x="4158248" y="4335179"/>
              <a:ext cx="587002" cy="197947"/>
            </a:xfrm>
            <a:prstGeom prst="flowChartManualOperation">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8" name="矩形 467"/>
            <p:cNvSpPr/>
            <p:nvPr/>
          </p:nvSpPr>
          <p:spPr>
            <a:xfrm>
              <a:off x="4336181" y="4155434"/>
              <a:ext cx="175776" cy="563153"/>
            </a:xfrm>
            <a:prstGeom prst="rect">
              <a:avLst/>
            </a:prstGeom>
          </p:spPr>
          <p:txBody>
            <a:bodyPr wrap="none">
              <a:spAutoFit/>
            </a:bodyPr>
            <a:lstStyle/>
            <a:p>
              <a:r>
                <a:rPr lang="en-US" altLang="zh-CN" sz="1400" dirty="0">
                  <a:latin typeface="Times New Roman" panose="02020603050405020304" pitchFamily="18" charset="0"/>
                  <a:cs typeface="Times New Roman" panose="02020603050405020304" pitchFamily="18" charset="0"/>
                </a:rPr>
                <a:t>00</a:t>
              </a:r>
            </a:p>
            <a:p>
              <a:r>
                <a:rPr lang="en-US" altLang="zh-CN" sz="1400" dirty="0">
                  <a:latin typeface="Times New Roman" panose="02020603050405020304" pitchFamily="18" charset="0"/>
                  <a:cs typeface="Times New Roman" panose="02020603050405020304" pitchFamily="18" charset="0"/>
                </a:rPr>
                <a:t>01</a:t>
              </a:r>
            </a:p>
            <a:p>
              <a:r>
                <a:rPr lang="en-US" altLang="zh-CN" sz="1400" dirty="0">
                  <a:latin typeface="Times New Roman" panose="02020603050405020304" pitchFamily="18" charset="0"/>
                  <a:cs typeface="Times New Roman" panose="02020603050405020304" pitchFamily="18" charset="0"/>
                </a:rPr>
                <a:t>10</a:t>
              </a:r>
            </a:p>
            <a:p>
              <a:r>
                <a:rPr lang="en-US" altLang="zh-CN" sz="1400" dirty="0">
                  <a:latin typeface="Times New Roman" panose="02020603050405020304" pitchFamily="18" charset="0"/>
                  <a:cs typeface="Times New Roman" panose="02020603050405020304" pitchFamily="18" charset="0"/>
                </a:rPr>
                <a:t>11</a:t>
              </a:r>
              <a:endParaRPr lang="zh-CN" altLang="en-US" sz="1400" dirty="0">
                <a:latin typeface="Times New Roman" panose="02020603050405020304" pitchFamily="18" charset="0"/>
                <a:cs typeface="Times New Roman" panose="02020603050405020304" pitchFamily="18" charset="0"/>
              </a:endParaRPr>
            </a:p>
          </p:txBody>
        </p:sp>
      </p:grpSp>
      <p:cxnSp>
        <p:nvCxnSpPr>
          <p:cNvPr id="469" name="直接连接符 468"/>
          <p:cNvCxnSpPr/>
          <p:nvPr/>
        </p:nvCxnSpPr>
        <p:spPr>
          <a:xfrm>
            <a:off x="7160129" y="3983985"/>
            <a:ext cx="1054747" cy="0"/>
          </a:xfrm>
          <a:prstGeom prst="line">
            <a:avLst/>
          </a:prstGeom>
          <a:ln w="76200" cap="sq">
            <a:solidFill>
              <a:srgbClr val="4472C4"/>
            </a:solidFill>
          </a:ln>
        </p:spPr>
        <p:style>
          <a:lnRef idx="1">
            <a:schemeClr val="accent1"/>
          </a:lnRef>
          <a:fillRef idx="0">
            <a:schemeClr val="accent1"/>
          </a:fillRef>
          <a:effectRef idx="0">
            <a:schemeClr val="accent1"/>
          </a:effectRef>
          <a:fontRef idx="minor">
            <a:schemeClr val="tx1"/>
          </a:fontRef>
        </p:style>
      </p:cxnSp>
      <p:grpSp>
        <p:nvGrpSpPr>
          <p:cNvPr id="470" name="组合 469"/>
          <p:cNvGrpSpPr/>
          <p:nvPr/>
        </p:nvGrpSpPr>
        <p:grpSpPr>
          <a:xfrm>
            <a:off x="6833915" y="3550832"/>
            <a:ext cx="452368" cy="958383"/>
            <a:chOff x="7115801" y="4066288"/>
            <a:chExt cx="477107" cy="1010794"/>
          </a:xfrm>
        </p:grpSpPr>
        <p:sp>
          <p:nvSpPr>
            <p:cNvPr id="471" name="矩形 470"/>
            <p:cNvSpPr/>
            <p:nvPr/>
          </p:nvSpPr>
          <p:spPr>
            <a:xfrm>
              <a:off x="7242686" y="4066288"/>
              <a:ext cx="217163" cy="670636"/>
            </a:xfrm>
            <a:prstGeom prst="rect">
              <a:avLst/>
            </a:prstGeom>
            <a:solidFill>
              <a:srgbClr val="33CCCC"/>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72" name="组合 471"/>
            <p:cNvGrpSpPr/>
            <p:nvPr/>
          </p:nvGrpSpPr>
          <p:grpSpPr>
            <a:xfrm>
              <a:off x="7115801" y="4604354"/>
              <a:ext cx="477107" cy="472728"/>
              <a:chOff x="3743887" y="4293594"/>
              <a:chExt cx="477107" cy="472728"/>
            </a:xfrm>
          </p:grpSpPr>
          <p:grpSp>
            <p:nvGrpSpPr>
              <p:cNvPr id="473" name="组合 472"/>
              <p:cNvGrpSpPr/>
              <p:nvPr/>
            </p:nvGrpSpPr>
            <p:grpSpPr>
              <a:xfrm>
                <a:off x="3743887" y="4440399"/>
                <a:ext cx="477107" cy="325923"/>
                <a:chOff x="2146087" y="4862847"/>
                <a:chExt cx="452393" cy="309039"/>
              </a:xfrm>
            </p:grpSpPr>
            <p:cxnSp>
              <p:nvCxnSpPr>
                <p:cNvPr id="475" name="直接连接符 474"/>
                <p:cNvCxnSpPr/>
                <p:nvPr/>
              </p:nvCxnSpPr>
              <p:spPr>
                <a:xfrm flipV="1">
                  <a:off x="2364748" y="4862847"/>
                  <a:ext cx="0" cy="104775"/>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76" name="矩形 475"/>
                <p:cNvSpPr/>
                <p:nvPr/>
              </p:nvSpPr>
              <p:spPr>
                <a:xfrm>
                  <a:off x="2146087" y="4910263"/>
                  <a:ext cx="452393" cy="261623"/>
                </a:xfrm>
                <a:prstGeom prst="rect">
                  <a:avLst/>
                </a:prstGeom>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474" name="等腰三角形 473"/>
              <p:cNvSpPr/>
              <p:nvPr/>
            </p:nvSpPr>
            <p:spPr>
              <a:xfrm>
                <a:off x="3875914" y="4293594"/>
                <a:ext cx="201735" cy="126050"/>
              </a:xfrm>
              <a:prstGeom prst="triangle">
                <a:avLst/>
              </a:prstGeom>
              <a:solidFill>
                <a:srgbClr val="33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sp>
        <p:nvSpPr>
          <p:cNvPr id="477" name="文本框 476"/>
          <p:cNvSpPr txBox="1"/>
          <p:nvPr/>
        </p:nvSpPr>
        <p:spPr>
          <a:xfrm>
            <a:off x="119603" y="3730082"/>
            <a:ext cx="1128002" cy="830997"/>
          </a:xfrm>
          <a:prstGeom prst="rect">
            <a:avLst/>
          </a:prstGeom>
          <a:noFill/>
        </p:spPr>
        <p:txBody>
          <a:bodyPr wrap="square" rtlCol="0">
            <a:spAutoFit/>
          </a:bodyPr>
          <a:lstStyle>
            <a:defPPr>
              <a:defRPr lang="zh-CN"/>
            </a:defPPr>
            <a:lvl1pPr>
              <a:lnSpc>
                <a:spcPct val="150000"/>
              </a:lnSpc>
              <a:defRPr sz="2400">
                <a:solidFill>
                  <a:srgbClr val="C00000"/>
                </a:solidFill>
                <a:latin typeface="微软雅黑" panose="020B0503020204020204" pitchFamily="34" charset="-122"/>
                <a:ea typeface="微软雅黑" panose="020B0503020204020204" pitchFamily="34" charset="-122"/>
                <a:cs typeface="Segoe UI" panose="020B0502040204020203" pitchFamily="34" charset="0"/>
              </a:defRPr>
            </a:lvl1pPr>
          </a:lstStyle>
          <a:p>
            <a:pPr algn="ctr">
              <a:lnSpc>
                <a:spcPct val="100000"/>
              </a:lnSpc>
            </a:pPr>
            <a:r>
              <a:rPr lang="zh-CN" altLang="en-US" dirty="0">
                <a:solidFill>
                  <a:srgbClr val="7030A0"/>
                </a:solidFill>
              </a:rPr>
              <a:t>分支</a:t>
            </a:r>
            <a:endParaRPr lang="en-US" altLang="zh-CN" dirty="0">
              <a:solidFill>
                <a:srgbClr val="7030A0"/>
              </a:solidFill>
            </a:endParaRPr>
          </a:p>
          <a:p>
            <a:pPr algn="ctr">
              <a:lnSpc>
                <a:spcPct val="100000"/>
              </a:lnSpc>
            </a:pPr>
            <a:r>
              <a:rPr lang="zh-CN" altLang="en-US" dirty="0">
                <a:solidFill>
                  <a:srgbClr val="7030A0"/>
                </a:solidFill>
              </a:rPr>
              <a:t>地址</a:t>
            </a:r>
            <a:endParaRPr lang="en-US" altLang="zh-CN" dirty="0">
              <a:solidFill>
                <a:srgbClr val="7030A0"/>
              </a:solidFill>
            </a:endParaRPr>
          </a:p>
        </p:txBody>
      </p:sp>
      <p:sp>
        <p:nvSpPr>
          <p:cNvPr id="252" name="矩形 251"/>
          <p:cNvSpPr/>
          <p:nvPr/>
        </p:nvSpPr>
        <p:spPr>
          <a:xfrm>
            <a:off x="1354818" y="3658283"/>
            <a:ext cx="236207" cy="434316"/>
          </a:xfrm>
          <a:prstGeom prst="rect">
            <a:avLst/>
          </a:prstGeom>
          <a:solidFill>
            <a:srgbClr val="00B05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3" name="矩形 252"/>
          <p:cNvSpPr/>
          <p:nvPr/>
        </p:nvSpPr>
        <p:spPr>
          <a:xfrm>
            <a:off x="1296010" y="3619636"/>
            <a:ext cx="373820" cy="261610"/>
          </a:xfrm>
          <a:prstGeom prst="rect">
            <a:avLst/>
          </a:prstGeom>
        </p:spPr>
        <p:txBody>
          <a:bodyPr wrap="none">
            <a:spAutoFit/>
          </a:bodyPr>
          <a:lstStyle/>
          <a:p>
            <a:r>
              <a:rPr lang="en-US" altLang="zh-CN" sz="1100" dirty="0">
                <a:latin typeface="Times New Roman" panose="02020603050405020304" pitchFamily="18" charset="0"/>
                <a:cs typeface="Times New Roman" panose="02020603050405020304" pitchFamily="18" charset="0"/>
              </a:rPr>
              <a:t>EN</a:t>
            </a:r>
            <a:endParaRPr lang="zh-CN" altLang="en-US" sz="1100" dirty="0">
              <a:latin typeface="Times New Roman" panose="02020603050405020304" pitchFamily="18" charset="0"/>
              <a:cs typeface="Times New Roman" panose="02020603050405020304" pitchFamily="18" charset="0"/>
            </a:endParaRPr>
          </a:p>
        </p:txBody>
      </p:sp>
      <p:grpSp>
        <p:nvGrpSpPr>
          <p:cNvPr id="324" name="组合 323"/>
          <p:cNvGrpSpPr/>
          <p:nvPr/>
        </p:nvGrpSpPr>
        <p:grpSpPr>
          <a:xfrm>
            <a:off x="1254571" y="3966925"/>
            <a:ext cx="452368" cy="448216"/>
            <a:chOff x="3743887" y="4293594"/>
            <a:chExt cx="477107" cy="472728"/>
          </a:xfrm>
          <a:solidFill>
            <a:srgbClr val="59B2FF"/>
          </a:solidFill>
        </p:grpSpPr>
        <p:grpSp>
          <p:nvGrpSpPr>
            <p:cNvPr id="325" name="组合 324"/>
            <p:cNvGrpSpPr/>
            <p:nvPr/>
          </p:nvGrpSpPr>
          <p:grpSpPr>
            <a:xfrm>
              <a:off x="3743887" y="4440398"/>
              <a:ext cx="477107" cy="325924"/>
              <a:chOff x="2146087" y="4862847"/>
              <a:chExt cx="452393" cy="309040"/>
            </a:xfrm>
            <a:grpFill/>
          </p:grpSpPr>
          <p:cxnSp>
            <p:nvCxnSpPr>
              <p:cNvPr id="327" name="直接连接符 326"/>
              <p:cNvCxnSpPr/>
              <p:nvPr/>
            </p:nvCxnSpPr>
            <p:spPr>
              <a:xfrm flipV="1">
                <a:off x="2364748" y="4862847"/>
                <a:ext cx="0" cy="104775"/>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8" name="矩形 327"/>
              <p:cNvSpPr/>
              <p:nvPr/>
            </p:nvSpPr>
            <p:spPr>
              <a:xfrm>
                <a:off x="2146087" y="4910263"/>
                <a:ext cx="452393" cy="261624"/>
              </a:xfrm>
              <a:prstGeom prst="rect">
                <a:avLst/>
              </a:prstGeom>
              <a:noFill/>
            </p:spPr>
            <p:txBody>
              <a:bodyPr wrap="none">
                <a:spAutoFit/>
              </a:bodyPr>
              <a:lstStyle/>
              <a:p>
                <a:r>
                  <a:rPr lang="en-US" altLang="zh-CN" sz="1100" i="1" dirty="0">
                    <a:solidFill>
                      <a:srgbClr val="C00000"/>
                    </a:solidFill>
                    <a:latin typeface="Times New Roman" panose="02020603050405020304" pitchFamily="18" charset="0"/>
                    <a:cs typeface="Times New Roman" panose="02020603050405020304" pitchFamily="18" charset="0"/>
                  </a:rPr>
                  <a:t>CLK</a:t>
                </a:r>
                <a:endParaRPr lang="zh-CN" altLang="en-US" sz="1100" i="1" dirty="0">
                  <a:solidFill>
                    <a:srgbClr val="C00000"/>
                  </a:solidFill>
                  <a:latin typeface="Times New Roman" panose="02020603050405020304" pitchFamily="18" charset="0"/>
                  <a:cs typeface="Times New Roman" panose="02020603050405020304" pitchFamily="18" charset="0"/>
                </a:endParaRPr>
              </a:p>
            </p:txBody>
          </p:sp>
        </p:grpSp>
        <p:sp>
          <p:nvSpPr>
            <p:cNvPr id="326" name="等腰三角形 325"/>
            <p:cNvSpPr/>
            <p:nvPr/>
          </p:nvSpPr>
          <p:spPr>
            <a:xfrm>
              <a:off x="3875914" y="4293594"/>
              <a:ext cx="201735" cy="126050"/>
            </a:xfrm>
            <a:prstGeom prst="triangl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多周期</a:t>
            </a:r>
            <a:r>
              <a:rPr lang="en-US" altLang="zh-CN" dirty="0"/>
              <a:t>MIPS</a:t>
            </a:r>
            <a:r>
              <a:rPr lang="zh-CN" altLang="en-US" dirty="0"/>
              <a:t>状态图</a:t>
            </a:r>
          </a:p>
        </p:txBody>
      </p:sp>
      <p:sp>
        <p:nvSpPr>
          <p:cNvPr id="72" name="椭圆 71"/>
          <p:cNvSpPr/>
          <p:nvPr/>
        </p:nvSpPr>
        <p:spPr>
          <a:xfrm>
            <a:off x="2961273" y="2965309"/>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3" name="椭圆 72"/>
          <p:cNvSpPr/>
          <p:nvPr/>
        </p:nvSpPr>
        <p:spPr>
          <a:xfrm>
            <a:off x="2961273" y="4079733"/>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4" name="椭圆 73"/>
          <p:cNvSpPr/>
          <p:nvPr/>
        </p:nvSpPr>
        <p:spPr>
          <a:xfrm>
            <a:off x="2961273" y="519415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5" name="Rectangle 79"/>
          <p:cNvSpPr>
            <a:spLocks noChangeArrowheads="1"/>
          </p:cNvSpPr>
          <p:nvPr/>
        </p:nvSpPr>
        <p:spPr bwMode="auto">
          <a:xfrm>
            <a:off x="2961273" y="3071433"/>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6" name="Rectangle 79"/>
          <p:cNvSpPr>
            <a:spLocks noChangeArrowheads="1"/>
          </p:cNvSpPr>
          <p:nvPr/>
        </p:nvSpPr>
        <p:spPr bwMode="auto">
          <a:xfrm>
            <a:off x="2961273" y="426256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DR</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77" name="Rectangle 79"/>
          <p:cNvSpPr>
            <a:spLocks noChangeArrowheads="1"/>
          </p:cNvSpPr>
          <p:nvPr/>
        </p:nvSpPr>
        <p:spPr bwMode="auto">
          <a:xfrm>
            <a:off x="2961273" y="5282296"/>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 </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MemToReg=1</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8" name="直接箭头连接符 77"/>
          <p:cNvCxnSpPr>
            <a:stCxn id="72" idx="4"/>
            <a:endCxn id="73" idx="0"/>
          </p:cNvCxnSpPr>
          <p:nvPr/>
        </p:nvCxnSpPr>
        <p:spPr>
          <a:xfrm>
            <a:off x="3613736" y="3745090"/>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79" name="直接箭头连接符 78"/>
          <p:cNvCxnSpPr>
            <a:stCxn id="73" idx="4"/>
            <a:endCxn id="74" idx="0"/>
          </p:cNvCxnSpPr>
          <p:nvPr/>
        </p:nvCxnSpPr>
        <p:spPr>
          <a:xfrm>
            <a:off x="3613736" y="4859514"/>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0" name="直接箭头连接符 79"/>
          <p:cNvCxnSpPr/>
          <p:nvPr/>
        </p:nvCxnSpPr>
        <p:spPr>
          <a:xfrm>
            <a:off x="3615493" y="5973938"/>
            <a:ext cx="0" cy="37147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1" name="直接箭头连接符 80"/>
          <p:cNvCxnSpPr>
            <a:stCxn id="87" idx="4"/>
          </p:cNvCxnSpPr>
          <p:nvPr/>
        </p:nvCxnSpPr>
        <p:spPr>
          <a:xfrm flipH="1">
            <a:off x="3663637" y="1625939"/>
            <a:ext cx="3167108" cy="1347628"/>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2" name="直接箭头连接符 81"/>
          <p:cNvCxnSpPr>
            <a:stCxn id="87" idx="4"/>
            <a:endCxn id="93" idx="0"/>
          </p:cNvCxnSpPr>
          <p:nvPr/>
        </p:nvCxnSpPr>
        <p:spPr>
          <a:xfrm flipH="1">
            <a:off x="5229080" y="1625939"/>
            <a:ext cx="160166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3" name="直接箭头连接符 82"/>
          <p:cNvCxnSpPr>
            <a:stCxn id="87" idx="4"/>
          </p:cNvCxnSpPr>
          <p:nvPr/>
        </p:nvCxnSpPr>
        <p:spPr>
          <a:xfrm flipH="1">
            <a:off x="6825181" y="1625939"/>
            <a:ext cx="5564" cy="1327575"/>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4" name="直接箭头连接符 83"/>
          <p:cNvCxnSpPr>
            <a:stCxn id="87" idx="4"/>
            <a:endCxn id="111" idx="0"/>
          </p:cNvCxnSpPr>
          <p:nvPr/>
        </p:nvCxnSpPr>
        <p:spPr>
          <a:xfrm>
            <a:off x="6830745" y="1625939"/>
            <a:ext cx="1591776"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85" name="直接箭头连接符 84"/>
          <p:cNvCxnSpPr>
            <a:stCxn id="87" idx="4"/>
            <a:endCxn id="104" idx="0"/>
          </p:cNvCxnSpPr>
          <p:nvPr/>
        </p:nvCxnSpPr>
        <p:spPr>
          <a:xfrm>
            <a:off x="6830745" y="1625939"/>
            <a:ext cx="3189225" cy="1339370"/>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nvGrpSpPr>
          <p:cNvPr id="86" name="组合 85"/>
          <p:cNvGrpSpPr/>
          <p:nvPr/>
        </p:nvGrpSpPr>
        <p:grpSpPr>
          <a:xfrm>
            <a:off x="6096000" y="846158"/>
            <a:ext cx="1485900" cy="779781"/>
            <a:chOff x="2124075" y="1897215"/>
            <a:chExt cx="1485900" cy="779781"/>
          </a:xfrm>
        </p:grpSpPr>
        <p:sp>
          <p:nvSpPr>
            <p:cNvPr id="87" name="椭圆 86"/>
            <p:cNvSpPr/>
            <p:nvPr/>
          </p:nvSpPr>
          <p:spPr>
            <a:xfrm>
              <a:off x="2154877" y="1897215"/>
              <a:ext cx="1407886"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Rectangle 79"/>
            <p:cNvSpPr>
              <a:spLocks noChangeArrowheads="1"/>
            </p:cNvSpPr>
            <p:nvPr/>
          </p:nvSpPr>
          <p:spPr bwMode="auto">
            <a:xfrm>
              <a:off x="2124075" y="2003339"/>
              <a:ext cx="14859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R[rs/rt]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A/B</a:t>
              </a:r>
            </a:p>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PC+4+Imm</a:t>
              </a:r>
              <a:r>
                <a:rPr lang="en-US" altLang="zh-CN" sz="120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&lt;&lt;</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2C</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AluSrcB=3</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9" name="组合 88"/>
          <p:cNvGrpSpPr/>
          <p:nvPr/>
        </p:nvGrpSpPr>
        <p:grpSpPr>
          <a:xfrm>
            <a:off x="2943355" y="846158"/>
            <a:ext cx="1485900" cy="779781"/>
            <a:chOff x="2124075" y="1897215"/>
            <a:chExt cx="1485900" cy="779781"/>
          </a:xfrm>
        </p:grpSpPr>
        <p:sp>
          <p:nvSpPr>
            <p:cNvPr id="90" name="椭圆 89"/>
            <p:cNvSpPr/>
            <p:nvPr/>
          </p:nvSpPr>
          <p:spPr>
            <a:xfrm>
              <a:off x="2200791" y="1897215"/>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1" name="Rectangle 79"/>
            <p:cNvSpPr>
              <a:spLocks noChangeArrowheads="1"/>
            </p:cNvSpPr>
            <p:nvPr/>
          </p:nvSpPr>
          <p:spPr bwMode="auto">
            <a:xfrm>
              <a:off x="2124075" y="2003339"/>
              <a:ext cx="14859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M[PC++]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IRWrite=PcWrite=1</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92" name="组合 91"/>
          <p:cNvGrpSpPr/>
          <p:nvPr/>
        </p:nvGrpSpPr>
        <p:grpSpPr>
          <a:xfrm>
            <a:off x="4576617" y="2965309"/>
            <a:ext cx="1319439" cy="3377734"/>
            <a:chOff x="1701164" y="3068317"/>
            <a:chExt cx="1319439" cy="3377734"/>
          </a:xfrm>
        </p:grpSpPr>
        <p:sp>
          <p:nvSpPr>
            <p:cNvPr id="93" name="椭圆 92"/>
            <p:cNvSpPr/>
            <p:nvPr/>
          </p:nvSpPr>
          <p:spPr>
            <a:xfrm>
              <a:off x="1701164" y="3068317"/>
              <a:ext cx="1304925" cy="779781"/>
            </a:xfrm>
            <a:prstGeom prst="ellipse">
              <a:avLst/>
            </a:prstGeom>
            <a:solidFill>
              <a:schemeClr val="accent4">
                <a:lumMod val="20000"/>
                <a:lumOff val="80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椭圆 93"/>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5" name="Rectangle 79"/>
            <p:cNvSpPr>
              <a:spLocks noChangeArrowheads="1"/>
            </p:cNvSpPr>
            <p:nvPr/>
          </p:nvSpPr>
          <p:spPr bwMode="auto">
            <a:xfrm>
              <a:off x="1701164" y="3174441"/>
              <a:ext cx="130492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A+imm16</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96" name="Rectangle 79"/>
            <p:cNvSpPr>
              <a:spLocks noChangeArrowheads="1"/>
            </p:cNvSpPr>
            <p:nvPr/>
          </p:nvSpPr>
          <p:spPr bwMode="auto">
            <a:xfrm>
              <a:off x="1715678"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DR</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M[C]</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MemWrite=IorD=1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97" name="直接箭头连接符 96"/>
            <p:cNvCxnSpPr>
              <a:stCxn id="93" idx="4"/>
              <a:endCxn id="94"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98" name="直接箭头连接符 97"/>
            <p:cNvCxnSpPr>
              <a:stCxn id="94"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99" name="组合 98"/>
          <p:cNvGrpSpPr/>
          <p:nvPr/>
        </p:nvGrpSpPr>
        <p:grpSpPr>
          <a:xfrm>
            <a:off x="6066930" y="2965309"/>
            <a:ext cx="1460499" cy="3377734"/>
            <a:chOff x="1591327" y="3068317"/>
            <a:chExt cx="1460499" cy="3377734"/>
          </a:xfrm>
        </p:grpSpPr>
        <p:sp>
          <p:nvSpPr>
            <p:cNvPr id="100" name="椭圆 99"/>
            <p:cNvSpPr/>
            <p:nvPr/>
          </p:nvSpPr>
          <p:spPr>
            <a:xfrm>
              <a:off x="1629427" y="3068317"/>
              <a:ext cx="1396999"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1" name="Rectangle 79"/>
            <p:cNvSpPr>
              <a:spLocks noChangeArrowheads="1"/>
            </p:cNvSpPr>
            <p:nvPr/>
          </p:nvSpPr>
          <p:spPr bwMode="auto">
            <a:xfrm>
              <a:off x="1591327" y="3185996"/>
              <a:ext cx="146049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If (A==B) 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PC</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Branch=PcSrc=1</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AluSrcA=1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2" name="直接箭头连接符 101"/>
            <p:cNvCxnSpPr/>
            <p:nvPr/>
          </p:nvCxnSpPr>
          <p:spPr>
            <a:xfrm>
              <a:off x="2353627" y="3867150"/>
              <a:ext cx="0" cy="2578901"/>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03" name="组合 102"/>
          <p:cNvGrpSpPr/>
          <p:nvPr/>
        </p:nvGrpSpPr>
        <p:grpSpPr>
          <a:xfrm>
            <a:off x="9298836" y="2965309"/>
            <a:ext cx="1461315" cy="3377734"/>
            <a:chOff x="1632493" y="3068317"/>
            <a:chExt cx="1461315" cy="3377734"/>
          </a:xfrm>
        </p:grpSpPr>
        <p:sp>
          <p:nvSpPr>
            <p:cNvPr id="104" name="椭圆 103"/>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5" name="椭圆 104"/>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6" name="Rectangle 79"/>
            <p:cNvSpPr>
              <a:spLocks noChangeArrowheads="1"/>
            </p:cNvSpPr>
            <p:nvPr/>
          </p:nvSpPr>
          <p:spPr bwMode="auto">
            <a:xfrm>
              <a:off x="1632493" y="3164069"/>
              <a:ext cx="146131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Imm</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AluSrcB=2</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7" name="Rectangle 79"/>
            <p:cNvSpPr>
              <a:spLocks noChangeArrowheads="1"/>
            </p:cNvSpPr>
            <p:nvPr/>
          </p:nvSpPr>
          <p:spPr bwMode="auto">
            <a:xfrm>
              <a:off x="1701164" y="4336549"/>
              <a:ext cx="1304925"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R[rt]</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08" name="直接箭头连接符 107"/>
            <p:cNvCxnSpPr>
              <a:stCxn id="104" idx="4"/>
              <a:endCxn id="105"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箭头连接符 108"/>
            <p:cNvCxnSpPr>
              <a:stCxn id="105" idx="4"/>
            </p:cNvCxnSpPr>
            <p:nvPr/>
          </p:nvCxnSpPr>
          <p:spPr>
            <a:xfrm>
              <a:off x="2353627" y="4962522"/>
              <a:ext cx="0" cy="1483529"/>
            </a:xfrm>
            <a:prstGeom prst="straightConnector1">
              <a:avLst/>
            </a:prstGeom>
            <a:noFill/>
            <a:ln w="15875" cap="sq">
              <a:solidFill>
                <a:schemeClr val="tx1">
                  <a:lumMod val="95000"/>
                  <a:lumOff val="5000"/>
                </a:schemeClr>
              </a:solidFill>
              <a:tailEnd type="none" w="med"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10" name="组合 109"/>
          <p:cNvGrpSpPr/>
          <p:nvPr/>
        </p:nvGrpSpPr>
        <p:grpSpPr>
          <a:xfrm>
            <a:off x="7680215" y="2965309"/>
            <a:ext cx="1522627" cy="3377734"/>
            <a:chOff x="1611321" y="3068317"/>
            <a:chExt cx="1522627" cy="3377734"/>
          </a:xfrm>
        </p:grpSpPr>
        <p:sp>
          <p:nvSpPr>
            <p:cNvPr id="111" name="椭圆 110"/>
            <p:cNvSpPr/>
            <p:nvPr/>
          </p:nvSpPr>
          <p:spPr>
            <a:xfrm>
              <a:off x="1701164" y="3068317"/>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2" name="椭圆 111"/>
            <p:cNvSpPr/>
            <p:nvPr/>
          </p:nvSpPr>
          <p:spPr>
            <a:xfrm>
              <a:off x="1701164" y="4182741"/>
              <a:ext cx="1304925" cy="779781"/>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3" name="Rectangle 79"/>
            <p:cNvSpPr>
              <a:spLocks noChangeArrowheads="1"/>
            </p:cNvSpPr>
            <p:nvPr/>
          </p:nvSpPr>
          <p:spPr bwMode="auto">
            <a:xfrm>
              <a:off x="1611321" y="3180204"/>
              <a:ext cx="1522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A op B</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C</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AluCtrl=AluSrcA=1</a:t>
              </a:r>
            </a:p>
          </p:txBody>
        </p:sp>
        <p:sp>
          <p:nvSpPr>
            <p:cNvPr id="114" name="Rectangle 79"/>
            <p:cNvSpPr>
              <a:spLocks noChangeArrowheads="1"/>
            </p:cNvSpPr>
            <p:nvPr/>
          </p:nvSpPr>
          <p:spPr bwMode="auto">
            <a:xfrm>
              <a:off x="1611322" y="4329293"/>
              <a:ext cx="1522626"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sz="1200" b="1">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R[rd]</a:t>
              </a:r>
            </a:p>
            <a:p>
              <a:pPr algn="ctr" defTabSz="914400"/>
              <a:r>
                <a:rPr lang="en-US" altLang="zh-CN" sz="1100" i="1">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RegDst=RegWrite=1</a:t>
              </a:r>
              <a:endParaRPr lang="zh-CN" altLang="en-US" sz="1100" i="1">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15" name="直接箭头连接符 114"/>
            <p:cNvCxnSpPr>
              <a:stCxn id="111" idx="4"/>
              <a:endCxn id="112" idx="0"/>
            </p:cNvCxnSpPr>
            <p:nvPr/>
          </p:nvCxnSpPr>
          <p:spPr>
            <a:xfrm>
              <a:off x="2353627" y="3848098"/>
              <a:ext cx="0" cy="334643"/>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箭头连接符 115"/>
            <p:cNvCxnSpPr>
              <a:stCxn id="112" idx="4"/>
            </p:cNvCxnSpPr>
            <p:nvPr/>
          </p:nvCxnSpPr>
          <p:spPr>
            <a:xfrm>
              <a:off x="2353627" y="4962522"/>
              <a:ext cx="0" cy="1483529"/>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grpSp>
      <p:cxnSp>
        <p:nvCxnSpPr>
          <p:cNvPr id="117" name="直接箭头连接符 116"/>
          <p:cNvCxnSpPr>
            <a:stCxn id="90" idx="6"/>
            <a:endCxn id="87" idx="2"/>
          </p:cNvCxnSpPr>
          <p:nvPr/>
        </p:nvCxnSpPr>
        <p:spPr>
          <a:xfrm>
            <a:off x="4324996" y="1236049"/>
            <a:ext cx="1801806" cy="0"/>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flipH="1">
            <a:off x="2019260" y="6343043"/>
            <a:ext cx="7997370" cy="0"/>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flipV="1">
            <a:off x="2022103" y="1242738"/>
            <a:ext cx="0" cy="5094515"/>
          </a:xfrm>
          <a:prstGeom prst="line">
            <a:avLst/>
          </a:prstGeom>
          <a:noFill/>
          <a:ln w="15875"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20" name="直接连接符 119"/>
          <p:cNvCxnSpPr/>
          <p:nvPr/>
        </p:nvCxnSpPr>
        <p:spPr>
          <a:xfrm>
            <a:off x="2033773" y="1235427"/>
            <a:ext cx="975632" cy="0"/>
          </a:xfrm>
          <a:prstGeom prst="line">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
        <p:nvSpPr>
          <p:cNvPr id="121" name="矩形 120"/>
          <p:cNvSpPr/>
          <p:nvPr/>
        </p:nvSpPr>
        <p:spPr>
          <a:xfrm>
            <a:off x="4563412" y="2142324"/>
            <a:ext cx="4144035" cy="2821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Rectangle 9"/>
          <p:cNvSpPr>
            <a:spLocks noChangeArrowheads="1"/>
          </p:cNvSpPr>
          <p:nvPr/>
        </p:nvSpPr>
        <p:spPr bwMode="auto">
          <a:xfrm>
            <a:off x="7050752" y="2114206"/>
            <a:ext cx="978006" cy="307777"/>
          </a:xfrm>
          <a:prstGeom prst="rect">
            <a:avLst/>
          </a:prstGeom>
          <a:noFill/>
          <a:ln>
            <a:noFill/>
          </a:ln>
        </p:spPr>
        <p:txBody>
          <a:bodyPr wrap="square">
            <a:spAutoFit/>
          </a:bodyPr>
          <a:lstStyle/>
          <a:p>
            <a:pPr algn="ctr" defTabSz="914400"/>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R</a:t>
            </a:r>
            <a:r>
              <a:rPr lang="zh-CN" altLang="en-US" sz="1400" dirty="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3" name="Rectangle 9"/>
          <p:cNvSpPr>
            <a:spLocks noChangeArrowheads="1"/>
          </p:cNvSpPr>
          <p:nvPr/>
        </p:nvSpPr>
        <p:spPr bwMode="auto">
          <a:xfrm>
            <a:off x="631711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beq</a:t>
            </a:r>
          </a:p>
        </p:txBody>
      </p:sp>
      <p:sp>
        <p:nvSpPr>
          <p:cNvPr id="124" name="Rectangle 9"/>
          <p:cNvSpPr>
            <a:spLocks noChangeArrowheads="1"/>
          </p:cNvSpPr>
          <p:nvPr/>
        </p:nvSpPr>
        <p:spPr bwMode="auto">
          <a:xfrm>
            <a:off x="5518739" y="2114206"/>
            <a:ext cx="635245" cy="307777"/>
          </a:xfrm>
          <a:prstGeom prst="rect">
            <a:avLst/>
          </a:prstGeom>
          <a:noFill/>
          <a:ln>
            <a:noFill/>
          </a:ln>
        </p:spPr>
        <p:txBody>
          <a:bodyPr wrap="square">
            <a:spAutoFit/>
          </a:bodyPr>
          <a:lstStyle/>
          <a:p>
            <a:pPr algn="ctr" defTabSz="914400"/>
            <a:r>
              <a:rPr lang="en-US" altLang="zh-CN" sz="1400" i="1" dirty="0" err="1">
                <a:latin typeface="Times New Roman" panose="02020603050405020304" pitchFamily="18" charset="0"/>
                <a:ea typeface="微软雅黑" panose="020B0503020204020204" pitchFamily="34" charset="-122"/>
                <a:cs typeface="Times New Roman" panose="02020603050405020304" pitchFamily="18" charset="0"/>
              </a:rPr>
              <a:t>sw</a:t>
            </a:r>
            <a:endParaRPr lang="en-US" altLang="zh-CN" sz="1400" i="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5" name="Rectangle 9"/>
          <p:cNvSpPr>
            <a:spLocks noChangeArrowheads="1"/>
          </p:cNvSpPr>
          <p:nvPr/>
        </p:nvSpPr>
        <p:spPr bwMode="auto">
          <a:xfrm>
            <a:off x="4758964" y="2114206"/>
            <a:ext cx="635245" cy="307777"/>
          </a:xfrm>
          <a:prstGeom prst="rect">
            <a:avLst/>
          </a:prstGeom>
          <a:noFill/>
          <a:ln>
            <a:noFill/>
          </a:ln>
        </p:spPr>
        <p:txBody>
          <a:bodyPr wrap="square">
            <a:spAutoFit/>
          </a:bodyPr>
          <a:lstStyle/>
          <a:p>
            <a:pPr algn="ctr" defTabSz="914400"/>
            <a:r>
              <a:rPr lang="en-US" altLang="zh-CN" sz="1400" i="1">
                <a:latin typeface="Times New Roman" panose="02020603050405020304" pitchFamily="18" charset="0"/>
                <a:ea typeface="微软雅黑" panose="020B0503020204020204" pitchFamily="34" charset="-122"/>
                <a:cs typeface="Times New Roman" panose="02020603050405020304" pitchFamily="18" charset="0"/>
              </a:rPr>
              <a:t>lw</a:t>
            </a:r>
          </a:p>
        </p:txBody>
      </p:sp>
      <p:sp>
        <p:nvSpPr>
          <p:cNvPr id="126" name="Rectangle 9"/>
          <p:cNvSpPr>
            <a:spLocks noChangeArrowheads="1"/>
          </p:cNvSpPr>
          <p:nvPr/>
        </p:nvSpPr>
        <p:spPr bwMode="auto">
          <a:xfrm>
            <a:off x="8363286" y="2115376"/>
            <a:ext cx="978006" cy="307777"/>
          </a:xfrm>
          <a:prstGeom prst="rect">
            <a:avLst/>
          </a:prstGeom>
          <a:noFill/>
          <a:ln>
            <a:noFill/>
          </a:ln>
        </p:spPr>
        <p:txBody>
          <a:bodyPr wrap="square">
            <a:spAutoFit/>
          </a:bodyPr>
          <a:lstStyle/>
          <a:p>
            <a:pPr algn="ctr" defTabSz="914400"/>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sz="1400" dirty="0">
                <a:latin typeface="宋体" panose="02010600030101010101" pitchFamily="2" charset="-122"/>
                <a:ea typeface="宋体" panose="02010600030101010101" pitchFamily="2" charset="-122"/>
                <a:cs typeface="Times New Roman" panose="02020603050405020304" pitchFamily="18" charset="0"/>
              </a:rPr>
              <a:t>型运算</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p:txBody>
      </p:sp>
      <p:sp>
        <p:nvSpPr>
          <p:cNvPr id="127" name="文本框 126"/>
          <p:cNvSpPr txBox="1"/>
          <p:nvPr/>
        </p:nvSpPr>
        <p:spPr>
          <a:xfrm>
            <a:off x="2145769" y="927309"/>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0</a:t>
            </a:r>
            <a:r>
              <a:rPr lang="zh-CN" altLang="en-US" sz="1200">
                <a:latin typeface="黑体" panose="02010609060101010101" pitchFamily="49" charset="-122"/>
                <a:ea typeface="黑体" panose="02010609060101010101" pitchFamily="49" charset="-122"/>
                <a:cs typeface="Times New Roman" panose="02020603050405020304" pitchFamily="18" charset="0"/>
              </a:rPr>
              <a:t>取指令</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8" name="文本框 127"/>
          <p:cNvSpPr txBox="1"/>
          <p:nvPr/>
        </p:nvSpPr>
        <p:spPr>
          <a:xfrm>
            <a:off x="5395191" y="953152"/>
            <a:ext cx="832323"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a:t>
            </a:r>
            <a:r>
              <a:rPr lang="zh-CN" altLang="en-US" sz="1200">
                <a:latin typeface="黑体" panose="02010609060101010101" pitchFamily="49" charset="-122"/>
                <a:ea typeface="黑体" panose="02010609060101010101" pitchFamily="49" charset="-122"/>
                <a:cs typeface="Times New Roman" panose="02020603050405020304" pitchFamily="18" charset="0"/>
              </a:rPr>
              <a:t>译码</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29" name="文本框 128"/>
          <p:cNvSpPr txBox="1"/>
          <p:nvPr/>
        </p:nvSpPr>
        <p:spPr>
          <a:xfrm>
            <a:off x="240394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2</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0" name="文本框 129"/>
          <p:cNvSpPr txBox="1"/>
          <p:nvPr/>
        </p:nvSpPr>
        <p:spPr>
          <a:xfrm>
            <a:off x="240394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3</a:t>
            </a:r>
            <a:r>
              <a:rPr lang="zh-CN" altLang="en-US" sz="1200">
                <a:latin typeface="黑体" panose="02010609060101010101" pitchFamily="49" charset="-122"/>
                <a:ea typeface="黑体" panose="02010609060101010101" pitchFamily="49" charset="-122"/>
                <a:cs typeface="Times New Roman" panose="02020603050405020304" pitchFamily="18" charset="0"/>
              </a:rPr>
              <a:t>主存访问</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1" name="文本框 130"/>
          <p:cNvSpPr txBox="1"/>
          <p:nvPr/>
        </p:nvSpPr>
        <p:spPr>
          <a:xfrm>
            <a:off x="2403943" y="4956710"/>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4</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2" name="文本框 131"/>
          <p:cNvSpPr txBox="1"/>
          <p:nvPr/>
        </p:nvSpPr>
        <p:spPr>
          <a:xfrm>
            <a:off x="4076713"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5</a:t>
            </a:r>
            <a:r>
              <a:rPr lang="zh-CN" altLang="en-US" sz="1200">
                <a:latin typeface="黑体" panose="02010609060101010101" pitchFamily="49" charset="-122"/>
                <a:ea typeface="黑体" panose="02010609060101010101" pitchFamily="49" charset="-122"/>
                <a:cs typeface="Times New Roman" panose="02020603050405020304" pitchFamily="18" charset="0"/>
              </a:rPr>
              <a:t>地址运算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3" name="文本框 132"/>
          <p:cNvSpPr txBox="1"/>
          <p:nvPr/>
        </p:nvSpPr>
        <p:spPr>
          <a:xfrm>
            <a:off x="4076713"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6</a:t>
            </a:r>
            <a:r>
              <a:rPr lang="zh-CN" altLang="en-US" sz="1200">
                <a:latin typeface="黑体" panose="02010609060101010101" pitchFamily="49" charset="-122"/>
                <a:ea typeface="黑体" panose="02010609060101010101" pitchFamily="49" charset="-122"/>
                <a:cs typeface="Times New Roman" panose="02020603050405020304" pitchFamily="18" charset="0"/>
              </a:rPr>
              <a:t>主存写入</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4" name="文本框 133"/>
          <p:cNvSpPr txBox="1"/>
          <p:nvPr/>
        </p:nvSpPr>
        <p:spPr>
          <a:xfrm>
            <a:off x="57216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7</a:t>
            </a:r>
            <a:r>
              <a:rPr lang="zh-CN" altLang="en-US" sz="1200">
                <a:latin typeface="黑体" panose="02010609060101010101" pitchFamily="49" charset="-122"/>
                <a:ea typeface="黑体" panose="02010609060101010101" pitchFamily="49" charset="-122"/>
                <a:cs typeface="Times New Roman" panose="02020603050405020304" pitchFamily="18" charset="0"/>
              </a:rPr>
              <a:t>条件分支</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5" name="文本框 134"/>
          <p:cNvSpPr txBox="1"/>
          <p:nvPr/>
        </p:nvSpPr>
        <p:spPr>
          <a:xfrm>
            <a:off x="7161899"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8</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6" name="文本框 135"/>
          <p:cNvSpPr txBox="1"/>
          <p:nvPr/>
        </p:nvSpPr>
        <p:spPr>
          <a:xfrm>
            <a:off x="7161899"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9</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7" name="文本框 136"/>
          <p:cNvSpPr txBox="1"/>
          <p:nvPr/>
        </p:nvSpPr>
        <p:spPr>
          <a:xfrm>
            <a:off x="8693242" y="2730987"/>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10</a:t>
            </a:r>
            <a:r>
              <a:rPr lang="zh-CN" altLang="en-US" sz="1200">
                <a:latin typeface="黑体" panose="02010609060101010101" pitchFamily="49" charset="-122"/>
                <a:ea typeface="黑体" panose="02010609060101010101" pitchFamily="49" charset="-122"/>
                <a:cs typeface="Times New Roman" panose="02020603050405020304" pitchFamily="18" charset="0"/>
              </a:rPr>
              <a:t>数据运算</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sp>
        <p:nvSpPr>
          <p:cNvPr id="138" name="文本框 137"/>
          <p:cNvSpPr txBox="1"/>
          <p:nvPr/>
        </p:nvSpPr>
        <p:spPr>
          <a:xfrm>
            <a:off x="8693242" y="3850463"/>
            <a:ext cx="1077254" cy="276999"/>
          </a:xfrm>
          <a:prstGeom prst="rect">
            <a:avLst/>
          </a:prstGeom>
          <a:noFill/>
        </p:spPr>
        <p:txBody>
          <a:bodyPr wrap="square" rtlCol="0">
            <a:spAutoFit/>
          </a:bodyPr>
          <a:lstStyle/>
          <a:p>
            <a:pPr algn="ctr"/>
            <a:r>
              <a:rPr lang="en-US" altLang="zh-CN" sz="1200">
                <a:latin typeface="Times New Roman" panose="02020603050405020304" pitchFamily="18" charset="0"/>
                <a:cs typeface="Times New Roman" panose="02020603050405020304" pitchFamily="18" charset="0"/>
              </a:rPr>
              <a:t>S</a:t>
            </a:r>
            <a:r>
              <a:rPr lang="en-US" altLang="zh-CN" sz="1200" baseline="-25000">
                <a:latin typeface="Times New Roman" panose="02020603050405020304" pitchFamily="18" charset="0"/>
                <a:cs typeface="Times New Roman" panose="02020603050405020304" pitchFamily="18" charset="0"/>
              </a:rPr>
              <a:t>11</a:t>
            </a:r>
            <a:r>
              <a:rPr lang="zh-CN" altLang="en-US" sz="1200">
                <a:latin typeface="黑体" panose="02010609060101010101" pitchFamily="49" charset="-122"/>
                <a:ea typeface="黑体" panose="02010609060101010101" pitchFamily="49" charset="-122"/>
                <a:cs typeface="Times New Roman" panose="02020603050405020304" pitchFamily="18" charset="0"/>
              </a:rPr>
              <a:t>结果写回</a:t>
            </a:r>
            <a:endParaRPr lang="zh-CN" altLang="en-US" sz="1200" baseline="-25000">
              <a:latin typeface="黑体" panose="02010609060101010101" pitchFamily="49" charset="-122"/>
              <a:ea typeface="黑体" panose="02010609060101010101" pitchFamily="49" charset="-122"/>
              <a:cs typeface="Times New Roman" panose="02020603050405020304" pitchFamily="18" charset="0"/>
            </a:endParaRPr>
          </a:p>
        </p:txBody>
      </p:sp>
      <p:cxnSp>
        <p:nvCxnSpPr>
          <p:cNvPr id="139" name="直接箭头连接符 138"/>
          <p:cNvCxnSpPr/>
          <p:nvPr/>
        </p:nvCxnSpPr>
        <p:spPr>
          <a:xfrm>
            <a:off x="8606930" y="2374215"/>
            <a:ext cx="1407476" cy="591094"/>
          </a:xfrm>
          <a:prstGeom prst="straightConnector1">
            <a:avLst/>
          </a:prstGeom>
          <a:noFill/>
          <a:ln w="15875" cap="sq">
            <a:solidFill>
              <a:schemeClr val="tx1">
                <a:lumMod val="95000"/>
                <a:lumOff val="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设计控制器</a:t>
            </a:r>
          </a:p>
        </p:txBody>
      </p:sp>
      <p:grpSp>
        <p:nvGrpSpPr>
          <p:cNvPr id="5" name="组合 4"/>
          <p:cNvGrpSpPr/>
          <p:nvPr/>
        </p:nvGrpSpPr>
        <p:grpSpPr>
          <a:xfrm>
            <a:off x="2900627" y="1187902"/>
            <a:ext cx="6388303" cy="4216290"/>
            <a:chOff x="6246779" y="2133703"/>
            <a:chExt cx="7376130" cy="4868257"/>
          </a:xfrm>
        </p:grpSpPr>
        <p:sp>
          <p:nvSpPr>
            <p:cNvPr id="6" name="Rectangle 8"/>
            <p:cNvSpPr>
              <a:spLocks noChangeArrowheads="1"/>
            </p:cNvSpPr>
            <p:nvPr/>
          </p:nvSpPr>
          <p:spPr bwMode="auto">
            <a:xfrm>
              <a:off x="6250574"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7" name="Rectangle 9"/>
            <p:cNvSpPr>
              <a:spLocks noChangeArrowheads="1"/>
            </p:cNvSpPr>
            <p:nvPr/>
          </p:nvSpPr>
          <p:spPr bwMode="auto">
            <a:xfrm>
              <a:off x="6246779"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IR</a:t>
              </a:r>
            </a:p>
          </p:txBody>
        </p:sp>
        <p:sp>
          <p:nvSpPr>
            <p:cNvPr id="8" name="Rectangle 10"/>
            <p:cNvSpPr>
              <a:spLocks noChangeArrowheads="1"/>
            </p:cNvSpPr>
            <p:nvPr/>
          </p:nvSpPr>
          <p:spPr bwMode="auto">
            <a:xfrm>
              <a:off x="6947836" y="2605534"/>
              <a:ext cx="110904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latin typeface="微软雅黑" panose="020B0503020204020204" pitchFamily="34" charset="-122"/>
                  <a:ea typeface="微软雅黑" panose="020B0503020204020204" pitchFamily="34" charset="-122"/>
                </a:rPr>
                <a:t>反馈信号</a:t>
              </a:r>
            </a:p>
          </p:txBody>
        </p:sp>
        <p:grpSp>
          <p:nvGrpSpPr>
            <p:cNvPr id="9" name="组合 8"/>
            <p:cNvGrpSpPr/>
            <p:nvPr/>
          </p:nvGrpSpPr>
          <p:grpSpPr>
            <a:xfrm>
              <a:off x="9217943" y="4827576"/>
              <a:ext cx="909103" cy="939937"/>
              <a:chOff x="5997326" y="4609422"/>
              <a:chExt cx="909103" cy="571095"/>
            </a:xfrm>
          </p:grpSpPr>
          <p:sp>
            <p:nvSpPr>
              <p:cNvPr id="8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9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sp>
          <p:nvSpPr>
            <p:cNvPr id="10" name="Line 52"/>
            <p:cNvSpPr>
              <a:spLocks noChangeShapeType="1"/>
            </p:cNvSpPr>
            <p:nvPr/>
          </p:nvSpPr>
          <p:spPr bwMode="auto">
            <a:xfrm rot="5400000" flipV="1">
              <a:off x="8538080" y="333586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1" name="Line 53"/>
            <p:cNvSpPr>
              <a:spLocks noChangeShapeType="1"/>
            </p:cNvSpPr>
            <p:nvPr/>
          </p:nvSpPr>
          <p:spPr bwMode="auto">
            <a:xfrm rot="5400000" flipV="1">
              <a:off x="8538080" y="348654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2" name="Line 54"/>
            <p:cNvSpPr>
              <a:spLocks noChangeShapeType="1"/>
            </p:cNvSpPr>
            <p:nvPr/>
          </p:nvSpPr>
          <p:spPr bwMode="auto">
            <a:xfrm rot="5400000" flipV="1">
              <a:off x="8538080" y="3637222"/>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3" name="Line 55"/>
            <p:cNvSpPr>
              <a:spLocks noChangeShapeType="1"/>
            </p:cNvSpPr>
            <p:nvPr/>
          </p:nvSpPr>
          <p:spPr bwMode="auto">
            <a:xfrm rot="5400000" flipV="1">
              <a:off x="8538080" y="3789576"/>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4" name="Line 56"/>
            <p:cNvSpPr>
              <a:spLocks noChangeShapeType="1"/>
            </p:cNvSpPr>
            <p:nvPr/>
          </p:nvSpPr>
          <p:spPr bwMode="auto">
            <a:xfrm rot="5400000" flipV="1">
              <a:off x="8538080" y="3941930"/>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5" name="Line 57"/>
            <p:cNvSpPr>
              <a:spLocks noChangeShapeType="1"/>
            </p:cNvSpPr>
            <p:nvPr/>
          </p:nvSpPr>
          <p:spPr bwMode="auto">
            <a:xfrm rot="5400000" flipV="1">
              <a:off x="8538080" y="4094284"/>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6" name="Line 58"/>
            <p:cNvSpPr>
              <a:spLocks noChangeShapeType="1"/>
            </p:cNvSpPr>
            <p:nvPr/>
          </p:nvSpPr>
          <p:spPr bwMode="auto">
            <a:xfrm rot="5400000" flipV="1">
              <a:off x="8538080" y="4244965"/>
              <a:ext cx="0" cy="607743"/>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17" name="Rectangle 60"/>
            <p:cNvSpPr>
              <a:spLocks noChangeArrowheads="1"/>
            </p:cNvSpPr>
            <p:nvPr/>
          </p:nvSpPr>
          <p:spPr bwMode="auto">
            <a:xfrm>
              <a:off x="8294526" y="3276424"/>
              <a:ext cx="381652"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6600"/>
                  </a:solidFill>
                  <a:latin typeface="微软雅黑" panose="020B0503020204020204" pitchFamily="34" charset="-122"/>
                  <a:ea typeface="微软雅黑" panose="020B0503020204020204" pitchFamily="34" charset="-122"/>
                </a:rPr>
                <a:t>I</a:t>
              </a:r>
              <a:r>
                <a:rPr lang="en-US" altLang="zh-CN" sz="1515" b="1" baseline="-25000" dirty="0">
                  <a:solidFill>
                    <a:srgbClr val="FF6600"/>
                  </a:solidFill>
                  <a:latin typeface="微软雅黑" panose="020B0503020204020204" pitchFamily="34" charset="-122"/>
                  <a:ea typeface="微软雅黑" panose="020B0503020204020204" pitchFamily="34" charset="-122"/>
                </a:rPr>
                <a:t>1</a:t>
              </a:r>
            </a:p>
          </p:txBody>
        </p:sp>
        <p:sp>
          <p:nvSpPr>
            <p:cNvPr id="18" name="Rectangle 61"/>
            <p:cNvSpPr>
              <a:spLocks noChangeArrowheads="1"/>
            </p:cNvSpPr>
            <p:nvPr/>
          </p:nvSpPr>
          <p:spPr bwMode="auto">
            <a:xfrm>
              <a:off x="8289452" y="4567251"/>
              <a:ext cx="435327"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solidFill>
                    <a:srgbClr val="FF6600"/>
                  </a:solidFill>
                  <a:latin typeface="微软雅黑" panose="020B0503020204020204" pitchFamily="34" charset="-122"/>
                  <a:ea typeface="微软雅黑" panose="020B0503020204020204" pitchFamily="34" charset="-122"/>
                </a:rPr>
                <a:t>I</a:t>
              </a:r>
              <a:r>
                <a:rPr lang="en-US" altLang="zh-CN" sz="1515" b="1" baseline="-25000" dirty="0" err="1">
                  <a:solidFill>
                    <a:srgbClr val="FF6600"/>
                  </a:solidFill>
                  <a:latin typeface="微软雅黑" panose="020B0503020204020204" pitchFamily="34" charset="-122"/>
                  <a:ea typeface="微软雅黑" panose="020B0503020204020204" pitchFamily="34" charset="-122"/>
                </a:rPr>
                <a:t>m</a:t>
              </a:r>
              <a:endParaRPr lang="en-US" altLang="zh-CN" sz="1515" b="1" baseline="-25000" dirty="0">
                <a:solidFill>
                  <a:srgbClr val="FF6600"/>
                </a:solidFill>
                <a:latin typeface="微软雅黑" panose="020B0503020204020204" pitchFamily="34" charset="-122"/>
                <a:ea typeface="微软雅黑" panose="020B0503020204020204" pitchFamily="34" charset="-122"/>
              </a:endParaRPr>
            </a:p>
          </p:txBody>
        </p:sp>
        <p:sp>
          <p:nvSpPr>
            <p:cNvPr id="19" name="Rectangle 6"/>
            <p:cNvSpPr>
              <a:spLocks noChangeArrowheads="1"/>
            </p:cNvSpPr>
            <p:nvPr/>
          </p:nvSpPr>
          <p:spPr bwMode="auto">
            <a:xfrm rot="5400000">
              <a:off x="12320410" y="3435489"/>
              <a:ext cx="222882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515" b="1" dirty="0">
                  <a:solidFill>
                    <a:srgbClr val="FF0000"/>
                  </a:solidFill>
                  <a:latin typeface="微软雅黑" panose="020B0503020204020204" pitchFamily="34" charset="-122"/>
                  <a:ea typeface="微软雅黑" panose="020B0503020204020204" pitchFamily="34" charset="-122"/>
                </a:rPr>
                <a:t>微操作控制信号序列</a:t>
              </a:r>
            </a:p>
          </p:txBody>
        </p:sp>
        <p:grpSp>
          <p:nvGrpSpPr>
            <p:cNvPr id="20" name="Group 11"/>
            <p:cNvGrpSpPr/>
            <p:nvPr/>
          </p:nvGrpSpPr>
          <p:grpSpPr bwMode="auto">
            <a:xfrm rot="5400000">
              <a:off x="11981205" y="3347516"/>
              <a:ext cx="2122917" cy="455389"/>
              <a:chOff x="2746" y="1207"/>
              <a:chExt cx="1268" cy="409"/>
            </a:xfrm>
          </p:grpSpPr>
          <p:grpSp>
            <p:nvGrpSpPr>
              <p:cNvPr id="73" name="Group 12"/>
              <p:cNvGrpSpPr/>
              <p:nvPr/>
            </p:nvGrpSpPr>
            <p:grpSpPr bwMode="auto">
              <a:xfrm>
                <a:off x="2746" y="1207"/>
                <a:ext cx="725" cy="409"/>
                <a:chOff x="4330" y="2840"/>
                <a:chExt cx="725" cy="409"/>
              </a:xfrm>
            </p:grpSpPr>
            <p:sp>
              <p:nvSpPr>
                <p:cNvPr id="80"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1"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2"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3"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4"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5"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6"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7"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88"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sp>
            <p:nvSpPr>
              <p:cNvPr id="74"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5"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6"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7"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8"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79"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grpSp>
        <p:grpSp>
          <p:nvGrpSpPr>
            <p:cNvPr id="21" name="Group 62"/>
            <p:cNvGrpSpPr/>
            <p:nvPr/>
          </p:nvGrpSpPr>
          <p:grpSpPr bwMode="auto">
            <a:xfrm rot="5400000">
              <a:off x="11608684" y="3375139"/>
              <a:ext cx="2943286" cy="460413"/>
              <a:chOff x="2337" y="1230"/>
              <a:chExt cx="1758" cy="275"/>
            </a:xfrm>
          </p:grpSpPr>
          <p:sp>
            <p:nvSpPr>
              <p:cNvPr id="71" name="Rectangle 63"/>
              <p:cNvSpPr>
                <a:spLocks noChangeArrowheads="1"/>
              </p:cNvSpPr>
              <p:nvPr/>
            </p:nvSpPr>
            <p:spPr bwMode="auto">
              <a:xfrm rot="16200000">
                <a:off x="2313" y="1255"/>
                <a:ext cx="273"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1</a:t>
                </a:r>
              </a:p>
            </p:txBody>
          </p:sp>
          <p:sp>
            <p:nvSpPr>
              <p:cNvPr id="72" name="Rectangle 64"/>
              <p:cNvSpPr>
                <a:spLocks noChangeArrowheads="1"/>
              </p:cNvSpPr>
              <p:nvPr/>
            </p:nvSpPr>
            <p:spPr bwMode="auto">
              <a:xfrm rot="16200000">
                <a:off x="3845" y="1255"/>
                <a:ext cx="27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solidFill>
                      <a:srgbClr val="FF0000"/>
                    </a:solidFill>
                    <a:latin typeface="微软雅黑" panose="020B0503020204020204" pitchFamily="34" charset="-122"/>
                    <a:ea typeface="微软雅黑" panose="020B0503020204020204" pitchFamily="34" charset="-122"/>
                  </a:rPr>
                  <a:t>C</a:t>
                </a:r>
                <a:r>
                  <a:rPr lang="en-US" altLang="zh-CN" sz="1515" b="1" baseline="-25000" dirty="0">
                    <a:solidFill>
                      <a:srgbClr val="FF0000"/>
                    </a:solidFill>
                    <a:latin typeface="微软雅黑" panose="020B0503020204020204" pitchFamily="34" charset="-122"/>
                    <a:ea typeface="微软雅黑" panose="020B0503020204020204" pitchFamily="34" charset="-122"/>
                  </a:rPr>
                  <a:t>n</a:t>
                </a:r>
              </a:p>
            </p:txBody>
          </p:sp>
        </p:grpSp>
        <p:sp>
          <p:nvSpPr>
            <p:cNvPr id="22"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3"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4"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5"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000000"/>
                </a:solidFill>
                <a:latin typeface="微软雅黑" panose="020B0503020204020204" pitchFamily="34" charset="-122"/>
                <a:ea typeface="微软雅黑" panose="020B0503020204020204" pitchFamily="34" charset="-122"/>
              </a:endParaRPr>
            </a:p>
          </p:txBody>
        </p:sp>
        <p:sp>
          <p:nvSpPr>
            <p:cNvPr id="26" name="Rectangle 77"/>
            <p:cNvSpPr>
              <a:spLocks noChangeArrowheads="1"/>
            </p:cNvSpPr>
            <p:nvPr/>
          </p:nvSpPr>
          <p:spPr bwMode="auto">
            <a:xfrm>
              <a:off x="7878106" y="2379322"/>
              <a:ext cx="459388"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a:latin typeface="微软雅黑" panose="020B0503020204020204" pitchFamily="34" charset="-122"/>
                  <a:ea typeface="微软雅黑" panose="020B0503020204020204" pitchFamily="34" charset="-122"/>
                </a:rPr>
                <a:t>B</a:t>
              </a:r>
              <a:r>
                <a:rPr lang="en-US" altLang="zh-CN" sz="1515" b="1" baseline="-25000" dirty="0">
                  <a:latin typeface="微软雅黑" panose="020B0503020204020204" pitchFamily="34" charset="-122"/>
                  <a:ea typeface="微软雅黑" panose="020B0503020204020204" pitchFamily="34" charset="-122"/>
                </a:rPr>
                <a:t>1</a:t>
              </a:r>
            </a:p>
          </p:txBody>
        </p:sp>
        <p:sp>
          <p:nvSpPr>
            <p:cNvPr id="27" name="Rectangle 78"/>
            <p:cNvSpPr>
              <a:spLocks noChangeArrowheads="1"/>
            </p:cNvSpPr>
            <p:nvPr/>
          </p:nvSpPr>
          <p:spPr bwMode="auto">
            <a:xfrm>
              <a:off x="7887937" y="2779462"/>
              <a:ext cx="411266"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515" b="1" dirty="0" err="1">
                  <a:latin typeface="微软雅黑" panose="020B0503020204020204" pitchFamily="34" charset="-122"/>
                  <a:ea typeface="微软雅黑" panose="020B0503020204020204" pitchFamily="34" charset="-122"/>
                </a:rPr>
                <a:t>B</a:t>
              </a:r>
              <a:r>
                <a:rPr lang="en-US" altLang="zh-CN" sz="1515" b="1" baseline="-25000" dirty="0" err="1">
                  <a:latin typeface="微软雅黑" panose="020B0503020204020204" pitchFamily="34" charset="-122"/>
                  <a:ea typeface="微软雅黑" panose="020B0503020204020204" pitchFamily="34" charset="-122"/>
                </a:rPr>
                <a:t>j</a:t>
              </a:r>
              <a:endParaRPr lang="en-US" altLang="zh-CN" sz="1515" b="1" baseline="-25000" dirty="0">
                <a:latin typeface="微软雅黑" panose="020B0503020204020204" pitchFamily="34" charset="-122"/>
                <a:ea typeface="微软雅黑" panose="020B0503020204020204" pitchFamily="34" charset="-122"/>
              </a:endParaRPr>
            </a:p>
          </p:txBody>
        </p:sp>
        <p:cxnSp>
          <p:nvCxnSpPr>
            <p:cNvPr id="28" name="直接箭头连接符 27"/>
            <p:cNvCxnSpPr>
              <a:stCxn id="6" idx="3"/>
              <a:endCxn id="54" idx="1"/>
            </p:cNvCxnSpPr>
            <p:nvPr/>
          </p:nvCxnSpPr>
          <p:spPr>
            <a:xfrm flipV="1">
              <a:off x="6786813" y="4089111"/>
              <a:ext cx="384262"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9"/>
            <p:cNvSpPr>
              <a:spLocks noChangeArrowheads="1"/>
            </p:cNvSpPr>
            <p:nvPr/>
          </p:nvSpPr>
          <p:spPr bwMode="auto">
            <a:xfrm>
              <a:off x="7444823" y="4854181"/>
              <a:ext cx="492101"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ID</a:t>
              </a:r>
            </a:p>
          </p:txBody>
        </p:sp>
        <p:sp>
          <p:nvSpPr>
            <p:cNvPr id="30"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31"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32" name="Rectangle 9"/>
            <p:cNvSpPr>
              <a:spLocks noChangeArrowheads="1"/>
            </p:cNvSpPr>
            <p:nvPr/>
          </p:nvSpPr>
          <p:spPr bwMode="auto">
            <a:xfrm>
              <a:off x="12460030" y="5240876"/>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sp>
          <p:nvSpPr>
            <p:cNvPr id="33" name="Rectangle 9"/>
            <p:cNvSpPr>
              <a:spLocks noChangeArrowheads="1"/>
            </p:cNvSpPr>
            <p:nvPr/>
          </p:nvSpPr>
          <p:spPr bwMode="auto">
            <a:xfrm>
              <a:off x="8601352" y="533968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rgbClr val="C00000"/>
                  </a:solidFill>
                  <a:latin typeface="微软雅黑" panose="020B0503020204020204" pitchFamily="34" charset="-122"/>
                  <a:ea typeface="微软雅黑" panose="020B0503020204020204" pitchFamily="34" charset="-122"/>
                </a:rPr>
                <a:t>现态</a:t>
              </a:r>
              <a:endParaRPr lang="en-US" altLang="zh-CN" sz="1515" b="1" dirty="0">
                <a:solidFill>
                  <a:srgbClr val="C00000"/>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10438271" y="4582115"/>
              <a:ext cx="167621" cy="1988669"/>
              <a:chOff x="7217654" y="4363960"/>
              <a:chExt cx="167621" cy="1988669"/>
            </a:xfrm>
          </p:grpSpPr>
          <p:cxnSp>
            <p:nvCxnSpPr>
              <p:cNvPr id="69" name="直接连接符 68"/>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7"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70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38" name="Rectangle 9"/>
            <p:cNvSpPr>
              <a:spLocks noChangeArrowheads="1"/>
            </p:cNvSpPr>
            <p:nvPr/>
          </p:nvSpPr>
          <p:spPr bwMode="auto">
            <a:xfrm>
              <a:off x="10342930" y="3869348"/>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79"/>
            <p:cNvSpPr>
              <a:spLocks noChangeArrowheads="1"/>
            </p:cNvSpPr>
            <p:nvPr/>
          </p:nvSpPr>
          <p:spPr bwMode="auto">
            <a:xfrm>
              <a:off x="7662256" y="5716264"/>
              <a:ext cx="661133" cy="645734"/>
            </a:xfrm>
            <a:prstGeom prst="rect">
              <a:avLst/>
            </a:prstGeom>
            <a:solidFill>
              <a:srgbClr val="7FC4FF"/>
            </a:solidFill>
            <a:ln w="19050">
              <a:solidFill>
                <a:srgbClr val="C00000"/>
              </a:solidFill>
            </a:ln>
          </p:spPr>
          <p:txBody>
            <a:bodyPr wrap="none">
              <a:spAutoFit/>
            </a:bodyPr>
            <a:lstStyle/>
            <a:p>
              <a:pPr algn="ctr" defTabSz="914400"/>
              <a:r>
                <a:rPr lang="zh-CN" altLang="en-US" sz="1515" b="1" dirty="0">
                  <a:solidFill>
                    <a:srgbClr val="001010"/>
                  </a:solidFill>
                  <a:latin typeface="微软雅黑" panose="020B0503020204020204" pitchFamily="34" charset="-122"/>
                  <a:ea typeface="微软雅黑" panose="020B0503020204020204" pitchFamily="34" charset="-122"/>
                </a:rPr>
                <a:t>时钟</a:t>
              </a:r>
              <a:endParaRPr lang="en-US" altLang="zh-CN" sz="151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515" b="1" dirty="0">
                  <a:solidFill>
                    <a:srgbClr val="001010"/>
                  </a:solidFill>
                  <a:latin typeface="微软雅黑" panose="020B0503020204020204" pitchFamily="34" charset="-122"/>
                  <a:ea typeface="微软雅黑" panose="020B0503020204020204" pitchFamily="34" charset="-122"/>
                </a:rPr>
                <a:t>CLK</a:t>
              </a:r>
              <a:endParaRPr lang="zh-CN" altLang="en-US" sz="1515" b="1" dirty="0">
                <a:solidFill>
                  <a:srgbClr val="001010"/>
                </a:solidFill>
                <a:latin typeface="微软雅黑" panose="020B0503020204020204" pitchFamily="34" charset="-122"/>
                <a:ea typeface="微软雅黑" panose="020B0503020204020204" pitchFamily="34" charset="-122"/>
              </a:endParaRPr>
            </a:p>
          </p:txBody>
        </p:sp>
        <p:sp>
          <p:nvSpPr>
            <p:cNvPr id="41" name="等腰三角形 40"/>
            <p:cNvSpPr/>
            <p:nvPr/>
          </p:nvSpPr>
          <p:spPr>
            <a:xfrm rot="5400000">
              <a:off x="8810619" y="5931127"/>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51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 name="组合 41"/>
            <p:cNvGrpSpPr/>
            <p:nvPr/>
          </p:nvGrpSpPr>
          <p:grpSpPr>
            <a:xfrm>
              <a:off x="11610786" y="4844462"/>
              <a:ext cx="912029" cy="649610"/>
              <a:chOff x="5997326" y="4609421"/>
              <a:chExt cx="909103" cy="647526"/>
            </a:xfrm>
          </p:grpSpPr>
          <p:sp>
            <p:nvSpPr>
              <p:cNvPr id="65"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6"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7"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3" name="直接连接符 42"/>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9214866" y="6340994"/>
              <a:ext cx="909103" cy="660961"/>
              <a:chOff x="5997326" y="4609421"/>
              <a:chExt cx="909103" cy="481104"/>
            </a:xfrm>
          </p:grpSpPr>
          <p:sp>
            <p:nvSpPr>
              <p:cNvPr id="61"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2"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3"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sp>
            <p:nvSpPr>
              <p:cNvPr id="64"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325" b="1">
                  <a:solidFill>
                    <a:srgbClr val="C00000"/>
                  </a:solidFill>
                  <a:latin typeface="微软雅黑" panose="020B0503020204020204" pitchFamily="34" charset="-122"/>
                  <a:ea typeface="微软雅黑" panose="020B0503020204020204" pitchFamily="34" charset="-122"/>
                </a:endParaRPr>
              </a:p>
            </p:txBody>
          </p:sp>
        </p:grpSp>
        <p:cxnSp>
          <p:nvCxnSpPr>
            <p:cNvPr id="46" name="直接连接符 45"/>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10439405" y="4446193"/>
              <a:ext cx="333460" cy="2244608"/>
              <a:chOff x="7200344" y="4349096"/>
              <a:chExt cx="184931" cy="2244608"/>
            </a:xfrm>
          </p:grpSpPr>
          <p:cxnSp>
            <p:nvCxnSpPr>
              <p:cNvPr id="59" name="直接连接符 58"/>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10436339" y="4316866"/>
              <a:ext cx="505849" cy="2541950"/>
              <a:chOff x="7194091" y="4349096"/>
              <a:chExt cx="191184" cy="2541950"/>
            </a:xfrm>
          </p:grpSpPr>
          <p:cxnSp>
            <p:nvCxnSpPr>
              <p:cNvPr id="57" name="直接连接符 56"/>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50" name="直接连接符 49"/>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0436331" y="4179184"/>
              <a:ext cx="678344" cy="2822771"/>
              <a:chOff x="7188106" y="4349096"/>
              <a:chExt cx="254645" cy="2822771"/>
            </a:xfrm>
          </p:grpSpPr>
          <p:cxnSp>
            <p:nvCxnSpPr>
              <p:cNvPr id="55" name="直接连接符 54"/>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53" name="Rectangle 9"/>
            <p:cNvSpPr>
              <a:spLocks noChangeArrowheads="1"/>
            </p:cNvSpPr>
            <p:nvPr/>
          </p:nvSpPr>
          <p:spPr bwMode="auto">
            <a:xfrm>
              <a:off x="8567028" y="6351493"/>
              <a:ext cx="738669" cy="3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515" b="1" dirty="0">
                  <a:solidFill>
                    <a:schemeClr val="accent5"/>
                  </a:solidFill>
                  <a:latin typeface="微软雅黑" panose="020B0503020204020204" pitchFamily="34" charset="-122"/>
                  <a:ea typeface="微软雅黑" panose="020B0503020204020204" pitchFamily="34" charset="-122"/>
                </a:rPr>
                <a:t>次态</a:t>
              </a:r>
              <a:endParaRPr lang="en-US" altLang="zh-CN" sz="1515" b="1" dirty="0">
                <a:solidFill>
                  <a:schemeClr val="accent5"/>
                </a:solidFill>
                <a:latin typeface="微软雅黑" panose="020B0503020204020204" pitchFamily="34" charset="-122"/>
                <a:ea typeface="微软雅黑" panose="020B0503020204020204" pitchFamily="34" charset="-122"/>
              </a:endParaRPr>
            </a:p>
          </p:txBody>
        </p:sp>
        <p:sp>
          <p:nvSpPr>
            <p:cNvPr id="54" name="Rectangle 4"/>
            <p:cNvSpPr>
              <a:spLocks noChangeArrowheads="1"/>
            </p:cNvSpPr>
            <p:nvPr/>
          </p:nvSpPr>
          <p:spPr bwMode="auto">
            <a:xfrm>
              <a:off x="7171075" y="3369111"/>
              <a:ext cx="1063133"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grpSp>
      <p:sp>
        <p:nvSpPr>
          <p:cNvPr id="93" name="矩形 92"/>
          <p:cNvSpPr/>
          <p:nvPr/>
        </p:nvSpPr>
        <p:spPr>
          <a:xfrm>
            <a:off x="4151325" y="5516738"/>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grpSp>
        <p:nvGrpSpPr>
          <p:cNvPr id="94" name="组合 93"/>
          <p:cNvGrpSpPr/>
          <p:nvPr/>
        </p:nvGrpSpPr>
        <p:grpSpPr>
          <a:xfrm>
            <a:off x="8650810" y="5489270"/>
            <a:ext cx="2992641"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多周期的问题？</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课后习题</a:t>
            </a:r>
          </a:p>
        </p:txBody>
      </p:sp>
      <p:sp>
        <p:nvSpPr>
          <p:cNvPr id="3" name="内容占位符 2"/>
          <p:cNvSpPr>
            <a:spLocks noGrp="1"/>
          </p:cNvSpPr>
          <p:nvPr>
            <p:ph idx="1"/>
          </p:nvPr>
        </p:nvSpPr>
        <p:spPr/>
        <p:txBody>
          <a:bodyPr>
            <a:normAutofit/>
          </a:bodyPr>
          <a:lstStyle/>
          <a:p>
            <a:r>
              <a:rPr lang="en-US" altLang="zh-CN" dirty="0"/>
              <a:t>6.2</a:t>
            </a:r>
          </a:p>
          <a:p>
            <a:r>
              <a:rPr lang="en-US" altLang="zh-CN" dirty="0"/>
              <a:t>6.5 6.6 6.7</a:t>
            </a:r>
          </a:p>
          <a:p>
            <a:r>
              <a:rPr lang="en-US" altLang="zh-CN" dirty="0"/>
              <a:t>6.10</a:t>
            </a:r>
          </a:p>
          <a:p>
            <a:r>
              <a:rPr lang="en-US" altLang="zh-CN" dirty="0"/>
              <a:t>6.21 </a:t>
            </a:r>
          </a:p>
          <a:p>
            <a:r>
              <a:rPr lang="en-US" altLang="zh-CN" dirty="0"/>
              <a:t>6.24   6.25</a:t>
            </a:r>
          </a:p>
        </p:txBody>
      </p:sp>
      <p:pic>
        <p:nvPicPr>
          <p:cNvPr id="4" name="图片 3"/>
          <p:cNvPicPr>
            <a:picLocks noChangeAspect="1"/>
          </p:cNvPicPr>
          <p:nvPr/>
        </p:nvPicPr>
        <p:blipFill>
          <a:blip r:embed="rId2"/>
          <a:stretch>
            <a:fillRect/>
          </a:stretch>
        </p:blipFill>
        <p:spPr>
          <a:xfrm>
            <a:off x="8205468" y="3686862"/>
            <a:ext cx="3286316" cy="2336936"/>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5"/>
          <a:stretch>
            <a:fillRect/>
          </a:stretch>
        </p:blipFill>
        <p:spPr>
          <a:xfrm>
            <a:off x="675915" y="4805783"/>
            <a:ext cx="7139015" cy="1516250"/>
          </a:xfrm>
          <a:prstGeom prst="rect">
            <a:avLst/>
          </a:prstGeom>
        </p:spPr>
      </p:pic>
      <p:sp>
        <p:nvSpPr>
          <p:cNvPr id="6"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  </a:t>
            </a:r>
            <a:r>
              <a:rPr lang="en-US" altLang="zh-CN" dirty="0" err="1"/>
              <a:t>DataPath</a:t>
            </a:r>
            <a:endParaRPr lang="zh-CN" altLang="en-US" dirty="0"/>
          </a:p>
        </p:txBody>
      </p:sp>
      <p:sp>
        <p:nvSpPr>
          <p:cNvPr id="3" name="内容占位符 2"/>
          <p:cNvSpPr>
            <a:spLocks noGrp="1"/>
          </p:cNvSpPr>
          <p:nvPr>
            <p:ph idx="1"/>
          </p:nvPr>
        </p:nvSpPr>
        <p:spPr>
          <a:xfrm>
            <a:off x="487822" y="942764"/>
            <a:ext cx="9707737"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数据通路</a:t>
            </a:r>
            <a:r>
              <a:rPr lang="en-US" altLang="zh-CN" b="1"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执行部件间传送信息的路径</a:t>
            </a:r>
            <a:r>
              <a:rPr lang="zh-CN" altLang="en-US" b="1" dirty="0">
                <a:solidFill>
                  <a:srgbClr val="1387B7"/>
                </a:solidFill>
                <a:cs typeface="Segoe UI Black" panose="020B0A02040204020203" pitchFamily="34" charset="0"/>
                <a:sym typeface="Arial" panose="020B0604020202020204" pitchFamily="34" charset="0"/>
              </a:rPr>
              <a:t>        </a:t>
            </a:r>
            <a:r>
              <a:rPr lang="en-US" altLang="zh-CN" b="1" dirty="0">
                <a:solidFill>
                  <a:srgbClr val="1387B7"/>
                </a:solidFill>
                <a:cs typeface="Segoe UI Black" panose="020B0A02040204020203" pitchFamily="34" charset="0"/>
                <a:sym typeface="Arial" panose="020B0604020202020204" pitchFamily="34" charset="0"/>
              </a:rPr>
              <a:t>(</a:t>
            </a:r>
            <a:r>
              <a:rPr lang="zh-CN" altLang="en-US" b="1" dirty="0">
                <a:solidFill>
                  <a:srgbClr val="1387B7"/>
                </a:solidFill>
                <a:cs typeface="Segoe UI Black" panose="020B0A02040204020203" pitchFamily="34" charset="0"/>
                <a:sym typeface="Arial" panose="020B0604020202020204" pitchFamily="34" charset="0"/>
              </a:rPr>
              <a:t>数据流</a:t>
            </a:r>
            <a:r>
              <a:rPr lang="en-US" altLang="zh-CN" b="1" dirty="0">
                <a:solidFill>
                  <a:srgbClr val="1387B7"/>
                </a:solidFill>
                <a:cs typeface="Segoe UI Black" panose="020B0A02040204020203" pitchFamily="34" charset="0"/>
                <a:sym typeface="Arial" panose="020B0604020202020204" pitchFamily="34" charset="0"/>
              </a:rPr>
              <a:t>)</a:t>
            </a:r>
            <a:endParaRPr lang="zh-CN" altLang="en-US" b="1" dirty="0">
              <a:solidFill>
                <a:srgbClr val="1387B7"/>
              </a:solidFill>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600" dirty="0">
                <a:solidFill>
                  <a:srgbClr val="18978B"/>
                </a:solidFill>
                <a:cs typeface="Segoe UI Black" panose="020B0A02040204020203" pitchFamily="34" charset="0"/>
                <a:sym typeface="Arial" panose="020B0604020202020204" pitchFamily="34" charset="0"/>
              </a:rPr>
              <a:t>通路的建立由</a:t>
            </a:r>
            <a:r>
              <a:rPr lang="zh-CN" altLang="en-US" sz="2600" b="1" dirty="0">
                <a:solidFill>
                  <a:srgbClr val="18978B"/>
                </a:solidFill>
                <a:cs typeface="Segoe UI Black" panose="020B0A02040204020203" pitchFamily="34" charset="0"/>
                <a:sym typeface="Arial" panose="020B0604020202020204" pitchFamily="34" charset="0"/>
              </a:rPr>
              <a:t>控制信号</a:t>
            </a:r>
            <a:r>
              <a:rPr lang="zh-CN" altLang="en-US" sz="2600" dirty="0">
                <a:solidFill>
                  <a:srgbClr val="18978B"/>
                </a:solidFill>
                <a:cs typeface="Segoe UI Black" panose="020B0A02040204020203" pitchFamily="34" charset="0"/>
                <a:sym typeface="Arial" panose="020B0604020202020204" pitchFamily="34" charset="0"/>
              </a:rPr>
              <a:t>控制，受</a:t>
            </a:r>
            <a:r>
              <a:rPr lang="zh-CN" altLang="en-US" sz="2600" b="1" dirty="0">
                <a:solidFill>
                  <a:srgbClr val="18978B"/>
                </a:solidFill>
                <a:sym typeface="Arial" panose="020B0604020202020204" pitchFamily="34" charset="0"/>
              </a:rPr>
              <a:t>时钟驱动</a:t>
            </a:r>
            <a:r>
              <a:rPr lang="zh-CN" altLang="en-US" sz="2600" dirty="0">
                <a:solidFill>
                  <a:srgbClr val="1387B7"/>
                </a:solidFill>
                <a:sym typeface="Arial" panose="020B0604020202020204" pitchFamily="34" charset="0"/>
              </a:rPr>
              <a:t>   </a:t>
            </a:r>
            <a:r>
              <a:rPr lang="zh-CN" altLang="en-US" sz="2600" b="1" dirty="0">
                <a:solidFill>
                  <a:srgbClr val="1387B7"/>
                </a:solidFill>
                <a:cs typeface="Segoe UI Black" panose="020B0A02040204020203" pitchFamily="34" charset="0"/>
                <a:sym typeface="Arial" panose="020B0604020202020204" pitchFamily="34" charset="0"/>
              </a:rPr>
              <a:t>（控制流）</a:t>
            </a:r>
          </a:p>
          <a:p>
            <a:pPr marL="932180" lvl="1" indent="-325120">
              <a:lnSpc>
                <a:spcPct val="150000"/>
              </a:lnSpc>
              <a:spcBef>
                <a:spcPts val="570"/>
              </a:spcBef>
              <a:spcAft>
                <a:spcPts val="570"/>
              </a:spcAft>
              <a:buFont typeface="Wingdings" panose="05000000000000000000" pitchFamily="2" charset="2"/>
              <a:buChar char="u"/>
            </a:pPr>
            <a:r>
              <a:rPr lang="zh-CN" altLang="en-US" sz="2600" dirty="0">
                <a:cs typeface="Segoe UI Black" panose="020B0A02040204020203" pitchFamily="34" charset="0"/>
                <a:sym typeface="Arial" panose="020B0604020202020204" pitchFamily="34" charset="0"/>
              </a:rPr>
              <a:t>不同指令、同一指令在执行的不同阶段的数据通路不同</a:t>
            </a:r>
          </a:p>
          <a:p>
            <a:pPr marL="932180" lvl="1" indent="-325120">
              <a:lnSpc>
                <a:spcPct val="150000"/>
              </a:lnSpc>
              <a:spcBef>
                <a:spcPts val="570"/>
              </a:spcBef>
              <a:spcAft>
                <a:spcPts val="570"/>
              </a:spcAft>
              <a:buFont typeface="Wingdings" panose="05000000000000000000" pitchFamily="2" charset="2"/>
              <a:buChar char="u"/>
            </a:pPr>
            <a:r>
              <a:rPr lang="zh-CN" altLang="en-US" sz="2600" b="1" dirty="0">
                <a:solidFill>
                  <a:srgbClr val="18978B"/>
                </a:solidFill>
                <a:sym typeface="Arial" panose="020B0604020202020204" pitchFamily="34" charset="0"/>
              </a:rPr>
              <a:t>共享通路（总线）、专用通路</a:t>
            </a:r>
            <a:endParaRPr lang="zh-CN" altLang="en-US" sz="2600" dirty="0">
              <a:solidFill>
                <a:srgbClr val="1387B7"/>
              </a:solidFill>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指令执行流程、执行效率</a:t>
            </a:r>
            <a:endParaRPr lang="en-US" altLang="zh-CN" sz="2600" dirty="0">
              <a:cs typeface="Segoe UI Black" panose="020B0A02040204020203" pitchFamily="34" charset="0"/>
              <a:sym typeface="Arial" panose="020B0604020202020204" pitchFamily="34" charset="0"/>
            </a:endParaRPr>
          </a:p>
          <a:p>
            <a:pPr marL="1541145" lvl="2" indent="-325120">
              <a:lnSpc>
                <a:spcPct val="150000"/>
              </a:lnSpc>
              <a:spcBef>
                <a:spcPts val="570"/>
              </a:spcBef>
              <a:spcAft>
                <a:spcPts val="570"/>
              </a:spcAft>
            </a:pPr>
            <a:r>
              <a:rPr lang="zh-CN" altLang="en-US" sz="2600" dirty="0">
                <a:cs typeface="Segoe UI Black" panose="020B0A02040204020203" pitchFamily="34" charset="0"/>
                <a:sym typeface="Arial" panose="020B0604020202020204" pitchFamily="34" charset="0"/>
              </a:rPr>
              <a:t>微操作控制信号的时序安排</a:t>
            </a:r>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数据通路抽象模型（寄存器传输）</a:t>
            </a:r>
          </a:p>
        </p:txBody>
      </p:sp>
      <p:sp>
        <p:nvSpPr>
          <p:cNvPr id="4" name="矩形 3"/>
          <p:cNvSpPr/>
          <p:nvPr/>
        </p:nvSpPr>
        <p:spPr>
          <a:xfrm>
            <a:off x="3330922" y="1171819"/>
            <a:ext cx="5914962" cy="2315126"/>
          </a:xfrm>
          <a:prstGeom prst="rect">
            <a:avLst/>
          </a:prstGeom>
          <a:solidFill>
            <a:schemeClr val="bg1">
              <a:lumMod val="85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5" name="组合 4"/>
          <p:cNvGrpSpPr/>
          <p:nvPr/>
        </p:nvGrpSpPr>
        <p:grpSpPr>
          <a:xfrm>
            <a:off x="3530454" y="1192017"/>
            <a:ext cx="5725859" cy="2135334"/>
            <a:chOff x="3687491" y="1743394"/>
            <a:chExt cx="6038992" cy="2252110"/>
          </a:xfrm>
        </p:grpSpPr>
        <p:cxnSp>
          <p:nvCxnSpPr>
            <p:cNvPr id="6" name="直接连接符 5"/>
            <p:cNvCxnSpPr/>
            <p:nvPr/>
          </p:nvCxnSpPr>
          <p:spPr>
            <a:xfrm>
              <a:off x="8979635" y="216082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 name="Rectangle 5"/>
            <p:cNvSpPr>
              <a:spLocks noChangeArrowheads="1"/>
            </p:cNvSpPr>
            <p:nvPr/>
          </p:nvSpPr>
          <p:spPr bwMode="auto">
            <a:xfrm>
              <a:off x="5937474" y="2414308"/>
              <a:ext cx="1164440" cy="1084509"/>
            </a:xfrm>
            <a:prstGeom prst="rect">
              <a:avLst/>
            </a:prstGeom>
            <a:solidFill>
              <a:srgbClr val="FFFF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dirty="0" err="1">
                  <a:latin typeface="微软雅黑" panose="020B0503020204020204" pitchFamily="34" charset="-122"/>
                  <a:ea typeface="微软雅黑" panose="020B0503020204020204" pitchFamily="34" charset="-122"/>
                </a:rPr>
                <a:t>Func</a:t>
              </a:r>
              <a:endParaRPr lang="en-US" altLang="zh-CN" sz="1705" b="1" kern="0" dirty="0">
                <a:latin typeface="微软雅黑" panose="020B0503020204020204" pitchFamily="34" charset="-122"/>
                <a:ea typeface="微软雅黑" panose="020B0503020204020204" pitchFamily="34" charset="-122"/>
              </a:endParaRPr>
            </a:p>
          </p:txBody>
        </p:sp>
        <p:sp>
          <p:nvSpPr>
            <p:cNvPr id="8" name="矩形 7"/>
            <p:cNvSpPr/>
            <p:nvPr/>
          </p:nvSpPr>
          <p:spPr>
            <a:xfrm>
              <a:off x="4361844"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9" name="等腰三角形 8"/>
            <p:cNvSpPr/>
            <p:nvPr/>
          </p:nvSpPr>
          <p:spPr>
            <a:xfrm>
              <a:off x="4367217" y="3487288"/>
              <a:ext cx="455801"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1" name="直接连接符 10"/>
            <p:cNvCxnSpPr/>
            <p:nvPr/>
          </p:nvCxnSpPr>
          <p:spPr>
            <a:xfrm>
              <a:off x="4590600"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53330"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13"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4" name="直接连接符 13"/>
            <p:cNvCxnSpPr/>
            <p:nvPr/>
          </p:nvCxnSpPr>
          <p:spPr>
            <a:xfrm>
              <a:off x="4590600" y="3663846"/>
              <a:ext cx="0" cy="312519"/>
            </a:xfrm>
            <a:prstGeom prst="line">
              <a:avLst/>
            </a:prstGeom>
            <a:ln w="19050">
              <a:solidFill>
                <a:srgbClr val="FF6600"/>
              </a:solidFill>
              <a:tailEnd type="ova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076400" y="2320181"/>
              <a:ext cx="464838" cy="1343664"/>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6" name="等腰三角形 15"/>
            <p:cNvSpPr/>
            <p:nvPr/>
          </p:nvSpPr>
          <p:spPr>
            <a:xfrm>
              <a:off x="8072737" y="3487288"/>
              <a:ext cx="464838" cy="176558"/>
            </a:xfrm>
            <a:prstGeom prst="triangle">
              <a:avLst>
                <a:gd name="adj" fmla="val 49113"/>
              </a:avLst>
            </a:prstGeom>
            <a:solidFill>
              <a:srgbClr val="FFC000"/>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7"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8" name="直接连接符 17"/>
            <p:cNvCxnSpPr/>
            <p:nvPr/>
          </p:nvCxnSpPr>
          <p:spPr>
            <a:xfrm>
              <a:off x="8305156" y="2145867"/>
              <a:ext cx="0" cy="174314"/>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75565" y="2291861"/>
              <a:ext cx="478796" cy="374450"/>
            </a:xfrm>
            <a:prstGeom prst="rect">
              <a:avLst/>
            </a:prstGeom>
            <a:noFill/>
          </p:spPr>
          <p:txBody>
            <a:bodyPr wrap="none" rtlCol="0">
              <a:spAutoFit/>
            </a:bodyPr>
            <a:lstStyle/>
            <a:p>
              <a:r>
                <a:rPr lang="en-US" altLang="zh-CN" sz="1705" dirty="0"/>
                <a:t>EN</a:t>
              </a:r>
              <a:endParaRPr lang="zh-CN" altLang="en-US" sz="1705" baseline="-25000" dirty="0"/>
            </a:p>
          </p:txBody>
        </p:sp>
        <p:sp>
          <p:nvSpPr>
            <p:cNvPr id="20" name="Line 17"/>
            <p:cNvSpPr>
              <a:spLocks noChangeShapeType="1"/>
            </p:cNvSpPr>
            <p:nvPr/>
          </p:nvSpPr>
          <p:spPr bwMode="auto">
            <a:xfrm>
              <a:off x="8537576" y="2930898"/>
              <a:ext cx="936112"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21" name="直接连接符 20"/>
            <p:cNvCxnSpPr/>
            <p:nvPr/>
          </p:nvCxnSpPr>
          <p:spPr>
            <a:xfrm>
              <a:off x="8305156" y="3663846"/>
              <a:ext cx="0" cy="31251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3744888" y="3976365"/>
              <a:ext cx="4560268" cy="0"/>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687491" y="3621054"/>
              <a:ext cx="624195" cy="374450"/>
            </a:xfrm>
            <a:prstGeom prst="rect">
              <a:avLst/>
            </a:prstGeom>
            <a:noFill/>
            <a:ln>
              <a:noFill/>
            </a:ln>
          </p:spPr>
          <p:txBody>
            <a:bodyPr wrap="none" rtlCol="0">
              <a:spAutoFit/>
            </a:bodyPr>
            <a:lstStyle/>
            <a:p>
              <a:r>
                <a:rPr lang="en-US" altLang="zh-CN" sz="170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4" name="文本框 23"/>
            <p:cNvSpPr txBox="1"/>
            <p:nvPr/>
          </p:nvSpPr>
          <p:spPr>
            <a:xfrm>
              <a:off x="4914448" y="1750656"/>
              <a:ext cx="1060386"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25" name="文本框 24"/>
            <p:cNvSpPr txBox="1"/>
            <p:nvPr/>
          </p:nvSpPr>
          <p:spPr>
            <a:xfrm>
              <a:off x="7844132" y="1754388"/>
              <a:ext cx="931895"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cxnSp>
          <p:nvCxnSpPr>
            <p:cNvPr id="26" name="直接连接符 25"/>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27" name="等腰三角形 26"/>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8" name="等腰三角形 27"/>
            <p:cNvSpPr/>
            <p:nvPr/>
          </p:nvSpPr>
          <p:spPr>
            <a:xfrm rot="5400000" flipH="1">
              <a:off x="8900070" y="2856150"/>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29" name="文本框 28"/>
            <p:cNvSpPr txBox="1"/>
            <p:nvPr/>
          </p:nvSpPr>
          <p:spPr>
            <a:xfrm>
              <a:off x="4028466" y="1743394"/>
              <a:ext cx="94542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sp>
          <p:nvSpPr>
            <p:cNvPr id="30" name="文本框 29"/>
            <p:cNvSpPr txBox="1"/>
            <p:nvPr/>
          </p:nvSpPr>
          <p:spPr>
            <a:xfrm>
              <a:off x="8679622" y="1747117"/>
              <a:ext cx="1046861" cy="374450"/>
            </a:xfrm>
            <a:prstGeom prst="rect">
              <a:avLst/>
            </a:prstGeom>
            <a:noFill/>
          </p:spPr>
          <p:txBody>
            <a:bodyPr wrap="none" rtlCol="0">
              <a:spAutoFit/>
            </a:bodyPr>
            <a:lstStyle/>
            <a:p>
              <a:r>
                <a:rPr lang="en-US" altLang="zh-CN" sz="1705"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FF6600"/>
                </a:solidFill>
                <a:latin typeface="Segoe UI Black" panose="020B0A02040204020203" pitchFamily="34" charset="0"/>
                <a:cs typeface="Segoe UI Black" panose="020B0A02040204020203" pitchFamily="34" charset="0"/>
              </a:endParaRPr>
            </a:p>
          </p:txBody>
        </p:sp>
      </p:grpSp>
      <p:sp>
        <p:nvSpPr>
          <p:cNvPr id="31" name="文本框 30"/>
          <p:cNvSpPr txBox="1"/>
          <p:nvPr/>
        </p:nvSpPr>
        <p:spPr>
          <a:xfrm>
            <a:off x="9437022" y="2144975"/>
            <a:ext cx="2404826" cy="500906"/>
          </a:xfrm>
          <a:prstGeom prst="rect">
            <a:avLst/>
          </a:prstGeom>
          <a:noFill/>
        </p:spPr>
        <p:txBody>
          <a:bodyPr wrap="none" rtlCol="0">
            <a:spAutoFit/>
          </a:bodyPr>
          <a:lstStyle/>
          <a:p>
            <a:r>
              <a:rPr lang="en-US" altLang="zh-CN" sz="2655">
                <a:latin typeface="Segoe UI Black" panose="020B0A02040204020203" pitchFamily="34" charset="0"/>
                <a:ea typeface="Segoe UI Black" panose="020B0A02040204020203" pitchFamily="34" charset="0"/>
                <a:cs typeface="Segoe UI Black" panose="020B0A02040204020203" pitchFamily="34" charset="0"/>
              </a:rPr>
              <a:t>Funct </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2655"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 B</a:t>
            </a:r>
            <a:endParaRPr lang="zh-CN" altLang="en-US" sz="2655" baseline="-25000" dirty="0">
              <a:latin typeface="Segoe UI Black" panose="020B0A02040204020203" pitchFamily="34" charset="0"/>
              <a:cs typeface="Segoe UI Black" panose="020B0A02040204020203" pitchFamily="34" charset="0"/>
            </a:endParaRPr>
          </a:p>
        </p:txBody>
      </p:sp>
      <p:grpSp>
        <p:nvGrpSpPr>
          <p:cNvPr id="32" name="组合 31"/>
          <p:cNvGrpSpPr/>
          <p:nvPr/>
        </p:nvGrpSpPr>
        <p:grpSpPr>
          <a:xfrm>
            <a:off x="333531" y="3905698"/>
            <a:ext cx="3749385" cy="2426769"/>
            <a:chOff x="380703" y="4408413"/>
            <a:chExt cx="3954429" cy="2559483"/>
          </a:xfrm>
        </p:grpSpPr>
        <p:grpSp>
          <p:nvGrpSpPr>
            <p:cNvPr id="33" name="组合 32"/>
            <p:cNvGrpSpPr/>
            <p:nvPr/>
          </p:nvGrpSpPr>
          <p:grpSpPr>
            <a:xfrm>
              <a:off x="380703" y="4408413"/>
              <a:ext cx="3954429" cy="2038079"/>
              <a:chOff x="3561891" y="1750655"/>
              <a:chExt cx="5819812" cy="2441734"/>
            </a:xfrm>
          </p:grpSpPr>
          <p:sp>
            <p:nvSpPr>
              <p:cNvPr id="35" name="矩形 34"/>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36" name="组合 35"/>
              <p:cNvGrpSpPr/>
              <p:nvPr/>
            </p:nvGrpSpPr>
            <p:grpSpPr>
              <a:xfrm>
                <a:off x="3561891" y="1750655"/>
                <a:ext cx="5601029" cy="2295132"/>
                <a:chOff x="3561891" y="1750655"/>
                <a:chExt cx="5601029" cy="2295132"/>
              </a:xfrm>
            </p:grpSpPr>
            <p:sp>
              <p:nvSpPr>
                <p:cNvPr id="37" name="Rectangle 5"/>
                <p:cNvSpPr>
                  <a:spLocks noChangeArrowheads="1"/>
                </p:cNvSpPr>
                <p:nvPr/>
              </p:nvSpPr>
              <p:spPr bwMode="auto">
                <a:xfrm>
                  <a:off x="5937474" y="2414308"/>
                  <a:ext cx="1164440" cy="1084509"/>
                </a:xfrm>
                <a:prstGeom prst="rect">
                  <a:avLst/>
                </a:prstGeom>
                <a:solidFill>
                  <a:srgbClr val="00B05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en-US" altLang="zh-CN" sz="1600" b="1" kern="0" dirty="0">
                      <a:latin typeface="微软雅黑" panose="020B0503020204020204" pitchFamily="34" charset="-122"/>
                      <a:ea typeface="微软雅黑" panose="020B0503020204020204" pitchFamily="34" charset="-122"/>
                    </a:rPr>
                    <a:t>MEM</a:t>
                  </a:r>
                </a:p>
              </p:txBody>
            </p:sp>
            <p:sp>
              <p:nvSpPr>
                <p:cNvPr id="39" name="等腰三角形 38"/>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0"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1" name="直接连接符 40"/>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3" name="直接连接符 42"/>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45" name="等腰三角形 44"/>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46"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7" name="直接连接符 46"/>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8"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49" name="直接连接符 48"/>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2" name="文本框 51"/>
                <p:cNvSpPr txBox="1"/>
                <p:nvPr/>
              </p:nvSpPr>
              <p:spPr>
                <a:xfrm>
                  <a:off x="4914449" y="1750655"/>
                  <a:ext cx="115252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53" name="文本框 52"/>
                <p:cNvSpPr txBox="1"/>
                <p:nvPr/>
              </p:nvSpPr>
              <p:spPr>
                <a:xfrm>
                  <a:off x="7914665" y="1783938"/>
                  <a:ext cx="988309" cy="448613"/>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54" name="直接连接符 53"/>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55" name="等腰三角形 54"/>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44" name="矩形 43"/>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8" name="矩形 37"/>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34" name="文本框 33"/>
            <p:cNvSpPr txBox="1"/>
            <p:nvPr/>
          </p:nvSpPr>
          <p:spPr>
            <a:xfrm>
              <a:off x="1524357" y="6480984"/>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访存通路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6" name="组合 55"/>
          <p:cNvGrpSpPr/>
          <p:nvPr/>
        </p:nvGrpSpPr>
        <p:grpSpPr>
          <a:xfrm>
            <a:off x="4252605" y="3907022"/>
            <a:ext cx="3749385" cy="2417631"/>
            <a:chOff x="4514101" y="4409809"/>
            <a:chExt cx="3954429" cy="2549845"/>
          </a:xfrm>
        </p:grpSpPr>
        <p:grpSp>
          <p:nvGrpSpPr>
            <p:cNvPr id="57" name="组合 56"/>
            <p:cNvGrpSpPr/>
            <p:nvPr/>
          </p:nvGrpSpPr>
          <p:grpSpPr>
            <a:xfrm>
              <a:off x="4514101" y="4409809"/>
              <a:ext cx="3954429" cy="2038079"/>
              <a:chOff x="3561891" y="1750655"/>
              <a:chExt cx="5819812" cy="2441734"/>
            </a:xfrm>
          </p:grpSpPr>
          <p:sp>
            <p:nvSpPr>
              <p:cNvPr id="59" name="矩形 5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60" name="组合 59"/>
              <p:cNvGrpSpPr/>
              <p:nvPr/>
            </p:nvGrpSpPr>
            <p:grpSpPr>
              <a:xfrm>
                <a:off x="3561891" y="1750655"/>
                <a:ext cx="5601029" cy="2295132"/>
                <a:chOff x="3561891" y="1750655"/>
                <a:chExt cx="5601029" cy="2295132"/>
              </a:xfrm>
            </p:grpSpPr>
            <p:sp>
              <p:nvSpPr>
                <p:cNvPr id="61" name="Rectangle 5"/>
                <p:cNvSpPr>
                  <a:spLocks noChangeArrowheads="1"/>
                </p:cNvSpPr>
                <p:nvPr/>
              </p:nvSpPr>
              <p:spPr bwMode="auto">
                <a:xfrm>
                  <a:off x="5937474" y="2414308"/>
                  <a:ext cx="1164440" cy="1084509"/>
                </a:xfrm>
                <a:prstGeom prst="rect">
                  <a:avLst/>
                </a:prstGeom>
                <a:solidFill>
                  <a:srgbClr val="FFC000"/>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总线</a:t>
                  </a:r>
                  <a:endParaRPr lang="en-US" altLang="zh-CN" sz="1705" b="1" kern="0" dirty="0">
                    <a:latin typeface="微软雅黑" panose="020B0503020204020204" pitchFamily="34" charset="-122"/>
                    <a:ea typeface="微软雅黑" panose="020B0503020204020204" pitchFamily="34" charset="-122"/>
                  </a:endParaRPr>
                </a:p>
              </p:txBody>
            </p:sp>
            <p:sp>
              <p:nvSpPr>
                <p:cNvPr id="63" name="等腰三角形 62"/>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64"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5" name="直接连接符 64"/>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6" name="Line 17"/>
                <p:cNvSpPr>
                  <a:spLocks noChangeShapeType="1"/>
                </p:cNvSpPr>
                <p:nvPr/>
              </p:nvSpPr>
              <p:spPr bwMode="auto">
                <a:xfrm>
                  <a:off x="4823019" y="2930898"/>
                  <a:ext cx="1114454"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67" name="直接连接符 66"/>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69" name="等腰三角形 68"/>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70" name="Line 17"/>
                <p:cNvSpPr>
                  <a:spLocks noChangeShapeType="1"/>
                </p:cNvSpPr>
                <p:nvPr/>
              </p:nvSpPr>
              <p:spPr bwMode="auto">
                <a:xfrm>
                  <a:off x="7106639" y="2930898"/>
                  <a:ext cx="96609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1" name="直接连接符 70"/>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连接符 72"/>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6" name="文本框 75"/>
                <p:cNvSpPr txBox="1"/>
                <p:nvPr/>
              </p:nvSpPr>
              <p:spPr>
                <a:xfrm>
                  <a:off x="4914449" y="1750655"/>
                  <a:ext cx="921128"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77" name="文本框 76"/>
                <p:cNvSpPr txBox="1"/>
                <p:nvPr/>
              </p:nvSpPr>
              <p:spPr>
                <a:xfrm>
                  <a:off x="7914665" y="1783938"/>
                  <a:ext cx="732026"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cxnSp>
              <p:nvCxnSpPr>
                <p:cNvPr id="78" name="直接连接符 77"/>
                <p:cNvCxnSpPr/>
                <p:nvPr/>
              </p:nvCxnSpPr>
              <p:spPr>
                <a:xfrm>
                  <a:off x="5324825" y="2145867"/>
                  <a:ext cx="0" cy="810695"/>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79" name="等腰三角形 78"/>
                <p:cNvSpPr/>
                <p:nvPr/>
              </p:nvSpPr>
              <p:spPr>
                <a:xfrm rot="5400000" flipH="1">
                  <a:off x="5264576" y="2858136"/>
                  <a:ext cx="159131" cy="14872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68" name="矩形 67"/>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62" name="矩形 61"/>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58" name="文本框 57"/>
            <p:cNvSpPr txBox="1"/>
            <p:nvPr/>
          </p:nvSpPr>
          <p:spPr>
            <a:xfrm>
              <a:off x="5850754" y="6472742"/>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总线传输</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cxnSp>
        <p:nvCxnSpPr>
          <p:cNvPr id="80" name="直接连接符 79"/>
          <p:cNvCxnSpPr/>
          <p:nvPr/>
        </p:nvCxnSpPr>
        <p:spPr>
          <a:xfrm>
            <a:off x="8545332" y="1580318"/>
            <a:ext cx="0" cy="76865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81" name="Rectangle 5"/>
          <p:cNvSpPr>
            <a:spLocks noChangeArrowheads="1"/>
          </p:cNvSpPr>
          <p:nvPr/>
        </p:nvSpPr>
        <p:spPr bwMode="auto">
          <a:xfrm>
            <a:off x="5661114" y="1834839"/>
            <a:ext cx="1104062" cy="1028275"/>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r>
              <a:rPr lang="zh-CN" altLang="en-US" sz="1705" b="1" kern="0" dirty="0">
                <a:latin typeface="微软雅黑" panose="020B0503020204020204" pitchFamily="34" charset="-122"/>
                <a:ea typeface="微软雅黑" panose="020B0503020204020204" pitchFamily="34" charset="-122"/>
              </a:rPr>
              <a:t>组合逻辑</a:t>
            </a:r>
            <a:endParaRPr lang="en-US" altLang="zh-CN" sz="1705" b="1" kern="0" dirty="0">
              <a:latin typeface="微软雅黑" panose="020B0503020204020204" pitchFamily="34" charset="-122"/>
              <a:ea typeface="微软雅黑" panose="020B0503020204020204" pitchFamily="34" charset="-122"/>
            </a:endParaRPr>
          </a:p>
          <a:p>
            <a:pPr algn="ctr"/>
            <a:r>
              <a:rPr lang="en-US" altLang="zh-CN" sz="1705" b="1" kern="0">
                <a:latin typeface="微软雅黑" panose="020B0503020204020204" pitchFamily="34" charset="-122"/>
                <a:ea typeface="微软雅黑" panose="020B0503020204020204" pitchFamily="34" charset="-122"/>
              </a:rPr>
              <a:t>Funct</a:t>
            </a:r>
            <a:endParaRPr lang="en-US" altLang="zh-CN" sz="1705" b="1" kern="0" dirty="0">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168794" y="1736543"/>
            <a:ext cx="440735" cy="1273993"/>
            <a:chOff x="4423796" y="2240591"/>
            <a:chExt cx="464838" cy="1343665"/>
          </a:xfrm>
          <a:solidFill>
            <a:srgbClr val="9CDCF8"/>
          </a:solidFill>
        </p:grpSpPr>
        <p:sp>
          <p:nvSpPr>
            <p:cNvPr id="83" name="矩形 82"/>
            <p:cNvSpPr/>
            <p:nvPr/>
          </p:nvSpPr>
          <p:spPr>
            <a:xfrm>
              <a:off x="4423796"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A</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等腰三角形 83"/>
            <p:cNvSpPr/>
            <p:nvPr/>
          </p:nvSpPr>
          <p:spPr>
            <a:xfrm>
              <a:off x="4424196" y="3407698"/>
              <a:ext cx="460777"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85" name="Line 17"/>
          <p:cNvSpPr>
            <a:spLocks noChangeShapeType="1"/>
          </p:cNvSpPr>
          <p:nvPr/>
        </p:nvSpPr>
        <p:spPr bwMode="auto">
          <a:xfrm>
            <a:off x="3582016" y="2310458"/>
            <a:ext cx="592919"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6" name="文本框 85"/>
          <p:cNvSpPr txBox="1"/>
          <p:nvPr/>
        </p:nvSpPr>
        <p:spPr>
          <a:xfrm>
            <a:off x="415890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grpSp>
        <p:nvGrpSpPr>
          <p:cNvPr id="87" name="组合 86"/>
          <p:cNvGrpSpPr/>
          <p:nvPr/>
        </p:nvGrpSpPr>
        <p:grpSpPr>
          <a:xfrm>
            <a:off x="7688318" y="1737808"/>
            <a:ext cx="444208" cy="1273993"/>
            <a:chOff x="8134689" y="2240591"/>
            <a:chExt cx="468501" cy="1343665"/>
          </a:xfrm>
          <a:solidFill>
            <a:srgbClr val="9CDCF8"/>
          </a:solidFill>
        </p:grpSpPr>
        <p:sp>
          <p:nvSpPr>
            <p:cNvPr id="88" name="矩形 87"/>
            <p:cNvSpPr/>
            <p:nvPr/>
          </p:nvSpPr>
          <p:spPr>
            <a:xfrm>
              <a:off x="8138352" y="2240591"/>
              <a:ext cx="464838" cy="1343664"/>
            </a:xfrm>
            <a:prstGeom prst="rect">
              <a:avLst/>
            </a:prstGeom>
            <a:grp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9" name="等腰三角形 88"/>
            <p:cNvSpPr/>
            <p:nvPr/>
          </p:nvSpPr>
          <p:spPr>
            <a:xfrm>
              <a:off x="8134689" y="3407698"/>
              <a:ext cx="464838" cy="176558"/>
            </a:xfrm>
            <a:prstGeom prst="triangle">
              <a:avLst>
                <a:gd name="adj" fmla="val 49113"/>
              </a:avLst>
            </a:prstGeom>
            <a:grp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grpSp>
      <p:sp>
        <p:nvSpPr>
          <p:cNvPr id="90" name="Line 17"/>
          <p:cNvSpPr>
            <a:spLocks noChangeShapeType="1"/>
          </p:cNvSpPr>
          <p:nvPr/>
        </p:nvSpPr>
        <p:spPr bwMode="auto">
          <a:xfrm>
            <a:off x="6769455" y="2310459"/>
            <a:ext cx="916003"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91" name="文本框 90"/>
          <p:cNvSpPr txBox="1"/>
          <p:nvPr/>
        </p:nvSpPr>
        <p:spPr>
          <a:xfrm>
            <a:off x="7688139" y="1704557"/>
            <a:ext cx="453970" cy="355034"/>
          </a:xfrm>
          <a:prstGeom prst="rect">
            <a:avLst/>
          </a:prstGeom>
          <a:noFill/>
        </p:spPr>
        <p:txBody>
          <a:bodyPr wrap="none" rtlCol="0">
            <a:spAutoFit/>
          </a:bodyPr>
          <a:lstStyle/>
          <a:p>
            <a:r>
              <a:rPr lang="en-US" altLang="zh-CN" sz="1705" dirty="0"/>
              <a:t>EN</a:t>
            </a:r>
            <a:endParaRPr lang="zh-CN" altLang="en-US" sz="1705" baseline="-25000" dirty="0"/>
          </a:p>
        </p:txBody>
      </p:sp>
      <p:sp>
        <p:nvSpPr>
          <p:cNvPr id="92" name="Line 17"/>
          <p:cNvSpPr>
            <a:spLocks noChangeShapeType="1"/>
          </p:cNvSpPr>
          <p:nvPr/>
        </p:nvSpPr>
        <p:spPr bwMode="auto">
          <a:xfrm>
            <a:off x="8126194" y="2310459"/>
            <a:ext cx="887573"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93" name="组合 92"/>
          <p:cNvGrpSpPr/>
          <p:nvPr/>
        </p:nvGrpSpPr>
        <p:grpSpPr>
          <a:xfrm>
            <a:off x="3537577" y="2972316"/>
            <a:ext cx="4373869" cy="355034"/>
            <a:chOff x="3754043" y="3539605"/>
            <a:chExt cx="4613065" cy="374450"/>
          </a:xfrm>
        </p:grpSpPr>
        <p:cxnSp>
          <p:nvCxnSpPr>
            <p:cNvPr id="94" name="直接连接符 93"/>
            <p:cNvCxnSpPr/>
            <p:nvPr/>
          </p:nvCxnSpPr>
          <p:spPr>
            <a:xfrm>
              <a:off x="4652552" y="3584256"/>
              <a:ext cx="0" cy="312519"/>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8367108" y="3584256"/>
              <a:ext cx="0" cy="31251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3806840" y="3896775"/>
              <a:ext cx="4560268"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7" name="文本框 96"/>
            <p:cNvSpPr txBox="1"/>
            <p:nvPr/>
          </p:nvSpPr>
          <p:spPr>
            <a:xfrm>
              <a:off x="3754043" y="3539605"/>
              <a:ext cx="624195" cy="374450"/>
            </a:xfrm>
            <a:prstGeom prst="rect">
              <a:avLst/>
            </a:prstGeom>
            <a:noFill/>
            <a:ln w="28575">
              <a:noFill/>
            </a:ln>
          </p:spPr>
          <p:txBody>
            <a:bodyPr wrap="none" rtlCol="0">
              <a:spAutoFit/>
            </a:bodyPr>
            <a:lstStyle/>
            <a:p>
              <a:r>
                <a:rPr lang="en-US" altLang="zh-CN" sz="1705"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7471562" y="1205337"/>
            <a:ext cx="883575" cy="540256"/>
            <a:chOff x="7079459" y="2052910"/>
            <a:chExt cx="931896" cy="569801"/>
          </a:xfrm>
        </p:grpSpPr>
        <p:cxnSp>
          <p:nvCxnSpPr>
            <p:cNvPr id="99" name="直接连接符 98"/>
            <p:cNvCxnSpPr/>
            <p:nvPr/>
          </p:nvCxnSpPr>
          <p:spPr>
            <a:xfrm>
              <a:off x="7540482" y="2448397"/>
              <a:ext cx="0" cy="174314"/>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7079459" y="2052910"/>
              <a:ext cx="931896" cy="374450"/>
            </a:xfrm>
            <a:prstGeom prst="rect">
              <a:avLst/>
            </a:prstGeom>
            <a:noFill/>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RegB</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4695378" y="1200712"/>
            <a:ext cx="1005403" cy="1087753"/>
            <a:chOff x="4981088" y="1680872"/>
            <a:chExt cx="1060386" cy="1147240"/>
          </a:xfrm>
        </p:grpSpPr>
        <p:sp>
          <p:nvSpPr>
            <p:cNvPr id="102" name="文本框 101"/>
            <p:cNvSpPr txBox="1"/>
            <p:nvPr/>
          </p:nvSpPr>
          <p:spPr>
            <a:xfrm>
              <a:off x="4981088" y="1680872"/>
              <a:ext cx="1060386" cy="374450"/>
            </a:xfrm>
            <a:prstGeom prst="rect">
              <a:avLst/>
            </a:prstGeom>
            <a:noFill/>
            <a:ln>
              <a:noFill/>
            </a:ln>
          </p:spPr>
          <p:txBody>
            <a:bodyPr wrap="none" rtlCol="0">
              <a:spAutoFit/>
            </a:bodyPr>
            <a:lstStyle/>
            <a:p>
              <a:r>
                <a:rPr lang="en-US" altLang="zh-CN" sz="1705"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RegA</a:t>
              </a:r>
              <a:r>
                <a:rPr lang="en-US" altLang="zh-CN" sz="1705" baseline="-250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chemeClr val="accent5"/>
                </a:solidFill>
                <a:latin typeface="Segoe UI Black" panose="020B0A02040204020203" pitchFamily="34" charset="0"/>
                <a:cs typeface="Segoe UI Black" panose="020B0A02040204020203" pitchFamily="34" charset="0"/>
              </a:endParaRPr>
            </a:p>
          </p:txBody>
        </p:sp>
        <p:cxnSp>
          <p:nvCxnSpPr>
            <p:cNvPr id="103" name="直接连接符 102"/>
            <p:cNvCxnSpPr/>
            <p:nvPr/>
          </p:nvCxnSpPr>
          <p:spPr>
            <a:xfrm>
              <a:off x="5389792" y="2081237"/>
              <a:ext cx="0" cy="7468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4" name="组合 103"/>
          <p:cNvGrpSpPr/>
          <p:nvPr/>
        </p:nvGrpSpPr>
        <p:grpSpPr>
          <a:xfrm>
            <a:off x="4604244" y="2236537"/>
            <a:ext cx="1056667" cy="150880"/>
            <a:chOff x="4884971" y="2773343"/>
            <a:chExt cx="1114454" cy="159131"/>
          </a:xfrm>
        </p:grpSpPr>
        <p:sp>
          <p:nvSpPr>
            <p:cNvPr id="105" name="Line 17"/>
            <p:cNvSpPr>
              <a:spLocks noChangeShapeType="1"/>
            </p:cNvSpPr>
            <p:nvPr/>
          </p:nvSpPr>
          <p:spPr bwMode="auto">
            <a:xfrm>
              <a:off x="4884971" y="2851308"/>
              <a:ext cx="1114454" cy="0"/>
            </a:xfrm>
            <a:prstGeom prst="line">
              <a:avLst/>
            </a:prstGeom>
            <a:noFill/>
            <a:ln w="5715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6" name="等腰三角形 105"/>
            <p:cNvSpPr/>
            <p:nvPr/>
          </p:nvSpPr>
          <p:spPr>
            <a:xfrm rot="5400000" flipH="1">
              <a:off x="5326528" y="2778546"/>
              <a:ext cx="159131" cy="148725"/>
            </a:xfrm>
            <a:prstGeom prst="triangle">
              <a:avLst/>
            </a:prstGeom>
            <a:solidFill>
              <a:schemeClr val="bg1"/>
            </a:solidFill>
            <a:ln w="19050">
              <a:solidFill>
                <a:srgbClr val="7030A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sp>
        <p:nvSpPr>
          <p:cNvPr id="107" name="等腰三角形 106"/>
          <p:cNvSpPr/>
          <p:nvPr/>
        </p:nvSpPr>
        <p:spPr>
          <a:xfrm rot="5400000" flipH="1">
            <a:off x="8469893" y="2239587"/>
            <a:ext cx="150880" cy="141013"/>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grpSp>
        <p:nvGrpSpPr>
          <p:cNvPr id="108" name="组合 107"/>
          <p:cNvGrpSpPr/>
          <p:nvPr/>
        </p:nvGrpSpPr>
        <p:grpSpPr>
          <a:xfrm>
            <a:off x="8171678" y="3893288"/>
            <a:ext cx="3749385" cy="2423550"/>
            <a:chOff x="8647499" y="4395324"/>
            <a:chExt cx="3954429" cy="2556088"/>
          </a:xfrm>
        </p:grpSpPr>
        <p:grpSp>
          <p:nvGrpSpPr>
            <p:cNvPr id="109" name="组合 108"/>
            <p:cNvGrpSpPr/>
            <p:nvPr/>
          </p:nvGrpSpPr>
          <p:grpSpPr>
            <a:xfrm>
              <a:off x="8647499" y="4411205"/>
              <a:ext cx="3954429" cy="2540207"/>
              <a:chOff x="8647499" y="4411205"/>
              <a:chExt cx="3954429" cy="2540207"/>
            </a:xfrm>
          </p:grpSpPr>
          <p:grpSp>
            <p:nvGrpSpPr>
              <p:cNvPr id="114" name="组合 113"/>
              <p:cNvGrpSpPr/>
              <p:nvPr/>
            </p:nvGrpSpPr>
            <p:grpSpPr>
              <a:xfrm>
                <a:off x="8647499" y="4411205"/>
                <a:ext cx="3954429" cy="2038079"/>
                <a:chOff x="8665696" y="4900523"/>
                <a:chExt cx="3954429" cy="2038079"/>
              </a:xfrm>
            </p:grpSpPr>
            <p:grpSp>
              <p:nvGrpSpPr>
                <p:cNvPr id="116" name="组合 115"/>
                <p:cNvGrpSpPr/>
                <p:nvPr/>
              </p:nvGrpSpPr>
              <p:grpSpPr>
                <a:xfrm>
                  <a:off x="8665696" y="4900523"/>
                  <a:ext cx="3954429" cy="2038079"/>
                  <a:chOff x="3561891" y="1750655"/>
                  <a:chExt cx="5819812" cy="2441734"/>
                </a:xfrm>
              </p:grpSpPr>
              <p:sp>
                <p:nvSpPr>
                  <p:cNvPr id="119" name="矩形 118"/>
                  <p:cNvSpPr/>
                  <p:nvPr/>
                </p:nvSpPr>
                <p:spPr>
                  <a:xfrm>
                    <a:off x="3561891" y="1750655"/>
                    <a:ext cx="5819812" cy="2441734"/>
                  </a:xfrm>
                  <a:prstGeom prst="rect">
                    <a:avLst/>
                  </a:prstGeom>
                  <a:solidFill>
                    <a:srgbClr val="FFFFC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0" name="组合 119"/>
                  <p:cNvGrpSpPr/>
                  <p:nvPr/>
                </p:nvGrpSpPr>
                <p:grpSpPr>
                  <a:xfrm>
                    <a:off x="3561891" y="1783938"/>
                    <a:ext cx="5601029" cy="2261849"/>
                    <a:chOff x="3561891" y="1783938"/>
                    <a:chExt cx="5601029" cy="2261849"/>
                  </a:xfrm>
                </p:grpSpPr>
                <p:sp>
                  <p:nvSpPr>
                    <p:cNvPr id="122" name="等腰三角形 121"/>
                    <p:cNvSpPr/>
                    <p:nvPr/>
                  </p:nvSpPr>
                  <p:spPr>
                    <a:xfrm>
                      <a:off x="4358181"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3" name="Line 17"/>
                    <p:cNvSpPr>
                      <a:spLocks noChangeShapeType="1"/>
                    </p:cNvSpPr>
                    <p:nvPr/>
                  </p:nvSpPr>
                  <p:spPr bwMode="auto">
                    <a:xfrm>
                      <a:off x="3744888"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4" name="直接连接符 123"/>
                    <p:cNvCxnSpPr/>
                    <p:nvPr/>
                  </p:nvCxnSpPr>
                  <p:spPr>
                    <a:xfrm>
                      <a:off x="4590600"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5" name="Line 17"/>
                    <p:cNvSpPr>
                      <a:spLocks noChangeShapeType="1"/>
                    </p:cNvSpPr>
                    <p:nvPr/>
                  </p:nvSpPr>
                  <p:spPr bwMode="auto">
                    <a:xfrm>
                      <a:off x="4846641" y="2570740"/>
                      <a:ext cx="1358646"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26" name="直接连接符 125"/>
                    <p:cNvCxnSpPr/>
                    <p:nvPr/>
                  </p:nvCxnSpPr>
                  <p:spPr>
                    <a:xfrm>
                      <a:off x="4590600" y="3663846"/>
                      <a:ext cx="0" cy="312519"/>
                    </a:xfrm>
                    <a:prstGeom prst="line">
                      <a:avLst/>
                    </a:prstGeom>
                    <a:ln w="19050">
                      <a:tailEnd type="oval"/>
                    </a:ln>
                  </p:spPr>
                  <p:style>
                    <a:lnRef idx="1">
                      <a:schemeClr val="accent1"/>
                    </a:lnRef>
                    <a:fillRef idx="0">
                      <a:schemeClr val="accent1"/>
                    </a:fillRef>
                    <a:effectRef idx="0">
                      <a:schemeClr val="accent1"/>
                    </a:effectRef>
                    <a:fontRef idx="minor">
                      <a:schemeClr val="tx1"/>
                    </a:fontRef>
                  </p:style>
                </p:cxnSp>
                <p:sp>
                  <p:nvSpPr>
                    <p:cNvPr id="128" name="等腰三角形 127"/>
                    <p:cNvSpPr/>
                    <p:nvPr/>
                  </p:nvSpPr>
                  <p:spPr>
                    <a:xfrm>
                      <a:off x="8072737" y="3487288"/>
                      <a:ext cx="464838" cy="176558"/>
                    </a:xfrm>
                    <a:prstGeom prst="triangle">
                      <a:avLst>
                        <a:gd name="adj" fmla="val 49113"/>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等线" panose="02010600030101010101" charset="-122"/>
                        <a:ea typeface="等线" panose="02010600030101010101" charset="-122"/>
                      </a:endParaRPr>
                    </a:p>
                  </p:txBody>
                </p:sp>
                <p:sp>
                  <p:nvSpPr>
                    <p:cNvPr id="129" name="Line 17"/>
                    <p:cNvSpPr>
                      <a:spLocks noChangeShapeType="1"/>
                    </p:cNvSpPr>
                    <p:nvPr/>
                  </p:nvSpPr>
                  <p:spPr bwMode="auto">
                    <a:xfrm>
                      <a:off x="6952167" y="2930898"/>
                      <a:ext cx="1120570"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0" name="直接连接符 129"/>
                    <p:cNvCxnSpPr/>
                    <p:nvPr/>
                  </p:nvCxnSpPr>
                  <p:spPr>
                    <a:xfrm>
                      <a:off x="8305156" y="2145867"/>
                      <a:ext cx="0" cy="17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1" name="Line 17"/>
                    <p:cNvSpPr>
                      <a:spLocks noChangeShapeType="1"/>
                    </p:cNvSpPr>
                    <p:nvPr/>
                  </p:nvSpPr>
                  <p:spPr bwMode="auto">
                    <a:xfrm>
                      <a:off x="8537576" y="2930897"/>
                      <a:ext cx="625344" cy="1"/>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2" name="直接连接符 131"/>
                    <p:cNvCxnSpPr/>
                    <p:nvPr/>
                  </p:nvCxnSpPr>
                  <p:spPr>
                    <a:xfrm>
                      <a:off x="8305156" y="3663846"/>
                      <a:ext cx="0" cy="3125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3744888" y="3976365"/>
                      <a:ext cx="456026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a:xfrm>
                      <a:off x="3561891" y="3597175"/>
                      <a:ext cx="918640" cy="448612"/>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5" name="文本框 134"/>
                    <p:cNvSpPr txBox="1"/>
                    <p:nvPr/>
                  </p:nvSpPr>
                  <p:spPr>
                    <a:xfrm>
                      <a:off x="7970718" y="1783938"/>
                      <a:ext cx="712120" cy="448612"/>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36" name="Line 17"/>
                    <p:cNvSpPr>
                      <a:spLocks noChangeShapeType="1"/>
                    </p:cNvSpPr>
                    <p:nvPr/>
                  </p:nvSpPr>
                  <p:spPr bwMode="auto">
                    <a:xfrm>
                      <a:off x="4823020" y="3454309"/>
                      <a:ext cx="1382267" cy="0"/>
                    </a:xfrm>
                    <a:prstGeom prst="lin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137" name="直接连接符 136"/>
                    <p:cNvCxnSpPr/>
                    <p:nvPr/>
                  </p:nvCxnSpPr>
                  <p:spPr>
                    <a:xfrm>
                      <a:off x="5144265" y="2142522"/>
                      <a:ext cx="0" cy="371449"/>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620709" y="2189790"/>
                      <a:ext cx="0" cy="1223013"/>
                    </a:xfrm>
                    <a:prstGeom prst="line">
                      <a:avLst/>
                    </a:prstGeom>
                    <a:ln w="19050">
                      <a:solidFill>
                        <a:srgbClr val="FF6600"/>
                      </a:solidFill>
                    </a:ln>
                  </p:spPr>
                  <p:style>
                    <a:lnRef idx="1">
                      <a:schemeClr val="accent1"/>
                    </a:lnRef>
                    <a:fillRef idx="0">
                      <a:schemeClr val="accent1"/>
                    </a:fillRef>
                    <a:effectRef idx="0">
                      <a:schemeClr val="accent1"/>
                    </a:effectRef>
                    <a:fontRef idx="minor">
                      <a:schemeClr val="tx1"/>
                    </a:fontRef>
                  </p:style>
                </p:cxnSp>
                <p:sp>
                  <p:nvSpPr>
                    <p:cNvPr id="121" name="矩形 120"/>
                    <p:cNvSpPr/>
                    <p:nvPr/>
                  </p:nvSpPr>
                  <p:spPr>
                    <a:xfrm>
                      <a:off x="4361844"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A</a:t>
                      </a:r>
                    </a:p>
                    <a:p>
                      <a:pPr algn="ctr">
                        <a:defRPr/>
                      </a:pPr>
                      <a:endPar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endParaRPr>
                    </a:p>
                    <a:p>
                      <a:pPr algn="ctr">
                        <a:defRPr/>
                      </a:pPr>
                      <a:r>
                        <a:rPr lang="en-US" altLang="zh-CN" sz="1515" b="1" kern="0" dirty="0">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27" name="矩形 126"/>
                    <p:cNvSpPr/>
                    <p:nvPr/>
                  </p:nvSpPr>
                  <p:spPr>
                    <a:xfrm>
                      <a:off x="8076400" y="2320181"/>
                      <a:ext cx="464838"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1515" b="1" kern="0" dirty="0">
                          <a:latin typeface="Segoe UI Black" panose="020B0A02040204020203" pitchFamily="34" charset="0"/>
                          <a:ea typeface="Segoe UI Black" panose="020B0A02040204020203" pitchFamily="34" charset="0"/>
                          <a:cs typeface="Segoe UI Black" panose="020B0A02040204020203" pitchFamily="34" charset="0"/>
                        </a:rPr>
                        <a:t>C</a:t>
                      </a:r>
                      <a:endParaRPr lang="zh-CN" altLang="en-US" sz="151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grpSp>
            </p:grpSp>
            <p:sp>
              <p:nvSpPr>
                <p:cNvPr id="117" name="任意多边形: 形状 296"/>
                <p:cNvSpPr/>
                <p:nvPr/>
              </p:nvSpPr>
              <p:spPr>
                <a:xfrm>
                  <a:off x="10466852" y="5335280"/>
                  <a:ext cx="484315" cy="1138007"/>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endParaRPr>
                </a:p>
              </p:txBody>
            </p:sp>
            <p:sp>
              <p:nvSpPr>
                <p:cNvPr id="118" name="矩形 117"/>
                <p:cNvSpPr/>
                <p:nvPr/>
              </p:nvSpPr>
              <p:spPr>
                <a:xfrm rot="16200000">
                  <a:off x="10437745" y="5760383"/>
                  <a:ext cx="559950"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sp>
            <p:nvSpPr>
              <p:cNvPr id="115" name="文本框 114"/>
              <p:cNvSpPr txBox="1"/>
              <p:nvPr/>
            </p:nvSpPr>
            <p:spPr>
              <a:xfrm>
                <a:off x="10177151" y="6464500"/>
                <a:ext cx="1493197" cy="486912"/>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rPr>
                  <a:t>运算通路</a:t>
                </a:r>
                <a:endParaRPr lang="zh-CN" altLang="en-US" sz="2400" b="1" baseline="-25000" dirty="0">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110" name="文本框 109"/>
            <p:cNvSpPr txBox="1"/>
            <p:nvPr/>
          </p:nvSpPr>
          <p:spPr>
            <a:xfrm>
              <a:off x="9392078" y="4395324"/>
              <a:ext cx="625885" cy="374450"/>
            </a:xfrm>
            <a:prstGeom prst="rect">
              <a:avLst/>
            </a:prstGeom>
            <a:noFill/>
          </p:spPr>
          <p:txBody>
            <a:bodyPr wrap="none" rtlCol="0">
              <a:spAutoFit/>
            </a:bodyPr>
            <a:lstStyle/>
            <a:p>
              <a:r>
                <a:rPr lang="en-US" altLang="zh-CN" sz="170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70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sp>
          <p:nvSpPr>
            <p:cNvPr id="111" name="等腰三角形 110"/>
            <p:cNvSpPr/>
            <p:nvPr/>
          </p:nvSpPr>
          <p:spPr>
            <a:xfrm rot="5400000" flipH="1">
              <a:off x="9663510" y="5045190"/>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2" name="等腰三角形 111"/>
            <p:cNvSpPr/>
            <p:nvPr/>
          </p:nvSpPr>
          <p:spPr>
            <a:xfrm rot="5400000" flipH="1">
              <a:off x="9986974" y="5782127"/>
              <a:ext cx="132824" cy="101055"/>
            </a:xfrm>
            <a:prstGeom prst="triangle">
              <a:avLst/>
            </a:prstGeom>
            <a:solidFill>
              <a:schemeClr val="bg1"/>
            </a:solidFill>
            <a:ln w="19050">
              <a:solidFill>
                <a:srgbClr val="FF66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endParaRPr>
            </a:p>
          </p:txBody>
        </p:sp>
        <p:sp>
          <p:nvSpPr>
            <p:cNvPr id="113" name="文本框 112"/>
            <p:cNvSpPr txBox="1"/>
            <p:nvPr/>
          </p:nvSpPr>
          <p:spPr>
            <a:xfrm>
              <a:off x="9864359" y="4395324"/>
              <a:ext cx="612360" cy="374450"/>
            </a:xfrm>
            <a:prstGeom prst="rect">
              <a:avLst/>
            </a:prstGeom>
            <a:noFill/>
          </p:spPr>
          <p:txBody>
            <a:bodyPr wrap="none" rtlCol="0">
              <a:spAutoFit/>
            </a:bodyPr>
            <a:lstStyle/>
            <a:p>
              <a:r>
                <a:rPr lang="en-US" altLang="zh-CN" sz="170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B</a:t>
              </a:r>
              <a:r>
                <a:rPr lang="en-US" altLang="zh-CN" sz="170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705" baseline="-25000" dirty="0">
                <a:solidFill>
                  <a:srgbClr val="0066FF"/>
                </a:solidFill>
                <a:latin typeface="Segoe UI Black" panose="020B0A02040204020203" pitchFamily="34" charset="0"/>
                <a:cs typeface="Segoe UI Black" panose="020B0A02040204020203" pitchFamily="34" charset="0"/>
              </a:endParaRPr>
            </a:p>
          </p:txBody>
        </p:sp>
      </p:grpSp>
      <p:grpSp>
        <p:nvGrpSpPr>
          <p:cNvPr id="139" name="组合 138"/>
          <p:cNvGrpSpPr/>
          <p:nvPr/>
        </p:nvGrpSpPr>
        <p:grpSpPr>
          <a:xfrm>
            <a:off x="885667" y="2385532"/>
            <a:ext cx="2642766" cy="764301"/>
            <a:chOff x="963034" y="2930488"/>
            <a:chExt cx="2787292" cy="806099"/>
          </a:xfrm>
        </p:grpSpPr>
        <p:sp>
          <p:nvSpPr>
            <p:cNvPr id="140" name="文本框 139"/>
            <p:cNvSpPr txBox="1"/>
            <p:nvPr/>
          </p:nvSpPr>
          <p:spPr>
            <a:xfrm>
              <a:off x="963034" y="2930488"/>
              <a:ext cx="1986872" cy="528299"/>
            </a:xfrm>
            <a:prstGeom prst="rect">
              <a:avLst/>
            </a:prstGeom>
            <a:noFill/>
          </p:spPr>
          <p:txBody>
            <a:bodyPr wrap="none" rtlCol="0">
              <a:spAutoFit/>
            </a:bodyPr>
            <a:lstStyle/>
            <a:p>
              <a:r>
                <a:rPr lang="zh-CN" altLang="en-US" sz="2655"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时钟频率？</a:t>
              </a:r>
            </a:p>
          </p:txBody>
        </p:sp>
        <p:cxnSp>
          <p:nvCxnSpPr>
            <p:cNvPr id="141" name="直接箭头连接符 140"/>
            <p:cNvCxnSpPr>
              <a:stCxn id="140" idx="3"/>
              <a:endCxn id="97" idx="1"/>
            </p:cNvCxnSpPr>
            <p:nvPr/>
          </p:nvCxnSpPr>
          <p:spPr>
            <a:xfrm>
              <a:off x="2949906" y="3194638"/>
              <a:ext cx="800420" cy="5419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10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200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wipe(up)">
                                      <p:cBhvr>
                                        <p:cTn id="17" dur="1000"/>
                                        <p:tgtEl>
                                          <p:spTgt spid="1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2000"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10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2000" fill="hold" grpId="0" nodeType="click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10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2000" fill="hold"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up)">
                                      <p:cBhvr>
                                        <p:cTn id="37" dur="1000"/>
                                        <p:tgtEl>
                                          <p:spTgt spid="9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200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10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200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10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wipe(left)">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wipe(left)">
                                      <p:cBhvr>
                                        <p:cTn id="67"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81" grpId="0" animBg="1"/>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D</a:t>
            </a:r>
            <a:r>
              <a:rPr lang="zh-CN" altLang="en-US" dirty="0"/>
              <a:t>触发器定时模型</a:t>
            </a:r>
          </a:p>
        </p:txBody>
      </p:sp>
      <p:grpSp>
        <p:nvGrpSpPr>
          <p:cNvPr id="4" name="组合 3"/>
          <p:cNvGrpSpPr/>
          <p:nvPr/>
        </p:nvGrpSpPr>
        <p:grpSpPr>
          <a:xfrm>
            <a:off x="2259687" y="5102522"/>
            <a:ext cx="2079674" cy="373914"/>
            <a:chOff x="2348705" y="5192236"/>
            <a:chExt cx="2193406" cy="394363"/>
          </a:xfrm>
        </p:grpSpPr>
        <p:sp>
          <p:nvSpPr>
            <p:cNvPr id="5" name="object 68"/>
            <p:cNvSpPr txBox="1"/>
            <p:nvPr/>
          </p:nvSpPr>
          <p:spPr>
            <a:xfrm>
              <a:off x="2348705" y="5316092"/>
              <a:ext cx="604000" cy="270507"/>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ata</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2958964" y="5192236"/>
              <a:ext cx="1583147" cy="380598"/>
              <a:chOff x="2958964" y="5192236"/>
              <a:chExt cx="1583147" cy="380598"/>
            </a:xfrm>
          </p:grpSpPr>
          <p:sp>
            <p:nvSpPr>
              <p:cNvPr id="7" name="object 62"/>
              <p:cNvSpPr/>
              <p:nvPr/>
            </p:nvSpPr>
            <p:spPr>
              <a:xfrm>
                <a:off x="2958964" y="5192236"/>
                <a:ext cx="158314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958964" y="5572834"/>
                <a:ext cx="1581368" cy="0"/>
              </a:xfrm>
              <a:prstGeom prst="line">
                <a:avLst/>
              </a:prstGeom>
              <a:ln w="28575" cap="sq">
                <a:solidFill>
                  <a:srgbClr val="000000"/>
                </a:solidFill>
                <a:miter lim="800000"/>
              </a:ln>
            </p:spPr>
          </p:cxnSp>
          <p:sp>
            <p:nvSpPr>
              <p:cNvPr id="9" name="object 81"/>
              <p:cNvSpPr txBox="1"/>
              <p:nvPr/>
            </p:nvSpPr>
            <p:spPr>
              <a:xfrm>
                <a:off x="3397925" y="5255379"/>
                <a:ext cx="903866" cy="270507"/>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10" name="直接连接符 9"/>
              <p:cNvCxnSpPr/>
              <p:nvPr/>
            </p:nvCxnSpPr>
            <p:spPr>
              <a:xfrm>
                <a:off x="4540332" y="5200083"/>
                <a:ext cx="0" cy="351489"/>
              </a:xfrm>
              <a:prstGeom prst="line">
                <a:avLst/>
              </a:prstGeom>
              <a:ln w="28575" cap="sq">
                <a:solidFill>
                  <a:srgbClr val="000000"/>
                </a:solidFill>
                <a:miter lim="800000"/>
                <a:tailEnd w="lg" len="lg"/>
              </a:ln>
            </p:spPr>
          </p:cxnSp>
        </p:grpSp>
      </p:grpSp>
      <p:grpSp>
        <p:nvGrpSpPr>
          <p:cNvPr id="11" name="组合 10"/>
          <p:cNvGrpSpPr/>
          <p:nvPr/>
        </p:nvGrpSpPr>
        <p:grpSpPr>
          <a:xfrm>
            <a:off x="5382992" y="5898680"/>
            <a:ext cx="4475402" cy="370235"/>
            <a:chOff x="5642815" y="6031935"/>
            <a:chExt cx="4720151" cy="390482"/>
          </a:xfrm>
        </p:grpSpPr>
        <p:cxnSp>
          <p:nvCxnSpPr>
            <p:cNvPr id="12" name="直接连接符 11"/>
            <p:cNvCxnSpPr/>
            <p:nvPr/>
          </p:nvCxnSpPr>
          <p:spPr>
            <a:xfrm>
              <a:off x="9387231" y="6056851"/>
              <a:ext cx="975735" cy="0"/>
            </a:xfrm>
            <a:prstGeom prst="line">
              <a:avLst/>
            </a:prstGeom>
            <a:ln w="28575" cap="sq">
              <a:solidFill>
                <a:srgbClr val="000000"/>
              </a:solidFill>
              <a:miter lim="800000"/>
            </a:ln>
          </p:spPr>
        </p:cxnSp>
        <p:grpSp>
          <p:nvGrpSpPr>
            <p:cNvPr id="13" name="组合 12"/>
            <p:cNvGrpSpPr/>
            <p:nvPr/>
          </p:nvGrpSpPr>
          <p:grpSpPr>
            <a:xfrm>
              <a:off x="5642815" y="6031935"/>
              <a:ext cx="3744416" cy="390482"/>
              <a:chOff x="5642815" y="6031935"/>
              <a:chExt cx="3744416" cy="390482"/>
            </a:xfrm>
          </p:grpSpPr>
          <p:grpSp>
            <p:nvGrpSpPr>
              <p:cNvPr id="14" name="组合 13"/>
              <p:cNvGrpSpPr/>
              <p:nvPr/>
            </p:nvGrpSpPr>
            <p:grpSpPr>
              <a:xfrm>
                <a:off x="5642815" y="6031935"/>
                <a:ext cx="3743487" cy="375023"/>
                <a:chOff x="5642815" y="6031935"/>
                <a:chExt cx="3743487" cy="375023"/>
              </a:xfrm>
            </p:grpSpPr>
            <p:sp>
              <p:nvSpPr>
                <p:cNvPr id="17" name="object 62"/>
                <p:cNvSpPr/>
                <p:nvPr/>
              </p:nvSpPr>
              <p:spPr>
                <a:xfrm>
                  <a:off x="5642815" y="6031935"/>
                  <a:ext cx="3743487"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18" name="object 81"/>
                <p:cNvSpPr txBox="1"/>
                <p:nvPr/>
              </p:nvSpPr>
              <p:spPr>
                <a:xfrm>
                  <a:off x="7258588" y="609014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新值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grpSp>
          <p:cxnSp>
            <p:nvCxnSpPr>
              <p:cNvPr id="15" name="直接连接符 14"/>
              <p:cNvCxnSpPr/>
              <p:nvPr/>
            </p:nvCxnSpPr>
            <p:spPr>
              <a:xfrm>
                <a:off x="9387231" y="6056387"/>
                <a:ext cx="0" cy="359333"/>
              </a:xfrm>
              <a:prstGeom prst="line">
                <a:avLst/>
              </a:prstGeom>
              <a:ln w="28575" cap="sq">
                <a:solidFill>
                  <a:srgbClr val="000000"/>
                </a:solidFill>
                <a:miter lim="800000"/>
                <a:tailEnd w="lg" len="lg"/>
              </a:ln>
            </p:spPr>
          </p:cxnSp>
          <p:cxnSp>
            <p:nvCxnSpPr>
              <p:cNvPr id="16" name="直接连接符 15"/>
              <p:cNvCxnSpPr/>
              <p:nvPr/>
            </p:nvCxnSpPr>
            <p:spPr>
              <a:xfrm>
                <a:off x="5642815" y="6422417"/>
                <a:ext cx="3743487" cy="0"/>
              </a:xfrm>
              <a:prstGeom prst="line">
                <a:avLst/>
              </a:prstGeom>
              <a:ln w="28575" cap="sq">
                <a:solidFill>
                  <a:srgbClr val="000000"/>
                </a:solidFill>
                <a:miter lim="800000"/>
              </a:ln>
            </p:spPr>
          </p:cxnSp>
        </p:grpSp>
      </p:grpSp>
      <p:sp>
        <p:nvSpPr>
          <p:cNvPr id="19" name="TextBox 24"/>
          <p:cNvSpPr txBox="1"/>
          <p:nvPr/>
        </p:nvSpPr>
        <p:spPr>
          <a:xfrm>
            <a:off x="4010601" y="1451495"/>
            <a:ext cx="7722251" cy="1975541"/>
          </a:xfrm>
          <a:prstGeom prst="rect">
            <a:avLst/>
          </a:prstGeom>
          <a:noFill/>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时钟触发前输入须稳定一段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建立时间（</a:t>
            </a: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Setup Time</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时钟触发后输入须稳定一段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保持时间（</a:t>
            </a:r>
            <a:r>
              <a:rPr lang="en-US" altLang="zh-CN"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Hold Time</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时钟触发到输出稳定的时间  </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触发器延迟 </a:t>
            </a:r>
            <a:r>
              <a:rPr lang="en-US" altLang="zh-CN" sz="2275" b="1" dirty="0" err="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Clk_to_Q</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p>
        </p:txBody>
      </p:sp>
      <p:grpSp>
        <p:nvGrpSpPr>
          <p:cNvPr id="20" name="组合 19"/>
          <p:cNvGrpSpPr/>
          <p:nvPr/>
        </p:nvGrpSpPr>
        <p:grpSpPr>
          <a:xfrm>
            <a:off x="1165343" y="1429763"/>
            <a:ext cx="2683672" cy="1976081"/>
            <a:chOff x="1717986" y="1998616"/>
            <a:chExt cx="2830435" cy="2084148"/>
          </a:xfrm>
        </p:grpSpPr>
        <p:sp>
          <p:nvSpPr>
            <p:cNvPr id="21" name="矩形 20"/>
            <p:cNvSpPr/>
            <p:nvPr/>
          </p:nvSpPr>
          <p:spPr>
            <a:xfrm>
              <a:off x="1717986" y="1998616"/>
              <a:ext cx="2772308" cy="2084148"/>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2" name="矩形 21"/>
            <p:cNvSpPr/>
            <p:nvPr/>
          </p:nvSpPr>
          <p:spPr>
            <a:xfrm>
              <a:off x="2571863" y="2307051"/>
              <a:ext cx="1220473" cy="1343664"/>
            </a:xfrm>
            <a:prstGeom prst="rect">
              <a:avLst/>
            </a:prstGeom>
            <a:solidFill>
              <a:srgbClr val="9CDCF8"/>
            </a:solidFill>
            <a:ln w="28575" cap="flat" cmpd="sng" algn="ctr">
              <a:solidFill>
                <a:sysClr val="windowText" lastClr="000000"/>
              </a:solidFill>
              <a:prstDash val="solid"/>
              <a:miter lim="800000"/>
            </a:ln>
            <a:effectLst>
              <a:outerShdw blurRad="50800" dist="38100" dir="2700000" algn="tl" rotWithShape="0">
                <a:prstClr val="black">
                  <a:alpha val="40000"/>
                </a:prstClr>
              </a:outerShdw>
            </a:effectLst>
          </p:spPr>
          <p:txBody>
            <a:bodyPr rtlCol="0" anchor="ctr"/>
            <a:lstStyle/>
            <a:p>
              <a:pPr algn="ctr">
                <a:defRPr/>
              </a:pPr>
              <a:r>
                <a:rPr lang="en-US" altLang="zh-CN" sz="3035" b="1" kern="0" dirty="0">
                  <a:latin typeface="Segoe UI Black" panose="020B0A02040204020203" pitchFamily="34" charset="0"/>
                  <a:ea typeface="Segoe UI Black" panose="020B0A02040204020203" pitchFamily="34" charset="0"/>
                  <a:cs typeface="Segoe UI Black" panose="020B0A02040204020203" pitchFamily="34" charset="0"/>
                </a:rPr>
                <a:t>D</a:t>
              </a:r>
              <a:endParaRPr lang="zh-CN" altLang="en-US" sz="3035" b="1" kern="0" dirty="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3" name="等腰三角形 22"/>
            <p:cNvSpPr/>
            <p:nvPr/>
          </p:nvSpPr>
          <p:spPr>
            <a:xfrm>
              <a:off x="3079103" y="3478374"/>
              <a:ext cx="232419" cy="169650"/>
            </a:xfrm>
            <a:prstGeom prst="triangle">
              <a:avLst>
                <a:gd name="adj" fmla="val 49113"/>
              </a:avLst>
            </a:prstGeom>
            <a:solidFill>
              <a:srgbClr val="9CDCF8"/>
            </a:solidFill>
            <a:ln w="19050" cap="flat" cmpd="sng" algn="ctr">
              <a:solidFill>
                <a:sysClr val="windowText" lastClr="000000"/>
              </a:solidFill>
              <a:prstDash val="solid"/>
              <a:miter lim="800000"/>
            </a:ln>
            <a:effectLst/>
          </p:spPr>
          <p:txBody>
            <a:bodyPr rtlCol="0" anchor="ctr"/>
            <a:lstStyle/>
            <a:p>
              <a:pPr algn="ctr">
                <a:defRPr/>
              </a:pPr>
              <a:endParaRPr lang="zh-CN" altLang="en-US" sz="1515" kern="0">
                <a:solidFill>
                  <a:prstClr val="white"/>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24" name="直接连接符 23"/>
            <p:cNvCxnSpPr/>
            <p:nvPr/>
          </p:nvCxnSpPr>
          <p:spPr>
            <a:xfrm>
              <a:off x="2042755" y="2972646"/>
              <a:ext cx="529108" cy="0"/>
            </a:xfrm>
            <a:prstGeom prst="line">
              <a:avLst/>
            </a:prstGeom>
            <a:ln w="28575" cap="sq">
              <a:solidFill>
                <a:srgbClr val="000000"/>
              </a:solidFill>
              <a:miter lim="800000"/>
              <a:tailEnd type="triangle" w="lg" len="lg"/>
            </a:ln>
          </p:spPr>
        </p:cxnSp>
        <p:cxnSp>
          <p:nvCxnSpPr>
            <p:cNvPr id="25" name="直接连接符 24"/>
            <p:cNvCxnSpPr/>
            <p:nvPr/>
          </p:nvCxnSpPr>
          <p:spPr>
            <a:xfrm>
              <a:off x="3792336" y="2950386"/>
              <a:ext cx="529108" cy="0"/>
            </a:xfrm>
            <a:prstGeom prst="line">
              <a:avLst/>
            </a:prstGeom>
            <a:ln w="28575" cap="sq">
              <a:solidFill>
                <a:srgbClr val="000000"/>
              </a:solidFill>
              <a:miter lim="800000"/>
              <a:tailEnd type="triangle" w="lg" len="lg"/>
            </a:ln>
          </p:spPr>
        </p:cxnSp>
        <p:sp>
          <p:nvSpPr>
            <p:cNvPr id="26" name="object 81"/>
            <p:cNvSpPr txBox="1"/>
            <p:nvPr/>
          </p:nvSpPr>
          <p:spPr>
            <a:xfrm>
              <a:off x="1873395" y="2608143"/>
              <a:ext cx="903866"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Data</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object 81"/>
            <p:cNvSpPr txBox="1"/>
            <p:nvPr/>
          </p:nvSpPr>
          <p:spPr>
            <a:xfrm>
              <a:off x="3910148" y="2577080"/>
              <a:ext cx="638273" cy="270506"/>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Q</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object 81"/>
            <p:cNvSpPr txBox="1"/>
            <p:nvPr/>
          </p:nvSpPr>
          <p:spPr>
            <a:xfrm>
              <a:off x="2678067" y="3752096"/>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9" name="直接连接符 28"/>
            <p:cNvCxnSpPr/>
            <p:nvPr/>
          </p:nvCxnSpPr>
          <p:spPr>
            <a:xfrm>
              <a:off x="3182099" y="3661303"/>
              <a:ext cx="0" cy="312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2514593" y="5891872"/>
            <a:ext cx="2868398" cy="404375"/>
            <a:chOff x="2617551" y="6024750"/>
            <a:chExt cx="3025264" cy="426489"/>
          </a:xfrm>
        </p:grpSpPr>
        <p:cxnSp>
          <p:nvCxnSpPr>
            <p:cNvPr id="31" name="直接连接符 30"/>
            <p:cNvCxnSpPr/>
            <p:nvPr/>
          </p:nvCxnSpPr>
          <p:spPr>
            <a:xfrm>
              <a:off x="2967184" y="6422417"/>
              <a:ext cx="2675631" cy="0"/>
            </a:xfrm>
            <a:prstGeom prst="line">
              <a:avLst/>
            </a:prstGeom>
            <a:ln w="28575" cap="sq">
              <a:solidFill>
                <a:srgbClr val="000000"/>
              </a:solidFill>
              <a:miter lim="800000"/>
            </a:ln>
          </p:spPr>
        </p:cxnSp>
        <p:grpSp>
          <p:nvGrpSpPr>
            <p:cNvPr id="32" name="组合 31"/>
            <p:cNvGrpSpPr/>
            <p:nvPr/>
          </p:nvGrpSpPr>
          <p:grpSpPr>
            <a:xfrm>
              <a:off x="2617551" y="6024750"/>
              <a:ext cx="3025264" cy="426489"/>
              <a:chOff x="2617551" y="6024750"/>
              <a:chExt cx="3025264" cy="426489"/>
            </a:xfrm>
          </p:grpSpPr>
          <p:sp>
            <p:nvSpPr>
              <p:cNvPr id="33" name="object 62"/>
              <p:cNvSpPr/>
              <p:nvPr/>
            </p:nvSpPr>
            <p:spPr>
              <a:xfrm>
                <a:off x="2967184" y="6024750"/>
                <a:ext cx="2675631"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4" name="object 70"/>
              <p:cNvSpPr txBox="1"/>
              <p:nvPr/>
            </p:nvSpPr>
            <p:spPr>
              <a:xfrm>
                <a:off x="2617551" y="6180733"/>
                <a:ext cx="205594"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Q</a:t>
                </a:r>
              </a:p>
            </p:txBody>
          </p:sp>
          <p:sp>
            <p:nvSpPr>
              <p:cNvPr id="35" name="object 81"/>
              <p:cNvSpPr txBox="1"/>
              <p:nvPr/>
            </p:nvSpPr>
            <p:spPr>
              <a:xfrm>
                <a:off x="3852747" y="6084794"/>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旧值</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36" name="直接连接符 35"/>
              <p:cNvCxnSpPr/>
              <p:nvPr/>
            </p:nvCxnSpPr>
            <p:spPr>
              <a:xfrm>
                <a:off x="5642815" y="6040440"/>
                <a:ext cx="0" cy="359333"/>
              </a:xfrm>
              <a:prstGeom prst="line">
                <a:avLst/>
              </a:prstGeom>
              <a:ln w="28575" cap="sq">
                <a:solidFill>
                  <a:srgbClr val="000000"/>
                </a:solidFill>
                <a:miter lim="800000"/>
                <a:tailEnd w="lg" len="lg"/>
              </a:ln>
            </p:spPr>
          </p:cxnSp>
        </p:grpSp>
      </p:grpSp>
      <p:grpSp>
        <p:nvGrpSpPr>
          <p:cNvPr id="37" name="组合 36"/>
          <p:cNvGrpSpPr/>
          <p:nvPr/>
        </p:nvGrpSpPr>
        <p:grpSpPr>
          <a:xfrm>
            <a:off x="5779424" y="5086843"/>
            <a:ext cx="4078970" cy="386591"/>
            <a:chOff x="6060927" y="5175700"/>
            <a:chExt cx="4302039" cy="407733"/>
          </a:xfrm>
        </p:grpSpPr>
        <p:sp>
          <p:nvSpPr>
            <p:cNvPr id="38" name="object 62"/>
            <p:cNvSpPr/>
            <p:nvPr/>
          </p:nvSpPr>
          <p:spPr>
            <a:xfrm>
              <a:off x="8300255" y="5186797"/>
              <a:ext cx="1493388" cy="39663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39" name="object 62"/>
            <p:cNvSpPr/>
            <p:nvPr/>
          </p:nvSpPr>
          <p:spPr>
            <a:xfrm>
              <a:off x="9833858" y="5184535"/>
              <a:ext cx="529108" cy="37502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sp>
          <p:nvSpPr>
            <p:cNvPr id="40" name="object 62"/>
            <p:cNvSpPr/>
            <p:nvPr/>
          </p:nvSpPr>
          <p:spPr>
            <a:xfrm>
              <a:off x="6073934" y="5175700"/>
              <a:ext cx="2206216" cy="37658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41" name="直接连接符 40"/>
            <p:cNvCxnSpPr/>
            <p:nvPr/>
          </p:nvCxnSpPr>
          <p:spPr>
            <a:xfrm>
              <a:off x="8285173" y="5184535"/>
              <a:ext cx="0" cy="374882"/>
            </a:xfrm>
            <a:prstGeom prst="line">
              <a:avLst/>
            </a:prstGeom>
            <a:ln w="28575" cap="sq">
              <a:solidFill>
                <a:srgbClr val="000000"/>
              </a:solidFill>
              <a:miter lim="800000"/>
              <a:tailEnd w="lg" len="lg"/>
            </a:ln>
          </p:spPr>
        </p:cxnSp>
        <p:cxnSp>
          <p:nvCxnSpPr>
            <p:cNvPr id="42" name="直接连接符 41"/>
            <p:cNvCxnSpPr/>
            <p:nvPr/>
          </p:nvCxnSpPr>
          <p:spPr>
            <a:xfrm flipV="1">
              <a:off x="8300257" y="5184535"/>
              <a:ext cx="1513494" cy="1"/>
            </a:xfrm>
            <a:prstGeom prst="line">
              <a:avLst/>
            </a:prstGeom>
            <a:ln w="28575" cap="sq">
              <a:solidFill>
                <a:srgbClr val="000000"/>
              </a:solidFill>
              <a:miter lim="800000"/>
            </a:ln>
          </p:spPr>
        </p:cxnSp>
        <p:cxnSp>
          <p:nvCxnSpPr>
            <p:cNvPr id="43" name="直接连接符 42"/>
            <p:cNvCxnSpPr/>
            <p:nvPr/>
          </p:nvCxnSpPr>
          <p:spPr>
            <a:xfrm>
              <a:off x="9813751" y="5200083"/>
              <a:ext cx="0" cy="359333"/>
            </a:xfrm>
            <a:prstGeom prst="line">
              <a:avLst/>
            </a:prstGeom>
            <a:ln w="28575" cap="sq">
              <a:solidFill>
                <a:srgbClr val="000000"/>
              </a:solidFill>
              <a:miter lim="800000"/>
              <a:tailEnd w="lg" len="lg"/>
            </a:ln>
          </p:spPr>
        </p:cxnSp>
        <p:cxnSp>
          <p:nvCxnSpPr>
            <p:cNvPr id="44" name="直接连接符 43"/>
            <p:cNvCxnSpPr/>
            <p:nvPr/>
          </p:nvCxnSpPr>
          <p:spPr>
            <a:xfrm>
              <a:off x="9813751" y="5574419"/>
              <a:ext cx="549215" cy="0"/>
            </a:xfrm>
            <a:prstGeom prst="line">
              <a:avLst/>
            </a:prstGeom>
            <a:ln w="28575" cap="sq">
              <a:solidFill>
                <a:srgbClr val="000000"/>
              </a:solidFill>
              <a:miter lim="800000"/>
            </a:ln>
          </p:spPr>
        </p:cxnSp>
        <p:sp>
          <p:nvSpPr>
            <p:cNvPr id="45" name="object 81"/>
            <p:cNvSpPr txBox="1"/>
            <p:nvPr/>
          </p:nvSpPr>
          <p:spPr>
            <a:xfrm>
              <a:off x="6841985" y="5255379"/>
              <a:ext cx="903866" cy="270506"/>
            </a:xfrm>
            <a:prstGeom prst="rect">
              <a:avLst/>
            </a:prstGeom>
          </p:spPr>
          <p:txBody>
            <a:bodyPr vert="horz" wrap="square" lIns="0" tIns="0" rIns="0" bIns="0" rtlCol="0">
              <a:spAutoFit/>
            </a:bodyPr>
            <a:lstStyle/>
            <a:p>
              <a:pPr marL="12700">
                <a:lnSpc>
                  <a:spcPts val="1975"/>
                </a:lnSpc>
              </a:pPr>
              <a:r>
                <a:rPr lang="zh-CN" altLang="en-US" sz="1895" b="1" spc="-15"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rPr>
                <a:t>不关心</a:t>
              </a:r>
              <a:endParaRPr sz="1895" b="1" dirty="0">
                <a:solidFill>
                  <a:schemeClr val="tx1">
                    <a:lumMod val="95000"/>
                    <a:lumOff val="5000"/>
                  </a:schemeClr>
                </a:solidFill>
                <a:latin typeface="微软雅黑" panose="020B0503020204020204" pitchFamily="34" charset="-122"/>
                <a:ea typeface="微软雅黑" panose="020B0503020204020204" pitchFamily="34" charset="-122"/>
                <a:cs typeface="Century" panose="02040604050505020304"/>
              </a:endParaRPr>
            </a:p>
          </p:txBody>
        </p:sp>
        <p:cxnSp>
          <p:nvCxnSpPr>
            <p:cNvPr id="46" name="直接连接符 45"/>
            <p:cNvCxnSpPr/>
            <p:nvPr/>
          </p:nvCxnSpPr>
          <p:spPr>
            <a:xfrm>
              <a:off x="6060927" y="5574419"/>
              <a:ext cx="2219223" cy="0"/>
            </a:xfrm>
            <a:prstGeom prst="line">
              <a:avLst/>
            </a:prstGeom>
            <a:ln w="28575" cap="sq">
              <a:solidFill>
                <a:srgbClr val="000000"/>
              </a:solidFill>
              <a:miter lim="800000"/>
            </a:ln>
          </p:spPr>
        </p:cxnSp>
      </p:grpSp>
      <p:sp>
        <p:nvSpPr>
          <p:cNvPr id="47" name="椭圆 46"/>
          <p:cNvSpPr/>
          <p:nvPr/>
        </p:nvSpPr>
        <p:spPr>
          <a:xfrm>
            <a:off x="4237941" y="4397194"/>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微软雅黑" panose="020B0503020204020204" pitchFamily="34" charset="-122"/>
              <a:ea typeface="微软雅黑" panose="020B0503020204020204" pitchFamily="34" charset="-122"/>
            </a:endParaRPr>
          </a:p>
        </p:txBody>
      </p:sp>
      <p:cxnSp>
        <p:nvCxnSpPr>
          <p:cNvPr id="48" name="直接连接符 47"/>
          <p:cNvCxnSpPr/>
          <p:nvPr/>
        </p:nvCxnSpPr>
        <p:spPr>
          <a:xfrm>
            <a:off x="5382992" y="5498000"/>
            <a:ext cx="0" cy="372578"/>
          </a:xfrm>
          <a:prstGeom prst="line">
            <a:avLst/>
          </a:prstGeom>
          <a:ln w="19050" cap="sq">
            <a:solidFill>
              <a:srgbClr val="000000"/>
            </a:solidFill>
            <a:prstDash val="dash"/>
            <a:miter lim="800000"/>
          </a:ln>
        </p:spPr>
      </p:cxnSp>
      <p:grpSp>
        <p:nvGrpSpPr>
          <p:cNvPr id="49" name="组合 48"/>
          <p:cNvGrpSpPr/>
          <p:nvPr/>
        </p:nvGrpSpPr>
        <p:grpSpPr>
          <a:xfrm>
            <a:off x="4830065" y="5544419"/>
            <a:ext cx="2169638" cy="294953"/>
            <a:chOff x="5059650" y="5658292"/>
            <a:chExt cx="2288290" cy="311083"/>
          </a:xfrm>
        </p:grpSpPr>
        <p:sp>
          <p:nvSpPr>
            <p:cNvPr id="50" name="object 91"/>
            <p:cNvSpPr txBox="1"/>
            <p:nvPr/>
          </p:nvSpPr>
          <p:spPr>
            <a:xfrm>
              <a:off x="6078208" y="5658292"/>
              <a:ext cx="1269732" cy="311083"/>
            </a:xfrm>
            <a:prstGeom prst="rect">
              <a:avLst/>
            </a:prstGeom>
          </p:spPr>
          <p:txBody>
            <a:bodyPr vert="horz" wrap="square" lIns="0" tIns="0" rIns="0" bIns="0" rtlCol="0">
              <a:spAutoFit/>
            </a:bodyPr>
            <a:lstStyle/>
            <a:p>
              <a:pPr marL="12700">
                <a:lnSpc>
                  <a:spcPts val="2250"/>
                </a:lnSpc>
              </a:pPr>
              <a:r>
                <a:rPr sz="1895" spc="-5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连接符 50"/>
            <p:cNvCxnSpPr/>
            <p:nvPr/>
          </p:nvCxnSpPr>
          <p:spPr>
            <a:xfrm>
              <a:off x="5642815" y="5805818"/>
              <a:ext cx="360040" cy="0"/>
            </a:xfrm>
            <a:prstGeom prst="line">
              <a:avLst/>
            </a:prstGeom>
            <a:ln w="19050" cap="sq">
              <a:solidFill>
                <a:srgbClr val="0066FF"/>
              </a:solidFill>
              <a:miter lim="800000"/>
              <a:headEnd type="triangle" w="lg" len="lg"/>
              <a:tailEnd type="none" w="lg" len="lg"/>
            </a:ln>
          </p:spPr>
        </p:cxnSp>
        <p:cxnSp>
          <p:nvCxnSpPr>
            <p:cNvPr id="52" name="直接连接符 51"/>
            <p:cNvCxnSpPr/>
            <p:nvPr/>
          </p:nvCxnSpPr>
          <p:spPr>
            <a:xfrm>
              <a:off x="5059650" y="5805818"/>
              <a:ext cx="341854" cy="0"/>
            </a:xfrm>
            <a:prstGeom prst="line">
              <a:avLst/>
            </a:prstGeom>
            <a:ln w="19050" cap="sq">
              <a:solidFill>
                <a:srgbClr val="0066FF"/>
              </a:solidFill>
              <a:miter lim="800000"/>
              <a:headEnd type="none" w="lg" len="lg"/>
              <a:tailEnd type="triangle" w="lg" len="lg"/>
            </a:ln>
          </p:spPr>
        </p:cxnSp>
      </p:grpSp>
      <p:grpSp>
        <p:nvGrpSpPr>
          <p:cNvPr id="53" name="组合 52"/>
          <p:cNvGrpSpPr/>
          <p:nvPr/>
        </p:nvGrpSpPr>
        <p:grpSpPr>
          <a:xfrm>
            <a:off x="4315028" y="5100290"/>
            <a:ext cx="1457663" cy="364598"/>
            <a:chOff x="4516447" y="5189882"/>
            <a:chExt cx="1537379" cy="384537"/>
          </a:xfrm>
        </p:grpSpPr>
        <p:sp>
          <p:nvSpPr>
            <p:cNvPr id="54" name="object 62"/>
            <p:cNvSpPr/>
            <p:nvPr/>
          </p:nvSpPr>
          <p:spPr>
            <a:xfrm>
              <a:off x="4560437" y="5189882"/>
              <a:ext cx="1493388" cy="37578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6053826" y="5192239"/>
              <a:ext cx="0" cy="359333"/>
            </a:xfrm>
            <a:prstGeom prst="line">
              <a:avLst/>
            </a:prstGeom>
            <a:ln w="28575" cap="sq">
              <a:solidFill>
                <a:srgbClr val="000000"/>
              </a:solidFill>
              <a:miter lim="800000"/>
              <a:tailEnd w="lg" len="lg"/>
            </a:ln>
          </p:spPr>
        </p:cxnSp>
        <p:cxnSp>
          <p:nvCxnSpPr>
            <p:cNvPr id="56" name="直接连接符 55"/>
            <p:cNvCxnSpPr/>
            <p:nvPr/>
          </p:nvCxnSpPr>
          <p:spPr>
            <a:xfrm>
              <a:off x="4516447" y="5574419"/>
              <a:ext cx="1537378" cy="0"/>
            </a:xfrm>
            <a:prstGeom prst="line">
              <a:avLst/>
            </a:prstGeom>
            <a:ln w="28575" cap="sq">
              <a:solidFill>
                <a:srgbClr val="000000"/>
              </a:solidFill>
              <a:miter lim="800000"/>
            </a:ln>
          </p:spPr>
        </p:cxnSp>
      </p:grpSp>
      <p:grpSp>
        <p:nvGrpSpPr>
          <p:cNvPr id="57" name="组合 56"/>
          <p:cNvGrpSpPr/>
          <p:nvPr/>
        </p:nvGrpSpPr>
        <p:grpSpPr>
          <a:xfrm>
            <a:off x="4337674" y="4839257"/>
            <a:ext cx="816519" cy="439182"/>
            <a:chOff x="4540332" y="4914575"/>
            <a:chExt cx="861172" cy="463200"/>
          </a:xfrm>
        </p:grpSpPr>
        <p:sp>
          <p:nvSpPr>
            <p:cNvPr id="58" name="object 81"/>
            <p:cNvSpPr txBox="1"/>
            <p:nvPr/>
          </p:nvSpPr>
          <p:spPr>
            <a:xfrm>
              <a:off x="4691715" y="4914575"/>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4540332" y="5377775"/>
              <a:ext cx="861172" cy="0"/>
            </a:xfrm>
            <a:prstGeom prst="line">
              <a:avLst/>
            </a:prstGeom>
            <a:ln w="19050" cap="sq">
              <a:solidFill>
                <a:srgbClr val="FF0000"/>
              </a:solidFill>
              <a:miter lim="800000"/>
              <a:headEnd type="triangle" w="lg" len="lg"/>
              <a:tailEnd type="triangle" w="lg" len="lg"/>
            </a:ln>
          </p:spPr>
        </p:cxnSp>
      </p:grpSp>
      <p:grpSp>
        <p:nvGrpSpPr>
          <p:cNvPr id="60" name="组合 59"/>
          <p:cNvGrpSpPr/>
          <p:nvPr/>
        </p:nvGrpSpPr>
        <p:grpSpPr>
          <a:xfrm>
            <a:off x="5160926" y="4843778"/>
            <a:ext cx="674774" cy="434661"/>
            <a:chOff x="5408605" y="4919343"/>
            <a:chExt cx="711676" cy="458432"/>
          </a:xfrm>
        </p:grpSpPr>
        <p:cxnSp>
          <p:nvCxnSpPr>
            <p:cNvPr id="61" name="直接连接符 60"/>
            <p:cNvCxnSpPr/>
            <p:nvPr/>
          </p:nvCxnSpPr>
          <p:spPr>
            <a:xfrm>
              <a:off x="5408605" y="5377775"/>
              <a:ext cx="652322" cy="0"/>
            </a:xfrm>
            <a:prstGeom prst="line">
              <a:avLst/>
            </a:prstGeom>
            <a:ln w="19050" cap="sq">
              <a:solidFill>
                <a:srgbClr val="7030A0"/>
              </a:solidFill>
              <a:miter lim="800000"/>
              <a:headEnd type="triangle" w="lg" len="lg"/>
              <a:tailEnd type="triangle" w="lg" len="lg"/>
            </a:ln>
          </p:spPr>
        </p:cxnSp>
        <p:sp>
          <p:nvSpPr>
            <p:cNvPr id="62" name="object 81"/>
            <p:cNvSpPr txBox="1"/>
            <p:nvPr/>
          </p:nvSpPr>
          <p:spPr>
            <a:xfrm>
              <a:off x="5457416" y="4919343"/>
              <a:ext cx="662865" cy="270507"/>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3" name="组合 62"/>
          <p:cNvGrpSpPr/>
          <p:nvPr/>
        </p:nvGrpSpPr>
        <p:grpSpPr>
          <a:xfrm>
            <a:off x="5160926" y="4749271"/>
            <a:ext cx="3546153" cy="1519644"/>
            <a:chOff x="5408605" y="4819667"/>
            <a:chExt cx="3740083" cy="1602750"/>
          </a:xfrm>
        </p:grpSpPr>
        <p:cxnSp>
          <p:nvCxnSpPr>
            <p:cNvPr id="64" name="直接连接符 63"/>
            <p:cNvCxnSpPr/>
            <p:nvPr/>
          </p:nvCxnSpPr>
          <p:spPr>
            <a:xfrm>
              <a:off x="5408605" y="4855753"/>
              <a:ext cx="0" cy="1544020"/>
            </a:xfrm>
            <a:prstGeom prst="line">
              <a:avLst/>
            </a:prstGeom>
            <a:ln w="19050" cap="sq">
              <a:solidFill>
                <a:srgbClr val="FF66FF"/>
              </a:solidFill>
              <a:prstDash val="dash"/>
              <a:miter lim="800000"/>
            </a:ln>
          </p:spPr>
        </p:cxnSp>
        <p:cxnSp>
          <p:nvCxnSpPr>
            <p:cNvPr id="65" name="直接连接符 64"/>
            <p:cNvCxnSpPr/>
            <p:nvPr/>
          </p:nvCxnSpPr>
          <p:spPr>
            <a:xfrm>
              <a:off x="9148688" y="4819667"/>
              <a:ext cx="0" cy="1602750"/>
            </a:xfrm>
            <a:prstGeom prst="line">
              <a:avLst/>
            </a:prstGeom>
            <a:ln w="19050" cap="sq">
              <a:solidFill>
                <a:srgbClr val="FF66FF"/>
              </a:solidFill>
              <a:prstDash val="dash"/>
              <a:miter lim="800000"/>
            </a:ln>
          </p:spPr>
        </p:cxnSp>
      </p:grpSp>
      <p:grpSp>
        <p:nvGrpSpPr>
          <p:cNvPr id="66" name="组合 65"/>
          <p:cNvGrpSpPr/>
          <p:nvPr/>
        </p:nvGrpSpPr>
        <p:grpSpPr>
          <a:xfrm>
            <a:off x="2354596" y="4415805"/>
            <a:ext cx="7508421" cy="385566"/>
            <a:chOff x="2448804" y="4467962"/>
            <a:chExt cx="7919038" cy="406651"/>
          </a:xfrm>
        </p:grpSpPr>
        <p:sp>
          <p:nvSpPr>
            <p:cNvPr id="67" name="object 81"/>
            <p:cNvSpPr txBox="1"/>
            <p:nvPr/>
          </p:nvSpPr>
          <p:spPr>
            <a:xfrm>
              <a:off x="2448804" y="4604107"/>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2967184" y="4474755"/>
              <a:ext cx="556109" cy="0"/>
            </a:xfrm>
            <a:prstGeom prst="line">
              <a:avLst/>
            </a:prstGeom>
            <a:ln w="28575" cap="sq">
              <a:solidFill>
                <a:srgbClr val="000000"/>
              </a:solidFill>
              <a:miter lim="800000"/>
            </a:ln>
          </p:spPr>
        </p:cxnSp>
        <p:cxnSp>
          <p:nvCxnSpPr>
            <p:cNvPr id="69" name="直接连接符 68"/>
            <p:cNvCxnSpPr/>
            <p:nvPr/>
          </p:nvCxnSpPr>
          <p:spPr>
            <a:xfrm>
              <a:off x="3523293" y="4474755"/>
              <a:ext cx="0" cy="359333"/>
            </a:xfrm>
            <a:prstGeom prst="line">
              <a:avLst/>
            </a:prstGeom>
            <a:ln w="28575" cap="sq">
              <a:solidFill>
                <a:srgbClr val="000000"/>
              </a:solidFill>
              <a:miter lim="800000"/>
              <a:tailEnd w="lg" len="lg"/>
            </a:ln>
          </p:spPr>
        </p:cxnSp>
        <p:cxnSp>
          <p:nvCxnSpPr>
            <p:cNvPr id="70" name="直接连接符 69"/>
            <p:cNvCxnSpPr/>
            <p:nvPr/>
          </p:nvCxnSpPr>
          <p:spPr>
            <a:xfrm>
              <a:off x="3534541" y="4834088"/>
              <a:ext cx="1866963" cy="0"/>
            </a:xfrm>
            <a:prstGeom prst="line">
              <a:avLst/>
            </a:prstGeom>
            <a:ln w="28575" cap="sq">
              <a:solidFill>
                <a:srgbClr val="000000"/>
              </a:solidFill>
              <a:miter lim="800000"/>
            </a:ln>
          </p:spPr>
        </p:cxnSp>
        <p:cxnSp>
          <p:nvCxnSpPr>
            <p:cNvPr id="71" name="直接连接符 70"/>
            <p:cNvCxnSpPr/>
            <p:nvPr/>
          </p:nvCxnSpPr>
          <p:spPr>
            <a:xfrm>
              <a:off x="5410878" y="4467962"/>
              <a:ext cx="1866963" cy="0"/>
            </a:xfrm>
            <a:prstGeom prst="line">
              <a:avLst/>
            </a:prstGeom>
            <a:ln w="28575" cap="sq">
              <a:solidFill>
                <a:srgbClr val="000000"/>
              </a:solidFill>
              <a:miter lim="800000"/>
            </a:ln>
          </p:spPr>
        </p:cxnSp>
        <p:cxnSp>
          <p:nvCxnSpPr>
            <p:cNvPr id="72" name="直接连接符 71"/>
            <p:cNvCxnSpPr/>
            <p:nvPr/>
          </p:nvCxnSpPr>
          <p:spPr>
            <a:xfrm>
              <a:off x="7277841" y="4474755"/>
              <a:ext cx="0" cy="359333"/>
            </a:xfrm>
            <a:prstGeom prst="line">
              <a:avLst/>
            </a:prstGeom>
            <a:ln w="28575" cap="sq">
              <a:solidFill>
                <a:srgbClr val="000000"/>
              </a:solidFill>
              <a:miter lim="800000"/>
            </a:ln>
          </p:spPr>
        </p:cxnSp>
        <p:cxnSp>
          <p:nvCxnSpPr>
            <p:cNvPr id="73" name="直接连接符 72"/>
            <p:cNvCxnSpPr/>
            <p:nvPr/>
          </p:nvCxnSpPr>
          <p:spPr>
            <a:xfrm>
              <a:off x="7281725" y="4855753"/>
              <a:ext cx="1866963" cy="0"/>
            </a:xfrm>
            <a:prstGeom prst="line">
              <a:avLst/>
            </a:prstGeom>
            <a:ln w="28575" cap="sq">
              <a:solidFill>
                <a:srgbClr val="000000"/>
              </a:solidFill>
              <a:miter lim="800000"/>
            </a:ln>
          </p:spPr>
        </p:cxnSp>
        <p:cxnSp>
          <p:nvCxnSpPr>
            <p:cNvPr id="74" name="直接连接符 73"/>
            <p:cNvCxnSpPr/>
            <p:nvPr/>
          </p:nvCxnSpPr>
          <p:spPr>
            <a:xfrm>
              <a:off x="9148688" y="4484645"/>
              <a:ext cx="0" cy="359333"/>
            </a:xfrm>
            <a:prstGeom prst="line">
              <a:avLst/>
            </a:prstGeom>
            <a:ln w="28575" cap="sq">
              <a:solidFill>
                <a:srgbClr val="000000"/>
              </a:solidFill>
              <a:miter lim="800000"/>
              <a:headEnd type="triangle" w="lg" len="lg"/>
              <a:tailEnd type="none" w="lg" len="lg"/>
            </a:ln>
          </p:spPr>
        </p:cxnSp>
        <p:cxnSp>
          <p:nvCxnSpPr>
            <p:cNvPr id="75" name="直接连接符 74"/>
            <p:cNvCxnSpPr/>
            <p:nvPr/>
          </p:nvCxnSpPr>
          <p:spPr>
            <a:xfrm>
              <a:off x="9153564" y="4484645"/>
              <a:ext cx="1214278" cy="0"/>
            </a:xfrm>
            <a:prstGeom prst="line">
              <a:avLst/>
            </a:prstGeom>
            <a:ln w="28575" cap="sq">
              <a:solidFill>
                <a:srgbClr val="000000"/>
              </a:solidFill>
              <a:miter lim="800000"/>
            </a:ln>
          </p:spPr>
        </p:cxnSp>
        <p:cxnSp>
          <p:nvCxnSpPr>
            <p:cNvPr id="76" name="直接连接符 75"/>
            <p:cNvCxnSpPr/>
            <p:nvPr/>
          </p:nvCxnSpPr>
          <p:spPr>
            <a:xfrm>
              <a:off x="5408605" y="4474755"/>
              <a:ext cx="0" cy="359333"/>
            </a:xfrm>
            <a:prstGeom prst="line">
              <a:avLst/>
            </a:prstGeom>
            <a:ln w="28575" cap="sq">
              <a:solidFill>
                <a:srgbClr val="000000"/>
              </a:solidFill>
              <a:miter lim="800000"/>
              <a:headEnd type="triangle" w="lg" len="lg"/>
              <a:tailEnd type="none" w="lg" len="lg"/>
            </a:ln>
          </p:spPr>
        </p:cxnSp>
      </p:grpSp>
      <p:grpSp>
        <p:nvGrpSpPr>
          <p:cNvPr id="77" name="组合 76"/>
          <p:cNvGrpSpPr/>
          <p:nvPr/>
        </p:nvGrpSpPr>
        <p:grpSpPr>
          <a:xfrm>
            <a:off x="6412079" y="785036"/>
            <a:ext cx="3451104" cy="579957"/>
            <a:chOff x="371537" y="4732301"/>
            <a:chExt cx="2678518" cy="579957"/>
          </a:xfrm>
        </p:grpSpPr>
        <p:sp>
          <p:nvSpPr>
            <p:cNvPr id="78" name="矩形 77"/>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79" name="矩形 78"/>
            <p:cNvSpPr/>
            <p:nvPr/>
          </p:nvSpPr>
          <p:spPr>
            <a:xfrm>
              <a:off x="455430" y="4822224"/>
              <a:ext cx="2535663" cy="39878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写使能控制信号生命周期？</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grpSp>
        <p:nvGrpSpPr>
          <p:cNvPr id="122" name="组合 121"/>
          <p:cNvGrpSpPr/>
          <p:nvPr/>
        </p:nvGrpSpPr>
        <p:grpSpPr>
          <a:xfrm>
            <a:off x="2354301" y="3792834"/>
            <a:ext cx="7464051" cy="354607"/>
            <a:chOff x="3751" y="9641"/>
            <a:chExt cx="11754" cy="558"/>
          </a:xfrm>
        </p:grpSpPr>
        <p:grpSp>
          <p:nvGrpSpPr>
            <p:cNvPr id="100" name="组合 99"/>
            <p:cNvGrpSpPr/>
            <p:nvPr/>
          </p:nvGrpSpPr>
          <p:grpSpPr>
            <a:xfrm>
              <a:off x="3751" y="9642"/>
              <a:ext cx="1578" cy="557"/>
              <a:chOff x="3483221" y="5200083"/>
              <a:chExt cx="1057111" cy="373185"/>
            </a:xfrm>
          </p:grpSpPr>
          <p:sp>
            <p:nvSpPr>
              <p:cNvPr id="101" name="object 68"/>
              <p:cNvSpPr txBox="1"/>
              <p:nvPr/>
            </p:nvSpPr>
            <p:spPr>
              <a:xfrm>
                <a:off x="3483221" y="5306716"/>
                <a:ext cx="604000" cy="266552"/>
              </a:xfrm>
              <a:prstGeom prst="rect">
                <a:avLst/>
              </a:prstGeom>
            </p:spPr>
            <p:txBody>
              <a:bodyPr vert="horz" wrap="square" lIns="0" tIns="0" rIns="0" bIns="0" rtlCol="0">
                <a:spAutoFit/>
              </a:bodyPr>
              <a:lstStyle/>
              <a:p>
                <a:pPr marL="12700">
                  <a:lnSpc>
                    <a:spcPts val="1975"/>
                  </a:lnSpc>
                </a:pPr>
                <a:r>
                  <a:rPr lang="en-US"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WE</a:t>
                </a:r>
                <a:endParaRPr lang="en-US"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2" name="组合 101"/>
              <p:cNvGrpSpPr/>
              <p:nvPr/>
            </p:nvGrpSpPr>
            <p:grpSpPr>
              <a:xfrm>
                <a:off x="4011104" y="5200083"/>
                <a:ext cx="529228" cy="372751"/>
                <a:chOff x="4011104" y="5200083"/>
                <a:chExt cx="529228" cy="372751"/>
              </a:xfrm>
            </p:grpSpPr>
            <p:cxnSp>
              <p:nvCxnSpPr>
                <p:cNvPr id="104" name="直接连接符 103"/>
                <p:cNvCxnSpPr/>
                <p:nvPr/>
              </p:nvCxnSpPr>
              <p:spPr>
                <a:xfrm>
                  <a:off x="4011104" y="5569485"/>
                  <a:ext cx="529084" cy="3349"/>
                </a:xfrm>
                <a:prstGeom prst="line">
                  <a:avLst/>
                </a:prstGeom>
                <a:ln w="28575" cap="sq">
                  <a:solidFill>
                    <a:srgbClr val="000000"/>
                  </a:solidFill>
                  <a:miter lim="800000"/>
                </a:ln>
              </p:spPr>
            </p:cxnSp>
            <p:cxnSp>
              <p:nvCxnSpPr>
                <p:cNvPr id="106" name="直接连接符 105"/>
                <p:cNvCxnSpPr/>
                <p:nvPr/>
              </p:nvCxnSpPr>
              <p:spPr>
                <a:xfrm>
                  <a:off x="4540332" y="5200083"/>
                  <a:ext cx="0" cy="371029"/>
                </a:xfrm>
                <a:prstGeom prst="line">
                  <a:avLst/>
                </a:prstGeom>
                <a:ln w="28575" cap="sq">
                  <a:solidFill>
                    <a:srgbClr val="C00000"/>
                  </a:solidFill>
                  <a:miter lim="800000"/>
                  <a:tailEnd w="lg" len="lg"/>
                </a:ln>
              </p:spPr>
            </p:cxnSp>
          </p:grpSp>
        </p:grpSp>
        <p:grpSp>
          <p:nvGrpSpPr>
            <p:cNvPr id="107" name="组合 106"/>
            <p:cNvGrpSpPr/>
            <p:nvPr/>
          </p:nvGrpSpPr>
          <p:grpSpPr>
            <a:xfrm>
              <a:off x="10933" y="9641"/>
              <a:ext cx="4572" cy="558"/>
              <a:chOff x="7300675" y="5200608"/>
              <a:chExt cx="3062252" cy="373811"/>
            </a:xfrm>
          </p:grpSpPr>
          <p:cxnSp>
            <p:nvCxnSpPr>
              <p:cNvPr id="111" name="直接连接符 110"/>
              <p:cNvCxnSpPr/>
              <p:nvPr/>
            </p:nvCxnSpPr>
            <p:spPr>
              <a:xfrm flipH="1">
                <a:off x="7300675" y="5200608"/>
                <a:ext cx="4688" cy="367680"/>
              </a:xfrm>
              <a:prstGeom prst="line">
                <a:avLst/>
              </a:prstGeom>
              <a:ln w="28575" cap="sq">
                <a:solidFill>
                  <a:srgbClr val="C00000"/>
                </a:solidFill>
                <a:miter lim="800000"/>
                <a:tailEnd w="lg" len="lg"/>
              </a:ln>
            </p:spPr>
          </p:cxnSp>
          <p:cxnSp>
            <p:nvCxnSpPr>
              <p:cNvPr id="114" name="直接连接符 113"/>
              <p:cNvCxnSpPr/>
              <p:nvPr/>
            </p:nvCxnSpPr>
            <p:spPr>
              <a:xfrm>
                <a:off x="7305625" y="5574419"/>
                <a:ext cx="3057302" cy="0"/>
              </a:xfrm>
              <a:prstGeom prst="line">
                <a:avLst/>
              </a:prstGeom>
              <a:ln w="28575" cap="sq">
                <a:solidFill>
                  <a:srgbClr val="000000"/>
                </a:solidFill>
                <a:miter lim="800000"/>
              </a:ln>
            </p:spPr>
          </p:cxnSp>
        </p:grpSp>
        <p:cxnSp>
          <p:nvCxnSpPr>
            <p:cNvPr id="120" name="直接连接符 119"/>
            <p:cNvCxnSpPr/>
            <p:nvPr/>
          </p:nvCxnSpPr>
          <p:spPr>
            <a:xfrm>
              <a:off x="5332" y="9642"/>
              <a:ext cx="5601" cy="0"/>
            </a:xfrm>
            <a:prstGeom prst="line">
              <a:avLst/>
            </a:prstGeom>
            <a:ln w="28575" cap="sq">
              <a:solidFill>
                <a:srgbClr val="C00000"/>
              </a:solidFill>
              <a:miter lim="800000"/>
            </a:ln>
          </p:spPr>
        </p:cxnSp>
      </p:grpSp>
      <p:sp>
        <p:nvSpPr>
          <p:cNvPr id="124" name="object 81"/>
          <p:cNvSpPr txBox="1"/>
          <p:nvPr/>
        </p:nvSpPr>
        <p:spPr>
          <a:xfrm>
            <a:off x="2354838" y="1755348"/>
            <a:ext cx="605177" cy="252730"/>
          </a:xfrm>
          <a:prstGeom prst="rect">
            <a:avLst/>
          </a:prstGeom>
        </p:spPr>
        <p:txBody>
          <a:bodyPr vert="horz" wrap="square" lIns="0" tIns="0" rIns="0" bIns="0" rtlCol="0">
            <a:spAutoFit/>
          </a:bodyPr>
          <a:lstStyle/>
          <a:p>
            <a:pPr marL="12700">
              <a:lnSpc>
                <a:spcPts val="1975"/>
              </a:lnSpc>
            </a:pPr>
            <a:r>
              <a:rPr lang="en-US" altLang="zh-CN" sz="1895" spc="-1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WE</a:t>
            </a:r>
            <a:endParaRPr sz="1895"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500"/>
                            </p:stCondLst>
                            <p:childTnLst>
                              <p:par>
                                <p:cTn id="19" presetID="22" presetClass="entr" presetSubtype="8" repeatCount="2000" fill="hold" nodeType="after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wipe(left)">
                                      <p:cBhvr>
                                        <p:cTn id="21" dur="500"/>
                                        <p:tgtEl>
                                          <p:spTgt spid="53"/>
                                        </p:tgtEl>
                                      </p:cBhvr>
                                    </p:animEffect>
                                  </p:childTnLst>
                                </p:cTn>
                              </p:par>
                            </p:childTnLst>
                          </p:cTn>
                        </p:par>
                        <p:par>
                          <p:cTn id="22" fill="hold">
                            <p:stCondLst>
                              <p:cond delay="1000"/>
                            </p:stCondLst>
                            <p:childTnLst>
                              <p:par>
                                <p:cTn id="23" presetID="22" presetClass="entr" presetSubtype="8" repeatCount="200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200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wipe(left)">
                                      <p:cBhvr>
                                        <p:cTn id="34" dur="500"/>
                                        <p:tgtEl>
                                          <p:spTgt spid="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200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9">
                                            <p:txEl>
                                              <p:pRg st="1" end="1"/>
                                            </p:txEl>
                                          </p:spTgt>
                                        </p:tgtEl>
                                        <p:attrNameLst>
                                          <p:attrName>style.visibility</p:attrName>
                                        </p:attrNameLst>
                                      </p:cBhvr>
                                      <p:to>
                                        <p:strVal val="visible"/>
                                      </p:to>
                                    </p:set>
                                    <p:animEffect transition="in" filter="wipe(left)">
                                      <p:cBhvr>
                                        <p:cTn id="43" dur="500"/>
                                        <p:tgtEl>
                                          <p:spTgt spid="1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200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down)">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xEl>
                                              <p:pRg st="2" end="2"/>
                                            </p:txEl>
                                          </p:spTgt>
                                        </p:tgtEl>
                                        <p:attrNameLst>
                                          <p:attrName>style.visibility</p:attrName>
                                        </p:attrNameLst>
                                      </p:cBhvr>
                                      <p:to>
                                        <p:strVal val="visible"/>
                                      </p:to>
                                    </p:set>
                                    <p:animEffect transition="in" filter="wipe(left)">
                                      <p:cBhvr>
                                        <p:cTn id="58" dur="500"/>
                                        <p:tgtEl>
                                          <p:spTgt spid="19">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repeatCount="200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par>
                          <p:cTn id="64" fill="hold">
                            <p:stCondLst>
                              <p:cond delay="500"/>
                            </p:stCondLst>
                            <p:childTnLst>
                              <p:par>
                                <p:cTn id="65" presetID="22" presetClass="entr" presetSubtype="8" repeatCount="2000" fill="hold"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par>
                          <p:cTn id="68" fill="hold">
                            <p:stCondLst>
                              <p:cond delay="1000"/>
                            </p:stCondLst>
                            <p:childTnLst>
                              <p:par>
                                <p:cTn id="69" presetID="22" presetClass="entr" presetSubtype="8"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wipe(left)">
                                      <p:cBhvr>
                                        <p:cTn id="76" dur="500"/>
                                        <p:tgtEl>
                                          <p:spTgt spid="7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22"/>
                                        </p:tgtEl>
                                        <p:attrNameLst>
                                          <p:attrName>style.visibility</p:attrName>
                                        </p:attrNameLst>
                                      </p:cBhvr>
                                      <p:to>
                                        <p:strVal val="visible"/>
                                      </p:to>
                                    </p:set>
                                    <p:animEffect transition="in" filter="wipe(left)">
                                      <p:cBhvr>
                                        <p:cTn id="81"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数据通路与时钟周期</a:t>
            </a:r>
          </a:p>
        </p:txBody>
      </p:sp>
      <p:grpSp>
        <p:nvGrpSpPr>
          <p:cNvPr id="4" name="组合 3"/>
          <p:cNvGrpSpPr/>
          <p:nvPr/>
        </p:nvGrpSpPr>
        <p:grpSpPr>
          <a:xfrm>
            <a:off x="4025873" y="3205081"/>
            <a:ext cx="4849015" cy="2135481"/>
            <a:chOff x="4323190" y="4170973"/>
            <a:chExt cx="5114196" cy="2252265"/>
          </a:xfrm>
        </p:grpSpPr>
        <p:sp>
          <p:nvSpPr>
            <p:cNvPr id="5" name="矩形 4"/>
            <p:cNvSpPr/>
            <p:nvPr/>
          </p:nvSpPr>
          <p:spPr>
            <a:xfrm>
              <a:off x="4323190" y="4170973"/>
              <a:ext cx="5114196" cy="2252265"/>
            </a:xfrm>
            <a:prstGeom prst="rect">
              <a:avLst/>
            </a:prstGeom>
            <a:solidFill>
              <a:srgbClr val="FFFFCC">
                <a:alpha val="66000"/>
              </a:srgbClr>
            </a:solidFill>
            <a:ln w="28575" cap="flat" cmpd="sng" algn="ctr">
              <a:solidFill>
                <a:schemeClr val="tx1"/>
              </a:solidFill>
              <a:prstDash val="sysDash"/>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6" name="文本框 5"/>
            <p:cNvSpPr txBox="1"/>
            <p:nvPr/>
          </p:nvSpPr>
          <p:spPr>
            <a:xfrm>
              <a:off x="7864869" y="5953159"/>
              <a:ext cx="1479153" cy="405084"/>
            </a:xfrm>
            <a:prstGeom prst="rect">
              <a:avLst/>
            </a:prstGeom>
            <a:noFill/>
            <a:ln>
              <a:noFill/>
            </a:ln>
          </p:spPr>
          <p:txBody>
            <a:bodyPr vert="horz" wrap="squar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组合逻辑</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sp>
        <p:nvSpPr>
          <p:cNvPr id="7" name="TextBox 24"/>
          <p:cNvSpPr txBox="1"/>
          <p:nvPr/>
        </p:nvSpPr>
        <p:spPr>
          <a:xfrm>
            <a:off x="2096586" y="5914656"/>
            <a:ext cx="10057902" cy="617220"/>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a:t>
            </a:r>
            <a:r>
              <a:rPr lang="zh-CN" altLang="en-US" sz="227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关键路径时延</a:t>
            </a:r>
            <a:r>
              <a:rPr lang="zh-CN" altLang="en-US"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Setup Time</a:t>
            </a:r>
          </a:p>
        </p:txBody>
      </p:sp>
      <p:grpSp>
        <p:nvGrpSpPr>
          <p:cNvPr id="8" name="组合 7"/>
          <p:cNvGrpSpPr/>
          <p:nvPr/>
        </p:nvGrpSpPr>
        <p:grpSpPr>
          <a:xfrm>
            <a:off x="2259395" y="5338274"/>
            <a:ext cx="898990" cy="439080"/>
            <a:chOff x="1735924" y="3154126"/>
            <a:chExt cx="416058" cy="491971"/>
          </a:xfrm>
        </p:grpSpPr>
        <p:sp>
          <p:nvSpPr>
            <p:cNvPr id="9" name="文本框 8"/>
            <p:cNvSpPr txBox="1"/>
            <p:nvPr/>
          </p:nvSpPr>
          <p:spPr>
            <a:xfrm>
              <a:off x="1735924" y="3248296"/>
              <a:ext cx="273902" cy="397801"/>
            </a:xfrm>
            <a:prstGeom prst="rect">
              <a:avLst/>
            </a:prstGeom>
            <a:noFill/>
            <a:ln>
              <a:noFill/>
            </a:ln>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10" name="直接连接符 9"/>
            <p:cNvCxnSpPr/>
            <p:nvPr/>
          </p:nvCxnSpPr>
          <p:spPr>
            <a:xfrm>
              <a:off x="2151982" y="3154126"/>
              <a:ext cx="0" cy="288852"/>
            </a:xfrm>
            <a:prstGeom prst="line">
              <a:avLst/>
            </a:prstGeom>
            <a:noFill/>
            <a:ln w="25400" cap="sq" cmpd="sng" algn="ctr">
              <a:solidFill>
                <a:schemeClr val="tx1"/>
              </a:solidFill>
              <a:prstDash val="solid"/>
              <a:miter lim="800000"/>
            </a:ln>
            <a:effectLst/>
          </p:spPr>
        </p:cxnSp>
      </p:grpSp>
      <p:sp>
        <p:nvSpPr>
          <p:cNvPr id="11" name="矩形 10"/>
          <p:cNvSpPr/>
          <p:nvPr/>
        </p:nvSpPr>
        <p:spPr>
          <a:xfrm>
            <a:off x="2951501" y="3205081"/>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2" name="等腰三角形 11"/>
          <p:cNvSpPr/>
          <p:nvPr/>
        </p:nvSpPr>
        <p:spPr>
          <a:xfrm>
            <a:off x="2951498" y="5207881"/>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13" name="文本框 12"/>
          <p:cNvSpPr txBox="1"/>
          <p:nvPr/>
        </p:nvSpPr>
        <p:spPr>
          <a:xfrm>
            <a:off x="2947052" y="3861010"/>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4025872" y="3446001"/>
            <a:ext cx="4849016" cy="1598243"/>
            <a:chOff x="6423364" y="-197514"/>
            <a:chExt cx="5321656" cy="1754026"/>
          </a:xfrm>
        </p:grpSpPr>
        <p:grpSp>
          <p:nvGrpSpPr>
            <p:cNvPr id="15" name="Group 70"/>
            <p:cNvGrpSpPr/>
            <p:nvPr/>
          </p:nvGrpSpPr>
          <p:grpSpPr>
            <a:xfrm>
              <a:off x="6423365" y="338076"/>
              <a:ext cx="907090" cy="471605"/>
              <a:chOff x="3279279" y="4177246"/>
              <a:chExt cx="1425469" cy="741118"/>
            </a:xfrm>
          </p:grpSpPr>
          <p:cxnSp>
            <p:nvCxnSpPr>
              <p:cNvPr id="47"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50"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6"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8"/>
            <p:cNvCxnSpPr>
              <a:stCxn id="18"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9"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20"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2"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23"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24" name="Group 119"/>
            <p:cNvGrpSpPr/>
            <p:nvPr/>
          </p:nvGrpSpPr>
          <p:grpSpPr>
            <a:xfrm>
              <a:off x="6429376" y="1096052"/>
              <a:ext cx="847700" cy="460460"/>
              <a:chOff x="3675121" y="5435921"/>
              <a:chExt cx="1332140" cy="723601"/>
            </a:xfrm>
          </p:grpSpPr>
          <p:cxnSp>
            <p:nvCxnSpPr>
              <p:cNvPr id="43"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6"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25" name="Group 121"/>
            <p:cNvGrpSpPr/>
            <p:nvPr/>
          </p:nvGrpSpPr>
          <p:grpSpPr>
            <a:xfrm>
              <a:off x="7281233" y="1290680"/>
              <a:ext cx="1683108" cy="74730"/>
              <a:chOff x="1486315" y="1289057"/>
              <a:chExt cx="2644962" cy="117436"/>
            </a:xfrm>
          </p:grpSpPr>
          <p:cxnSp>
            <p:nvCxnSpPr>
              <p:cNvPr id="41"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26"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22"/>
            <p:cNvCxnSpPr/>
            <p:nvPr/>
          </p:nvCxnSpPr>
          <p:spPr>
            <a:xfrm>
              <a:off x="6423364" y="-44383"/>
              <a:ext cx="3674459"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119"/>
            <p:cNvGrpSpPr/>
            <p:nvPr/>
          </p:nvGrpSpPr>
          <p:grpSpPr>
            <a:xfrm>
              <a:off x="10040286" y="-197514"/>
              <a:ext cx="647117" cy="460460"/>
              <a:chOff x="3990333" y="5435921"/>
              <a:chExt cx="1016928" cy="723601"/>
            </a:xfrm>
          </p:grpSpPr>
          <p:sp>
            <p:nvSpPr>
              <p:cNvPr id="39"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40"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30" name="Group 121"/>
            <p:cNvGrpSpPr/>
            <p:nvPr/>
          </p:nvGrpSpPr>
          <p:grpSpPr>
            <a:xfrm>
              <a:off x="10693832" y="-7571"/>
              <a:ext cx="471587" cy="74730"/>
              <a:chOff x="1486315" y="1289057"/>
              <a:chExt cx="741086" cy="117436"/>
            </a:xfrm>
          </p:grpSpPr>
          <p:cxnSp>
            <p:nvCxnSpPr>
              <p:cNvPr id="37" name="Straight Connector 122"/>
              <p:cNvCxnSpPr>
                <a:endCxn id="34" idx="3"/>
              </p:cNvCxnSpPr>
              <p:nvPr/>
            </p:nvCxnSpPr>
            <p:spPr>
              <a:xfrm>
                <a:off x="1603168" y="1348690"/>
                <a:ext cx="624233" cy="1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31"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34"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35" name="Straight Connector 98"/>
            <p:cNvCxnSpPr/>
            <p:nvPr/>
          </p:nvCxnSpPr>
          <p:spPr>
            <a:xfrm>
              <a:off x="11486122" y="30375"/>
              <a:ext cx="258898"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1" name="直接连接符 50"/>
          <p:cNvCxnSpPr/>
          <p:nvPr/>
        </p:nvCxnSpPr>
        <p:spPr>
          <a:xfrm>
            <a:off x="9665924" y="5322519"/>
            <a:ext cx="0" cy="273554"/>
          </a:xfrm>
          <a:prstGeom prst="line">
            <a:avLst/>
          </a:prstGeom>
          <a:noFill/>
          <a:ln w="25400" cap="sq" cmpd="sng" algn="ctr">
            <a:solidFill>
              <a:schemeClr val="tx1"/>
            </a:solidFill>
            <a:prstDash val="solid"/>
            <a:miter lim="800000"/>
          </a:ln>
          <a:effectLst/>
        </p:spPr>
      </p:cxnSp>
      <p:sp>
        <p:nvSpPr>
          <p:cNvPr id="52" name="矩形 51"/>
          <p:cNvSpPr/>
          <p:nvPr/>
        </p:nvSpPr>
        <p:spPr>
          <a:xfrm>
            <a:off x="9459041" y="3189322"/>
            <a:ext cx="455345" cy="2135481"/>
          </a:xfrm>
          <a:prstGeom prst="rect">
            <a:avLst/>
          </a:prstGeom>
          <a:solidFill>
            <a:srgbClr val="9CDCF8"/>
          </a:solidFill>
          <a:ln w="28575" cap="flat" cmpd="sng" algn="ctr">
            <a:solidFill>
              <a:schemeClr val="tx1"/>
            </a:solidFill>
            <a:prstDash val="solid"/>
            <a:miter lim="800000"/>
          </a:ln>
          <a:effectLst>
            <a:outerShdw blurRad="50800" dist="38100" dir="5400000" algn="t" rotWithShape="0">
              <a:prstClr val="black">
                <a:alpha val="40000"/>
              </a:prstClr>
            </a:outerShdw>
          </a:effectLst>
        </p:spPr>
        <p:txBody>
          <a:bodyPr rtlCol="0" anchor="ctr"/>
          <a:lstStyle/>
          <a:p>
            <a:pPr algn="ctr"/>
            <a:endParaRPr lang="zh-CN" altLang="en-US" sz="4170" kern="0">
              <a:solidFill>
                <a:prstClr val="white"/>
              </a:solidFill>
              <a:latin typeface="等线" panose="02010600030101010101" charset="-122"/>
              <a:ea typeface="等线" panose="02010600030101010101" charset="-122"/>
            </a:endParaRPr>
          </a:p>
        </p:txBody>
      </p:sp>
      <p:sp>
        <p:nvSpPr>
          <p:cNvPr id="53" name="等腰三角形 52"/>
          <p:cNvSpPr/>
          <p:nvPr/>
        </p:nvSpPr>
        <p:spPr>
          <a:xfrm>
            <a:off x="9459038" y="5192122"/>
            <a:ext cx="455347" cy="132681"/>
          </a:xfrm>
          <a:prstGeom prst="triangle">
            <a:avLst/>
          </a:prstGeom>
          <a:solidFill>
            <a:srgbClr val="9CDCF8"/>
          </a:solidFill>
          <a:ln w="12700" cap="flat" cmpd="sng" algn="ctr">
            <a:solidFill>
              <a:schemeClr val="tx1"/>
            </a:solidFill>
            <a:prstDash val="solid"/>
            <a:miter lim="800000"/>
          </a:ln>
          <a:effectLst/>
        </p:spPr>
        <p:txBody>
          <a:bodyPr rtlCol="0" anchor="ctr"/>
          <a:lstStyle/>
          <a:p>
            <a:pPr algn="ctr">
              <a:defRPr/>
            </a:pPr>
            <a:endParaRPr lang="zh-CN" altLang="en-US" sz="4170" kern="0">
              <a:solidFill>
                <a:prstClr val="white"/>
              </a:solidFill>
              <a:latin typeface="等线" panose="02010600030101010101" charset="-122"/>
              <a:ea typeface="等线" panose="02010600030101010101" charset="-122"/>
            </a:endParaRPr>
          </a:p>
        </p:txBody>
      </p:sp>
      <p:sp>
        <p:nvSpPr>
          <p:cNvPr id="54" name="文本框 53"/>
          <p:cNvSpPr txBox="1"/>
          <p:nvPr/>
        </p:nvSpPr>
        <p:spPr>
          <a:xfrm>
            <a:off x="9448431" y="3843258"/>
            <a:ext cx="476412" cy="823302"/>
          </a:xfrm>
          <a:prstGeom prst="rect">
            <a:avLst/>
          </a:prstGeom>
          <a:noFill/>
          <a:ln>
            <a:noFill/>
          </a:ln>
        </p:spPr>
        <p:txBody>
          <a:bodyPr vert="eaVert" wrap="none" rtlCol="0">
            <a:spAutoFit/>
          </a:bodyPr>
          <a:lstStyle/>
          <a:p>
            <a:pPr>
              <a:defRPr/>
            </a:pPr>
            <a:r>
              <a:rPr lang="zh-CN" altLang="en-US" sz="1895" b="1" kern="0" dirty="0">
                <a:solidFill>
                  <a:prstClr val="black"/>
                </a:solidFill>
                <a:latin typeface="微软雅黑" panose="020B0503020204020204" pitchFamily="34" charset="-122"/>
                <a:ea typeface="微软雅黑" panose="020B0503020204020204" pitchFamily="34" charset="-122"/>
              </a:rPr>
              <a:t>寄存器</a:t>
            </a:r>
            <a:endParaRPr lang="en-US" altLang="zh-CN" sz="1895" b="1" kern="0" dirty="0">
              <a:solidFill>
                <a:prstClr val="black"/>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flipH="1">
            <a:off x="2357735" y="3619073"/>
            <a:ext cx="603573" cy="0"/>
          </a:xfrm>
          <a:prstGeom prst="line">
            <a:avLst/>
          </a:prstGeom>
          <a:ln w="28575" cap="sq">
            <a:solidFill>
              <a:srgbClr val="000000"/>
            </a:solidFill>
            <a:miter lim="800000"/>
            <a:headEnd type="triangle" w="lg" len="lg"/>
            <a:tailEnd type="none" w="lg" len="lg"/>
          </a:ln>
        </p:spPr>
      </p:cxnSp>
      <p:cxnSp>
        <p:nvCxnSpPr>
          <p:cNvPr id="56" name="直接连接符 55"/>
          <p:cNvCxnSpPr/>
          <p:nvPr/>
        </p:nvCxnSpPr>
        <p:spPr>
          <a:xfrm flipH="1">
            <a:off x="2357735" y="4941373"/>
            <a:ext cx="603573" cy="0"/>
          </a:xfrm>
          <a:prstGeom prst="line">
            <a:avLst/>
          </a:prstGeom>
          <a:ln w="28575" cap="sq">
            <a:solidFill>
              <a:srgbClr val="000000"/>
            </a:solidFill>
            <a:miter lim="800000"/>
            <a:headEnd type="triangle" w="lg" len="lg"/>
            <a:tailEnd type="none" w="lg" len="lg"/>
          </a:ln>
        </p:spPr>
      </p:cxnSp>
      <p:cxnSp>
        <p:nvCxnSpPr>
          <p:cNvPr id="57" name="直接连接符 56"/>
          <p:cNvCxnSpPr/>
          <p:nvPr/>
        </p:nvCxnSpPr>
        <p:spPr>
          <a:xfrm flipH="1">
            <a:off x="3422299" y="3585531"/>
            <a:ext cx="603573" cy="0"/>
          </a:xfrm>
          <a:prstGeom prst="line">
            <a:avLst/>
          </a:prstGeom>
          <a:ln w="28575" cap="sq">
            <a:solidFill>
              <a:schemeClr val="tx1"/>
            </a:solidFill>
            <a:miter lim="800000"/>
            <a:headEnd type="triangle" w="lg" len="lg"/>
            <a:tailEnd type="none" w="lg" len="lg"/>
          </a:ln>
        </p:spPr>
      </p:cxnSp>
      <p:cxnSp>
        <p:nvCxnSpPr>
          <p:cNvPr id="58" name="直接连接符 57"/>
          <p:cNvCxnSpPr/>
          <p:nvPr/>
        </p:nvCxnSpPr>
        <p:spPr>
          <a:xfrm flipH="1">
            <a:off x="3432659" y="4941373"/>
            <a:ext cx="603573" cy="0"/>
          </a:xfrm>
          <a:prstGeom prst="line">
            <a:avLst/>
          </a:prstGeom>
          <a:ln w="28575" cap="sq">
            <a:solidFill>
              <a:srgbClr val="000000"/>
            </a:solidFill>
            <a:miter lim="800000"/>
            <a:headEnd type="triangle" w="lg" len="lg"/>
            <a:tailEnd type="none" w="lg" len="lg"/>
          </a:ln>
        </p:spPr>
      </p:cxnSp>
      <p:cxnSp>
        <p:nvCxnSpPr>
          <p:cNvPr id="59" name="直接连接符 58"/>
          <p:cNvCxnSpPr/>
          <p:nvPr/>
        </p:nvCxnSpPr>
        <p:spPr>
          <a:xfrm flipH="1">
            <a:off x="8887447" y="3574587"/>
            <a:ext cx="577774" cy="0"/>
          </a:xfrm>
          <a:prstGeom prst="line">
            <a:avLst/>
          </a:prstGeom>
          <a:ln w="28575" cap="sq">
            <a:solidFill>
              <a:srgbClr val="000000"/>
            </a:solidFill>
            <a:miter lim="800000"/>
            <a:headEnd type="triangle" w="lg" len="lg"/>
            <a:tailEnd type="none" w="lg" len="lg"/>
          </a:ln>
        </p:spPr>
      </p:cxnSp>
      <p:cxnSp>
        <p:nvCxnSpPr>
          <p:cNvPr id="60" name="直接连接符 59"/>
          <p:cNvCxnSpPr/>
          <p:nvPr/>
        </p:nvCxnSpPr>
        <p:spPr>
          <a:xfrm flipH="1">
            <a:off x="8872006" y="4930429"/>
            <a:ext cx="603573" cy="0"/>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flipH="1">
            <a:off x="9929839" y="3574587"/>
            <a:ext cx="603573" cy="0"/>
          </a:xfrm>
          <a:prstGeom prst="line">
            <a:avLst/>
          </a:prstGeom>
          <a:ln w="28575" cap="sq">
            <a:solidFill>
              <a:srgbClr val="000000"/>
            </a:solidFill>
            <a:miter lim="800000"/>
            <a:headEnd type="triangle" w="lg" len="lg"/>
            <a:tailEnd type="none" w="lg" len="lg"/>
          </a:ln>
        </p:spPr>
      </p:cxnSp>
      <p:cxnSp>
        <p:nvCxnSpPr>
          <p:cNvPr id="62" name="直接连接符 61"/>
          <p:cNvCxnSpPr/>
          <p:nvPr/>
        </p:nvCxnSpPr>
        <p:spPr>
          <a:xfrm flipH="1">
            <a:off x="9940198" y="4930429"/>
            <a:ext cx="603573" cy="0"/>
          </a:xfrm>
          <a:prstGeom prst="line">
            <a:avLst/>
          </a:prstGeom>
          <a:ln w="28575" cap="sq">
            <a:solidFill>
              <a:srgbClr val="000000"/>
            </a:solidFill>
            <a:miter lim="800000"/>
            <a:headEnd type="triangle" w="lg" len="lg"/>
            <a:tailEnd type="none" w="lg" len="lg"/>
          </a:ln>
        </p:spPr>
      </p:cxnSp>
      <p:sp>
        <p:nvSpPr>
          <p:cNvPr id="63" name="文本框 62"/>
          <p:cNvSpPr txBox="1"/>
          <p:nvPr/>
        </p:nvSpPr>
        <p:spPr>
          <a:xfrm>
            <a:off x="2350673" y="407415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4" name="文本框 63"/>
          <p:cNvSpPr txBox="1"/>
          <p:nvPr/>
        </p:nvSpPr>
        <p:spPr>
          <a:xfrm>
            <a:off x="3446100" y="4065351"/>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5" name="文本框 64"/>
          <p:cNvSpPr txBox="1"/>
          <p:nvPr/>
        </p:nvSpPr>
        <p:spPr>
          <a:xfrm>
            <a:off x="8927661" y="4090303"/>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66" name="文本框 65"/>
          <p:cNvSpPr txBox="1"/>
          <p:nvPr/>
        </p:nvSpPr>
        <p:spPr>
          <a:xfrm>
            <a:off x="10009525" y="4070323"/>
            <a:ext cx="651589" cy="364843"/>
          </a:xfrm>
          <a:prstGeom prst="rect">
            <a:avLst/>
          </a:prstGeom>
          <a:noFill/>
        </p:spPr>
        <p:txBody>
          <a:bodyPr vert="eaVert" wrap="none" rtlCol="0">
            <a:spAutoFit/>
          </a:bodyPr>
          <a:lstStyle/>
          <a:p>
            <a:r>
              <a:rPr lang="en-US" altLang="zh-CN" sz="3035" dirty="0"/>
              <a:t>…</a:t>
            </a:r>
            <a:endParaRPr lang="zh-CN" altLang="en-US" sz="3035" dirty="0"/>
          </a:p>
        </p:txBody>
      </p:sp>
      <p:grpSp>
        <p:nvGrpSpPr>
          <p:cNvPr id="67" name="组合 66"/>
          <p:cNvGrpSpPr/>
          <p:nvPr/>
        </p:nvGrpSpPr>
        <p:grpSpPr>
          <a:xfrm>
            <a:off x="2141143" y="2783062"/>
            <a:ext cx="1273801" cy="294953"/>
            <a:chOff x="2339224" y="3706431"/>
            <a:chExt cx="1343462" cy="311083"/>
          </a:xfrm>
        </p:grpSpPr>
        <p:cxnSp>
          <p:nvCxnSpPr>
            <p:cNvPr id="68" name="直接连接符 67"/>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69" name="object 91"/>
            <p:cNvSpPr txBox="1"/>
            <p:nvPr/>
          </p:nvSpPr>
          <p:spPr>
            <a:xfrm>
              <a:off x="2339224" y="3706431"/>
              <a:ext cx="1206249" cy="311083"/>
            </a:xfrm>
            <a:prstGeom prst="rect">
              <a:avLst/>
            </a:prstGeom>
            <a:ln>
              <a:noFill/>
            </a:ln>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0" name="组合 69"/>
          <p:cNvGrpSpPr/>
          <p:nvPr/>
        </p:nvGrpSpPr>
        <p:grpSpPr>
          <a:xfrm>
            <a:off x="1494094" y="2060391"/>
            <a:ext cx="9342255" cy="1128930"/>
            <a:chOff x="1652955" y="2963684"/>
            <a:chExt cx="9853160" cy="1190668"/>
          </a:xfrm>
        </p:grpSpPr>
        <p:sp>
          <p:nvSpPr>
            <p:cNvPr id="71" name="object 62"/>
            <p:cNvSpPr/>
            <p:nvPr/>
          </p:nvSpPr>
          <p:spPr>
            <a:xfrm>
              <a:off x="8856403" y="3227349"/>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2" name="object 62"/>
            <p:cNvSpPr/>
            <p:nvPr/>
          </p:nvSpPr>
          <p:spPr>
            <a:xfrm>
              <a:off x="4102660"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3" name="object 62"/>
            <p:cNvSpPr/>
            <p:nvPr/>
          </p:nvSpPr>
          <p:spPr>
            <a:xfrm>
              <a:off x="9450631" y="3225845"/>
              <a:ext cx="1493388" cy="372334"/>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4" name="object 62"/>
            <p:cNvSpPr/>
            <p:nvPr/>
          </p:nvSpPr>
          <p:spPr>
            <a:xfrm>
              <a:off x="2578465" y="3225845"/>
              <a:ext cx="1493388" cy="38391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object 62"/>
            <p:cNvSpPr/>
            <p:nvPr/>
          </p:nvSpPr>
          <p:spPr>
            <a:xfrm>
              <a:off x="10945930" y="3222083"/>
              <a:ext cx="560185" cy="39597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6" name="object 62"/>
            <p:cNvSpPr/>
            <p:nvPr/>
          </p:nvSpPr>
          <p:spPr>
            <a:xfrm>
              <a:off x="2014329" y="3225845"/>
              <a:ext cx="548135" cy="39161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7" name="object 68"/>
            <p:cNvSpPr txBox="1"/>
            <p:nvPr/>
          </p:nvSpPr>
          <p:spPr>
            <a:xfrm>
              <a:off x="1652955" y="3417583"/>
              <a:ext cx="192871" cy="270506"/>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8" name="直接连接符 77"/>
            <p:cNvCxnSpPr/>
            <p:nvPr/>
          </p:nvCxnSpPr>
          <p:spPr>
            <a:xfrm>
              <a:off x="2017470" y="3620490"/>
              <a:ext cx="2612650" cy="0"/>
            </a:xfrm>
            <a:prstGeom prst="line">
              <a:avLst/>
            </a:prstGeom>
            <a:ln w="28575" cap="sq">
              <a:solidFill>
                <a:srgbClr val="000000"/>
              </a:solidFill>
              <a:miter lim="800000"/>
            </a:ln>
          </p:spPr>
        </p:cxnSp>
        <p:cxnSp>
          <p:nvCxnSpPr>
            <p:cNvPr id="79" name="直接连接符 78"/>
            <p:cNvCxnSpPr/>
            <p:nvPr/>
          </p:nvCxnSpPr>
          <p:spPr>
            <a:xfrm>
              <a:off x="2563826" y="3404157"/>
              <a:ext cx="861172" cy="0"/>
            </a:xfrm>
            <a:prstGeom prst="line">
              <a:avLst/>
            </a:prstGeom>
            <a:ln w="19050" cap="sq">
              <a:solidFill>
                <a:schemeClr val="tx1"/>
              </a:solidFill>
              <a:miter lim="800000"/>
              <a:headEnd type="triangle" w="lg" len="lg"/>
              <a:tailEnd type="triangle" w="lg" len="lg"/>
            </a:ln>
          </p:spPr>
        </p:cxnSp>
        <p:cxnSp>
          <p:nvCxnSpPr>
            <p:cNvPr id="80" name="直接连接符 79"/>
            <p:cNvCxnSpPr/>
            <p:nvPr/>
          </p:nvCxnSpPr>
          <p:spPr>
            <a:xfrm>
              <a:off x="3432099" y="3401564"/>
              <a:ext cx="652322" cy="0"/>
            </a:xfrm>
            <a:prstGeom prst="line">
              <a:avLst/>
            </a:prstGeom>
            <a:ln w="19050" cap="sq">
              <a:solidFill>
                <a:schemeClr val="tx1"/>
              </a:solidFill>
              <a:miter lim="800000"/>
              <a:headEnd type="triangle" w="lg" len="lg"/>
              <a:tailEnd type="triangle" w="lg" len="lg"/>
            </a:ln>
          </p:spPr>
        </p:cxnSp>
        <p:cxnSp>
          <p:nvCxnSpPr>
            <p:cNvPr id="81" name="直接连接符 80"/>
            <p:cNvCxnSpPr/>
            <p:nvPr/>
          </p:nvCxnSpPr>
          <p:spPr>
            <a:xfrm>
              <a:off x="2563826" y="3239512"/>
              <a:ext cx="0" cy="380095"/>
            </a:xfrm>
            <a:prstGeom prst="line">
              <a:avLst/>
            </a:prstGeom>
            <a:ln w="28575" cap="sq">
              <a:solidFill>
                <a:srgbClr val="000000"/>
              </a:solidFill>
              <a:miter lim="800000"/>
              <a:tailEnd w="lg" len="lg"/>
            </a:ln>
          </p:spPr>
        </p:cxnSp>
        <p:cxnSp>
          <p:nvCxnSpPr>
            <p:cNvPr id="82" name="直接连接符 81"/>
            <p:cNvCxnSpPr/>
            <p:nvPr/>
          </p:nvCxnSpPr>
          <p:spPr>
            <a:xfrm>
              <a:off x="4077320" y="3237427"/>
              <a:ext cx="0" cy="359333"/>
            </a:xfrm>
            <a:prstGeom prst="line">
              <a:avLst/>
            </a:prstGeom>
            <a:ln w="28575" cap="sq">
              <a:solidFill>
                <a:srgbClr val="000000"/>
              </a:solidFill>
              <a:miter lim="800000"/>
              <a:tailEnd w="lg" len="lg"/>
            </a:ln>
          </p:spPr>
        </p:cxnSp>
        <p:sp>
          <p:nvSpPr>
            <p:cNvPr id="83" name="object 81"/>
            <p:cNvSpPr txBox="1"/>
            <p:nvPr/>
          </p:nvSpPr>
          <p:spPr>
            <a:xfrm>
              <a:off x="2694346"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object 81"/>
            <p:cNvSpPr txBox="1"/>
            <p:nvPr/>
          </p:nvSpPr>
          <p:spPr>
            <a:xfrm>
              <a:off x="3481129" y="2963684"/>
              <a:ext cx="662865" cy="270506"/>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5" name="直接连接符 84"/>
            <p:cNvCxnSpPr/>
            <p:nvPr/>
          </p:nvCxnSpPr>
          <p:spPr>
            <a:xfrm>
              <a:off x="9434348" y="3247957"/>
              <a:ext cx="0" cy="359333"/>
            </a:xfrm>
            <a:prstGeom prst="line">
              <a:avLst/>
            </a:prstGeom>
            <a:ln w="28575" cap="sq">
              <a:solidFill>
                <a:srgbClr val="000000"/>
              </a:solidFill>
              <a:miter lim="800000"/>
              <a:tailEnd w="lg" len="lg"/>
            </a:ln>
          </p:spPr>
        </p:cxnSp>
        <p:cxnSp>
          <p:nvCxnSpPr>
            <p:cNvPr id="86" name="直接连接符 85"/>
            <p:cNvCxnSpPr/>
            <p:nvPr/>
          </p:nvCxnSpPr>
          <p:spPr>
            <a:xfrm>
              <a:off x="3670309" y="3689866"/>
              <a:ext cx="0" cy="464486"/>
            </a:xfrm>
            <a:prstGeom prst="line">
              <a:avLst/>
            </a:prstGeom>
            <a:ln w="28575" cap="sq">
              <a:solidFill>
                <a:srgbClr val="000000"/>
              </a:solidFill>
              <a:prstDash val="sysDash"/>
              <a:miter lim="800000"/>
            </a:ln>
          </p:spPr>
        </p:cxnSp>
        <p:cxnSp>
          <p:nvCxnSpPr>
            <p:cNvPr id="87" name="直接连接符 86"/>
            <p:cNvCxnSpPr/>
            <p:nvPr/>
          </p:nvCxnSpPr>
          <p:spPr>
            <a:xfrm>
              <a:off x="10533730" y="3681699"/>
              <a:ext cx="0" cy="472653"/>
            </a:xfrm>
            <a:prstGeom prst="line">
              <a:avLst/>
            </a:prstGeom>
            <a:ln w="28575" cap="sq">
              <a:solidFill>
                <a:srgbClr val="000000"/>
              </a:solidFill>
              <a:prstDash val="sysDash"/>
              <a:miter lim="800000"/>
            </a:ln>
          </p:spPr>
        </p:cxnSp>
        <p:cxnSp>
          <p:nvCxnSpPr>
            <p:cNvPr id="88" name="直接连接符 87"/>
            <p:cNvCxnSpPr/>
            <p:nvPr/>
          </p:nvCxnSpPr>
          <p:spPr>
            <a:xfrm>
              <a:off x="10945930" y="3237427"/>
              <a:ext cx="0" cy="382180"/>
            </a:xfrm>
            <a:prstGeom prst="line">
              <a:avLst/>
            </a:prstGeom>
            <a:ln w="28575" cap="sq">
              <a:solidFill>
                <a:srgbClr val="000000"/>
              </a:solidFill>
              <a:miter lim="800000"/>
              <a:tailEnd w="lg" len="lg"/>
            </a:ln>
          </p:spPr>
        </p:cxnSp>
        <p:cxnSp>
          <p:nvCxnSpPr>
            <p:cNvPr id="89" name="直接连接符 88"/>
            <p:cNvCxnSpPr/>
            <p:nvPr/>
          </p:nvCxnSpPr>
          <p:spPr>
            <a:xfrm>
              <a:off x="9434348" y="3666329"/>
              <a:ext cx="0" cy="427989"/>
            </a:xfrm>
            <a:prstGeom prst="line">
              <a:avLst/>
            </a:prstGeom>
            <a:ln w="28575" cap="sq">
              <a:solidFill>
                <a:srgbClr val="000000"/>
              </a:solidFill>
              <a:prstDash val="sysDash"/>
              <a:miter lim="800000"/>
            </a:ln>
          </p:spPr>
        </p:cxnSp>
        <p:cxnSp>
          <p:nvCxnSpPr>
            <p:cNvPr id="90" name="直接连接符 89"/>
            <p:cNvCxnSpPr/>
            <p:nvPr/>
          </p:nvCxnSpPr>
          <p:spPr>
            <a:xfrm>
              <a:off x="8876548" y="3617462"/>
              <a:ext cx="2612650" cy="0"/>
            </a:xfrm>
            <a:prstGeom prst="line">
              <a:avLst/>
            </a:prstGeom>
            <a:ln w="28575" cap="sq">
              <a:solidFill>
                <a:srgbClr val="000000"/>
              </a:solidFill>
              <a:miter lim="800000"/>
            </a:ln>
          </p:spPr>
        </p:cxnSp>
      </p:grpSp>
      <p:grpSp>
        <p:nvGrpSpPr>
          <p:cNvPr id="91" name="组合 90"/>
          <p:cNvGrpSpPr/>
          <p:nvPr/>
        </p:nvGrpSpPr>
        <p:grpSpPr>
          <a:xfrm>
            <a:off x="3179171" y="1159423"/>
            <a:ext cx="6507541" cy="2027922"/>
            <a:chOff x="3353034" y="1241336"/>
            <a:chExt cx="6863422" cy="2138824"/>
          </a:xfrm>
        </p:grpSpPr>
        <p:cxnSp>
          <p:nvCxnSpPr>
            <p:cNvPr id="92" name="直接连接符 91"/>
            <p:cNvCxnSpPr>
              <a:endCxn id="52" idx="0"/>
            </p:cNvCxnSpPr>
            <p:nvPr/>
          </p:nvCxnSpPr>
          <p:spPr>
            <a:xfrm>
              <a:off x="10216456" y="1241336"/>
              <a:ext cx="0" cy="2122203"/>
            </a:xfrm>
            <a:prstGeom prst="line">
              <a:avLst/>
            </a:prstGeom>
            <a:ln w="28575" cap="sq">
              <a:solidFill>
                <a:srgbClr val="000000"/>
              </a:solidFill>
              <a:prstDash val="sysDash"/>
              <a:miter lim="800000"/>
            </a:ln>
          </p:spPr>
        </p:cxnSp>
        <p:cxnSp>
          <p:nvCxnSpPr>
            <p:cNvPr id="93" name="直接连接符 92"/>
            <p:cNvCxnSpPr>
              <a:endCxn id="11" idx="0"/>
            </p:cNvCxnSpPr>
            <p:nvPr/>
          </p:nvCxnSpPr>
          <p:spPr>
            <a:xfrm>
              <a:off x="3353034" y="1241336"/>
              <a:ext cx="0" cy="2138824"/>
            </a:xfrm>
            <a:prstGeom prst="line">
              <a:avLst/>
            </a:prstGeom>
            <a:ln w="28575" cap="sq">
              <a:solidFill>
                <a:srgbClr val="000000"/>
              </a:solidFill>
              <a:prstDash val="sysDash"/>
              <a:miter lim="800000"/>
            </a:ln>
          </p:spPr>
        </p:cxnSp>
      </p:grpSp>
      <p:grpSp>
        <p:nvGrpSpPr>
          <p:cNvPr id="94" name="组合 93"/>
          <p:cNvGrpSpPr/>
          <p:nvPr/>
        </p:nvGrpSpPr>
        <p:grpSpPr>
          <a:xfrm>
            <a:off x="3198385" y="1156116"/>
            <a:ext cx="6488326" cy="294953"/>
            <a:chOff x="3450449" y="2009953"/>
            <a:chExt cx="6843156" cy="311083"/>
          </a:xfrm>
        </p:grpSpPr>
        <p:sp>
          <p:nvSpPr>
            <p:cNvPr id="95" name="object 91"/>
            <p:cNvSpPr txBox="1"/>
            <p:nvPr/>
          </p:nvSpPr>
          <p:spPr>
            <a:xfrm>
              <a:off x="5553821" y="2009953"/>
              <a:ext cx="2808311" cy="311083"/>
            </a:xfrm>
            <a:prstGeom prst="rect">
              <a:avLst/>
            </a:prstGeom>
            <a:ln>
              <a:noFill/>
            </a:ln>
          </p:spPr>
          <p:txBody>
            <a:bodyPr vert="horz" wrap="square" lIns="0" tIns="0" rIns="0" bIns="0" rtlCol="0">
              <a:spAutoFit/>
            </a:bodyPr>
            <a:lstStyle/>
            <a:p>
              <a:pPr marL="12700">
                <a:lnSpc>
                  <a:spcPts val="2250"/>
                </a:lnSpc>
              </a:pPr>
              <a:r>
                <a:rPr lang="zh-CN" altLang="en-US" sz="1950" b="1" dirty="0">
                  <a:solidFill>
                    <a:srgbClr val="FF0000"/>
                  </a:solidFill>
                  <a:latin typeface="微软雅黑" panose="020B0503020204020204" pitchFamily="34" charset="-122"/>
                  <a:ea typeface="微软雅黑" panose="020B0503020204020204" pitchFamily="34" charset="-122"/>
                  <a:cs typeface="Century" panose="02040604050505020304"/>
                </a:rPr>
                <a:t>数据通路最小时钟周期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grpSp>
          <p:nvGrpSpPr>
            <p:cNvPr id="96" name="组合 95"/>
            <p:cNvGrpSpPr/>
            <p:nvPr/>
          </p:nvGrpSpPr>
          <p:grpSpPr>
            <a:xfrm>
              <a:off x="3450449" y="2182890"/>
              <a:ext cx="6843156" cy="0"/>
              <a:chOff x="3450449" y="2182890"/>
              <a:chExt cx="6843156" cy="0"/>
            </a:xfrm>
          </p:grpSpPr>
          <p:cxnSp>
            <p:nvCxnSpPr>
              <p:cNvPr id="97" name="直接连接符 96"/>
              <p:cNvCxnSpPr/>
              <p:nvPr/>
            </p:nvCxnSpPr>
            <p:spPr>
              <a:xfrm>
                <a:off x="3450449" y="2182890"/>
                <a:ext cx="2010098" cy="0"/>
              </a:xfrm>
              <a:prstGeom prst="line">
                <a:avLst/>
              </a:prstGeom>
              <a:ln w="57150" cap="sq">
                <a:solidFill>
                  <a:srgbClr val="FF0000"/>
                </a:solidFill>
                <a:miter lim="800000"/>
                <a:headEnd type="triangle" w="med" len="lg"/>
                <a:tailEnd type="none" w="lg" len="lg"/>
              </a:ln>
            </p:spPr>
          </p:cxnSp>
          <p:cxnSp>
            <p:nvCxnSpPr>
              <p:cNvPr id="98" name="直接连接符 97"/>
              <p:cNvCxnSpPr/>
              <p:nvPr/>
            </p:nvCxnSpPr>
            <p:spPr>
              <a:xfrm>
                <a:off x="8283507" y="2182890"/>
                <a:ext cx="2010098" cy="0"/>
              </a:xfrm>
              <a:prstGeom prst="line">
                <a:avLst/>
              </a:prstGeom>
              <a:ln w="57150" cap="sq">
                <a:solidFill>
                  <a:srgbClr val="FF0000"/>
                </a:solidFill>
                <a:miter lim="800000"/>
                <a:headEnd type="none" w="lg" len="lg"/>
                <a:tailEnd type="triangle" w="med" len="lg"/>
              </a:ln>
            </p:spPr>
          </p:cxnSp>
        </p:grpSp>
      </p:grpSp>
      <p:cxnSp>
        <p:nvCxnSpPr>
          <p:cNvPr id="99" name="直接连接符 98"/>
          <p:cNvCxnSpPr/>
          <p:nvPr/>
        </p:nvCxnSpPr>
        <p:spPr>
          <a:xfrm>
            <a:off x="2871497" y="5596073"/>
            <a:ext cx="6790011" cy="17404"/>
          </a:xfrm>
          <a:prstGeom prst="line">
            <a:avLst/>
          </a:prstGeom>
          <a:ln w="28575" cap="sq">
            <a:solidFill>
              <a:srgbClr val="000000"/>
            </a:solidFill>
            <a:miter lim="800000"/>
          </a:ln>
        </p:spPr>
      </p:cxnSp>
      <p:grpSp>
        <p:nvGrpSpPr>
          <p:cNvPr id="100" name="组合 99"/>
          <p:cNvGrpSpPr/>
          <p:nvPr/>
        </p:nvGrpSpPr>
        <p:grpSpPr>
          <a:xfrm>
            <a:off x="3418666" y="3452681"/>
            <a:ext cx="5452590" cy="1598243"/>
            <a:chOff x="3686608" y="4425068"/>
            <a:chExt cx="5750778" cy="1685647"/>
          </a:xfrm>
        </p:grpSpPr>
        <p:cxnSp>
          <p:nvCxnSpPr>
            <p:cNvPr id="101" name="Straight Connector 22"/>
            <p:cNvCxnSpPr/>
            <p:nvPr/>
          </p:nvCxnSpPr>
          <p:spPr>
            <a:xfrm flipV="1">
              <a:off x="4323189" y="5280483"/>
              <a:ext cx="25385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24"/>
            <p:cNvCxnSpPr/>
            <p:nvPr/>
          </p:nvCxnSpPr>
          <p:spPr>
            <a:xfrm flipV="1">
              <a:off x="4323189" y="5058283"/>
              <a:ext cx="253853"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Oval 65"/>
            <p:cNvSpPr/>
            <p:nvPr/>
          </p:nvSpPr>
          <p:spPr>
            <a:xfrm>
              <a:off x="5121515" y="5134839"/>
              <a:ext cx="73402" cy="7181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04" name="Delay 67"/>
            <p:cNvSpPr/>
            <p:nvPr/>
          </p:nvSpPr>
          <p:spPr>
            <a:xfrm>
              <a:off x="4577042" y="4939782"/>
              <a:ext cx="539804" cy="453220"/>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05" name="Straight Connector 24"/>
            <p:cNvCxnSpPr/>
            <p:nvPr/>
          </p:nvCxnSpPr>
          <p:spPr>
            <a:xfrm>
              <a:off x="4549819" y="5058278"/>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24"/>
            <p:cNvCxnSpPr/>
            <p:nvPr/>
          </p:nvCxnSpPr>
          <p:spPr>
            <a:xfrm>
              <a:off x="6780882" y="5674083"/>
              <a:ext cx="588639" cy="11488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24"/>
            <p:cNvCxnSpPr>
              <a:endCxn id="132" idx="2"/>
            </p:cNvCxnSpPr>
            <p:nvPr/>
          </p:nvCxnSpPr>
          <p:spPr>
            <a:xfrm flipV="1">
              <a:off x="7849809" y="4644425"/>
              <a:ext cx="571190" cy="149175"/>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97"/>
            <p:cNvCxnSpPr/>
            <p:nvPr/>
          </p:nvCxnSpPr>
          <p:spPr>
            <a:xfrm flipV="1">
              <a:off x="5201079" y="5162353"/>
              <a:ext cx="417882" cy="530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98"/>
            <p:cNvCxnSpPr>
              <a:stCxn id="110" idx="6"/>
            </p:cNvCxnSpPr>
            <p:nvPr/>
          </p:nvCxnSpPr>
          <p:spPr>
            <a:xfrm>
              <a:off x="5933324" y="5162978"/>
              <a:ext cx="32519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Oval 99"/>
            <p:cNvSpPr/>
            <p:nvPr/>
          </p:nvSpPr>
          <p:spPr>
            <a:xfrm>
              <a:off x="5859923" y="5127070"/>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1" name="Triangle 100"/>
            <p:cNvSpPr/>
            <p:nvPr/>
          </p:nvSpPr>
          <p:spPr>
            <a:xfrm rot="5400000">
              <a:off x="5606797" y="5045242"/>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12" name="Straight Connector 66"/>
            <p:cNvCxnSpPr/>
            <p:nvPr/>
          </p:nvCxnSpPr>
          <p:spPr>
            <a:xfrm flipV="1">
              <a:off x="7359987" y="5783369"/>
              <a:ext cx="161399" cy="1"/>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13" name="Stored Data 71"/>
            <p:cNvSpPr/>
            <p:nvPr/>
          </p:nvSpPr>
          <p:spPr>
            <a:xfrm rot="10800000">
              <a:off x="6740596" y="5560161"/>
              <a:ext cx="617450" cy="44249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4" name="Stored Data 71"/>
            <p:cNvSpPr/>
            <p:nvPr/>
          </p:nvSpPr>
          <p:spPr>
            <a:xfrm rot="10800000">
              <a:off x="6736156" y="5560149"/>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15" name="Stored Data 71"/>
            <p:cNvSpPr/>
            <p:nvPr/>
          </p:nvSpPr>
          <p:spPr>
            <a:xfrm rot="10800000">
              <a:off x="6687712" y="5559710"/>
              <a:ext cx="65758" cy="442508"/>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nvGrpSpPr>
            <p:cNvPr id="116" name="Group 119"/>
            <p:cNvGrpSpPr/>
            <p:nvPr/>
          </p:nvGrpSpPr>
          <p:grpSpPr>
            <a:xfrm>
              <a:off x="4328967" y="5668206"/>
              <a:ext cx="814653" cy="442509"/>
              <a:chOff x="3675121" y="5435921"/>
              <a:chExt cx="1332140" cy="723601"/>
            </a:xfrm>
          </p:grpSpPr>
          <p:cxnSp>
            <p:nvCxnSpPr>
              <p:cNvPr id="136" name="Straight Connector 124"/>
              <p:cNvCxnSpPr/>
              <p:nvPr/>
            </p:nvCxnSpPr>
            <p:spPr>
              <a:xfrm flipV="1">
                <a:off x="3675121" y="5984024"/>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9"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17" name="Group 121"/>
            <p:cNvGrpSpPr/>
            <p:nvPr/>
          </p:nvGrpSpPr>
          <p:grpSpPr>
            <a:xfrm>
              <a:off x="5147615" y="5855246"/>
              <a:ext cx="1617494" cy="71817"/>
              <a:chOff x="1486315" y="1289057"/>
              <a:chExt cx="2644962" cy="117436"/>
            </a:xfrm>
          </p:grpSpPr>
          <p:cxnSp>
            <p:nvCxnSpPr>
              <p:cNvPr id="134" name="Straight Connector 122"/>
              <p:cNvCxnSpPr/>
              <p:nvPr/>
            </p:nvCxnSpPr>
            <p:spPr>
              <a:xfrm flipV="1">
                <a:off x="1603168" y="1348685"/>
                <a:ext cx="2528109"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5"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18" name="Straight Connector 122"/>
            <p:cNvCxnSpPr/>
            <p:nvPr/>
          </p:nvCxnSpPr>
          <p:spPr>
            <a:xfrm>
              <a:off x="6258520" y="5661305"/>
              <a:ext cx="482076" cy="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22"/>
            <p:cNvCxnSpPr/>
            <p:nvPr/>
          </p:nvCxnSpPr>
          <p:spPr>
            <a:xfrm>
              <a:off x="6258520" y="5166394"/>
              <a:ext cx="0" cy="485921"/>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19"/>
            <p:cNvGrpSpPr/>
            <p:nvPr/>
          </p:nvGrpSpPr>
          <p:grpSpPr>
            <a:xfrm>
              <a:off x="7799109" y="4425068"/>
              <a:ext cx="621890" cy="442509"/>
              <a:chOff x="3990333" y="5435921"/>
              <a:chExt cx="1016928" cy="723601"/>
            </a:xfrm>
          </p:grpSpPr>
          <p:sp>
            <p:nvSpPr>
              <p:cNvPr id="132"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33"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grpSp>
          <p:nvGrpSpPr>
            <p:cNvPr id="122" name="Group 121"/>
            <p:cNvGrpSpPr/>
            <p:nvPr/>
          </p:nvGrpSpPr>
          <p:grpSpPr>
            <a:xfrm>
              <a:off x="8427177" y="4607606"/>
              <a:ext cx="453203" cy="71817"/>
              <a:chOff x="1486315" y="1289057"/>
              <a:chExt cx="741086" cy="117436"/>
            </a:xfrm>
          </p:grpSpPr>
          <p:cxnSp>
            <p:nvCxnSpPr>
              <p:cNvPr id="130" name="Straight Connector 122"/>
              <p:cNvCxnSpPr>
                <a:endCxn id="126" idx="3"/>
              </p:cNvCxnSpPr>
              <p:nvPr/>
            </p:nvCxnSpPr>
            <p:spPr>
              <a:xfrm>
                <a:off x="1603168" y="1348690"/>
                <a:ext cx="624233" cy="192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Oval 123"/>
              <p:cNvSpPr/>
              <p:nvPr/>
            </p:nvSpPr>
            <p:spPr>
              <a:xfrm>
                <a:off x="1486315" y="1289057"/>
                <a:ext cx="120028" cy="117436"/>
              </a:xfrm>
              <a:prstGeom prst="ellips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grpSp>
        <p:cxnSp>
          <p:nvCxnSpPr>
            <p:cNvPr id="123" name="Straight Connector 122"/>
            <p:cNvCxnSpPr/>
            <p:nvPr/>
          </p:nvCxnSpPr>
          <p:spPr>
            <a:xfrm>
              <a:off x="7521386" y="4778113"/>
              <a:ext cx="0" cy="1003078"/>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98"/>
            <p:cNvCxnSpPr/>
            <p:nvPr/>
          </p:nvCxnSpPr>
          <p:spPr>
            <a:xfrm>
              <a:off x="7521386" y="4778114"/>
              <a:ext cx="310602"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Oval 99"/>
            <p:cNvSpPr/>
            <p:nvPr/>
          </p:nvSpPr>
          <p:spPr>
            <a:xfrm>
              <a:off x="9115179" y="4612545"/>
              <a:ext cx="73401" cy="7181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sp>
          <p:nvSpPr>
            <p:cNvPr id="126" name="Triangle 100"/>
            <p:cNvSpPr/>
            <p:nvPr/>
          </p:nvSpPr>
          <p:spPr>
            <a:xfrm rot="5400000">
              <a:off x="8862054" y="4530717"/>
              <a:ext cx="265721" cy="229070"/>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p>
          </p:txBody>
        </p:sp>
        <p:cxnSp>
          <p:nvCxnSpPr>
            <p:cNvPr id="127"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66"/>
            <p:cNvCxnSpPr/>
            <p:nvPr/>
          </p:nvCxnSpPr>
          <p:spPr>
            <a:xfrm flipV="1">
              <a:off x="7508141" y="5786945"/>
              <a:ext cx="1915279"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a:off x="3686608" y="4572229"/>
              <a:ext cx="636581" cy="0"/>
            </a:xfrm>
            <a:prstGeom prst="line">
              <a:avLst/>
            </a:prstGeom>
            <a:ln w="38100" cap="sq">
              <a:solidFill>
                <a:srgbClr val="FF0000"/>
              </a:solidFill>
              <a:miter lim="800000"/>
              <a:headEnd type="triangle" w="lg" len="lg"/>
              <a:tailEnd type="none" w="lg" len="lg"/>
            </a:ln>
          </p:spPr>
        </p:cxnSp>
      </p:grpSp>
      <p:grpSp>
        <p:nvGrpSpPr>
          <p:cNvPr id="140" name="组合 139"/>
          <p:cNvGrpSpPr/>
          <p:nvPr/>
        </p:nvGrpSpPr>
        <p:grpSpPr>
          <a:xfrm>
            <a:off x="3450620" y="2803665"/>
            <a:ext cx="5410993" cy="294953"/>
            <a:chOff x="3697534" y="3723082"/>
            <a:chExt cx="5706907" cy="311083"/>
          </a:xfrm>
        </p:grpSpPr>
        <p:cxnSp>
          <p:nvCxnSpPr>
            <p:cNvPr id="141" name="直接连接符 140"/>
            <p:cNvCxnSpPr/>
            <p:nvPr/>
          </p:nvCxnSpPr>
          <p:spPr>
            <a:xfrm>
              <a:off x="3697534" y="3877998"/>
              <a:ext cx="1921427" cy="0"/>
            </a:xfrm>
            <a:prstGeom prst="line">
              <a:avLst/>
            </a:prstGeom>
            <a:ln w="25400" cap="sq">
              <a:solidFill>
                <a:srgbClr val="FF0000"/>
              </a:solidFill>
              <a:miter lim="800000"/>
              <a:headEnd type="triangle" w="lg" len="lg"/>
              <a:tailEnd type="none" w="lg" len="lg"/>
            </a:ln>
          </p:spPr>
        </p:cxnSp>
        <p:sp>
          <p:nvSpPr>
            <p:cNvPr id="142" name="object 91"/>
            <p:cNvSpPr txBox="1"/>
            <p:nvPr/>
          </p:nvSpPr>
          <p:spPr>
            <a:xfrm>
              <a:off x="5793337" y="3723082"/>
              <a:ext cx="1900043" cy="311083"/>
            </a:xfrm>
            <a:prstGeom prst="rect">
              <a:avLst/>
            </a:prstGeom>
          </p:spPr>
          <p:txBody>
            <a:bodyPr vert="horz" wrap="square" lIns="0" tIns="0" rIns="0" bIns="0" rtlCol="0">
              <a:spAutoFit/>
            </a:bodyPr>
            <a:lstStyle/>
            <a:p>
              <a:pPr marL="12700">
                <a:lnSpc>
                  <a:spcPts val="2250"/>
                </a:lnSpc>
              </a:pPr>
              <a:r>
                <a:rPr lang="zh-CN" altLang="en-US" sz="1895" b="1" spc="-55" dirty="0">
                  <a:solidFill>
                    <a:srgbClr val="FF0000"/>
                  </a:solidFill>
                  <a:latin typeface="微软雅黑" panose="020B0503020204020204" pitchFamily="34" charset="-122"/>
                  <a:ea typeface="微软雅黑" panose="020B0503020204020204" pitchFamily="34" charset="-122"/>
                  <a:cs typeface="Century" panose="02040604050505020304"/>
                </a:rPr>
                <a:t>关键路径延迟</a:t>
              </a:r>
              <a:endParaRPr sz="1950" b="1"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143" name="直接连接符 142"/>
            <p:cNvCxnSpPr/>
            <p:nvPr/>
          </p:nvCxnSpPr>
          <p:spPr>
            <a:xfrm flipH="1">
              <a:off x="7483014" y="3876970"/>
              <a:ext cx="1921427" cy="0"/>
            </a:xfrm>
            <a:prstGeom prst="line">
              <a:avLst/>
            </a:prstGeom>
            <a:ln w="25400" cap="sq">
              <a:solidFill>
                <a:srgbClr val="FF0000"/>
              </a:solidFill>
              <a:miter lim="800000"/>
              <a:headEnd type="triangle" w="lg" len="lg"/>
              <a:tailEnd type="none" w="lg" len="lg"/>
            </a:ln>
          </p:spPr>
        </p:cxnSp>
      </p:grpSp>
      <p:grpSp>
        <p:nvGrpSpPr>
          <p:cNvPr id="144" name="组合 143"/>
          <p:cNvGrpSpPr/>
          <p:nvPr/>
        </p:nvGrpSpPr>
        <p:grpSpPr>
          <a:xfrm>
            <a:off x="1380199" y="1639661"/>
            <a:ext cx="9456151" cy="498100"/>
            <a:chOff x="1532831" y="2519942"/>
            <a:chExt cx="9973284" cy="525340"/>
          </a:xfrm>
        </p:grpSpPr>
        <p:sp>
          <p:nvSpPr>
            <p:cNvPr id="145" name="object 81"/>
            <p:cNvSpPr txBox="1"/>
            <p:nvPr/>
          </p:nvSpPr>
          <p:spPr>
            <a:xfrm>
              <a:off x="1532831" y="2774775"/>
              <a:ext cx="504032" cy="270507"/>
            </a:xfrm>
            <a:prstGeom prst="rect">
              <a:avLst/>
            </a:prstGeom>
          </p:spPr>
          <p:txBody>
            <a:bodyPr vert="horz" wrap="square" lIns="0" tIns="0" rIns="0" bIns="0" rtlCol="0">
              <a:spAutoFit/>
            </a:bodyPr>
            <a:lstStyle/>
            <a:p>
              <a:pPr marL="12700">
                <a:lnSpc>
                  <a:spcPts val="1975"/>
                </a:lnSpc>
              </a:pPr>
              <a:r>
                <a:rPr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a:t>
              </a:r>
              <a:r>
                <a:rPr lang="en-US" altLang="zh-CN" sz="1895" spc="-1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L</a:t>
              </a:r>
              <a:r>
                <a:rPr sz="1895" spc="-65" dirty="0" err="1">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6" name="组合 145"/>
            <p:cNvGrpSpPr/>
            <p:nvPr/>
          </p:nvGrpSpPr>
          <p:grpSpPr>
            <a:xfrm>
              <a:off x="2017470" y="2519943"/>
              <a:ext cx="2640777" cy="376608"/>
              <a:chOff x="2017470" y="2519943"/>
              <a:chExt cx="2640777" cy="376608"/>
            </a:xfrm>
          </p:grpSpPr>
          <p:cxnSp>
            <p:nvCxnSpPr>
              <p:cNvPr id="153" name="直接连接符 152"/>
              <p:cNvCxnSpPr/>
              <p:nvPr/>
            </p:nvCxnSpPr>
            <p:spPr>
              <a:xfrm>
                <a:off x="2017470" y="2896551"/>
                <a:ext cx="1412714" cy="0"/>
              </a:xfrm>
              <a:prstGeom prst="line">
                <a:avLst/>
              </a:prstGeom>
              <a:ln w="28575" cap="sq">
                <a:solidFill>
                  <a:srgbClr val="000000"/>
                </a:solidFill>
                <a:miter lim="800000"/>
              </a:ln>
            </p:spPr>
          </p:cxnSp>
          <p:cxnSp>
            <p:nvCxnSpPr>
              <p:cNvPr id="154" name="直接连接符 153"/>
              <p:cNvCxnSpPr/>
              <p:nvPr/>
            </p:nvCxnSpPr>
            <p:spPr>
              <a:xfrm>
                <a:off x="3432099" y="2519943"/>
                <a:ext cx="0" cy="359333"/>
              </a:xfrm>
              <a:prstGeom prst="line">
                <a:avLst/>
              </a:prstGeom>
              <a:ln w="28575" cap="sq">
                <a:solidFill>
                  <a:srgbClr val="000000"/>
                </a:solidFill>
                <a:miter lim="800000"/>
                <a:headEnd type="triangle" w="lg" len="lg"/>
                <a:tailEnd type="none" w="lg" len="lg"/>
              </a:ln>
            </p:spPr>
          </p:cxnSp>
          <p:cxnSp>
            <p:nvCxnSpPr>
              <p:cNvPr id="155" name="直接连接符 154"/>
              <p:cNvCxnSpPr/>
              <p:nvPr/>
            </p:nvCxnSpPr>
            <p:spPr>
              <a:xfrm>
                <a:off x="3450449" y="2529833"/>
                <a:ext cx="1207798" cy="0"/>
              </a:xfrm>
              <a:prstGeom prst="line">
                <a:avLst/>
              </a:prstGeom>
              <a:ln w="28575" cap="sq">
                <a:solidFill>
                  <a:srgbClr val="000000"/>
                </a:solidFill>
                <a:miter lim="800000"/>
              </a:ln>
            </p:spPr>
          </p:cxnSp>
        </p:grpSp>
        <p:cxnSp>
          <p:nvCxnSpPr>
            <p:cNvPr id="147" name="直接连接符 146"/>
            <p:cNvCxnSpPr/>
            <p:nvPr/>
          </p:nvCxnSpPr>
          <p:spPr>
            <a:xfrm>
              <a:off x="6909495" y="2529833"/>
              <a:ext cx="0" cy="359333"/>
            </a:xfrm>
            <a:prstGeom prst="line">
              <a:avLst/>
            </a:prstGeom>
            <a:ln w="28575" cap="sq">
              <a:solidFill>
                <a:srgbClr val="000000"/>
              </a:solidFill>
              <a:miter lim="800000"/>
              <a:tailEnd type="none" w="lg" len="lg"/>
            </a:ln>
          </p:spPr>
        </p:cxnSp>
        <p:cxnSp>
          <p:nvCxnSpPr>
            <p:cNvPr id="148" name="直接连接符 147"/>
            <p:cNvCxnSpPr/>
            <p:nvPr/>
          </p:nvCxnSpPr>
          <p:spPr>
            <a:xfrm>
              <a:off x="6909495" y="2889166"/>
              <a:ext cx="3362187" cy="0"/>
            </a:xfrm>
            <a:prstGeom prst="line">
              <a:avLst/>
            </a:prstGeom>
            <a:ln w="28575" cap="sq">
              <a:solidFill>
                <a:srgbClr val="000000"/>
              </a:solidFill>
              <a:miter lim="800000"/>
            </a:ln>
          </p:spPr>
        </p:cxnSp>
        <p:cxnSp>
          <p:nvCxnSpPr>
            <p:cNvPr id="149" name="直接连接符 148"/>
            <p:cNvCxnSpPr/>
            <p:nvPr/>
          </p:nvCxnSpPr>
          <p:spPr>
            <a:xfrm>
              <a:off x="10293605" y="2519942"/>
              <a:ext cx="0" cy="359333"/>
            </a:xfrm>
            <a:prstGeom prst="line">
              <a:avLst/>
            </a:prstGeom>
            <a:ln w="28575" cap="sq">
              <a:solidFill>
                <a:srgbClr val="000000"/>
              </a:solidFill>
              <a:miter lim="800000"/>
              <a:headEnd type="triangle" w="lg" len="lg"/>
              <a:tailEnd type="none" w="lg" len="lg"/>
            </a:ln>
          </p:spPr>
        </p:cxnSp>
        <p:cxnSp>
          <p:nvCxnSpPr>
            <p:cNvPr id="150" name="直接连接符 149"/>
            <p:cNvCxnSpPr/>
            <p:nvPr/>
          </p:nvCxnSpPr>
          <p:spPr>
            <a:xfrm>
              <a:off x="10293605" y="2519943"/>
              <a:ext cx="1212510" cy="0"/>
            </a:xfrm>
            <a:prstGeom prst="line">
              <a:avLst/>
            </a:prstGeom>
            <a:ln w="28575" cap="sq">
              <a:solidFill>
                <a:srgbClr val="000000"/>
              </a:solidFill>
              <a:miter lim="800000"/>
            </a:ln>
          </p:spPr>
        </p:cxnSp>
        <p:cxnSp>
          <p:nvCxnSpPr>
            <p:cNvPr id="151" name="直接连接符 150"/>
            <p:cNvCxnSpPr/>
            <p:nvPr/>
          </p:nvCxnSpPr>
          <p:spPr>
            <a:xfrm>
              <a:off x="4658247" y="2529833"/>
              <a:ext cx="2251248" cy="0"/>
            </a:xfrm>
            <a:prstGeom prst="line">
              <a:avLst/>
            </a:prstGeom>
            <a:ln w="28575" cap="sq">
              <a:solidFill>
                <a:srgbClr val="000000"/>
              </a:solidFill>
              <a:miter lim="800000"/>
            </a:ln>
          </p:spPr>
        </p:cxnSp>
        <p:sp>
          <p:nvSpPr>
            <p:cNvPr id="152" name="object 68"/>
            <p:cNvSpPr txBox="1"/>
            <p:nvPr/>
          </p:nvSpPr>
          <p:spPr>
            <a:xfrm>
              <a:off x="2942348" y="2553194"/>
              <a:ext cx="412963" cy="270506"/>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156" name="组合 155"/>
          <p:cNvGrpSpPr/>
          <p:nvPr/>
        </p:nvGrpSpPr>
        <p:grpSpPr>
          <a:xfrm>
            <a:off x="8872006" y="2047997"/>
            <a:ext cx="816519" cy="432045"/>
            <a:chOff x="9434346" y="2950612"/>
            <a:chExt cx="861172" cy="455672"/>
          </a:xfrm>
        </p:grpSpPr>
        <p:cxnSp>
          <p:nvCxnSpPr>
            <p:cNvPr id="157" name="直接连接符 156"/>
            <p:cNvCxnSpPr/>
            <p:nvPr/>
          </p:nvCxnSpPr>
          <p:spPr>
            <a:xfrm>
              <a:off x="9434346" y="3406284"/>
              <a:ext cx="861172" cy="0"/>
            </a:xfrm>
            <a:prstGeom prst="line">
              <a:avLst/>
            </a:prstGeom>
            <a:ln w="19050" cap="sq">
              <a:solidFill>
                <a:srgbClr val="FF0000"/>
              </a:solidFill>
              <a:miter lim="800000"/>
              <a:headEnd type="triangle" w="lg" len="lg"/>
              <a:tailEnd type="triangle" w="lg" len="lg"/>
            </a:ln>
          </p:spPr>
        </p:cxnSp>
        <p:sp>
          <p:nvSpPr>
            <p:cNvPr id="158" name="object 81"/>
            <p:cNvSpPr txBox="1"/>
            <p:nvPr/>
          </p:nvSpPr>
          <p:spPr>
            <a:xfrm>
              <a:off x="9569919" y="2950612"/>
              <a:ext cx="662866"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59" name="矩形 158"/>
          <p:cNvSpPr/>
          <p:nvPr/>
        </p:nvSpPr>
        <p:spPr>
          <a:xfrm>
            <a:off x="2979527" y="4585756"/>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60" name="矩形 159"/>
          <p:cNvSpPr/>
          <p:nvPr/>
        </p:nvSpPr>
        <p:spPr>
          <a:xfrm>
            <a:off x="9492344" y="4572534"/>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61" name="object 68"/>
          <p:cNvSpPr txBox="1"/>
          <p:nvPr/>
        </p:nvSpPr>
        <p:spPr>
          <a:xfrm>
            <a:off x="9223375" y="1656080"/>
            <a:ext cx="355600" cy="309880"/>
          </a:xfrm>
          <a:prstGeom prst="rect">
            <a:avLst/>
          </a:prstGeom>
        </p:spPr>
        <p:txBody>
          <a:bodyPr vert="horz" wrap="square" lIns="0" tIns="0" rIns="0" bIns="0" rtlCol="0">
            <a:no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②</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500"/>
                                        <p:tgtEl>
                                          <p:spTgt spid="14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wipe(up)">
                                      <p:cBhvr>
                                        <p:cTn id="15" dur="500"/>
                                        <p:tgtEl>
                                          <p:spTgt spid="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wipe(left)">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left)">
                                      <p:cBhvr>
                                        <p:cTn id="25" dur="500"/>
                                        <p:tgtEl>
                                          <p:spTgt spid="6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wipe(left)">
                                      <p:cBhvr>
                                        <p:cTn id="30" dur="500"/>
                                        <p:tgtEl>
                                          <p:spTgt spid="140"/>
                                        </p:tgtEl>
                                      </p:cBhvr>
                                    </p:animEffect>
                                  </p:childTnLst>
                                </p:cTn>
                              </p:par>
                              <p:par>
                                <p:cTn id="31" presetID="22" presetClass="entr" presetSubtype="8"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wipe(left)">
                                      <p:cBhvr>
                                        <p:cTn id="33" dur="500"/>
                                        <p:tgtEl>
                                          <p:spTgt spid="10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6"/>
                                        </p:tgtEl>
                                        <p:attrNameLst>
                                          <p:attrName>style.visibility</p:attrName>
                                        </p:attrNameLst>
                                      </p:cBhvr>
                                      <p:to>
                                        <p:strVal val="visible"/>
                                      </p:to>
                                    </p:set>
                                    <p:animEffect transition="in" filter="wipe(left)">
                                      <p:cBhvr>
                                        <p:cTn id="38" dur="500"/>
                                        <p:tgtEl>
                                          <p:spTgt spid="15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1"/>
                                        </p:tgtEl>
                                        <p:attrNameLst>
                                          <p:attrName>style.visibility</p:attrName>
                                        </p:attrNameLst>
                                      </p:cBhvr>
                                      <p:to>
                                        <p:strVal val="visible"/>
                                      </p:to>
                                    </p:set>
                                  </p:childTnLst>
                                </p:cTn>
                              </p:par>
                            </p:childTnLst>
                          </p:cTn>
                        </p:par>
                        <p:par>
                          <p:cTn id="43" fill="hold">
                            <p:stCondLst>
                              <p:cond delay="0"/>
                            </p:stCondLst>
                            <p:childTnLst>
                              <p:par>
                                <p:cTn id="44" presetID="35" presetClass="emph" presetSubtype="0" repeatCount="3000" fill="hold" grpId="1" nodeType="afterEffect">
                                  <p:stCondLst>
                                    <p:cond delay="0"/>
                                  </p:stCondLst>
                                  <p:childTnLst>
                                    <p:anim calcmode="discrete" valueType="str">
                                      <p:cBhvr>
                                        <p:cTn id="45" dur="1000" fill="hold"/>
                                        <p:tgtEl>
                                          <p:spTgt spid="161"/>
                                        </p:tgtEl>
                                        <p:attrNameLst>
                                          <p:attrName>style.visibility</p:attrName>
                                        </p:attrNameLst>
                                      </p:cBhvr>
                                      <p:tavLst>
                                        <p:tav tm="0">
                                          <p:val>
                                            <p:strVal val="hidden"/>
                                          </p:val>
                                        </p:tav>
                                        <p:tav tm="50000">
                                          <p:val>
                                            <p:strVal val="visible"/>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94"/>
                                        </p:tgtEl>
                                        <p:attrNameLst>
                                          <p:attrName>style.visibility</p:attrName>
                                        </p:attrNameLst>
                                      </p:cBhvr>
                                      <p:to>
                                        <p:strVal val="visible"/>
                                      </p:to>
                                    </p:set>
                                    <p:animEffect transition="in" filter="wipe(left)">
                                      <p:cBhvr>
                                        <p:cTn id="50" dur="500"/>
                                        <p:tgtEl>
                                          <p:spTgt spid="9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61" grpId="0"/>
      <p:bldP spid="16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保持时间违例</a:t>
            </a:r>
          </a:p>
        </p:txBody>
      </p:sp>
      <p:sp>
        <p:nvSpPr>
          <p:cNvPr id="4" name="TextBox 24"/>
          <p:cNvSpPr txBox="1"/>
          <p:nvPr/>
        </p:nvSpPr>
        <p:spPr>
          <a:xfrm>
            <a:off x="2960724" y="893034"/>
            <a:ext cx="10057902" cy="617220"/>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err="1">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Clk_to_Q</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 </a:t>
            </a:r>
            <a:r>
              <a:rPr lang="zh-CN" altLang="en-US"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最短路径时延</a:t>
            </a:r>
            <a:r>
              <a:rPr lang="zh-CN" altLang="en-US"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 </a:t>
            </a:r>
            <a:r>
              <a:rPr lang="en-US" altLang="zh-CN" sz="2275"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&gt; </a:t>
            </a:r>
            <a:r>
              <a:rPr lang="en-US" altLang="zh-CN" sz="2275" b="1" dirty="0" err="1">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Hold_Time</a:t>
            </a:r>
            <a:endParaRPr lang="en-US" altLang="zh-CN" sz="2275" b="1"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5" name="object 62"/>
          <p:cNvSpPr/>
          <p:nvPr/>
        </p:nvSpPr>
        <p:spPr>
          <a:xfrm>
            <a:off x="8976673" y="2539651"/>
            <a:ext cx="1415953" cy="35302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6" name="object 62"/>
          <p:cNvSpPr/>
          <p:nvPr/>
        </p:nvSpPr>
        <p:spPr>
          <a:xfrm>
            <a:off x="2460842" y="2539652"/>
            <a:ext cx="1415953" cy="36400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gConfetti">
            <a:fgClr>
              <a:srgbClr val="FFC000"/>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7" name="object 62"/>
          <p:cNvSpPr/>
          <p:nvPr/>
        </p:nvSpPr>
        <p:spPr>
          <a:xfrm>
            <a:off x="10394439" y="253608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8" name="直接连接符 7"/>
          <p:cNvCxnSpPr/>
          <p:nvPr/>
        </p:nvCxnSpPr>
        <p:spPr>
          <a:xfrm>
            <a:off x="9775940" y="1870351"/>
            <a:ext cx="0" cy="1549663"/>
          </a:xfrm>
          <a:prstGeom prst="line">
            <a:avLst/>
          </a:prstGeom>
          <a:ln w="28575" cap="sq">
            <a:solidFill>
              <a:srgbClr val="000000"/>
            </a:solidFill>
            <a:prstDash val="sysDash"/>
            <a:miter lim="800000"/>
          </a:ln>
        </p:spPr>
      </p:cxnSp>
      <p:grpSp>
        <p:nvGrpSpPr>
          <p:cNvPr id="9" name="组合 8"/>
          <p:cNvGrpSpPr/>
          <p:nvPr/>
        </p:nvGrpSpPr>
        <p:grpSpPr>
          <a:xfrm>
            <a:off x="2425261" y="3420014"/>
            <a:ext cx="7585035" cy="2574191"/>
            <a:chOff x="2773288" y="2748625"/>
            <a:chExt cx="7999842" cy="2714968"/>
          </a:xfrm>
        </p:grpSpPr>
        <p:grpSp>
          <p:nvGrpSpPr>
            <p:cNvPr id="10" name="组合 9"/>
            <p:cNvGrpSpPr/>
            <p:nvPr/>
          </p:nvGrpSpPr>
          <p:grpSpPr>
            <a:xfrm>
              <a:off x="2773288" y="4998479"/>
              <a:ext cx="890367" cy="465114"/>
              <a:chOff x="1771395" y="3136466"/>
              <a:chExt cx="390701" cy="494119"/>
            </a:xfrm>
          </p:grpSpPr>
          <p:sp>
            <p:nvSpPr>
              <p:cNvPr id="53" name="文本框 52"/>
              <p:cNvSpPr txBox="1"/>
              <p:nvPr/>
            </p:nvSpPr>
            <p:spPr>
              <a:xfrm>
                <a:off x="1771395" y="3232785"/>
                <a:ext cx="273902" cy="397800"/>
              </a:xfrm>
              <a:prstGeom prst="rect">
                <a:avLst/>
              </a:prstGeom>
              <a:noFill/>
            </p:spPr>
            <p:txBody>
              <a:bodyPr wrap="none" rtlCol="0">
                <a:spAutoFit/>
              </a:bodyPr>
              <a:lstStyle/>
              <a:p>
                <a:pPr>
                  <a:defRPr/>
                </a:pPr>
                <a:r>
                  <a:rPr lang="en-US" altLang="zh-CN" sz="1705"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CLK</a:t>
                </a:r>
              </a:p>
            </p:txBody>
          </p:sp>
          <p:cxnSp>
            <p:nvCxnSpPr>
              <p:cNvPr id="54" name="直接连接符 53"/>
              <p:cNvCxnSpPr/>
              <p:nvPr/>
            </p:nvCxnSpPr>
            <p:spPr>
              <a:xfrm flipH="1">
                <a:off x="2162096" y="3136466"/>
                <a:ext cx="0" cy="286290"/>
              </a:xfrm>
              <a:prstGeom prst="line">
                <a:avLst/>
              </a:prstGeom>
              <a:noFill/>
              <a:ln w="25400" cap="sq" cmpd="sng" algn="ctr">
                <a:solidFill>
                  <a:sysClr val="windowText" lastClr="000000"/>
                </a:solidFill>
                <a:prstDash val="solid"/>
                <a:miter lim="800000"/>
              </a:ln>
              <a:effectLst/>
            </p:spPr>
          </p:cxnSp>
        </p:grpSp>
        <p:sp>
          <p:nvSpPr>
            <p:cNvPr id="11" name="矩形 10"/>
            <p:cNvSpPr/>
            <p:nvPr/>
          </p:nvSpPr>
          <p:spPr>
            <a:xfrm>
              <a:off x="4555539" y="2765246"/>
              <a:ext cx="5114196" cy="2252265"/>
            </a:xfrm>
            <a:prstGeom prst="rect">
              <a:avLst/>
            </a:prstGeom>
            <a:solidFill>
              <a:srgbClr val="FFFFCC"/>
            </a:solidFill>
            <a:ln w="28575" cap="flat" cmpd="sng" algn="ctr">
              <a:solidFill>
                <a:sysClr val="windowText" lastClr="000000"/>
              </a:solidFill>
              <a:prstDash val="sysDash"/>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2" name="矩形 11"/>
            <p:cNvSpPr/>
            <p:nvPr/>
          </p:nvSpPr>
          <p:spPr>
            <a:xfrm>
              <a:off x="3422412" y="2765246"/>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3" name="等腰三角形 12"/>
            <p:cNvSpPr/>
            <p:nvPr/>
          </p:nvSpPr>
          <p:spPr>
            <a:xfrm>
              <a:off x="3422409" y="4877574"/>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4" name="文本框 13"/>
            <p:cNvSpPr txBox="1"/>
            <p:nvPr/>
          </p:nvSpPr>
          <p:spPr>
            <a:xfrm>
              <a:off x="3422781" y="3457387"/>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 name="组合 14"/>
            <p:cNvGrpSpPr/>
            <p:nvPr/>
          </p:nvGrpSpPr>
          <p:grpSpPr>
            <a:xfrm>
              <a:off x="4555540" y="3019341"/>
              <a:ext cx="5100231" cy="1685647"/>
              <a:chOff x="6423365" y="-197514"/>
              <a:chExt cx="5307123" cy="1754026"/>
            </a:xfrm>
          </p:grpSpPr>
          <p:grpSp>
            <p:nvGrpSpPr>
              <p:cNvPr id="21" name="Group 70"/>
              <p:cNvGrpSpPr/>
              <p:nvPr/>
            </p:nvGrpSpPr>
            <p:grpSpPr>
              <a:xfrm>
                <a:off x="6423365" y="338076"/>
                <a:ext cx="907090" cy="471605"/>
                <a:chOff x="3279279" y="4177246"/>
                <a:chExt cx="1425469" cy="741118"/>
              </a:xfrm>
            </p:grpSpPr>
            <p:cxnSp>
              <p:nvCxnSpPr>
                <p:cNvPr id="49" name="Straight Connector 22"/>
                <p:cNvCxnSpPr/>
                <p:nvPr/>
              </p:nvCxnSpPr>
              <p:spPr>
                <a:xfrm flipV="1">
                  <a:off x="3279279" y="4734370"/>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24"/>
                <p:cNvCxnSpPr/>
                <p:nvPr/>
              </p:nvCxnSpPr>
              <p:spPr>
                <a:xfrm flipV="1">
                  <a:off x="3279279" y="4371022"/>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Oval 65"/>
                <p:cNvSpPr/>
                <p:nvPr/>
              </p:nvSpPr>
              <p:spPr>
                <a:xfrm>
                  <a:off x="4584720" y="4496209"/>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Delay 67"/>
                <p:cNvSpPr/>
                <p:nvPr/>
              </p:nvSpPr>
              <p:spPr>
                <a:xfrm>
                  <a:off x="3694386" y="4177246"/>
                  <a:ext cx="882699" cy="741118"/>
                </a:xfrm>
                <a:prstGeom prst="flowChartDelay">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2" name="Straight Connector 97"/>
              <p:cNvCxnSpPr/>
              <p:nvPr/>
            </p:nvCxnSpPr>
            <p:spPr>
              <a:xfrm flipV="1">
                <a:off x="7336866" y="569679"/>
                <a:ext cx="434834" cy="55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8"/>
              <p:cNvCxnSpPr>
                <a:stCxn id="24" idx="6"/>
              </p:cNvCxnSpPr>
              <p:nvPr/>
            </p:nvCxnSpPr>
            <p:spPr>
              <a:xfrm>
                <a:off x="8098815" y="570330"/>
                <a:ext cx="338387"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99"/>
              <p:cNvSpPr/>
              <p:nvPr/>
            </p:nvSpPr>
            <p:spPr>
              <a:xfrm>
                <a:off x="8022436" y="532965"/>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 name="Triangle 100"/>
              <p:cNvSpPr/>
              <p:nvPr/>
            </p:nvSpPr>
            <p:spPr>
              <a:xfrm rot="5400000">
                <a:off x="7759042" y="447818"/>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 name="Straight Connector 66"/>
              <p:cNvCxnSpPr/>
              <p:nvPr/>
            </p:nvCxnSpPr>
            <p:spPr>
              <a:xfrm flipV="1">
                <a:off x="9583351" y="1215887"/>
                <a:ext cx="16794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Stored Data 71"/>
              <p:cNvSpPr/>
              <p:nvPr/>
            </p:nvSpPr>
            <p:spPr>
              <a:xfrm rot="10800000">
                <a:off x="8938834" y="983625"/>
                <a:ext cx="642497" cy="460446"/>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Stored Data 71"/>
              <p:cNvSpPr/>
              <p:nvPr/>
            </p:nvSpPr>
            <p:spPr>
              <a:xfrm rot="10800000">
                <a:off x="8934214" y="983612"/>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9" name="Stored Data 71"/>
              <p:cNvSpPr/>
              <p:nvPr/>
            </p:nvSpPr>
            <p:spPr>
              <a:xfrm rot="10800000">
                <a:off x="8883805" y="983155"/>
                <a:ext cx="68426" cy="46045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0" name="Group 119"/>
              <p:cNvGrpSpPr/>
              <p:nvPr/>
            </p:nvGrpSpPr>
            <p:grpSpPr>
              <a:xfrm>
                <a:off x="6429376" y="1096052"/>
                <a:ext cx="847700" cy="460460"/>
                <a:chOff x="3675121" y="5435921"/>
                <a:chExt cx="1332140" cy="723601"/>
              </a:xfrm>
            </p:grpSpPr>
            <p:cxnSp>
              <p:nvCxnSpPr>
                <p:cNvPr id="45" name="Straight Connector 124"/>
                <p:cNvCxnSpPr/>
                <p:nvPr/>
              </p:nvCxnSpPr>
              <p:spPr>
                <a:xfrm flipV="1">
                  <a:off x="3675121" y="5984023"/>
                  <a:ext cx="415106"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125"/>
                <p:cNvCxnSpPr/>
                <p:nvPr/>
              </p:nvCxnSpPr>
              <p:spPr>
                <a:xfrm flipV="1">
                  <a:off x="3675121" y="5620676"/>
                  <a:ext cx="41510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1" name="Group 121"/>
              <p:cNvGrpSpPr/>
              <p:nvPr/>
            </p:nvGrpSpPr>
            <p:grpSpPr>
              <a:xfrm>
                <a:off x="7281233" y="1290680"/>
                <a:ext cx="1652980" cy="74730"/>
                <a:chOff x="1486315" y="1289057"/>
                <a:chExt cx="2597616" cy="117436"/>
              </a:xfrm>
            </p:grpSpPr>
            <p:cxnSp>
              <p:nvCxnSpPr>
                <p:cNvPr id="43" name="Straight Connector 122"/>
                <p:cNvCxnSpPr/>
                <p:nvPr/>
              </p:nvCxnSpPr>
              <p:spPr>
                <a:xfrm flipV="1">
                  <a:off x="1603168" y="1348687"/>
                  <a:ext cx="248076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23"/>
                <p:cNvSpPr/>
                <p:nvPr/>
              </p:nvSpPr>
              <p:spPr>
                <a:xfrm>
                  <a:off x="1486315" y="1289057"/>
                  <a:ext cx="120028" cy="117436"/>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32" name="Straight Connector 122"/>
              <p:cNvCxnSpPr/>
              <p:nvPr/>
            </p:nvCxnSpPr>
            <p:spPr>
              <a:xfrm>
                <a:off x="8437202" y="1088871"/>
                <a:ext cx="501632" cy="1"/>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22"/>
              <p:cNvCxnSpPr/>
              <p:nvPr/>
            </p:nvCxnSpPr>
            <p:spPr>
              <a:xfrm>
                <a:off x="8437202" y="573884"/>
                <a:ext cx="0" cy="505633"/>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119"/>
              <p:cNvGrpSpPr/>
              <p:nvPr/>
            </p:nvGrpSpPr>
            <p:grpSpPr>
              <a:xfrm>
                <a:off x="10040286" y="-197514"/>
                <a:ext cx="647117" cy="460460"/>
                <a:chOff x="3990333" y="5435921"/>
                <a:chExt cx="1016928" cy="723601"/>
              </a:xfrm>
            </p:grpSpPr>
            <p:sp>
              <p:nvSpPr>
                <p:cNvPr id="41" name="Stored Data 71"/>
                <p:cNvSpPr/>
                <p:nvPr/>
              </p:nvSpPr>
              <p:spPr>
                <a:xfrm rot="10800000">
                  <a:off x="3997592" y="5435941"/>
                  <a:ext cx="1009669" cy="723580"/>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5183 w 10000"/>
                    <a:gd name="connsiteY0-366" fmla="*/ 44 h 10000"/>
                    <a:gd name="connsiteX1-367" fmla="*/ 10000 w 10000"/>
                    <a:gd name="connsiteY1-368" fmla="*/ 0 h 10000"/>
                    <a:gd name="connsiteX2-369" fmla="*/ 8935 w 10000"/>
                    <a:gd name="connsiteY2-370" fmla="*/ 4956 h 10000"/>
                    <a:gd name="connsiteX3-371" fmla="*/ 9999 w 10000"/>
                    <a:gd name="connsiteY3-372" fmla="*/ 10000 h 10000"/>
                    <a:gd name="connsiteX4-373" fmla="*/ 5183 w 10000"/>
                    <a:gd name="connsiteY4-374" fmla="*/ 9912 h 10000"/>
                    <a:gd name="connsiteX5-375" fmla="*/ 0 w 10000"/>
                    <a:gd name="connsiteY5-376" fmla="*/ 5043 h 10000"/>
                    <a:gd name="connsiteX6-377" fmla="*/ 5183 w 10000"/>
                    <a:gd name="connsiteY6-378" fmla="*/ 44 h 10000"/>
                    <a:gd name="connsiteX0-379" fmla="*/ 5183 w 10000"/>
                    <a:gd name="connsiteY0-380" fmla="*/ 44 h 10000"/>
                    <a:gd name="connsiteX1-381" fmla="*/ 10000 w 10000"/>
                    <a:gd name="connsiteY1-382" fmla="*/ 0 h 10000"/>
                    <a:gd name="connsiteX2-383" fmla="*/ 8935 w 10000"/>
                    <a:gd name="connsiteY2-384" fmla="*/ 4956 h 10000"/>
                    <a:gd name="connsiteX3-385" fmla="*/ 9999 w 10000"/>
                    <a:gd name="connsiteY3-386" fmla="*/ 10000 h 10000"/>
                    <a:gd name="connsiteX4-387" fmla="*/ 5183 w 10000"/>
                    <a:gd name="connsiteY4-388" fmla="*/ 9912 h 10000"/>
                    <a:gd name="connsiteX5-389" fmla="*/ 0 w 10000"/>
                    <a:gd name="connsiteY5-390" fmla="*/ 5043 h 10000"/>
                    <a:gd name="connsiteX6-391" fmla="*/ 5183 w 10000"/>
                    <a:gd name="connsiteY6-392" fmla="*/ 44 h 10000"/>
                    <a:gd name="connsiteX0-393" fmla="*/ 8935 w 10000"/>
                    <a:gd name="connsiteY0-394" fmla="*/ 4956 h 10000"/>
                    <a:gd name="connsiteX1-395" fmla="*/ 9999 w 10000"/>
                    <a:gd name="connsiteY1-396" fmla="*/ 10000 h 10000"/>
                    <a:gd name="connsiteX2-397" fmla="*/ 5183 w 10000"/>
                    <a:gd name="connsiteY2-398" fmla="*/ 9912 h 10000"/>
                    <a:gd name="connsiteX3-399" fmla="*/ 0 w 10000"/>
                    <a:gd name="connsiteY3-400" fmla="*/ 5043 h 10000"/>
                    <a:gd name="connsiteX4-401" fmla="*/ 5183 w 10000"/>
                    <a:gd name="connsiteY4-402" fmla="*/ 44 h 10000"/>
                    <a:gd name="connsiteX5-403" fmla="*/ 10000 w 10000"/>
                    <a:gd name="connsiteY5-404" fmla="*/ 0 h 10000"/>
                    <a:gd name="connsiteX6-405" fmla="*/ 9841 w 10000"/>
                    <a:gd name="connsiteY6-406" fmla="*/ 6220 h 10000"/>
                    <a:gd name="connsiteX0-407" fmla="*/ 8935 w 10000"/>
                    <a:gd name="connsiteY0-408" fmla="*/ 4956 h 10000"/>
                    <a:gd name="connsiteX1-409" fmla="*/ 9999 w 10000"/>
                    <a:gd name="connsiteY1-410" fmla="*/ 10000 h 10000"/>
                    <a:gd name="connsiteX2-411" fmla="*/ 5183 w 10000"/>
                    <a:gd name="connsiteY2-412" fmla="*/ 9912 h 10000"/>
                    <a:gd name="connsiteX3-413" fmla="*/ 0 w 10000"/>
                    <a:gd name="connsiteY3-414" fmla="*/ 5043 h 10000"/>
                    <a:gd name="connsiteX4-415" fmla="*/ 5183 w 10000"/>
                    <a:gd name="connsiteY4-416" fmla="*/ 44 h 10000"/>
                    <a:gd name="connsiteX5-417" fmla="*/ 10000 w 10000"/>
                    <a:gd name="connsiteY5-418" fmla="*/ 0 h 10000"/>
                    <a:gd name="connsiteX0-419" fmla="*/ 9999 w 10000"/>
                    <a:gd name="connsiteY0-420" fmla="*/ 10000 h 10000"/>
                    <a:gd name="connsiteX1-421" fmla="*/ 5183 w 10000"/>
                    <a:gd name="connsiteY1-422" fmla="*/ 9912 h 10000"/>
                    <a:gd name="connsiteX2-423" fmla="*/ 0 w 10000"/>
                    <a:gd name="connsiteY2-424" fmla="*/ 5043 h 10000"/>
                    <a:gd name="connsiteX3-425" fmla="*/ 5183 w 10000"/>
                    <a:gd name="connsiteY3-426" fmla="*/ 44 h 10000"/>
                    <a:gd name="connsiteX4-427" fmla="*/ 10000 w 10000"/>
                    <a:gd name="connsiteY4-428"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000">
                      <a:moveTo>
                        <a:pt x="9999" y="10000"/>
                      </a:moveTo>
                      <a:lnTo>
                        <a:pt x="5183" y="9912"/>
                      </a:lnTo>
                      <a:cubicBezTo>
                        <a:pt x="3060" y="9824"/>
                        <a:pt x="0" y="6688"/>
                        <a:pt x="0" y="5043"/>
                      </a:cubicBezTo>
                      <a:cubicBezTo>
                        <a:pt x="0" y="3398"/>
                        <a:pt x="2965" y="220"/>
                        <a:pt x="5183" y="44"/>
                      </a:cubicBezTo>
                      <a:lnTo>
                        <a:pt x="10000" y="0"/>
                      </a:ln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Stored Data 71"/>
                <p:cNvSpPr/>
                <p:nvPr/>
              </p:nvSpPr>
              <p:spPr>
                <a:xfrm rot="10800000">
                  <a:off x="3990333" y="5435921"/>
                  <a:ext cx="107530" cy="723601"/>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5" name="Oval 123"/>
              <p:cNvSpPr/>
              <p:nvPr/>
            </p:nvSpPr>
            <p:spPr>
              <a:xfrm>
                <a:off x="10693828" y="-7571"/>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6" name="Straight Connector 122"/>
              <p:cNvCxnSpPr/>
              <p:nvPr/>
            </p:nvCxnSpPr>
            <p:spPr>
              <a:xfrm>
                <a:off x="9751297" y="169852"/>
                <a:ext cx="0" cy="1043768"/>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98"/>
              <p:cNvCxnSpPr/>
              <p:nvPr/>
            </p:nvCxnSpPr>
            <p:spPr>
              <a:xfrm>
                <a:off x="9751297" y="169853"/>
                <a:ext cx="323202"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Oval 99"/>
              <p:cNvSpPr/>
              <p:nvPr/>
            </p:nvSpPr>
            <p:spPr>
              <a:xfrm>
                <a:off x="11409743" y="-2432"/>
                <a:ext cx="76379" cy="7473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 name="Triangle 100"/>
              <p:cNvSpPr/>
              <p:nvPr/>
            </p:nvSpPr>
            <p:spPr>
              <a:xfrm rot="5400000">
                <a:off x="11146349" y="-87579"/>
                <a:ext cx="276500" cy="238362"/>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05">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0" name="Straight Connector 66"/>
              <p:cNvCxnSpPr/>
              <p:nvPr/>
            </p:nvCxnSpPr>
            <p:spPr>
              <a:xfrm flipV="1">
                <a:off x="9737515" y="1219608"/>
                <a:ext cx="199297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直接连接符 15"/>
            <p:cNvCxnSpPr/>
            <p:nvPr/>
          </p:nvCxnSpPr>
          <p:spPr>
            <a:xfrm>
              <a:off x="10503959" y="4998480"/>
              <a:ext cx="0" cy="306872"/>
            </a:xfrm>
            <a:prstGeom prst="line">
              <a:avLst/>
            </a:prstGeom>
            <a:noFill/>
            <a:ln w="25400" cap="sq" cmpd="sng" algn="ctr">
              <a:solidFill>
                <a:sysClr val="windowText" lastClr="000000"/>
              </a:solidFill>
              <a:prstDash val="solid"/>
              <a:miter lim="800000"/>
            </a:ln>
            <a:effectLst/>
          </p:spPr>
        </p:cxnSp>
        <p:sp>
          <p:nvSpPr>
            <p:cNvPr id="17" name="矩形 16"/>
            <p:cNvSpPr/>
            <p:nvPr/>
          </p:nvSpPr>
          <p:spPr>
            <a:xfrm>
              <a:off x="10285833" y="2748625"/>
              <a:ext cx="480247" cy="2252265"/>
            </a:xfrm>
            <a:prstGeom prst="rect">
              <a:avLst/>
            </a:prstGeom>
            <a:solidFill>
              <a:srgbClr val="9CDCF8"/>
            </a:solidFill>
            <a:ln w="28575"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8" name="等腰三角形 17"/>
            <p:cNvSpPr/>
            <p:nvPr/>
          </p:nvSpPr>
          <p:spPr>
            <a:xfrm>
              <a:off x="10285830" y="4860953"/>
              <a:ext cx="480249" cy="139937"/>
            </a:xfrm>
            <a:prstGeom prst="triangle">
              <a:avLst/>
            </a:prstGeom>
            <a:solidFill>
              <a:srgbClr val="9CDCF8"/>
            </a:solidFill>
            <a:ln w="12700" cap="flat" cmpd="sng" algn="ctr">
              <a:solidFill>
                <a:sysClr val="windowText" lastClr="000000"/>
              </a:solidFill>
              <a:prstDash val="solid"/>
              <a:miter lim="800000"/>
            </a:ln>
            <a:effectLst/>
          </p:spPr>
          <p:txBody>
            <a:bodyPr rtlCol="0" anchor="ctr"/>
            <a:lstStyle/>
            <a:p>
              <a:pPr algn="ctr">
                <a:defRPr/>
              </a:pPr>
              <a:endParaRPr lang="zh-CN" altLang="en-US" sz="4170" kern="0">
                <a:solidFill>
                  <a:prstClr val="white"/>
                </a:solidFill>
                <a:latin typeface="Segoe UI Black" panose="020B0A02040204020203" pitchFamily="34" charset="0"/>
                <a:ea typeface="等线" panose="02010600030101010101" charset="-122"/>
                <a:cs typeface="Segoe UI Black" panose="020B0A02040204020203" pitchFamily="34" charset="0"/>
              </a:endParaRPr>
            </a:p>
          </p:txBody>
        </p:sp>
        <p:sp>
          <p:nvSpPr>
            <p:cNvPr id="19" name="文本框 18"/>
            <p:cNvSpPr txBox="1"/>
            <p:nvPr/>
          </p:nvSpPr>
          <p:spPr>
            <a:xfrm>
              <a:off x="10270664" y="3438324"/>
              <a:ext cx="502466" cy="868327"/>
            </a:xfrm>
            <a:prstGeom prst="rect">
              <a:avLst/>
            </a:prstGeom>
            <a:noFill/>
          </p:spPr>
          <p:txBody>
            <a:bodyPr vert="eaVert" wrap="non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寄存器</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0" name="文本框 19"/>
            <p:cNvSpPr txBox="1"/>
            <p:nvPr/>
          </p:nvSpPr>
          <p:spPr>
            <a:xfrm>
              <a:off x="8216053" y="4547432"/>
              <a:ext cx="1360317" cy="405085"/>
            </a:xfrm>
            <a:prstGeom prst="rect">
              <a:avLst/>
            </a:prstGeom>
            <a:noFill/>
          </p:spPr>
          <p:txBody>
            <a:bodyPr vert="horz" wrap="square" rtlCol="0">
              <a:spAutoFit/>
            </a:bodyPr>
            <a:lstStyle/>
            <a:p>
              <a:pPr>
                <a:defRPr/>
              </a:pPr>
              <a:r>
                <a:rPr lang="zh-CN" altLang="en-US"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组合逻辑</a:t>
              </a:r>
              <a:endPar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55" name="object 62"/>
          <p:cNvSpPr/>
          <p:nvPr/>
        </p:nvSpPr>
        <p:spPr>
          <a:xfrm>
            <a:off x="3901044" y="2542029"/>
            <a:ext cx="550939" cy="35487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6" name="object 62"/>
          <p:cNvSpPr/>
          <p:nvPr/>
        </p:nvSpPr>
        <p:spPr>
          <a:xfrm>
            <a:off x="1925958" y="2539652"/>
            <a:ext cx="519713" cy="3713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sp>
        <p:nvSpPr>
          <p:cNvPr id="57" name="object 68"/>
          <p:cNvSpPr txBox="1"/>
          <p:nvPr/>
        </p:nvSpPr>
        <p:spPr>
          <a:xfrm>
            <a:off x="1583322" y="2721448"/>
            <a:ext cx="182870" cy="256480"/>
          </a:xfrm>
          <a:prstGeom prst="rect">
            <a:avLst/>
          </a:prstGeom>
        </p:spPr>
        <p:txBody>
          <a:bodyPr vert="horz" wrap="square" lIns="0" tIns="0" rIns="0" bIns="0" rtlCol="0">
            <a:spAutoFit/>
          </a:bodyPr>
          <a:lstStyle/>
          <a:p>
            <a:pPr marL="12700">
              <a:lnSpc>
                <a:spcPts val="1975"/>
              </a:lnSpc>
            </a:pPr>
            <a:r>
              <a:rPr sz="1895" spc="-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D</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object 81"/>
          <p:cNvSpPr txBox="1"/>
          <p:nvPr/>
        </p:nvSpPr>
        <p:spPr>
          <a:xfrm>
            <a:off x="1469426" y="2111970"/>
            <a:ext cx="477897" cy="256480"/>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9" name="直接连接符 58"/>
          <p:cNvCxnSpPr/>
          <p:nvPr/>
        </p:nvCxnSpPr>
        <p:spPr>
          <a:xfrm>
            <a:off x="1928935" y="2227432"/>
            <a:ext cx="1339462" cy="0"/>
          </a:xfrm>
          <a:prstGeom prst="line">
            <a:avLst/>
          </a:prstGeom>
          <a:ln w="28575" cap="sq">
            <a:solidFill>
              <a:srgbClr val="000000"/>
            </a:solidFill>
            <a:miter lim="800000"/>
          </a:ln>
        </p:spPr>
      </p:cxnSp>
      <p:cxnSp>
        <p:nvCxnSpPr>
          <p:cNvPr id="60" name="直接连接符 59"/>
          <p:cNvCxnSpPr/>
          <p:nvPr/>
        </p:nvCxnSpPr>
        <p:spPr>
          <a:xfrm>
            <a:off x="3270213" y="1870352"/>
            <a:ext cx="0" cy="340701"/>
          </a:xfrm>
          <a:prstGeom prst="line">
            <a:avLst/>
          </a:prstGeom>
          <a:ln w="28575" cap="sq">
            <a:solidFill>
              <a:srgbClr val="000000"/>
            </a:solidFill>
            <a:miter lim="800000"/>
            <a:headEnd type="triangle" w="lg" len="lg"/>
            <a:tailEnd type="none" w="lg" len="lg"/>
          </a:ln>
        </p:spPr>
      </p:cxnSp>
      <p:cxnSp>
        <p:nvCxnSpPr>
          <p:cNvPr id="61" name="直接连接符 60"/>
          <p:cNvCxnSpPr/>
          <p:nvPr/>
        </p:nvCxnSpPr>
        <p:spPr>
          <a:xfrm>
            <a:off x="3287612" y="1879729"/>
            <a:ext cx="1164371" cy="0"/>
          </a:xfrm>
          <a:prstGeom prst="line">
            <a:avLst/>
          </a:prstGeom>
          <a:ln w="28575" cap="sq">
            <a:solidFill>
              <a:srgbClr val="000000"/>
            </a:solidFill>
            <a:miter lim="800000"/>
          </a:ln>
        </p:spPr>
      </p:cxnSp>
      <p:cxnSp>
        <p:nvCxnSpPr>
          <p:cNvPr id="62" name="直接连接符 61"/>
          <p:cNvCxnSpPr/>
          <p:nvPr/>
        </p:nvCxnSpPr>
        <p:spPr>
          <a:xfrm>
            <a:off x="2446962" y="2708718"/>
            <a:ext cx="816519" cy="0"/>
          </a:xfrm>
          <a:prstGeom prst="line">
            <a:avLst/>
          </a:prstGeom>
          <a:ln w="19050" cap="sq">
            <a:solidFill>
              <a:schemeClr val="tx1"/>
            </a:solidFill>
            <a:miter lim="800000"/>
            <a:headEnd type="triangle" w="lg" len="lg"/>
            <a:tailEnd type="triangle" w="lg" len="lg"/>
          </a:ln>
        </p:spPr>
      </p:cxnSp>
      <p:cxnSp>
        <p:nvCxnSpPr>
          <p:cNvPr id="63" name="直接连接符 62"/>
          <p:cNvCxnSpPr/>
          <p:nvPr/>
        </p:nvCxnSpPr>
        <p:spPr>
          <a:xfrm>
            <a:off x="3270213" y="2706259"/>
            <a:ext cx="618498" cy="0"/>
          </a:xfrm>
          <a:prstGeom prst="line">
            <a:avLst/>
          </a:prstGeom>
          <a:ln w="19050" cap="sq">
            <a:solidFill>
              <a:schemeClr val="tx1"/>
            </a:solidFill>
            <a:miter lim="800000"/>
            <a:headEnd type="triangle" w="lg" len="lg"/>
            <a:tailEnd type="triangle" w="lg" len="lg"/>
          </a:ln>
        </p:spPr>
      </p:cxnSp>
      <p:cxnSp>
        <p:nvCxnSpPr>
          <p:cNvPr id="64" name="直接连接符 63"/>
          <p:cNvCxnSpPr/>
          <p:nvPr/>
        </p:nvCxnSpPr>
        <p:spPr>
          <a:xfrm>
            <a:off x="2446962" y="2552611"/>
            <a:ext cx="0" cy="360386"/>
          </a:xfrm>
          <a:prstGeom prst="line">
            <a:avLst/>
          </a:prstGeom>
          <a:ln w="28575" cap="sq">
            <a:solidFill>
              <a:srgbClr val="000000"/>
            </a:solidFill>
            <a:miter lim="800000"/>
            <a:tailEnd w="lg" len="lg"/>
          </a:ln>
        </p:spPr>
      </p:cxnSp>
      <p:cxnSp>
        <p:nvCxnSpPr>
          <p:cNvPr id="65" name="直接连接符 64"/>
          <p:cNvCxnSpPr/>
          <p:nvPr/>
        </p:nvCxnSpPr>
        <p:spPr>
          <a:xfrm>
            <a:off x="3881978" y="2550633"/>
            <a:ext cx="0" cy="340701"/>
          </a:xfrm>
          <a:prstGeom prst="line">
            <a:avLst/>
          </a:prstGeom>
          <a:ln w="28575" cap="sq">
            <a:solidFill>
              <a:srgbClr val="000000"/>
            </a:solidFill>
            <a:miter lim="800000"/>
            <a:tailEnd w="lg" len="lg"/>
          </a:ln>
        </p:spPr>
      </p:cxnSp>
      <p:sp>
        <p:nvSpPr>
          <p:cNvPr id="66" name="object 81"/>
          <p:cNvSpPr txBox="1"/>
          <p:nvPr/>
        </p:nvSpPr>
        <p:spPr>
          <a:xfrm>
            <a:off x="2570715" y="229108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7" name="object 81"/>
          <p:cNvSpPr txBox="1"/>
          <p:nvPr/>
        </p:nvSpPr>
        <p:spPr>
          <a:xfrm>
            <a:off x="3316701" y="2291084"/>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Hold</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8" name="直接连接符 67"/>
          <p:cNvCxnSpPr/>
          <p:nvPr/>
        </p:nvCxnSpPr>
        <p:spPr>
          <a:xfrm>
            <a:off x="8961232" y="2710734"/>
            <a:ext cx="816519" cy="0"/>
          </a:xfrm>
          <a:prstGeom prst="line">
            <a:avLst/>
          </a:prstGeom>
          <a:ln w="19050" cap="sq">
            <a:solidFill>
              <a:schemeClr val="tx1"/>
            </a:solidFill>
            <a:miter lim="800000"/>
            <a:headEnd type="triangle" w="lg" len="lg"/>
            <a:tailEnd type="triangle" w="lg" len="lg"/>
          </a:ln>
        </p:spPr>
      </p:cxnSp>
      <p:cxnSp>
        <p:nvCxnSpPr>
          <p:cNvPr id="69" name="直接连接符 68"/>
          <p:cNvCxnSpPr/>
          <p:nvPr/>
        </p:nvCxnSpPr>
        <p:spPr>
          <a:xfrm>
            <a:off x="8961234" y="2560617"/>
            <a:ext cx="0" cy="340701"/>
          </a:xfrm>
          <a:prstGeom prst="line">
            <a:avLst/>
          </a:prstGeom>
          <a:ln w="28575" cap="sq">
            <a:solidFill>
              <a:srgbClr val="000000"/>
            </a:solidFill>
            <a:miter lim="800000"/>
            <a:tailEnd w="lg" len="lg"/>
          </a:ln>
        </p:spPr>
      </p:cxnSp>
      <p:sp>
        <p:nvSpPr>
          <p:cNvPr id="70" name="object 81"/>
          <p:cNvSpPr txBox="1"/>
          <p:nvPr/>
        </p:nvSpPr>
        <p:spPr>
          <a:xfrm>
            <a:off x="9089776" y="2278690"/>
            <a:ext cx="628494" cy="256480"/>
          </a:xfrm>
          <a:prstGeom prst="rect">
            <a:avLst/>
          </a:prstGeom>
        </p:spPr>
        <p:txBody>
          <a:bodyPr vert="horz" wrap="square" lIns="0" tIns="0" rIns="0" bIns="0" rtlCol="0">
            <a:spAutoFit/>
          </a:bodyPr>
          <a:lstStyle/>
          <a:p>
            <a:pPr marL="12700">
              <a:lnSpc>
                <a:spcPts val="1975"/>
              </a:lnSpc>
            </a:pPr>
            <a:r>
              <a:rPr lang="en-US" altLang="zh-CN" sz="1700" spc="-15" dirty="0">
                <a:latin typeface="Segoe UI Black" panose="020B0A02040204020203" pitchFamily="34" charset="0"/>
                <a:ea typeface="Segoe UI Black" panose="020B0A02040204020203" pitchFamily="34" charset="0"/>
                <a:cs typeface="Segoe UI Black" panose="020B0A02040204020203" pitchFamily="34" charset="0"/>
              </a:rPr>
              <a:t>Setup</a:t>
            </a:r>
            <a:endParaRPr sz="1700" dirty="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1" name="组合 70"/>
          <p:cNvGrpSpPr/>
          <p:nvPr/>
        </p:nvGrpSpPr>
        <p:grpSpPr>
          <a:xfrm>
            <a:off x="9775937" y="2275659"/>
            <a:ext cx="671807" cy="433059"/>
            <a:chOff x="10293605" y="2947415"/>
            <a:chExt cx="708546" cy="456742"/>
          </a:xfrm>
        </p:grpSpPr>
        <p:cxnSp>
          <p:nvCxnSpPr>
            <p:cNvPr id="72" name="直接连接符 71"/>
            <p:cNvCxnSpPr/>
            <p:nvPr/>
          </p:nvCxnSpPr>
          <p:spPr>
            <a:xfrm>
              <a:off x="10293605" y="3404157"/>
              <a:ext cx="652322" cy="0"/>
            </a:xfrm>
            <a:prstGeom prst="line">
              <a:avLst/>
            </a:prstGeom>
            <a:ln w="38100" cap="sq">
              <a:solidFill>
                <a:srgbClr val="7030A0"/>
              </a:solidFill>
              <a:miter lim="800000"/>
              <a:headEnd type="triangle" w="lg" len="lg"/>
              <a:tailEnd type="triangle" w="lg" len="lg"/>
            </a:ln>
          </p:spPr>
        </p:cxnSp>
        <p:sp>
          <p:nvSpPr>
            <p:cNvPr id="73" name="object 81"/>
            <p:cNvSpPr txBox="1"/>
            <p:nvPr/>
          </p:nvSpPr>
          <p:spPr>
            <a:xfrm>
              <a:off x="10339286" y="2947415"/>
              <a:ext cx="662865" cy="270506"/>
            </a:xfrm>
            <a:prstGeom prst="rect">
              <a:avLst/>
            </a:prstGeom>
          </p:spPr>
          <p:txBody>
            <a:bodyPr vert="horz" wrap="square" lIns="0" tIns="0" rIns="0" bIns="0" rtlCol="0">
              <a:spAutoFit/>
            </a:bodyPr>
            <a:lstStyle/>
            <a:p>
              <a:pPr marL="12700">
                <a:lnSpc>
                  <a:spcPts val="1975"/>
                </a:lnSpc>
              </a:pPr>
              <a:r>
                <a:rPr lang="en-US" altLang="zh-CN" sz="1700" spc="-15"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Hold</a:t>
              </a:r>
              <a:endParaRPr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74" name="直接连接符 73"/>
          <p:cNvCxnSpPr/>
          <p:nvPr/>
        </p:nvCxnSpPr>
        <p:spPr>
          <a:xfrm>
            <a:off x="8429886" y="2220430"/>
            <a:ext cx="1325265" cy="0"/>
          </a:xfrm>
          <a:prstGeom prst="line">
            <a:avLst/>
          </a:prstGeom>
          <a:ln w="28575" cap="sq">
            <a:solidFill>
              <a:srgbClr val="000000"/>
            </a:solidFill>
            <a:miter lim="800000"/>
          </a:ln>
        </p:spPr>
      </p:cxnSp>
      <p:cxnSp>
        <p:nvCxnSpPr>
          <p:cNvPr id="75" name="直接连接符 74"/>
          <p:cNvCxnSpPr/>
          <p:nvPr/>
        </p:nvCxnSpPr>
        <p:spPr>
          <a:xfrm>
            <a:off x="9775937" y="1870351"/>
            <a:ext cx="0" cy="340701"/>
          </a:xfrm>
          <a:prstGeom prst="line">
            <a:avLst/>
          </a:prstGeom>
          <a:ln w="28575" cap="sq">
            <a:solidFill>
              <a:srgbClr val="000000"/>
            </a:solidFill>
            <a:miter lim="800000"/>
            <a:headEnd type="triangle" w="lg" len="lg"/>
            <a:tailEnd type="none" w="lg" len="lg"/>
          </a:ln>
        </p:spPr>
      </p:cxnSp>
      <p:cxnSp>
        <p:nvCxnSpPr>
          <p:cNvPr id="76" name="直接连接符 75"/>
          <p:cNvCxnSpPr/>
          <p:nvPr/>
        </p:nvCxnSpPr>
        <p:spPr>
          <a:xfrm>
            <a:off x="9775937" y="1870352"/>
            <a:ext cx="1149639" cy="0"/>
          </a:xfrm>
          <a:prstGeom prst="line">
            <a:avLst/>
          </a:prstGeom>
          <a:ln w="28575" cap="sq">
            <a:solidFill>
              <a:srgbClr val="000000"/>
            </a:solidFill>
            <a:miter lim="800000"/>
          </a:ln>
        </p:spPr>
      </p:cxnSp>
      <p:cxnSp>
        <p:nvCxnSpPr>
          <p:cNvPr id="77" name="直接连接符 76"/>
          <p:cNvCxnSpPr/>
          <p:nvPr/>
        </p:nvCxnSpPr>
        <p:spPr>
          <a:xfrm flipH="1">
            <a:off x="2446962" y="3849766"/>
            <a:ext cx="603573" cy="0"/>
          </a:xfrm>
          <a:prstGeom prst="line">
            <a:avLst/>
          </a:prstGeom>
          <a:ln w="28575" cap="sq">
            <a:solidFill>
              <a:srgbClr val="000000"/>
            </a:solidFill>
            <a:miter lim="800000"/>
            <a:headEnd type="triangle" w="lg" len="lg"/>
            <a:tailEnd type="none" w="lg" len="lg"/>
          </a:ln>
        </p:spPr>
      </p:cxnSp>
      <p:cxnSp>
        <p:nvCxnSpPr>
          <p:cNvPr id="78" name="直接连接符 77"/>
          <p:cNvCxnSpPr/>
          <p:nvPr/>
        </p:nvCxnSpPr>
        <p:spPr>
          <a:xfrm flipH="1">
            <a:off x="2446962" y="5172065"/>
            <a:ext cx="603573" cy="0"/>
          </a:xfrm>
          <a:prstGeom prst="line">
            <a:avLst/>
          </a:prstGeom>
          <a:ln w="28575" cap="sq">
            <a:solidFill>
              <a:srgbClr val="000000"/>
            </a:solidFill>
            <a:miter lim="800000"/>
            <a:headEnd type="triangle" w="lg" len="lg"/>
            <a:tailEnd type="none" w="lg" len="lg"/>
          </a:ln>
        </p:spPr>
      </p:cxnSp>
      <p:cxnSp>
        <p:nvCxnSpPr>
          <p:cNvPr id="79" name="直接连接符 78"/>
          <p:cNvCxnSpPr/>
          <p:nvPr/>
        </p:nvCxnSpPr>
        <p:spPr>
          <a:xfrm flipH="1">
            <a:off x="3521885" y="5172065"/>
            <a:ext cx="603573" cy="0"/>
          </a:xfrm>
          <a:prstGeom prst="line">
            <a:avLst/>
          </a:prstGeom>
          <a:ln w="28575" cap="sq">
            <a:solidFill>
              <a:schemeClr val="tx1"/>
            </a:solidFill>
            <a:miter lim="800000"/>
            <a:headEnd type="triangle" w="lg" len="lg"/>
            <a:tailEnd type="none" w="lg" len="lg"/>
          </a:ln>
        </p:spPr>
      </p:cxnSp>
      <p:cxnSp>
        <p:nvCxnSpPr>
          <p:cNvPr id="80" name="直接连接符 79"/>
          <p:cNvCxnSpPr/>
          <p:nvPr/>
        </p:nvCxnSpPr>
        <p:spPr>
          <a:xfrm flipH="1">
            <a:off x="8961233" y="5161122"/>
            <a:ext cx="603573" cy="0"/>
          </a:xfrm>
          <a:prstGeom prst="line">
            <a:avLst/>
          </a:prstGeom>
          <a:ln w="28575" cap="sq">
            <a:solidFill>
              <a:srgbClr val="000000"/>
            </a:solidFill>
            <a:miter lim="800000"/>
            <a:headEnd type="triangle" w="lg" len="lg"/>
            <a:tailEnd type="none" w="lg" len="lg"/>
          </a:ln>
        </p:spPr>
      </p:cxnSp>
      <p:cxnSp>
        <p:nvCxnSpPr>
          <p:cNvPr id="81" name="直接连接符 80"/>
          <p:cNvCxnSpPr/>
          <p:nvPr/>
        </p:nvCxnSpPr>
        <p:spPr>
          <a:xfrm flipH="1">
            <a:off x="10019066" y="3805280"/>
            <a:ext cx="603573" cy="0"/>
          </a:xfrm>
          <a:prstGeom prst="line">
            <a:avLst/>
          </a:prstGeom>
          <a:ln w="28575" cap="sq">
            <a:solidFill>
              <a:srgbClr val="000000"/>
            </a:solidFill>
            <a:miter lim="800000"/>
            <a:headEnd type="triangle" w="lg" len="lg"/>
            <a:tailEnd type="none" w="lg" len="lg"/>
          </a:ln>
        </p:spPr>
      </p:cxnSp>
      <p:cxnSp>
        <p:nvCxnSpPr>
          <p:cNvPr id="82" name="直接连接符 81"/>
          <p:cNvCxnSpPr/>
          <p:nvPr/>
        </p:nvCxnSpPr>
        <p:spPr>
          <a:xfrm flipH="1">
            <a:off x="10029425" y="5161122"/>
            <a:ext cx="603573" cy="0"/>
          </a:xfrm>
          <a:prstGeom prst="line">
            <a:avLst/>
          </a:prstGeom>
          <a:ln w="28575" cap="sq">
            <a:solidFill>
              <a:srgbClr val="000000"/>
            </a:solidFill>
            <a:miter lim="800000"/>
            <a:headEnd type="triangle" w="lg" len="lg"/>
            <a:tailEnd type="none" w="lg" len="lg"/>
          </a:ln>
        </p:spPr>
      </p:cxnSp>
      <p:sp>
        <p:nvSpPr>
          <p:cNvPr id="83" name="文本框 82"/>
          <p:cNvSpPr txBox="1"/>
          <p:nvPr/>
        </p:nvSpPr>
        <p:spPr>
          <a:xfrm>
            <a:off x="2439900" y="4304845"/>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4" name="文本框 83"/>
          <p:cNvSpPr txBox="1"/>
          <p:nvPr/>
        </p:nvSpPr>
        <p:spPr>
          <a:xfrm>
            <a:off x="3535327" y="4296044"/>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5" name="文本框 84"/>
          <p:cNvSpPr txBox="1"/>
          <p:nvPr/>
        </p:nvSpPr>
        <p:spPr>
          <a:xfrm>
            <a:off x="8887920" y="4316856"/>
            <a:ext cx="651589" cy="364843"/>
          </a:xfrm>
          <a:prstGeom prst="rect">
            <a:avLst/>
          </a:prstGeom>
          <a:noFill/>
        </p:spPr>
        <p:txBody>
          <a:bodyPr vert="eaVert" wrap="none" rtlCol="0">
            <a:spAutoFit/>
          </a:bodyPr>
          <a:lstStyle/>
          <a:p>
            <a:r>
              <a:rPr lang="en-US" altLang="zh-CN" sz="3035" dirty="0"/>
              <a:t>…</a:t>
            </a:r>
            <a:endParaRPr lang="zh-CN" altLang="en-US" sz="3035" dirty="0"/>
          </a:p>
        </p:txBody>
      </p:sp>
      <p:sp>
        <p:nvSpPr>
          <p:cNvPr id="86" name="文本框 85"/>
          <p:cNvSpPr txBox="1"/>
          <p:nvPr/>
        </p:nvSpPr>
        <p:spPr>
          <a:xfrm>
            <a:off x="10098752" y="4301016"/>
            <a:ext cx="651589" cy="364843"/>
          </a:xfrm>
          <a:prstGeom prst="rect">
            <a:avLst/>
          </a:prstGeom>
          <a:noFill/>
        </p:spPr>
        <p:txBody>
          <a:bodyPr vert="eaVert" wrap="none" rtlCol="0">
            <a:spAutoFit/>
          </a:bodyPr>
          <a:lstStyle/>
          <a:p>
            <a:r>
              <a:rPr lang="en-US" altLang="zh-CN" sz="3035" dirty="0"/>
              <a:t>…</a:t>
            </a:r>
            <a:endParaRPr lang="zh-CN" altLang="en-US" sz="3035" dirty="0"/>
          </a:p>
        </p:txBody>
      </p:sp>
      <p:cxnSp>
        <p:nvCxnSpPr>
          <p:cNvPr id="87" name="直接连接符 86"/>
          <p:cNvCxnSpPr/>
          <p:nvPr/>
        </p:nvCxnSpPr>
        <p:spPr>
          <a:xfrm>
            <a:off x="3496072" y="2979612"/>
            <a:ext cx="0" cy="960563"/>
          </a:xfrm>
          <a:prstGeom prst="line">
            <a:avLst/>
          </a:prstGeom>
          <a:ln w="28575" cap="sq">
            <a:solidFill>
              <a:srgbClr val="000000"/>
            </a:solidFill>
            <a:prstDash val="sysDash"/>
            <a:miter lim="800000"/>
          </a:ln>
        </p:spPr>
      </p:cxnSp>
      <p:cxnSp>
        <p:nvCxnSpPr>
          <p:cNvPr id="88" name="直接连接符 87"/>
          <p:cNvCxnSpPr/>
          <p:nvPr/>
        </p:nvCxnSpPr>
        <p:spPr>
          <a:xfrm>
            <a:off x="10392626" y="2979613"/>
            <a:ext cx="0" cy="456161"/>
          </a:xfrm>
          <a:prstGeom prst="line">
            <a:avLst/>
          </a:prstGeom>
          <a:ln w="28575" cap="sq">
            <a:solidFill>
              <a:srgbClr val="000000"/>
            </a:solidFill>
            <a:prstDash val="sysDash"/>
            <a:miter lim="800000"/>
          </a:ln>
        </p:spPr>
      </p:cxnSp>
      <p:cxnSp>
        <p:nvCxnSpPr>
          <p:cNvPr id="89" name="直接连接符 88"/>
          <p:cNvCxnSpPr/>
          <p:nvPr/>
        </p:nvCxnSpPr>
        <p:spPr>
          <a:xfrm>
            <a:off x="10394438" y="2550633"/>
            <a:ext cx="0" cy="362363"/>
          </a:xfrm>
          <a:prstGeom prst="line">
            <a:avLst/>
          </a:prstGeom>
          <a:ln w="28575" cap="sq">
            <a:solidFill>
              <a:srgbClr val="000000"/>
            </a:solidFill>
            <a:miter lim="800000"/>
            <a:tailEnd w="lg" len="lg"/>
          </a:ln>
        </p:spPr>
      </p:cxnSp>
      <p:cxnSp>
        <p:nvCxnSpPr>
          <p:cNvPr id="90" name="直接连接符 89"/>
          <p:cNvCxnSpPr/>
          <p:nvPr/>
        </p:nvCxnSpPr>
        <p:spPr>
          <a:xfrm>
            <a:off x="3268400" y="1954045"/>
            <a:ext cx="0" cy="1481728"/>
          </a:xfrm>
          <a:prstGeom prst="line">
            <a:avLst/>
          </a:prstGeom>
          <a:ln w="28575" cap="sq">
            <a:solidFill>
              <a:srgbClr val="000000"/>
            </a:solidFill>
            <a:prstDash val="sysDash"/>
            <a:miter lim="800000"/>
          </a:ln>
        </p:spPr>
      </p:cxnSp>
      <p:grpSp>
        <p:nvGrpSpPr>
          <p:cNvPr id="91" name="组合 90"/>
          <p:cNvGrpSpPr/>
          <p:nvPr/>
        </p:nvGrpSpPr>
        <p:grpSpPr>
          <a:xfrm>
            <a:off x="3521885" y="2989149"/>
            <a:ext cx="6228850" cy="294953"/>
            <a:chOff x="3697534" y="3699919"/>
            <a:chExt cx="6569490" cy="311083"/>
          </a:xfrm>
        </p:grpSpPr>
        <p:cxnSp>
          <p:nvCxnSpPr>
            <p:cNvPr id="92" name="直接连接符 91"/>
            <p:cNvCxnSpPr/>
            <p:nvPr/>
          </p:nvCxnSpPr>
          <p:spPr>
            <a:xfrm>
              <a:off x="3697534" y="3877998"/>
              <a:ext cx="2280082" cy="0"/>
            </a:xfrm>
            <a:prstGeom prst="line">
              <a:avLst/>
            </a:prstGeom>
            <a:ln w="25400" cap="sq">
              <a:solidFill>
                <a:srgbClr val="FF0000"/>
              </a:solidFill>
              <a:miter lim="800000"/>
              <a:headEnd type="triangle" w="lg" len="lg"/>
              <a:tailEnd type="none" w="lg" len="lg"/>
            </a:ln>
          </p:spPr>
        </p:cxnSp>
        <p:sp>
          <p:nvSpPr>
            <p:cNvPr id="93" name="object 91"/>
            <p:cNvSpPr txBox="1"/>
            <p:nvPr/>
          </p:nvSpPr>
          <p:spPr>
            <a:xfrm>
              <a:off x="6300931" y="3699919"/>
              <a:ext cx="1900043" cy="311083"/>
            </a:xfrm>
            <a:prstGeom prst="rect">
              <a:avLst/>
            </a:prstGeom>
          </p:spPr>
          <p:txBody>
            <a:bodyPr vert="horz" wrap="square" lIns="0" tIns="0" rIns="0" bIns="0" rtlCol="0">
              <a:spAutoFit/>
            </a:bodyPr>
            <a:lstStyle/>
            <a:p>
              <a:pPr marL="12700">
                <a:lnSpc>
                  <a:spcPts val="2250"/>
                </a:lnSpc>
              </a:pPr>
              <a:r>
                <a:rPr lang="zh-CN" altLang="en-US" sz="1895" spc="-55" dirty="0">
                  <a:solidFill>
                    <a:srgbClr val="FF0000"/>
                  </a:solidFill>
                  <a:latin typeface="微软雅黑" panose="020B0503020204020204" pitchFamily="34" charset="-122"/>
                  <a:ea typeface="微软雅黑" panose="020B0503020204020204" pitchFamily="34" charset="-122"/>
                  <a:cs typeface="Century" panose="02040604050505020304"/>
                </a:rPr>
                <a:t>最短路径延迟</a:t>
              </a:r>
              <a:endParaRPr sz="1950" dirty="0">
                <a:solidFill>
                  <a:srgbClr val="FF0000"/>
                </a:solidFill>
                <a:latin typeface="微软雅黑" panose="020B0503020204020204" pitchFamily="34" charset="-122"/>
                <a:ea typeface="微软雅黑" panose="020B0503020204020204" pitchFamily="34" charset="-122"/>
                <a:cs typeface="Century" panose="02040604050505020304"/>
              </a:endParaRPr>
            </a:p>
          </p:txBody>
        </p:sp>
        <p:cxnSp>
          <p:nvCxnSpPr>
            <p:cNvPr id="94" name="直接连接符 93"/>
            <p:cNvCxnSpPr/>
            <p:nvPr/>
          </p:nvCxnSpPr>
          <p:spPr>
            <a:xfrm flipH="1">
              <a:off x="8212180" y="3852928"/>
              <a:ext cx="2054844" cy="0"/>
            </a:xfrm>
            <a:prstGeom prst="line">
              <a:avLst/>
            </a:prstGeom>
            <a:ln w="25400" cap="sq">
              <a:solidFill>
                <a:srgbClr val="FF0000"/>
              </a:solidFill>
              <a:miter lim="800000"/>
              <a:headEnd type="triangle" w="lg" len="lg"/>
              <a:tailEnd type="none" w="lg" len="lg"/>
            </a:ln>
          </p:spPr>
        </p:cxnSp>
      </p:grpSp>
      <p:cxnSp>
        <p:nvCxnSpPr>
          <p:cNvPr id="95" name="直接连接符 94"/>
          <p:cNvCxnSpPr/>
          <p:nvPr/>
        </p:nvCxnSpPr>
        <p:spPr>
          <a:xfrm>
            <a:off x="2960724" y="5826766"/>
            <a:ext cx="6790011" cy="17404"/>
          </a:xfrm>
          <a:prstGeom prst="line">
            <a:avLst/>
          </a:prstGeom>
          <a:ln w="28575" cap="sq">
            <a:solidFill>
              <a:srgbClr val="000000"/>
            </a:solidFill>
            <a:miter lim="800000"/>
          </a:ln>
        </p:spPr>
      </p:cxnSp>
      <p:sp>
        <p:nvSpPr>
          <p:cNvPr id="96" name="object 62"/>
          <p:cNvSpPr/>
          <p:nvPr/>
        </p:nvSpPr>
        <p:spPr>
          <a:xfrm>
            <a:off x="8420031" y="2536085"/>
            <a:ext cx="531138" cy="375446"/>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bg2">
                <a:lumMod val="50000"/>
              </a:schemeClr>
            </a:fgClr>
            <a:bgClr>
              <a:schemeClr val="bg1"/>
            </a:bgClr>
          </a:pattFill>
          <a:ln>
            <a:noFill/>
          </a:ln>
        </p:spPr>
        <p:txBody>
          <a:bodyPr wrap="square" lIns="0" tIns="0" rIns="0" bIns="0" rtlCol="0"/>
          <a:lstStyle/>
          <a:p>
            <a:endParaRPr sz="1705">
              <a:solidFill>
                <a:prstClr val="black"/>
              </a:solidFill>
              <a:latin typeface="Calibri" panose="020F0502020204030204"/>
            </a:endParaRPr>
          </a:p>
        </p:txBody>
      </p:sp>
      <p:cxnSp>
        <p:nvCxnSpPr>
          <p:cNvPr id="97" name="直接连接符 96"/>
          <p:cNvCxnSpPr/>
          <p:nvPr/>
        </p:nvCxnSpPr>
        <p:spPr>
          <a:xfrm>
            <a:off x="8429887" y="2910963"/>
            <a:ext cx="2477179" cy="0"/>
          </a:xfrm>
          <a:prstGeom prst="line">
            <a:avLst/>
          </a:prstGeom>
          <a:ln w="28575" cap="sq">
            <a:solidFill>
              <a:srgbClr val="000000"/>
            </a:solidFill>
            <a:miter lim="800000"/>
          </a:ln>
        </p:spPr>
      </p:cxnSp>
      <p:sp>
        <p:nvSpPr>
          <p:cNvPr id="98" name="椭圆 97"/>
          <p:cNvSpPr/>
          <p:nvPr/>
        </p:nvSpPr>
        <p:spPr>
          <a:xfrm>
            <a:off x="8735990" y="1684999"/>
            <a:ext cx="1864973" cy="1864973"/>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99" name="组合 98"/>
          <p:cNvGrpSpPr/>
          <p:nvPr/>
        </p:nvGrpSpPr>
        <p:grpSpPr>
          <a:xfrm>
            <a:off x="3511525" y="3805280"/>
            <a:ext cx="6042922" cy="80180"/>
            <a:chOff x="3686608" y="4560687"/>
            <a:chExt cx="6373394" cy="84565"/>
          </a:xfrm>
        </p:grpSpPr>
        <p:cxnSp>
          <p:nvCxnSpPr>
            <p:cNvPr id="100" name="Straight Connector 24"/>
            <p:cNvCxnSpPr/>
            <p:nvPr/>
          </p:nvCxnSpPr>
          <p:spPr>
            <a:xfrm>
              <a:off x="7859009" y="4572228"/>
              <a:ext cx="561990" cy="721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22"/>
            <p:cNvCxnSpPr/>
            <p:nvPr/>
          </p:nvCxnSpPr>
          <p:spPr>
            <a:xfrm>
              <a:off x="4323189" y="4572229"/>
              <a:ext cx="3531214"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22"/>
            <p:cNvCxnSpPr/>
            <p:nvPr/>
          </p:nvCxnSpPr>
          <p:spPr>
            <a:xfrm>
              <a:off x="8498637" y="4644074"/>
              <a:ext cx="381743" cy="11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98"/>
            <p:cNvCxnSpPr/>
            <p:nvPr/>
          </p:nvCxnSpPr>
          <p:spPr>
            <a:xfrm>
              <a:off x="9188581" y="4644073"/>
              <a:ext cx="248805" cy="0"/>
            </a:xfrm>
            <a:prstGeom prst="line">
              <a:avLst/>
            </a:prstGeom>
            <a:ln w="28575" cap="sq">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H="1">
              <a:off x="3686608" y="4572229"/>
              <a:ext cx="636581" cy="0"/>
            </a:xfrm>
            <a:prstGeom prst="line">
              <a:avLst/>
            </a:prstGeom>
            <a:ln w="28575" cap="sq">
              <a:solidFill>
                <a:schemeClr val="tx1"/>
              </a:solidFill>
              <a:miter lim="800000"/>
              <a:headEnd type="triangle" w="lg" len="lg"/>
              <a:tailEnd type="none" w="lg" len="lg"/>
            </a:ln>
          </p:spPr>
        </p:cxnSp>
        <p:cxnSp>
          <p:nvCxnSpPr>
            <p:cNvPr id="105" name="直接连接符 104"/>
            <p:cNvCxnSpPr/>
            <p:nvPr/>
          </p:nvCxnSpPr>
          <p:spPr>
            <a:xfrm flipH="1">
              <a:off x="9450631" y="4560687"/>
              <a:ext cx="609371" cy="0"/>
            </a:xfrm>
            <a:prstGeom prst="line">
              <a:avLst/>
            </a:prstGeom>
            <a:ln w="28575" cap="sq">
              <a:solidFill>
                <a:schemeClr val="tx1"/>
              </a:solidFill>
              <a:miter lim="800000"/>
              <a:headEnd type="triangle" w="lg" len="lg"/>
              <a:tailEnd type="none" w="lg" len="lg"/>
            </a:ln>
          </p:spPr>
        </p:cxnSp>
      </p:grpSp>
      <p:grpSp>
        <p:nvGrpSpPr>
          <p:cNvPr id="106" name="组合 105"/>
          <p:cNvGrpSpPr/>
          <p:nvPr/>
        </p:nvGrpSpPr>
        <p:grpSpPr>
          <a:xfrm>
            <a:off x="3523100" y="3812238"/>
            <a:ext cx="6031347" cy="80180"/>
            <a:chOff x="3698816" y="4560687"/>
            <a:chExt cx="6361186" cy="84565"/>
          </a:xfrm>
        </p:grpSpPr>
        <p:cxnSp>
          <p:nvCxnSpPr>
            <p:cNvPr id="107" name="Straight Connector 24"/>
            <p:cNvCxnSpPr/>
            <p:nvPr/>
          </p:nvCxnSpPr>
          <p:spPr>
            <a:xfrm>
              <a:off x="7859009" y="4572228"/>
              <a:ext cx="561990" cy="72196"/>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22"/>
            <p:cNvCxnSpPr/>
            <p:nvPr/>
          </p:nvCxnSpPr>
          <p:spPr>
            <a:xfrm>
              <a:off x="4323189" y="4572229"/>
              <a:ext cx="3531214"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22"/>
            <p:cNvCxnSpPr/>
            <p:nvPr/>
          </p:nvCxnSpPr>
          <p:spPr>
            <a:xfrm>
              <a:off x="8498637" y="4644074"/>
              <a:ext cx="381743" cy="117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98"/>
            <p:cNvCxnSpPr/>
            <p:nvPr/>
          </p:nvCxnSpPr>
          <p:spPr>
            <a:xfrm>
              <a:off x="9188581" y="4644073"/>
              <a:ext cx="248805" cy="0"/>
            </a:xfrm>
            <a:prstGeom prst="line">
              <a:avLst/>
            </a:prstGeom>
            <a:ln w="50800" cap="sq">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3698816" y="4572230"/>
              <a:ext cx="636581" cy="0"/>
            </a:xfrm>
            <a:prstGeom prst="line">
              <a:avLst/>
            </a:prstGeom>
            <a:ln w="50800" cap="sq">
              <a:solidFill>
                <a:srgbClr val="FF0000"/>
              </a:solidFill>
              <a:miter lim="800000"/>
              <a:headEnd type="triangle" w="lg" len="lg"/>
              <a:tailEnd type="none" w="lg" len="lg"/>
            </a:ln>
          </p:spPr>
        </p:cxnSp>
        <p:cxnSp>
          <p:nvCxnSpPr>
            <p:cNvPr id="112" name="直接连接符 111"/>
            <p:cNvCxnSpPr/>
            <p:nvPr/>
          </p:nvCxnSpPr>
          <p:spPr>
            <a:xfrm flipH="1">
              <a:off x="9450631" y="4560687"/>
              <a:ext cx="609371" cy="0"/>
            </a:xfrm>
            <a:prstGeom prst="line">
              <a:avLst/>
            </a:prstGeom>
            <a:ln w="50800" cap="sq">
              <a:solidFill>
                <a:srgbClr val="FF0000"/>
              </a:solidFill>
              <a:miter lim="800000"/>
              <a:headEnd type="triangle" w="lg" len="lg"/>
              <a:tailEnd type="none" w="lg" len="lg"/>
            </a:ln>
          </p:spPr>
        </p:cxnSp>
      </p:grpSp>
      <p:grpSp>
        <p:nvGrpSpPr>
          <p:cNvPr id="113" name="组合 112"/>
          <p:cNvGrpSpPr/>
          <p:nvPr/>
        </p:nvGrpSpPr>
        <p:grpSpPr>
          <a:xfrm>
            <a:off x="2237099" y="3013085"/>
            <a:ext cx="1270708" cy="294953"/>
            <a:chOff x="2342486" y="3725163"/>
            <a:chExt cx="1340200" cy="311083"/>
          </a:xfrm>
        </p:grpSpPr>
        <p:cxnSp>
          <p:nvCxnSpPr>
            <p:cNvPr id="114" name="直接连接符 113"/>
            <p:cNvCxnSpPr/>
            <p:nvPr/>
          </p:nvCxnSpPr>
          <p:spPr>
            <a:xfrm>
              <a:off x="3408261" y="3877998"/>
              <a:ext cx="274425" cy="0"/>
            </a:xfrm>
            <a:prstGeom prst="line">
              <a:avLst/>
            </a:prstGeom>
            <a:ln w="19050" cap="sq">
              <a:solidFill>
                <a:srgbClr val="FF0000"/>
              </a:solidFill>
              <a:miter lim="800000"/>
              <a:headEnd type="triangle" w="lg" len="med"/>
              <a:tailEnd type="triangle" w="lg" len="med"/>
            </a:ln>
          </p:spPr>
        </p:cxnSp>
        <p:sp>
          <p:nvSpPr>
            <p:cNvPr id="115" name="object 91"/>
            <p:cNvSpPr txBox="1"/>
            <p:nvPr/>
          </p:nvSpPr>
          <p:spPr>
            <a:xfrm>
              <a:off x="2342486" y="3725163"/>
              <a:ext cx="1333401" cy="311083"/>
            </a:xfrm>
            <a:prstGeom prst="rect">
              <a:avLst/>
            </a:prstGeom>
          </p:spPr>
          <p:txBody>
            <a:bodyPr vert="horz" wrap="square" lIns="0" tIns="0" rIns="0" bIns="0" rtlCol="0">
              <a:spAutoFit/>
            </a:bodyPr>
            <a:lstStyle/>
            <a:p>
              <a:pPr marL="12700">
                <a:lnSpc>
                  <a:spcPts val="2250"/>
                </a:lnSpc>
              </a:pPr>
              <a:r>
                <a:rPr sz="1895" spc="-5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a:t>
              </a:r>
              <a:r>
                <a:rPr sz="1895" spc="-2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l</a:t>
              </a:r>
              <a:r>
                <a:rPr sz="1895" spc="-9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k</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7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to</a:t>
              </a:r>
              <a:r>
                <a:rPr sz="1895" spc="-1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sz="1895" spc="-3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Q</a:t>
              </a:r>
              <a:endParaRPr sz="195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16" name="椭圆 115"/>
          <p:cNvSpPr/>
          <p:nvPr/>
        </p:nvSpPr>
        <p:spPr>
          <a:xfrm>
            <a:off x="8986586" y="3457084"/>
            <a:ext cx="535423" cy="1864973"/>
          </a:xfrm>
          <a:prstGeom prst="ellipse">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17" name="矩形 116"/>
          <p:cNvSpPr/>
          <p:nvPr/>
        </p:nvSpPr>
        <p:spPr>
          <a:xfrm>
            <a:off x="3071239" y="4848829"/>
            <a:ext cx="404278"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A</a:t>
            </a:r>
            <a:endParaRPr lang="zh-CN" altLang="en-US" sz="2275" dirty="0"/>
          </a:p>
        </p:txBody>
      </p:sp>
      <p:sp>
        <p:nvSpPr>
          <p:cNvPr id="118" name="矩形 117"/>
          <p:cNvSpPr/>
          <p:nvPr/>
        </p:nvSpPr>
        <p:spPr>
          <a:xfrm>
            <a:off x="9574534" y="4826808"/>
            <a:ext cx="386644" cy="442429"/>
          </a:xfrm>
          <a:prstGeom prst="rect">
            <a:avLst/>
          </a:prstGeom>
        </p:spPr>
        <p:txBody>
          <a:bodyPr wrap="none">
            <a:spAutoFit/>
          </a:bodyPr>
          <a:lstStyle/>
          <a:p>
            <a:r>
              <a:rPr lang="en-US" altLang="zh-CN" sz="227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B</a:t>
            </a:r>
            <a:endParaRPr lang="zh-CN" altLang="en-US" sz="2275" dirty="0"/>
          </a:p>
        </p:txBody>
      </p:sp>
      <p:sp>
        <p:nvSpPr>
          <p:cNvPr id="121" name="椭圆 120"/>
          <p:cNvSpPr/>
          <p:nvPr/>
        </p:nvSpPr>
        <p:spPr>
          <a:xfrm>
            <a:off x="2304104" y="1636727"/>
            <a:ext cx="1864973" cy="1864973"/>
          </a:xfrm>
          <a:prstGeom prst="ellipse">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1030" name="Picture 6" descr="查看源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7383">
            <a:off x="12027812" y="8794873"/>
            <a:ext cx="680433" cy="2853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查看源图像"/>
          <p:cNvPicPr>
            <a:picLocks noChangeAspect="1" noChangeArrowheads="1"/>
          </p:cNvPicPr>
          <p:nvPr/>
        </p:nvPicPr>
        <p:blipFill>
          <a:blip r:embed="rId4"/>
          <a:srcRect/>
          <a:stretch>
            <a:fillRect/>
          </a:stretch>
        </p:blipFill>
        <p:spPr bwMode="auto">
          <a:xfrm flipH="1">
            <a:off x="1802848" y="5919319"/>
            <a:ext cx="1396361" cy="6218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查看源图像"/>
          <p:cNvPicPr>
            <a:picLocks noChangeAspect="1" noChangeArrowheads="1" noCrop="1"/>
          </p:cNvPicPr>
          <p:nvPr/>
        </p:nvPicPr>
        <p:blipFill>
          <a:blip r:embed="rId5"/>
          <a:srcRect/>
          <a:stretch>
            <a:fillRect/>
          </a:stretch>
        </p:blipFill>
        <p:spPr bwMode="auto">
          <a:xfrm>
            <a:off x="9063197" y="5862867"/>
            <a:ext cx="560502" cy="56050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0" descr="查看源图像"/>
          <p:cNvPicPr>
            <a:picLocks noChangeAspect="1" noChangeArrowheads="1" noCrop="1"/>
          </p:cNvPicPr>
          <p:nvPr/>
        </p:nvPicPr>
        <p:blipFill>
          <a:blip r:embed="rId5"/>
          <a:srcRect/>
          <a:stretch>
            <a:fillRect/>
          </a:stretch>
        </p:blipFill>
        <p:spPr bwMode="auto">
          <a:xfrm>
            <a:off x="8429886" y="5869121"/>
            <a:ext cx="560502" cy="560502"/>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0" descr="查看源图像"/>
          <p:cNvPicPr>
            <a:picLocks noChangeAspect="1" noChangeArrowheads="1" noCrop="1"/>
          </p:cNvPicPr>
          <p:nvPr/>
        </p:nvPicPr>
        <p:blipFill>
          <a:blip r:embed="rId5"/>
          <a:srcRect/>
          <a:stretch>
            <a:fillRect/>
          </a:stretch>
        </p:blipFill>
        <p:spPr bwMode="auto">
          <a:xfrm>
            <a:off x="7802438" y="5869721"/>
            <a:ext cx="560502" cy="560502"/>
          </a:xfrm>
          <a:prstGeom prst="rect">
            <a:avLst/>
          </a:prstGeom>
          <a:noFill/>
          <a:extLst>
            <a:ext uri="{909E8E84-426E-40DD-AFC4-6F175D3DCCD1}">
              <a14:hiddenFill xmlns:a14="http://schemas.microsoft.com/office/drawing/2010/main">
                <a:solidFill>
                  <a:srgbClr val="FFFFFF"/>
                </a:solidFill>
              </a14:hiddenFill>
            </a:ext>
          </a:extLst>
        </p:spPr>
      </p:pic>
      <p:cxnSp>
        <p:nvCxnSpPr>
          <p:cNvPr id="126" name="直接连接符 125"/>
          <p:cNvCxnSpPr/>
          <p:nvPr/>
        </p:nvCxnSpPr>
        <p:spPr>
          <a:xfrm>
            <a:off x="3270957" y="5919319"/>
            <a:ext cx="0" cy="504050"/>
          </a:xfrm>
          <a:prstGeom prst="line">
            <a:avLst/>
          </a:prstGeom>
          <a:noFill/>
          <a:ln w="25400" cap="sq" cmpd="sng" algn="ctr">
            <a:solidFill>
              <a:srgbClr val="FF0000"/>
            </a:solidFill>
            <a:prstDash val="solid"/>
            <a:miter lim="800000"/>
          </a:ln>
          <a:effectLst/>
        </p:spPr>
      </p:cxnSp>
      <p:sp>
        <p:nvSpPr>
          <p:cNvPr id="120" name="object 68"/>
          <p:cNvSpPr txBox="1"/>
          <p:nvPr/>
        </p:nvSpPr>
        <p:spPr>
          <a:xfrm>
            <a:off x="9326720" y="1902779"/>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object 68"/>
          <p:cNvSpPr txBox="1"/>
          <p:nvPr/>
        </p:nvSpPr>
        <p:spPr>
          <a:xfrm>
            <a:off x="2792904" y="1903717"/>
            <a:ext cx="391550" cy="256480"/>
          </a:xfrm>
          <a:prstGeom prst="rect">
            <a:avLst/>
          </a:prstGeom>
        </p:spPr>
        <p:txBody>
          <a:bodyPr vert="horz" wrap="square" lIns="0" tIns="0" rIns="0" bIns="0" rtlCol="0">
            <a:spAutoFit/>
          </a:bodyPr>
          <a:lstStyle/>
          <a:p>
            <a:pPr marL="12700">
              <a:lnSpc>
                <a:spcPts val="1975"/>
              </a:lnSpc>
            </a:pPr>
            <a:r>
              <a:rPr lang="zh-CN" altLang="en-US"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rPr>
              <a:t>①</a:t>
            </a:r>
            <a:endParaRPr sz="2655" b="1" dirty="0">
              <a:solidFill>
                <a:prstClr val="black"/>
              </a:solidFill>
              <a:latin typeface="微软雅黑" panose="020B0503020204020204" pitchFamily="34" charset="-122"/>
              <a:ea typeface="微软雅黑" panose="020B0503020204020204" pitchFamily="34" charset="-122"/>
              <a:cs typeface="Segoe UI Black" panose="020B0A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6"/>
                                        </p:tgtEl>
                                      </p:cBhvr>
                                    </p:animEffect>
                                    <p:set>
                                      <p:cBhvr>
                                        <p:cTn id="7" dur="1" fill="hold">
                                          <p:stCondLst>
                                            <p:cond delay="499"/>
                                          </p:stCondLst>
                                        </p:cTn>
                                        <p:tgtEl>
                                          <p:spTgt spid="1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01459 -1.48148E-6 L 0.39323 -0.00301 " pathEditMode="relative" rAng="0" ptsTypes="AA">
                                      <p:cBhvr>
                                        <p:cTn id="11" dur="2000" fill="hold"/>
                                        <p:tgtEl>
                                          <p:spTgt spid="1032"/>
                                        </p:tgtEl>
                                        <p:attrNameLst>
                                          <p:attrName>ppt_x</p:attrName>
                                          <p:attrName>ppt_y</p:attrName>
                                        </p:attrNameLst>
                                      </p:cBhvr>
                                      <p:rCtr x="20391" y="-162"/>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4" repeatCount="200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down)">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repeatCount="2000" fill="hold" grpId="0" nodeType="click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wipe(down)">
                                      <p:cBhvr>
                                        <p:cTn id="21" dur="1000"/>
                                        <p:tgtEl>
                                          <p:spTgt spid="1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repeatCount="2000" fill="hold" nodeType="click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wipe(left)">
                                      <p:cBhvr>
                                        <p:cTn id="26" dur="10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repeatCount="2000" fill="hold" grpId="0"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wipe(down)">
                                      <p:cBhvr>
                                        <p:cTn id="31" dur="10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2000" fill="hold" nodeType="clickEffect">
                                  <p:stCondLst>
                                    <p:cond delay="0"/>
                                  </p:stCondLst>
                                  <p:childTnLst>
                                    <p:set>
                                      <p:cBhvr>
                                        <p:cTn id="35" dur="1" fill="hold">
                                          <p:stCondLst>
                                            <p:cond delay="0"/>
                                          </p:stCondLst>
                                        </p:cTn>
                                        <p:tgtEl>
                                          <p:spTgt spid="113"/>
                                        </p:tgtEl>
                                        <p:attrNameLst>
                                          <p:attrName>style.visibility</p:attrName>
                                        </p:attrNameLst>
                                      </p:cBhvr>
                                      <p:to>
                                        <p:strVal val="visible"/>
                                      </p:to>
                                    </p:set>
                                    <p:animEffect transition="in" filter="wipe(left)">
                                      <p:cBhvr>
                                        <p:cTn id="36" dur="1000"/>
                                        <p:tgtEl>
                                          <p:spTgt spid="1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2000" fill="hold" nodeType="click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wipe(left)">
                                      <p:cBhvr>
                                        <p:cTn id="41" dur="1000"/>
                                        <p:tgtEl>
                                          <p:spTgt spid="91"/>
                                        </p:tgtEl>
                                      </p:cBhvr>
                                    </p:animEffect>
                                  </p:childTnLst>
                                </p:cTn>
                              </p:par>
                              <p:par>
                                <p:cTn id="42" presetID="22" presetClass="entr" presetSubtype="8" repeatCount="2000" fill="hold" nodeType="with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wipe(left)">
                                      <p:cBhvr>
                                        <p:cTn id="44" dur="1000"/>
                                        <p:tgtEl>
                                          <p:spTgt spid="10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8" grpId="0" bldLvl="0" animBg="1"/>
      <p:bldP spid="116" grpId="0" bldLvl="0" animBg="1"/>
      <p:bldP spid="12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3231922" cy="617641"/>
          </a:xfrm>
        </p:spPr>
        <p:txBody>
          <a:bodyPr/>
          <a:lstStyle/>
          <a:p>
            <a:r>
              <a:rPr lang="zh-CN" altLang="en-US" dirty="0"/>
              <a:t>数据通路时延举例</a:t>
            </a:r>
          </a:p>
        </p:txBody>
      </p:sp>
      <p:pic>
        <p:nvPicPr>
          <p:cNvPr id="5" name="内容占位符 4"/>
          <p:cNvPicPr>
            <a:picLocks noGrp="1" noChangeAspect="1"/>
          </p:cNvPicPr>
          <p:nvPr>
            <p:ph idx="1"/>
          </p:nvPr>
        </p:nvPicPr>
        <p:blipFill rotWithShape="1">
          <a:blip r:embed="rId3"/>
          <a:srcRect l="-265" t="4286" r="265" b="369"/>
          <a:stretch>
            <a:fillRect/>
          </a:stretch>
        </p:blipFill>
        <p:spPr>
          <a:xfrm>
            <a:off x="861776" y="1077334"/>
            <a:ext cx="6150117" cy="5120266"/>
          </a:xfrm>
          <a:prstGeom prst="rect">
            <a:avLst/>
          </a:prstGeom>
          <a:ln w="12700">
            <a:solidFill>
              <a:schemeClr val="tx1"/>
            </a:solidFill>
          </a:ln>
          <a:effectLst>
            <a:outerShdw blurRad="50800" dist="38100" dir="2700000" algn="tl" rotWithShape="0">
              <a:prstClr val="black">
                <a:alpha val="40000"/>
              </a:prstClr>
            </a:outerShdw>
          </a:effectLst>
        </p:spPr>
      </p:pic>
      <p:sp>
        <p:nvSpPr>
          <p:cNvPr id="7" name="内容占位符 2"/>
          <p:cNvSpPr txBox="1"/>
          <p:nvPr/>
        </p:nvSpPr>
        <p:spPr bwMode="auto">
          <a:xfrm>
            <a:off x="7270288" y="1903614"/>
            <a:ext cx="4368337" cy="434949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lnSpc>
                <a:spcPct val="150000"/>
              </a:lnSpc>
            </a:pPr>
            <a:r>
              <a:rPr lang="en-US" altLang="zh-CN" b="1" kern="0" dirty="0">
                <a:latin typeface="微软雅黑" panose="020B0503020204020204" pitchFamily="34" charset="-122"/>
                <a:ea typeface="微软雅黑" panose="020B0503020204020204" pitchFamily="34" charset="-122"/>
              </a:rPr>
              <a:t>Setup Time=5ns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Hold Time=5ns</a:t>
            </a:r>
          </a:p>
          <a:p>
            <a:pPr eaLnBrk="1" hangingPunct="1">
              <a:lnSpc>
                <a:spcPct val="150000"/>
              </a:lnSpc>
            </a:pPr>
            <a:r>
              <a:rPr lang="en-US" altLang="zh-CN" b="1" kern="0" dirty="0" err="1">
                <a:latin typeface="微软雅黑" panose="020B0503020204020204" pitchFamily="34" charset="-122"/>
                <a:ea typeface="微软雅黑" panose="020B0503020204020204" pitchFamily="34" charset="-122"/>
              </a:rPr>
              <a:t>Clk_to_Q</a:t>
            </a:r>
            <a:r>
              <a:rPr lang="en-US" altLang="zh-CN" b="1" kern="0" dirty="0">
                <a:latin typeface="微软雅黑" panose="020B0503020204020204" pitchFamily="34" charset="-122"/>
                <a:ea typeface="微软雅黑" panose="020B0503020204020204" pitchFamily="34" charset="-122"/>
              </a:rPr>
              <a:t> =5ns</a:t>
            </a:r>
          </a:p>
          <a:p>
            <a:pPr eaLnBrk="1" hangingPunct="1">
              <a:lnSpc>
                <a:spcPct val="150000"/>
              </a:lnSpc>
            </a:pPr>
            <a:r>
              <a:rPr lang="en-US" altLang="zh-CN" b="1" kern="0" dirty="0">
                <a:latin typeface="微软雅黑" panose="020B0503020204020204" pitchFamily="34" charset="-122"/>
                <a:ea typeface="微软雅黑" panose="020B0503020204020204" pitchFamily="34" charset="-122"/>
              </a:rPr>
              <a:t>Adder Delay=10ns</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关键延迟</a:t>
            </a:r>
            <a:r>
              <a:rPr lang="en-US" altLang="zh-CN" b="1" kern="0" dirty="0">
                <a:solidFill>
                  <a:srgbClr val="C00000"/>
                </a:solidFill>
                <a:latin typeface="微软雅黑" panose="020B0503020204020204" pitchFamily="34" charset="-122"/>
                <a:ea typeface="微软雅黑" panose="020B0503020204020204" pitchFamily="34" charset="-122"/>
              </a:rPr>
              <a:t>?   </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最大频率</a:t>
            </a:r>
            <a:r>
              <a:rPr lang="en-US" altLang="zh-CN" b="1" kern="0" dirty="0">
                <a:solidFill>
                  <a:srgbClr val="C00000"/>
                </a:solidFill>
                <a:latin typeface="微软雅黑" panose="020B0503020204020204" pitchFamily="34" charset="-122"/>
                <a:ea typeface="微软雅黑" panose="020B0503020204020204" pitchFamily="34" charset="-122"/>
              </a:rPr>
              <a:t>?</a:t>
            </a:r>
          </a:p>
          <a:p>
            <a:pPr eaLnBrk="1" hangingPunct="1">
              <a:lnSpc>
                <a:spcPct val="150000"/>
              </a:lnSpc>
            </a:pPr>
            <a:r>
              <a:rPr lang="zh-CN" altLang="en-US" b="1" kern="0" dirty="0">
                <a:solidFill>
                  <a:srgbClr val="C00000"/>
                </a:solidFill>
                <a:latin typeface="微软雅黑" panose="020B0503020204020204" pitchFamily="34" charset="-122"/>
                <a:ea typeface="微软雅黑" panose="020B0503020204020204" pitchFamily="34" charset="-122"/>
              </a:rPr>
              <a:t>输出寄存器最大</a:t>
            </a:r>
            <a:r>
              <a:rPr lang="en-US" altLang="zh-CN" b="1" kern="0" dirty="0">
                <a:solidFill>
                  <a:srgbClr val="C00000"/>
                </a:solidFill>
                <a:latin typeface="微软雅黑" panose="020B0503020204020204" pitchFamily="34" charset="-122"/>
                <a:ea typeface="微软雅黑" panose="020B0503020204020204" pitchFamily="34" charset="-122"/>
              </a:rPr>
              <a:t>Hold time?</a:t>
            </a:r>
            <a:endParaRPr lang="zh-CN" altLang="en-US" b="1" kern="0"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wipe(down)">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5" end="5"/>
                                            </p:txEl>
                                          </p:spTgt>
                                        </p:tgtEl>
                                        <p:attrNameLst>
                                          <p:attrName>style.visibility</p:attrName>
                                        </p:attrNameLst>
                                      </p:cBhvr>
                                      <p:to>
                                        <p:strVal val="visible"/>
                                      </p:to>
                                    </p:set>
                                    <p:animEffect transition="in" filter="wipe(down)">
                                      <p:cBhvr>
                                        <p:cTn id="12" dur="500"/>
                                        <p:tgtEl>
                                          <p:spTgt spid="7">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pic>
        <p:nvPicPr>
          <p:cNvPr id="24" name="图片 23"/>
          <p:cNvPicPr>
            <a:picLocks noChangeAspect="1"/>
          </p:cNvPicPr>
          <p:nvPr/>
        </p:nvPicPr>
        <p:blipFill>
          <a:blip r:embed="rId4"/>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769441"/>
          </a:xfrm>
          <a:prstGeom prst="rect">
            <a:avLst/>
          </a:prstGeom>
          <a:noFill/>
        </p:spPr>
        <p:txBody>
          <a:bodyPr wrap="square" rtlCol="0">
            <a:spAutoFit/>
          </a:bodyPr>
          <a:lstStyle/>
          <a:p>
            <a:pPr algn="ctr"/>
            <a:r>
              <a:rPr lang="zh-CN" altLang="en-US" sz="4400" b="1" spc="600" dirty="0">
                <a:solidFill>
                  <a:srgbClr val="0E7C7F"/>
                </a:solidFill>
                <a:latin typeface="义启小楷书" panose="02010601030101010101" pitchFamily="2" charset="-128"/>
                <a:ea typeface="义启小楷书" panose="02010601030101010101" pitchFamily="2" charset="-128"/>
              </a:rPr>
              <a:t>六、中央处理器</a:t>
            </a:r>
          </a:p>
        </p:txBody>
      </p:sp>
      <p:sp>
        <p:nvSpPr>
          <p:cNvPr id="26" name="矩形 25"/>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a:picLocks noChangeAspect="1"/>
          </p:cNvPicPr>
          <p:nvPr/>
        </p:nvPicPr>
        <p:blipFill>
          <a:blip r:embed="rId5">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6"/>
          <a:stretch>
            <a:fillRect/>
          </a:stretch>
        </p:blipFill>
        <p:spPr>
          <a:xfrm>
            <a:off x="-286581" y="2168085"/>
            <a:ext cx="4296880" cy="793906"/>
          </a:xfrm>
          <a:prstGeom prst="rect">
            <a:avLst/>
          </a:prstGeom>
        </p:spPr>
      </p:pic>
      <p:pic>
        <p:nvPicPr>
          <p:cNvPr id="15" name="图片 14"/>
          <p:cNvPicPr>
            <a:picLocks noChangeAspect="1"/>
          </p:cNvPicPr>
          <p:nvPr/>
        </p:nvPicPr>
        <p:blipFill>
          <a:blip r:embed="rId7">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413456">
            <a:off x="8248180" y="4036530"/>
            <a:ext cx="3569372" cy="237547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8400">
        <p15:prstTrans prst="pageCurlDouble"/>
      </p:transition>
    </mc:Choice>
    <mc:Fallback xmlns="">
      <p:transition spd="slow" advClick="0" advTm="8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数据通路分类</a:t>
            </a:r>
          </a:p>
        </p:txBody>
      </p:sp>
      <p:sp>
        <p:nvSpPr>
          <p:cNvPr id="3" name="内容占位符 2"/>
          <p:cNvSpPr>
            <a:spLocks noGrp="1"/>
          </p:cNvSpPr>
          <p:nvPr>
            <p:ph idx="1"/>
          </p:nvPr>
        </p:nvSpPr>
        <p:spPr>
          <a:xfrm>
            <a:off x="487822" y="942764"/>
            <a:ext cx="11573113" cy="5637024"/>
          </a:xfrm>
        </p:spPr>
        <p:txBody>
          <a:bodyPr/>
          <a:lstStyle/>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共享通路（总线型）</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主要部件都连接在公共总线上，各部件间通过总线进行数据传输</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结构简单，实现容易，但并发性较差，需分时使用总线，效率低</a:t>
            </a:r>
            <a:endParaRPr lang="en-US" altLang="zh-CN" sz="2400"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专用通路</a:t>
            </a:r>
            <a:endParaRPr lang="en-US" altLang="zh-CN"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并发度高，性能佳，设计复杂，成本高</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可以看作多总线结构</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left)">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单总线结构</a:t>
            </a:r>
            <a:r>
              <a:rPr lang="en-US" altLang="zh-CN" dirty="0"/>
              <a:t>CPU</a:t>
            </a:r>
            <a:r>
              <a:rPr lang="zh-CN" altLang="en-US" dirty="0"/>
              <a:t>实例</a:t>
            </a:r>
          </a:p>
        </p:txBody>
      </p:sp>
      <p:sp>
        <p:nvSpPr>
          <p:cNvPr id="5" name="Rectangle 110"/>
          <p:cNvSpPr>
            <a:spLocks noChangeArrowheads="1"/>
          </p:cNvSpPr>
          <p:nvPr/>
        </p:nvSpPr>
        <p:spPr bwMode="auto">
          <a:xfrm>
            <a:off x="6480685" y="1058047"/>
            <a:ext cx="5332992"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10313170" y="2137954"/>
            <a:ext cx="858666" cy="711391"/>
            <a:chOff x="10819307" y="2466844"/>
            <a:chExt cx="905624" cy="750295"/>
          </a:xfrm>
        </p:grpSpPr>
        <p:sp>
          <p:nvSpPr>
            <p:cNvPr id="12"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3"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4" name="组合 13"/>
          <p:cNvGrpSpPr/>
          <p:nvPr/>
        </p:nvGrpSpPr>
        <p:grpSpPr>
          <a:xfrm>
            <a:off x="6781360" y="1282287"/>
            <a:ext cx="2262243" cy="782519"/>
            <a:chOff x="7094351" y="1564383"/>
            <a:chExt cx="2385959" cy="825313"/>
          </a:xfrm>
        </p:grpSpPr>
        <p:cxnSp>
          <p:nvCxnSpPr>
            <p:cNvPr id="15" name="直接箭头连接符 14"/>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6" name="直接箭头连接符 15"/>
            <p:cNvCxnSpPr/>
            <p:nvPr/>
          </p:nvCxnSpPr>
          <p:spPr>
            <a:xfrm>
              <a:off x="7177868"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 name="组合 16"/>
            <p:cNvGrpSpPr/>
            <p:nvPr/>
          </p:nvGrpSpPr>
          <p:grpSpPr>
            <a:xfrm>
              <a:off x="7094351" y="1564383"/>
              <a:ext cx="2385959" cy="825313"/>
              <a:chOff x="7094351" y="1564383"/>
              <a:chExt cx="2385959" cy="825313"/>
            </a:xfrm>
          </p:grpSpPr>
          <p:sp>
            <p:nvSpPr>
              <p:cNvPr id="18"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9" name="直接连接符 18"/>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 name="等腰三角形 19"/>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21"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2"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5" name="组合 34"/>
          <p:cNvGrpSpPr/>
          <p:nvPr/>
        </p:nvGrpSpPr>
        <p:grpSpPr>
          <a:xfrm>
            <a:off x="6540427" y="3539427"/>
            <a:ext cx="2613342" cy="2074601"/>
            <a:chOff x="6840242" y="3944960"/>
            <a:chExt cx="2756259" cy="2188056"/>
          </a:xfrm>
        </p:grpSpPr>
        <p:cxnSp>
          <p:nvCxnSpPr>
            <p:cNvPr id="36" name="直接箭头连接符 35"/>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37" name="组合 36"/>
            <p:cNvGrpSpPr/>
            <p:nvPr/>
          </p:nvGrpSpPr>
          <p:grpSpPr>
            <a:xfrm>
              <a:off x="6909129" y="4150680"/>
              <a:ext cx="2018830" cy="942122"/>
              <a:chOff x="5296743" y="3767069"/>
              <a:chExt cx="2018830" cy="942122"/>
            </a:xfrm>
          </p:grpSpPr>
          <p:cxnSp>
            <p:nvCxnSpPr>
              <p:cNvPr id="57" name="直接箭头连接符 56"/>
              <p:cNvCxnSpPr/>
              <p:nvPr/>
            </p:nvCxnSpPr>
            <p:spPr>
              <a:xfrm>
                <a:off x="5296743"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8" name="直接箭头连接符 57"/>
              <p:cNvCxnSpPr/>
              <p:nvPr/>
            </p:nvCxnSpPr>
            <p:spPr>
              <a:xfrm flipH="1">
                <a:off x="6771313"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9" name="直接箭头连接符 58"/>
              <p:cNvCxnSpPr/>
              <p:nvPr/>
            </p:nvCxnSpPr>
            <p:spPr>
              <a:xfrm flipH="1">
                <a:off x="6634541"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60" name="直接箭头连接符 59"/>
              <p:cNvCxnSpPr/>
              <p:nvPr/>
            </p:nvCxnSpPr>
            <p:spPr>
              <a:xfrm flipH="1">
                <a:off x="6517629"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8"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9" name="组合 38"/>
            <p:cNvGrpSpPr/>
            <p:nvPr/>
          </p:nvGrpSpPr>
          <p:grpSpPr>
            <a:xfrm>
              <a:off x="7145410" y="3944960"/>
              <a:ext cx="2323036" cy="2018193"/>
              <a:chOff x="7145410" y="3944960"/>
              <a:chExt cx="2323036" cy="2018193"/>
            </a:xfrm>
          </p:grpSpPr>
          <p:sp>
            <p:nvSpPr>
              <p:cNvPr id="44" name="任意多边形: 形状 296"/>
              <p:cNvSpPr/>
              <p:nvPr/>
            </p:nvSpPr>
            <p:spPr>
              <a:xfrm rot="5400000">
                <a:off x="7570518" y="4275991"/>
                <a:ext cx="484315" cy="1334531"/>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bg2">
                      <a:lumMod val="75000"/>
                    </a:schemeClr>
                  </a:solidFill>
                  <a:latin typeface="Segoe UI Black" panose="020B0A02040204020203" pitchFamily="34" charset="0"/>
                  <a:cs typeface="Segoe UI Black" panose="020B0A02040204020203" pitchFamily="34" charset="0"/>
                </a:endParaRPr>
              </a:p>
            </p:txBody>
          </p:sp>
          <p:sp>
            <p:nvSpPr>
              <p:cNvPr id="45" name="矩形 44"/>
              <p:cNvSpPr/>
              <p:nvPr/>
            </p:nvSpPr>
            <p:spPr>
              <a:xfrm>
                <a:off x="7488880" y="4754061"/>
                <a:ext cx="663080" cy="374450"/>
              </a:xfrm>
              <a:prstGeom prst="rect">
                <a:avLst/>
              </a:prstGeom>
            </p:spPr>
            <p:txBody>
              <a:bodyPr wrap="none">
                <a:spAutoFit/>
              </a:bodyPr>
              <a:lstStyle/>
              <a:p>
                <a:r>
                  <a:rPr lang="en-US" altLang="zh-CN" sz="1705"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b="1" dirty="0">
                  <a:solidFill>
                    <a:schemeClr val="bg1"/>
                  </a:solidFill>
                  <a:latin typeface="Segoe UI Black" panose="020B0A02040204020203" pitchFamily="34" charset="0"/>
                  <a:cs typeface="Segoe UI Black" panose="020B0A02040204020203" pitchFamily="34" charset="0"/>
                </a:endParaRPr>
              </a:p>
            </p:txBody>
          </p:sp>
          <p:cxnSp>
            <p:nvCxnSpPr>
              <p:cNvPr id="46" name="直接连接符 45"/>
              <p:cNvCxnSpPr>
                <a:stCxn id="53"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7" name="等腰三角形 46"/>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48" name="直接连接符 47"/>
              <p:cNvCxnSpPr/>
              <p:nvPr/>
            </p:nvCxnSpPr>
            <p:spPr>
              <a:xfrm>
                <a:off x="7462755"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49" name="直接连接符 48"/>
              <p:cNvCxnSpPr/>
              <p:nvPr/>
            </p:nvCxnSpPr>
            <p:spPr>
              <a:xfrm>
                <a:off x="8198535" y="4430628"/>
                <a:ext cx="0" cy="271378"/>
              </a:xfrm>
              <a:prstGeom prst="line">
                <a:avLst/>
              </a:prstGeom>
              <a:noFill/>
              <a:ln w="19050" cap="sq">
                <a:solidFill>
                  <a:srgbClr val="000000"/>
                </a:solidFill>
                <a:round/>
                <a:tailEnd type="triangle" w="lg" len="lg"/>
              </a:ln>
              <a:extLst>
                <a:ext uri="{909E8E84-426E-40DD-AFC4-6F175D3DCCD1}">
                  <a14:hiddenFill xmlns:a14="http://schemas.microsoft.com/office/drawing/2010/main">
                    <a:noFill/>
                  </a14:hiddenFill>
                </a:ext>
              </a:extLst>
            </p:spPr>
          </p:cxnSp>
          <p:sp>
            <p:nvSpPr>
              <p:cNvPr id="50"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1" name="Rectangle 104"/>
              <p:cNvSpPr>
                <a:spLocks noChangeArrowheads="1"/>
              </p:cNvSpPr>
              <p:nvPr/>
            </p:nvSpPr>
            <p:spPr bwMode="auto">
              <a:xfrm>
                <a:off x="7307972" y="3944960"/>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2" name="Line 7"/>
              <p:cNvSpPr>
                <a:spLocks noChangeShapeType="1"/>
              </p:cNvSpPr>
              <p:nvPr/>
            </p:nvSpPr>
            <p:spPr bwMode="auto">
              <a:xfrm flipH="1">
                <a:off x="8198535" y="4430628"/>
                <a:ext cx="1269911" cy="0"/>
              </a:xfrm>
              <a:prstGeom prst="line">
                <a:avLst/>
              </a:prstGeom>
              <a:noFill/>
              <a:ln w="19050">
                <a:solidFill>
                  <a:srgbClr val="000000"/>
                </a:solidFill>
                <a:round/>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53"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54" name="直接连接符 53"/>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55" name="Text Box 108"/>
              <p:cNvSpPr txBox="1">
                <a:spLocks noChangeArrowheads="1"/>
              </p:cNvSpPr>
              <p:nvPr/>
            </p:nvSpPr>
            <p:spPr bwMode="auto">
              <a:xfrm>
                <a:off x="729394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6" name="Text Box 107"/>
              <p:cNvSpPr txBox="1">
                <a:spLocks noChangeArrowheads="1"/>
              </p:cNvSpPr>
              <p:nvPr/>
            </p:nvSpPr>
            <p:spPr bwMode="auto">
              <a:xfrm>
                <a:off x="8065135"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14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B</a:t>
                </a: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4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128940" y="3718050"/>
            <a:ext cx="2684736" cy="2237034"/>
            <a:chOff x="9570314" y="4133352"/>
            <a:chExt cx="2831558" cy="2359372"/>
          </a:xfrm>
        </p:grpSpPr>
        <p:sp>
          <p:nvSpPr>
            <p:cNvPr id="62"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3" name="组合 62"/>
            <p:cNvGrpSpPr/>
            <p:nvPr/>
          </p:nvGrpSpPr>
          <p:grpSpPr>
            <a:xfrm>
              <a:off x="9570314" y="4306510"/>
              <a:ext cx="2831558" cy="1951958"/>
              <a:chOff x="9570314" y="4306510"/>
              <a:chExt cx="2831558" cy="1951958"/>
            </a:xfrm>
          </p:grpSpPr>
          <p:sp>
            <p:nvSpPr>
              <p:cNvPr id="65" name="Rectangle 104"/>
              <p:cNvSpPr>
                <a:spLocks noChangeArrowheads="1"/>
              </p:cNvSpPr>
              <p:nvPr/>
            </p:nvSpPr>
            <p:spPr bwMode="auto">
              <a:xfrm>
                <a:off x="10346761" y="5831752"/>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R2</a:t>
                </a:r>
              </a:p>
            </p:txBody>
          </p:sp>
          <p:sp>
            <p:nvSpPr>
              <p:cNvPr id="66" name="Rectangle 104"/>
              <p:cNvSpPr>
                <a:spLocks noChangeArrowheads="1"/>
              </p:cNvSpPr>
              <p:nvPr/>
            </p:nvSpPr>
            <p:spPr bwMode="auto">
              <a:xfrm>
                <a:off x="10346761" y="5069131"/>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sp>
            <p:nvSpPr>
              <p:cNvPr id="67" name="Rectangle 104"/>
              <p:cNvSpPr>
                <a:spLocks noChangeArrowheads="1"/>
              </p:cNvSpPr>
              <p:nvPr/>
            </p:nvSpPr>
            <p:spPr bwMode="auto">
              <a:xfrm>
                <a:off x="10346761" y="4306510"/>
                <a:ext cx="1136184" cy="426716"/>
              </a:xfrm>
              <a:prstGeom prst="rect">
                <a:avLst/>
              </a:prstGeom>
              <a:solidFill>
                <a:srgbClr val="FFCCFF"/>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sp>
            <p:nvSpPr>
              <p:cNvPr id="68" name="Line 7"/>
              <p:cNvSpPr>
                <a:spLocks noChangeShapeType="1"/>
              </p:cNvSpPr>
              <p:nvPr/>
            </p:nvSpPr>
            <p:spPr bwMode="auto">
              <a:xfrm>
                <a:off x="9570314" y="4449678"/>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69" name="直接连接符 68"/>
              <p:cNvCxnSpPr/>
              <p:nvPr/>
            </p:nvCxnSpPr>
            <p:spPr>
              <a:xfrm flipH="1">
                <a:off x="9570316" y="462337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70" name="等腰三角形 69"/>
              <p:cNvSpPr/>
              <p:nvPr/>
            </p:nvSpPr>
            <p:spPr>
              <a:xfrm rot="16200000">
                <a:off x="9846310" y="4549014"/>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71" name="Line 7"/>
              <p:cNvSpPr>
                <a:spLocks noChangeShapeType="1"/>
              </p:cNvSpPr>
              <p:nvPr/>
            </p:nvSpPr>
            <p:spPr bwMode="auto">
              <a:xfrm>
                <a:off x="9570314" y="5212354"/>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2" name="组合 71"/>
              <p:cNvGrpSpPr/>
              <p:nvPr/>
            </p:nvGrpSpPr>
            <p:grpSpPr>
              <a:xfrm rot="16200000">
                <a:off x="9875015" y="4992260"/>
                <a:ext cx="159131" cy="768533"/>
                <a:chOff x="6722147" y="6427719"/>
                <a:chExt cx="159131" cy="768533"/>
              </a:xfrm>
            </p:grpSpPr>
            <p:cxnSp>
              <p:nvCxnSpPr>
                <p:cNvPr id="87" name="直接连接符 86"/>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8" name="等腰三角形 87"/>
                <p:cNvSpPr/>
                <p:nvPr/>
              </p:nvSpPr>
              <p:spPr>
                <a:xfrm>
                  <a:off x="6722147"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73" name="Line 7"/>
              <p:cNvSpPr>
                <a:spLocks noChangeShapeType="1"/>
              </p:cNvSpPr>
              <p:nvPr/>
            </p:nvSpPr>
            <p:spPr bwMode="auto">
              <a:xfrm>
                <a:off x="9570314" y="597503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74" name="组合 73"/>
              <p:cNvGrpSpPr/>
              <p:nvPr/>
            </p:nvGrpSpPr>
            <p:grpSpPr>
              <a:xfrm rot="16200000">
                <a:off x="9875015" y="5764461"/>
                <a:ext cx="159131" cy="768533"/>
                <a:chOff x="6712622" y="6427719"/>
                <a:chExt cx="159131" cy="768533"/>
              </a:xfrm>
            </p:grpSpPr>
            <p:cxnSp>
              <p:nvCxnSpPr>
                <p:cNvPr id="85" name="直接连接符 8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86" name="等腰三角形 8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75" name="直接箭头连接符 74"/>
              <p:cNvCxnSpPr/>
              <p:nvPr/>
            </p:nvCxnSpPr>
            <p:spPr>
              <a:xfrm flipH="1">
                <a:off x="11489717" y="443401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6" name="直接箭头连接符 75"/>
              <p:cNvCxnSpPr/>
              <p:nvPr/>
            </p:nvCxnSpPr>
            <p:spPr>
              <a:xfrm flipH="1">
                <a:off x="11489717" y="4605726"/>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7" name="直接箭头连接符 76"/>
              <p:cNvCxnSpPr/>
              <p:nvPr/>
            </p:nvCxnSpPr>
            <p:spPr>
              <a:xfrm flipH="1">
                <a:off x="11489717" y="51960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8" name="直接箭头连接符 77"/>
              <p:cNvCxnSpPr/>
              <p:nvPr/>
            </p:nvCxnSpPr>
            <p:spPr>
              <a:xfrm flipH="1">
                <a:off x="11489717" y="536776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79" name="直接箭头连接符 78"/>
              <p:cNvCxnSpPr/>
              <p:nvPr/>
            </p:nvCxnSpPr>
            <p:spPr>
              <a:xfrm flipH="1">
                <a:off x="11489717" y="595808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80" name="直接箭头连接符 79"/>
              <p:cNvCxnSpPr/>
              <p:nvPr/>
            </p:nvCxnSpPr>
            <p:spPr>
              <a:xfrm flipH="1">
                <a:off x="11489717" y="6129794"/>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8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64"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9" name="组合 88"/>
          <p:cNvGrpSpPr/>
          <p:nvPr/>
        </p:nvGrpSpPr>
        <p:grpSpPr>
          <a:xfrm>
            <a:off x="5314790" y="1273116"/>
            <a:ext cx="3860030" cy="2327858"/>
            <a:chOff x="5547578" y="1554710"/>
            <a:chExt cx="4071125" cy="2455163"/>
          </a:xfrm>
        </p:grpSpPr>
        <p:sp>
          <p:nvSpPr>
            <p:cNvPr id="90" name="Rectangle 129"/>
            <p:cNvSpPr>
              <a:spLocks noChangeArrowheads="1"/>
            </p:cNvSpPr>
            <p:nvPr/>
          </p:nvSpPr>
          <p:spPr bwMode="auto">
            <a:xfrm>
              <a:off x="5734519" y="2277866"/>
              <a:ext cx="854734" cy="1572929"/>
            </a:xfrm>
            <a:prstGeom prst="rect">
              <a:avLst/>
            </a:prstGeom>
            <a:solidFill>
              <a:schemeClr val="accent6">
                <a:lumMod val="60000"/>
                <a:lumOff val="40000"/>
              </a:schemeClr>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MEM</a:t>
              </a:r>
              <a:endParaRPr lang="en-US" altLang="zh-CN" sz="3790" dirty="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91" name="直接连接符 90"/>
            <p:cNvCxnSpPr/>
            <p:nvPr/>
          </p:nvCxnSpPr>
          <p:spPr>
            <a:xfrm flipH="1">
              <a:off x="6589253" y="3281811"/>
              <a:ext cx="1103989"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2" name="等腰三角形 91"/>
            <p:cNvSpPr/>
            <p:nvPr/>
          </p:nvSpPr>
          <p:spPr>
            <a:xfrm rot="16200000">
              <a:off x="7038778" y="3197923"/>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3" name="Line 7"/>
            <p:cNvSpPr>
              <a:spLocks noChangeShapeType="1"/>
            </p:cNvSpPr>
            <p:nvPr/>
          </p:nvSpPr>
          <p:spPr bwMode="auto">
            <a:xfrm>
              <a:off x="6608304" y="3437742"/>
              <a:ext cx="110398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4" name="直接连接符 93"/>
            <p:cNvCxnSpPr/>
            <p:nvPr/>
          </p:nvCxnSpPr>
          <p:spPr>
            <a:xfrm>
              <a:off x="8632095" y="3453940"/>
              <a:ext cx="826697"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5" name="等腰三角形 94"/>
            <p:cNvSpPr/>
            <p:nvPr/>
          </p:nvSpPr>
          <p:spPr>
            <a:xfrm rot="5400000" flipH="1">
              <a:off x="8963127" y="339038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6" name="Line 7"/>
            <p:cNvSpPr>
              <a:spLocks noChangeShapeType="1"/>
            </p:cNvSpPr>
            <p:nvPr/>
          </p:nvSpPr>
          <p:spPr bwMode="auto">
            <a:xfrm flipH="1">
              <a:off x="8611328" y="2438217"/>
              <a:ext cx="85711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97" name="Rectangle 104"/>
            <p:cNvSpPr>
              <a:spLocks noChangeArrowheads="1"/>
            </p:cNvSpPr>
            <p:nvPr/>
          </p:nvSpPr>
          <p:spPr bwMode="auto">
            <a:xfrm>
              <a:off x="7719725" y="2344235"/>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98" name="Rectangle 104"/>
            <p:cNvSpPr>
              <a:spLocks noChangeArrowheads="1"/>
            </p:cNvSpPr>
            <p:nvPr/>
          </p:nvSpPr>
          <p:spPr bwMode="auto">
            <a:xfrm>
              <a:off x="7719725" y="3162923"/>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99" name="直接箭头连接符 98"/>
            <p:cNvCxnSpPr/>
            <p:nvPr/>
          </p:nvCxnSpPr>
          <p:spPr>
            <a:xfrm flipH="1">
              <a:off x="8630378" y="2662365"/>
              <a:ext cx="350678"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0" name="Line 127"/>
            <p:cNvSpPr>
              <a:spLocks noChangeShapeType="1"/>
            </p:cNvSpPr>
            <p:nvPr/>
          </p:nvSpPr>
          <p:spPr bwMode="auto">
            <a:xfrm>
              <a:off x="6364924"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01" name="Line 127"/>
            <p:cNvSpPr>
              <a:spLocks noChangeShapeType="1"/>
            </p:cNvSpPr>
            <p:nvPr/>
          </p:nvSpPr>
          <p:spPr bwMode="auto">
            <a:xfrm>
              <a:off x="5973906" y="1905637"/>
              <a:ext cx="1039" cy="358192"/>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2" name="直接箭头连接符 101"/>
            <p:cNvCxnSpPr/>
            <p:nvPr/>
          </p:nvCxnSpPr>
          <p:spPr>
            <a:xfrm>
              <a:off x="7884554" y="2861606"/>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3" name="Line 7"/>
            <p:cNvSpPr>
              <a:spLocks noChangeShapeType="1"/>
            </p:cNvSpPr>
            <p:nvPr/>
          </p:nvSpPr>
          <p:spPr bwMode="auto">
            <a:xfrm flipH="1">
              <a:off x="8623192" y="3289330"/>
              <a:ext cx="857118"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04" name="直接箭头连接符 103"/>
            <p:cNvCxnSpPr/>
            <p:nvPr/>
          </p:nvCxnSpPr>
          <p:spPr>
            <a:xfrm>
              <a:off x="8418364" y="286932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05" name="组合 104"/>
            <p:cNvGrpSpPr/>
            <p:nvPr/>
          </p:nvGrpSpPr>
          <p:grpSpPr>
            <a:xfrm>
              <a:off x="7901805" y="3608447"/>
              <a:ext cx="533810" cy="293603"/>
              <a:chOff x="1081011" y="4795829"/>
              <a:chExt cx="533810" cy="293603"/>
            </a:xfrm>
          </p:grpSpPr>
          <p:cxnSp>
            <p:nvCxnSpPr>
              <p:cNvPr id="114" name="直接箭头连接符 113"/>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15" name="直接箭头连接符 114"/>
              <p:cNvCxnSpPr/>
              <p:nvPr/>
            </p:nvCxnSpPr>
            <p:spPr>
              <a:xfrm flipV="1">
                <a:off x="1614821"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06"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8"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9"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0"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3" name="Line 7"/>
            <p:cNvSpPr>
              <a:spLocks noChangeShapeType="1"/>
            </p:cNvSpPr>
            <p:nvPr/>
          </p:nvSpPr>
          <p:spPr bwMode="auto">
            <a:xfrm flipH="1">
              <a:off x="6608304" y="2546541"/>
              <a:ext cx="1095208"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8425774" y="1010279"/>
            <a:ext cx="758321" cy="5011768"/>
            <a:chOff x="8828694" y="1277499"/>
            <a:chExt cx="799792" cy="5285849"/>
          </a:xfrm>
        </p:grpSpPr>
        <p:sp>
          <p:nvSpPr>
            <p:cNvPr id="117" name="Text Box 109"/>
            <p:cNvSpPr txBox="1">
              <a:spLocks noChangeArrowheads="1"/>
            </p:cNvSpPr>
            <p:nvPr/>
          </p:nvSpPr>
          <p:spPr bwMode="auto">
            <a:xfrm>
              <a:off x="8828694" y="1277499"/>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latin typeface="Segoe UI Black" panose="020B0A02040204020203" pitchFamily="34" charset="0"/>
                  <a:ea typeface="黑体" panose="02010609060101010101" pitchFamily="49" charset="-122"/>
                  <a:cs typeface="Segoe UI Black" panose="020B0A02040204020203" pitchFamily="34" charset="0"/>
                </a:rPr>
                <a:t>总线</a:t>
              </a:r>
              <a:endParaRPr lang="zh-CN" altLang="en-US" sz="3790" dirty="0">
                <a:latin typeface="Segoe UI Black" panose="020B0A02040204020203" pitchFamily="34" charset="0"/>
                <a:ea typeface="黑体" panose="02010609060101010101" pitchFamily="49" charset="-122"/>
                <a:cs typeface="Segoe UI Black" panose="020B0A02040204020203" pitchFamily="34" charset="0"/>
              </a:endParaRPr>
            </a:p>
          </p:txBody>
        </p:sp>
        <p:sp>
          <p:nvSpPr>
            <p:cNvPr id="118" name="上下箭头 117"/>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119" name="组合 118"/>
          <p:cNvGrpSpPr/>
          <p:nvPr/>
        </p:nvGrpSpPr>
        <p:grpSpPr>
          <a:xfrm>
            <a:off x="7484641" y="6138427"/>
            <a:ext cx="3770115" cy="434122"/>
            <a:chOff x="7406082" y="6264612"/>
            <a:chExt cx="3976293" cy="457863"/>
          </a:xfrm>
        </p:grpSpPr>
        <p:sp>
          <p:nvSpPr>
            <p:cNvPr id="120" name="Line 7"/>
            <p:cNvSpPr>
              <a:spLocks noChangeShapeType="1"/>
            </p:cNvSpPr>
            <p:nvPr/>
          </p:nvSpPr>
          <p:spPr bwMode="auto">
            <a:xfrm>
              <a:off x="7406082" y="6469122"/>
              <a:ext cx="66483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1" name="Line 6"/>
            <p:cNvSpPr>
              <a:spLocks noChangeShapeType="1"/>
            </p:cNvSpPr>
            <p:nvPr/>
          </p:nvSpPr>
          <p:spPr bwMode="auto">
            <a:xfrm>
              <a:off x="9492196" y="6469641"/>
              <a:ext cx="475093"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sp>
          <p:nvSpPr>
            <p:cNvPr id="122" name="Text Box 5"/>
            <p:cNvSpPr txBox="1">
              <a:spLocks noChangeArrowheads="1"/>
            </p:cNvSpPr>
            <p:nvPr/>
          </p:nvSpPr>
          <p:spPr bwMode="auto">
            <a:xfrm>
              <a:off x="7973822" y="626461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：数据流</a:t>
              </a:r>
              <a:endParaRPr lang="zh-CN" altLang="zh-CN" sz="3790" dirty="0">
                <a:latin typeface="Arial" panose="020B0604020202020204" pitchFamily="34" charset="0"/>
              </a:endParaRPr>
            </a:p>
          </p:txBody>
        </p:sp>
        <p:sp>
          <p:nvSpPr>
            <p:cNvPr id="123" name="Text Box 4"/>
            <p:cNvSpPr txBox="1">
              <a:spLocks noChangeArrowheads="1"/>
            </p:cNvSpPr>
            <p:nvPr/>
          </p:nvSpPr>
          <p:spPr bwMode="auto">
            <a:xfrm>
              <a:off x="9934623" y="6270842"/>
              <a:ext cx="1447752" cy="451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515" dirty="0">
                  <a:latin typeface="Times New Roman" panose="02020603050405020304" pitchFamily="18" charset="0"/>
                  <a:ea typeface="宋体" panose="02010600030101010101" pitchFamily="2" charset="-122"/>
                  <a:cs typeface="Times New Roman" panose="02020603050405020304" pitchFamily="18" charset="0"/>
                </a:rPr>
                <a:t>：控制流</a:t>
              </a:r>
              <a:endParaRPr lang="zh-CN" altLang="zh-CN" sz="3790" dirty="0">
                <a:latin typeface="Arial" panose="020B0604020202020204" pitchFamily="34" charset="0"/>
              </a:endParaRPr>
            </a:p>
          </p:txBody>
        </p:sp>
      </p:grpSp>
      <p:graphicFrame>
        <p:nvGraphicFramePr>
          <p:cNvPr id="124" name="表格 123"/>
          <p:cNvGraphicFramePr>
            <a:graphicFrameLocks noGrp="1"/>
          </p:cNvGraphicFramePr>
          <p:nvPr/>
        </p:nvGraphicFramePr>
        <p:xfrm>
          <a:off x="361743" y="3563743"/>
          <a:ext cx="5840842" cy="2379185"/>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0000"/>
                    </a:ext>
                  </a:extLst>
                </a:gridCol>
                <a:gridCol w="3585958">
                  <a:extLst>
                    <a:ext uri="{9D8B030D-6E8A-4147-A177-3AD203B41FA5}">
                      <a16:colId xmlns:a16="http://schemas.microsoft.com/office/drawing/2014/main" val="20001"/>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10001"/>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4"/>
                  </a:ext>
                </a:extLst>
              </a:tr>
            </a:tbl>
          </a:graphicData>
        </a:graphic>
      </p:graphicFrame>
      <p:grpSp>
        <p:nvGrpSpPr>
          <p:cNvPr id="125" name="组合 124"/>
          <p:cNvGrpSpPr/>
          <p:nvPr/>
        </p:nvGrpSpPr>
        <p:grpSpPr>
          <a:xfrm>
            <a:off x="9769525" y="1082304"/>
            <a:ext cx="1538354" cy="692725"/>
            <a:chOff x="10245931" y="1353464"/>
            <a:chExt cx="1622483" cy="730608"/>
          </a:xfrm>
        </p:grpSpPr>
        <p:sp>
          <p:nvSpPr>
            <p:cNvPr id="12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2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32" name="Text Box 109"/>
            <p:cNvSpPr txBox="1">
              <a:spLocks noChangeArrowheads="1"/>
            </p:cNvSpPr>
            <p:nvPr/>
          </p:nvSpPr>
          <p:spPr bwMode="auto">
            <a:xfrm>
              <a:off x="10245931" y="1353464"/>
              <a:ext cx="1622483" cy="34021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515" dirty="0">
                  <a:solidFill>
                    <a:srgbClr val="FF0000"/>
                  </a:solidFill>
                  <a:latin typeface="Segoe UI Black" panose="020B0A02040204020203" pitchFamily="34" charset="0"/>
                  <a:ea typeface="黑体" panose="02010609060101010101" pitchFamily="49" charset="-122"/>
                  <a:cs typeface="Segoe UI Black" panose="020B0A02040204020203" pitchFamily="34" charset="0"/>
                </a:rPr>
                <a:t>操作控制信号</a:t>
              </a:r>
              <a:endParaRPr lang="zh-CN" altLang="en-US" sz="3790" dirty="0">
                <a:solidFill>
                  <a:srgbClr val="FF0000"/>
                </a:solidFill>
                <a:latin typeface="Segoe UI Black" panose="020B0A02040204020203" pitchFamily="34" charset="0"/>
                <a:ea typeface="黑体" panose="02010609060101010101" pitchFamily="49" charset="-122"/>
                <a:cs typeface="Segoe UI Black" panose="020B0A02040204020203" pitchFamily="34" charset="0"/>
              </a:endParaRPr>
            </a:p>
          </p:txBody>
        </p:sp>
        <p:sp>
          <p:nvSpPr>
            <p:cNvPr id="13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86" name="TextBox 24"/>
          <p:cNvSpPr txBox="1"/>
          <p:nvPr/>
        </p:nvSpPr>
        <p:spPr>
          <a:xfrm>
            <a:off x="638" y="1505451"/>
            <a:ext cx="5099558" cy="1234697"/>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主要部件都连接在总线上</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各部件间通过总线进行传输</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aphicFrame>
        <p:nvGraphicFramePr>
          <p:cNvPr id="187" name="表格 186"/>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0000"/>
                    </a:ext>
                  </a:extLst>
                </a:gridCol>
                <a:gridCol w="3585958">
                  <a:extLst>
                    <a:ext uri="{9D8B030D-6E8A-4147-A177-3AD203B41FA5}">
                      <a16:colId xmlns:a16="http://schemas.microsoft.com/office/drawing/2014/main" val="20001"/>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10001"/>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10002"/>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188" name="表格 187"/>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0000"/>
                    </a:ext>
                  </a:extLst>
                </a:gridCol>
                <a:gridCol w="3585958">
                  <a:extLst>
                    <a:ext uri="{9D8B030D-6E8A-4147-A177-3AD203B41FA5}">
                      <a16:colId xmlns:a16="http://schemas.microsoft.com/office/drawing/2014/main" val="20001"/>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10001"/>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0003"/>
                  </a:ext>
                </a:extLst>
              </a:tr>
              <a:tr h="475837">
                <a:tc>
                  <a:txBody>
                    <a:bodyPr/>
                    <a:lstStyle/>
                    <a:p>
                      <a:pPr algn="l"/>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endParaRPr lang="zh-CN" altLang="en-US" sz="1700" kern="1200" dirty="0">
                        <a:solidFill>
                          <a:schemeClr val="dk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189" name="表格 188"/>
          <p:cNvGraphicFramePr>
            <a:graphicFrameLocks noGrp="1"/>
          </p:cNvGraphicFramePr>
          <p:nvPr/>
        </p:nvGraphicFramePr>
        <p:xfrm>
          <a:off x="361743" y="3563742"/>
          <a:ext cx="5840842" cy="2510239"/>
        </p:xfrm>
        <a:graphic>
          <a:graphicData uri="http://schemas.openxmlformats.org/drawingml/2006/table">
            <a:tbl>
              <a:tblPr firstRow="1" bandRow="1">
                <a:tableStyleId>{5C22544A-7EE6-4342-B048-85BDC9FD1C3A}</a:tableStyleId>
              </a:tblPr>
              <a:tblGrid>
                <a:gridCol w="2254884">
                  <a:extLst>
                    <a:ext uri="{9D8B030D-6E8A-4147-A177-3AD203B41FA5}">
                      <a16:colId xmlns:a16="http://schemas.microsoft.com/office/drawing/2014/main" val="20000"/>
                    </a:ext>
                  </a:extLst>
                </a:gridCol>
                <a:gridCol w="3585958">
                  <a:extLst>
                    <a:ext uri="{9D8B030D-6E8A-4147-A177-3AD203B41FA5}">
                      <a16:colId xmlns:a16="http://schemas.microsoft.com/office/drawing/2014/main" val="20001"/>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控制信号</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作用说明</a:t>
                      </a: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err="1">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latin typeface="Segoe UI Black" panose="020B0A02040204020203" pitchFamily="34" charset="0"/>
                          <a:ea typeface="Segoe UI Black" panose="020B0A02040204020203" pitchFamily="34" charset="0"/>
                          <a:cs typeface="Segoe UI Black" panose="020B0A02040204020203" pitchFamily="34" charset="0"/>
                        </a:rPr>
                        <a:t>out</a:t>
                      </a:r>
                      <a:r>
                        <a:rPr lang="zh-CN" altLang="en-US" sz="1700" baseline="-250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700" baseline="-25000" dirty="0">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algn="ctr" defTabSz="914400" rtl="0" eaLnBrk="1" latinLnBrk="0" hangingPunct="1"/>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控制三态门将寄存器值输出到总线</a:t>
                      </a:r>
                    </a:p>
                  </a:txBody>
                  <a:tcPr marL="86699" marR="86699" marT="43349" marB="43349" anchor="ctr" anchorCtr="1"/>
                </a:tc>
                <a:extLst>
                  <a:ext uri="{0D108BD9-81ED-4DB2-BD59-A6C34878D82A}">
                    <a16:rowId xmlns:a16="http://schemas.microsoft.com/office/drawing/2014/main" val="10001"/>
                  </a:ext>
                </a:extLst>
              </a:tr>
              <a:tr h="60689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700"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r>
                        <a:rPr lang="zh-CN" altLang="en-US" sz="1700" baseline="-25000" dirty="0">
                          <a:solidFill>
                            <a:srgbClr val="0066FF"/>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baseline="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70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控制寄存器使能端将总线数据锁存（</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tx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ADD</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700" kern="1200" dirty="0">
                          <a:solidFill>
                            <a:schemeClr val="dk1"/>
                          </a:solidFill>
                          <a:latin typeface="微软雅黑" panose="020B0503020204020204" pitchFamily="34" charset="-122"/>
                          <a:ea typeface="微软雅黑" panose="020B0503020204020204" pitchFamily="34" charset="-122"/>
                          <a:cs typeface="+mn-cs"/>
                        </a:rPr>
                        <a:t>运算控制信号</a:t>
                      </a:r>
                    </a:p>
                  </a:txBody>
                  <a:tcPr marL="86699" marR="86699" marT="43349" marB="43349" anchor="ctr" anchorCtr="1"/>
                </a:tc>
                <a:extLst>
                  <a:ext uri="{0D108BD9-81ED-4DB2-BD59-A6C34878D82A}">
                    <a16:rowId xmlns:a16="http://schemas.microsoft.com/office/drawing/2014/main" val="10003"/>
                  </a:ext>
                </a:extLst>
              </a:tr>
              <a:tr h="475837">
                <a:tc>
                  <a:txBody>
                    <a:bodyPr/>
                    <a:lstStyle/>
                    <a:p>
                      <a:pPr algn="l"/>
                      <a:r>
                        <a:rPr lang="en-US" altLang="zh-CN" sz="17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r>
                        <a:rPr lang="zh-CN" altLang="en-US" sz="1700" dirty="0">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700" dirty="0">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700" dirty="0">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ctr"/>
                      <a:r>
                        <a:rPr lang="zh-CN" altLang="en-US" sz="1700" kern="1200" dirty="0">
                          <a:solidFill>
                            <a:schemeClr val="dk1"/>
                          </a:solidFill>
                          <a:latin typeface="微软雅黑" panose="020B0503020204020204" pitchFamily="34" charset="-122"/>
                          <a:ea typeface="微软雅黑" panose="020B0503020204020204" pitchFamily="34" charset="-122"/>
                          <a:cs typeface="+mn-cs"/>
                        </a:rPr>
                        <a:t>内存读写控制信号（</a:t>
                      </a:r>
                      <a:r>
                        <a:rPr lang="zh-CN" altLang="en-US" sz="1700" kern="1200" dirty="0">
                          <a:solidFill>
                            <a:srgbClr val="0066FF"/>
                          </a:solidFill>
                          <a:latin typeface="微软雅黑" panose="020B0503020204020204" pitchFamily="34" charset="-122"/>
                          <a:ea typeface="微软雅黑" panose="020B0503020204020204" pitchFamily="34" charset="-122"/>
                          <a:cs typeface="+mn-cs"/>
                        </a:rPr>
                        <a:t>时钟驱动</a:t>
                      </a:r>
                      <a:r>
                        <a:rPr lang="zh-CN" altLang="en-US" sz="1700" kern="1200" dirty="0">
                          <a:solidFill>
                            <a:schemeClr val="dk1"/>
                          </a:solidFill>
                          <a:latin typeface="微软雅黑" panose="020B0503020204020204" pitchFamily="34" charset="-122"/>
                          <a:ea typeface="微软雅黑" panose="020B0503020204020204" pitchFamily="34" charset="-122"/>
                          <a:cs typeface="+mn-cs"/>
                        </a:rPr>
                        <a:t>）</a:t>
                      </a:r>
                    </a:p>
                  </a:txBody>
                  <a:tcPr marL="86699" marR="86699" marT="43349" marB="43349" anchor="ctr" anchorCtr="1"/>
                </a:tc>
                <a:extLst>
                  <a:ext uri="{0D108BD9-81ED-4DB2-BD59-A6C34878D82A}">
                    <a16:rowId xmlns:a16="http://schemas.microsoft.com/office/drawing/2014/main" val="10004"/>
                  </a:ext>
                </a:extLst>
              </a:tr>
            </a:tbl>
          </a:graphicData>
        </a:graphic>
      </p:graphicFrame>
      <p:sp>
        <p:nvSpPr>
          <p:cNvPr id="190" name="Line 7"/>
          <p:cNvSpPr>
            <a:spLocks noChangeShapeType="1"/>
          </p:cNvSpPr>
          <p:nvPr/>
        </p:nvSpPr>
        <p:spPr bwMode="auto">
          <a:xfrm flipH="1">
            <a:off x="7383094" y="3721241"/>
            <a:ext cx="1649259" cy="0"/>
          </a:xfrm>
          <a:prstGeom prst="line">
            <a:avLst/>
          </a:prstGeom>
          <a:noFill/>
          <a:ln w="57150" cap="sq">
            <a:solidFill>
              <a:srgbClr val="00B05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1" name="Rectangle 104"/>
          <p:cNvSpPr>
            <a:spLocks noChangeArrowheads="1"/>
          </p:cNvSpPr>
          <p:nvPr/>
        </p:nvSpPr>
        <p:spPr bwMode="auto">
          <a:xfrm>
            <a:off x="6983904" y="3539427"/>
            <a:ext cx="399191" cy="404590"/>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1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192" name="Rectangle 104"/>
          <p:cNvSpPr>
            <a:spLocks noChangeArrowheads="1"/>
          </p:cNvSpPr>
          <p:nvPr/>
        </p:nvSpPr>
        <p:spPr bwMode="auto">
          <a:xfrm>
            <a:off x="9865126" y="3882230"/>
            <a:ext cx="1077271" cy="404590"/>
          </a:xfrm>
          <a:prstGeom prst="rect">
            <a:avLst/>
          </a:prstGeom>
          <a:solidFill>
            <a:srgbClr val="00B050"/>
          </a:solidFill>
          <a:ln w="28575">
            <a:solidFill>
              <a:schemeClr val="tx1">
                <a:lumMod val="95000"/>
                <a:lumOff val="5000"/>
              </a:schemeClr>
            </a:solidFill>
          </a:ln>
          <a:effectLst>
            <a:outerShdw blurRad="114300" dist="38100" dir="2700000" algn="tl"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93" name="组合 192"/>
          <p:cNvGrpSpPr/>
          <p:nvPr/>
        </p:nvGrpSpPr>
        <p:grpSpPr>
          <a:xfrm>
            <a:off x="9128942" y="4107226"/>
            <a:ext cx="728683" cy="150880"/>
            <a:chOff x="9570316" y="4543811"/>
            <a:chExt cx="768533" cy="159131"/>
          </a:xfrm>
        </p:grpSpPr>
        <p:cxnSp>
          <p:nvCxnSpPr>
            <p:cNvPr id="194" name="直接连接符 193"/>
            <p:cNvCxnSpPr/>
            <p:nvPr/>
          </p:nvCxnSpPr>
          <p:spPr>
            <a:xfrm flipH="1">
              <a:off x="9570316" y="4623376"/>
              <a:ext cx="768533"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195" name="等腰三角形 194"/>
            <p:cNvSpPr/>
            <p:nvPr/>
          </p:nvSpPr>
          <p:spPr>
            <a:xfrm rot="16200000">
              <a:off x="9846310" y="4549014"/>
              <a:ext cx="159131" cy="148725"/>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6" name="上下箭头 195"/>
          <p:cNvSpPr/>
          <p:nvPr/>
        </p:nvSpPr>
        <p:spPr>
          <a:xfrm>
            <a:off x="8993658" y="1087400"/>
            <a:ext cx="177326" cy="4934647"/>
          </a:xfrm>
          <a:prstGeom prst="upDownArrow">
            <a:avLst/>
          </a:prstGeom>
          <a:solidFill>
            <a:srgbClr val="00B050"/>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sp>
        <p:nvSpPr>
          <p:cNvPr id="197" name="Text Box 46"/>
          <p:cNvSpPr txBox="1">
            <a:spLocks noChangeArrowheads="1"/>
          </p:cNvSpPr>
          <p:nvPr/>
        </p:nvSpPr>
        <p:spPr bwMode="auto">
          <a:xfrm>
            <a:off x="6540427" y="3716616"/>
            <a:ext cx="679449" cy="28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98" name="Text Box 31"/>
          <p:cNvSpPr txBox="1">
            <a:spLocks noChangeArrowheads="1"/>
          </p:cNvSpPr>
          <p:nvPr/>
        </p:nvSpPr>
        <p:spPr bwMode="auto">
          <a:xfrm>
            <a:off x="11025208" y="4117095"/>
            <a:ext cx="760195"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 name="组合 5"/>
          <p:cNvGrpSpPr/>
          <p:nvPr/>
        </p:nvGrpSpPr>
        <p:grpSpPr>
          <a:xfrm>
            <a:off x="9621904" y="1713574"/>
            <a:ext cx="1556581" cy="1457131"/>
            <a:chOff x="10090237" y="2019256"/>
            <a:chExt cx="1641707" cy="1536818"/>
          </a:xfrm>
        </p:grpSpPr>
        <p:sp>
          <p:nvSpPr>
            <p:cNvPr id="7" name="Rectangle 104"/>
            <p:cNvSpPr>
              <a:spLocks noChangeArrowheads="1"/>
            </p:cNvSpPr>
            <p:nvPr/>
          </p:nvSpPr>
          <p:spPr bwMode="auto">
            <a:xfrm>
              <a:off x="10090237" y="2791281"/>
              <a:ext cx="635080"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8" name="Rectangle 104"/>
            <p:cNvSpPr>
              <a:spLocks noChangeArrowheads="1"/>
            </p:cNvSpPr>
            <p:nvPr/>
          </p:nvSpPr>
          <p:spPr bwMode="auto">
            <a:xfrm>
              <a:off x="10097109" y="2019256"/>
              <a:ext cx="1634835"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 name="Line 7"/>
            <p:cNvSpPr>
              <a:spLocks noChangeShapeType="1"/>
            </p:cNvSpPr>
            <p:nvPr/>
          </p:nvSpPr>
          <p:spPr bwMode="auto">
            <a:xfrm rot="16200000">
              <a:off x="10326285" y="3392413"/>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sp>
          <p:nvSpPr>
            <p:cNvPr id="10" name="Line 7"/>
            <p:cNvSpPr>
              <a:spLocks noChangeShapeType="1"/>
            </p:cNvSpPr>
            <p:nvPr/>
          </p:nvSpPr>
          <p:spPr bwMode="auto">
            <a:xfrm rot="16200000">
              <a:off x="10244116" y="2625576"/>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9129556" y="2960862"/>
            <a:ext cx="2652442" cy="801976"/>
            <a:chOff x="9570959" y="3334756"/>
            <a:chExt cx="2797497" cy="845834"/>
          </a:xfrm>
        </p:grpSpPr>
        <p:sp>
          <p:nvSpPr>
            <p:cNvPr id="25" name="Text Box 36"/>
            <p:cNvSpPr txBox="1">
              <a:spLocks noChangeArrowheads="1"/>
            </p:cNvSpPr>
            <p:nvPr/>
          </p:nvSpPr>
          <p:spPr bwMode="auto">
            <a:xfrm>
              <a:off x="11566688" y="3334756"/>
              <a:ext cx="801768" cy="404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6" name="组合 25"/>
            <p:cNvGrpSpPr/>
            <p:nvPr/>
          </p:nvGrpSpPr>
          <p:grpSpPr>
            <a:xfrm>
              <a:off x="9570959" y="3543889"/>
              <a:ext cx="2781789" cy="636701"/>
              <a:chOff x="9570959" y="3543889"/>
              <a:chExt cx="2781789" cy="636701"/>
            </a:xfrm>
          </p:grpSpPr>
          <p:sp>
            <p:nvSpPr>
              <p:cNvPr id="27"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705"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8"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9" name="组合 28"/>
              <p:cNvGrpSpPr/>
              <p:nvPr/>
            </p:nvGrpSpPr>
            <p:grpSpPr>
              <a:xfrm rot="16200000">
                <a:off x="9875660" y="3482511"/>
                <a:ext cx="159131" cy="768533"/>
                <a:chOff x="6712622" y="6427719"/>
                <a:chExt cx="159131" cy="768533"/>
              </a:xfrm>
            </p:grpSpPr>
            <p:cxnSp>
              <p:nvCxnSpPr>
                <p:cNvPr id="33" name="直接连接符 32"/>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34" name="等腰三角形 33"/>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30" name="直接箭头连接符 29"/>
              <p:cNvCxnSpPr/>
              <p:nvPr/>
            </p:nvCxnSpPr>
            <p:spPr>
              <a:xfrm flipH="1">
                <a:off x="11489717" y="367198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31" name="直接箭头连接符 30"/>
              <p:cNvCxnSpPr/>
              <p:nvPr/>
            </p:nvCxnSpPr>
            <p:spPr>
              <a:xfrm flipH="1">
                <a:off x="11489717" y="3843692"/>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32" name="Text Box 35"/>
              <p:cNvSpPr txBox="1">
                <a:spLocks noChangeArrowheads="1"/>
              </p:cNvSpPr>
              <p:nvPr/>
            </p:nvSpPr>
            <p:spPr bwMode="auto">
              <a:xfrm>
                <a:off x="11550980" y="377567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134" name="组合 133"/>
          <p:cNvGrpSpPr/>
          <p:nvPr/>
        </p:nvGrpSpPr>
        <p:grpSpPr>
          <a:xfrm>
            <a:off x="5314790" y="314874"/>
            <a:ext cx="6498886" cy="6017951"/>
            <a:chOff x="5547578" y="544064"/>
            <a:chExt cx="6854294" cy="6347058"/>
          </a:xfrm>
        </p:grpSpPr>
        <p:grpSp>
          <p:nvGrpSpPr>
            <p:cNvPr id="135" name="组合 134"/>
            <p:cNvGrpSpPr/>
            <p:nvPr/>
          </p:nvGrpSpPr>
          <p:grpSpPr>
            <a:xfrm>
              <a:off x="5547578" y="544064"/>
              <a:ext cx="6854294" cy="5948660"/>
              <a:chOff x="5547578" y="544064"/>
              <a:chExt cx="6854294" cy="5948660"/>
            </a:xfrm>
          </p:grpSpPr>
          <p:grpSp>
            <p:nvGrpSpPr>
              <p:cNvPr id="137" name="组合 136"/>
              <p:cNvGrpSpPr/>
              <p:nvPr/>
            </p:nvGrpSpPr>
            <p:grpSpPr>
              <a:xfrm>
                <a:off x="5547578" y="544064"/>
                <a:ext cx="6854294" cy="5948660"/>
                <a:chOff x="5547578" y="544064"/>
                <a:chExt cx="6854294" cy="5948660"/>
              </a:xfrm>
            </p:grpSpPr>
            <p:sp>
              <p:nvSpPr>
                <p:cNvPr id="141" name="Rectangle 115"/>
                <p:cNvSpPr>
                  <a:spLocks noChangeArrowheads="1"/>
                </p:cNvSpPr>
                <p:nvPr/>
              </p:nvSpPr>
              <p:spPr bwMode="auto">
                <a:xfrm>
                  <a:off x="10678657" y="544064"/>
                  <a:ext cx="1355320" cy="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endParaRPr lang="en-US" altLang="zh-CN" sz="3790" dirty="0">
                    <a:solidFill>
                      <a:schemeClr val="accent5"/>
                    </a:solidFill>
                    <a:latin typeface="Arial" panose="020B0604020202020204" pitchFamily="34" charset="0"/>
                  </a:endParaRPr>
                </a:p>
              </p:txBody>
            </p:sp>
            <p:cxnSp>
              <p:nvCxnSpPr>
                <p:cNvPr id="142" name="直接箭头连接符 141"/>
                <p:cNvCxnSpPr/>
                <p:nvPr/>
              </p:nvCxnSpPr>
              <p:spPr>
                <a:xfrm>
                  <a:off x="7177868" y="19178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3" name="直接箭头连接符 142"/>
                <p:cNvCxnSpPr/>
                <p:nvPr/>
              </p:nvCxnSpPr>
              <p:spPr>
                <a:xfrm>
                  <a:off x="7177868" y="208473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44" name="Text Box 54"/>
                <p:cNvSpPr txBox="1">
                  <a:spLocks noChangeArrowheads="1"/>
                </p:cNvSpPr>
                <p:nvPr/>
              </p:nvSpPr>
              <p:spPr bwMode="auto">
                <a:xfrm>
                  <a:off x="7094351" y="156438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52"/>
                <p:cNvSpPr txBox="1">
                  <a:spLocks noChangeArrowheads="1"/>
                </p:cNvSpPr>
                <p:nvPr/>
              </p:nvSpPr>
              <p:spPr bwMode="auto">
                <a:xfrm>
                  <a:off x="7097719" y="2089610"/>
                  <a:ext cx="1013634"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6" name="Text Box 36"/>
                <p:cNvSpPr txBox="1">
                  <a:spLocks noChangeArrowheads="1"/>
                </p:cNvSpPr>
                <p:nvPr/>
              </p:nvSpPr>
              <p:spPr bwMode="auto">
                <a:xfrm>
                  <a:off x="11566692" y="3334754"/>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47" name="直接箭头连接符 146"/>
                <p:cNvCxnSpPr/>
                <p:nvPr/>
              </p:nvCxnSpPr>
              <p:spPr>
                <a:xfrm>
                  <a:off x="7042434" y="574979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48" name="组合 147"/>
                <p:cNvGrpSpPr/>
                <p:nvPr/>
              </p:nvGrpSpPr>
              <p:grpSpPr>
                <a:xfrm>
                  <a:off x="6909129" y="4150680"/>
                  <a:ext cx="2018830" cy="942122"/>
                  <a:chOff x="5296743" y="3767069"/>
                  <a:chExt cx="2018830" cy="942122"/>
                </a:xfrm>
              </p:grpSpPr>
              <p:cxnSp>
                <p:nvCxnSpPr>
                  <p:cNvPr id="182" name="直接箭头连接符 181"/>
                  <p:cNvCxnSpPr/>
                  <p:nvPr/>
                </p:nvCxnSpPr>
                <p:spPr>
                  <a:xfrm>
                    <a:off x="5296743" y="3767069"/>
                    <a:ext cx="393642"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3" name="直接箭头连接符 182"/>
                  <p:cNvCxnSpPr/>
                  <p:nvPr/>
                </p:nvCxnSpPr>
                <p:spPr>
                  <a:xfrm flipH="1">
                    <a:off x="6771313" y="4451527"/>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4" name="直接箭头连接符 183"/>
                  <p:cNvCxnSpPr/>
                  <p:nvPr/>
                </p:nvCxnSpPr>
                <p:spPr>
                  <a:xfrm flipH="1">
                    <a:off x="6634541" y="458031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5" name="直接箭头连接符 184"/>
                  <p:cNvCxnSpPr/>
                  <p:nvPr/>
                </p:nvCxnSpPr>
                <p:spPr>
                  <a:xfrm flipH="1">
                    <a:off x="6517629" y="470919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49" name="Text Box 123"/>
                <p:cNvSpPr txBox="1">
                  <a:spLocks noChangeArrowheads="1"/>
                </p:cNvSpPr>
                <p:nvPr/>
              </p:nvSpPr>
              <p:spPr bwMode="auto">
                <a:xfrm>
                  <a:off x="8973365" y="4621458"/>
                  <a:ext cx="62313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0" name="Text Box 105"/>
                <p:cNvSpPr txBox="1">
                  <a:spLocks noChangeArrowheads="1"/>
                </p:cNvSpPr>
                <p:nvPr/>
              </p:nvSpPr>
              <p:spPr bwMode="auto">
                <a:xfrm>
                  <a:off x="8742968" y="4834332"/>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1" name="Text Box 46"/>
                <p:cNvSpPr txBox="1">
                  <a:spLocks noChangeArrowheads="1"/>
                </p:cNvSpPr>
                <p:nvPr/>
              </p:nvSpPr>
              <p:spPr bwMode="auto">
                <a:xfrm>
                  <a:off x="6840242" y="4131840"/>
                  <a:ext cx="716606" cy="30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2" name="Text Box 38"/>
                <p:cNvSpPr txBox="1">
                  <a:spLocks noChangeArrowheads="1"/>
                </p:cNvSpPr>
                <p:nvPr/>
              </p:nvSpPr>
              <p:spPr bwMode="auto">
                <a:xfrm>
                  <a:off x="6986906" y="572810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3"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4" name="Text Box 32"/>
                <p:cNvSpPr txBox="1">
                  <a:spLocks noChangeArrowheads="1"/>
                </p:cNvSpPr>
                <p:nvPr/>
              </p:nvSpPr>
              <p:spPr bwMode="auto">
                <a:xfrm>
                  <a:off x="11562587" y="4133352"/>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55" name="直接箭头连接符 154"/>
                <p:cNvCxnSpPr/>
                <p:nvPr/>
              </p:nvCxnSpPr>
              <p:spPr>
                <a:xfrm flipH="1">
                  <a:off x="11489717" y="4434015"/>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6" name="直接箭头连接符 155"/>
                <p:cNvCxnSpPr/>
                <p:nvPr/>
              </p:nvCxnSpPr>
              <p:spPr>
                <a:xfrm flipH="1">
                  <a:off x="11489717" y="4605726"/>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7" name="直接箭头连接符 156"/>
                <p:cNvCxnSpPr/>
                <p:nvPr/>
              </p:nvCxnSpPr>
              <p:spPr>
                <a:xfrm flipH="1">
                  <a:off x="11489717" y="5196049"/>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8" name="直接箭头连接符 157"/>
                <p:cNvCxnSpPr/>
                <p:nvPr/>
              </p:nvCxnSpPr>
              <p:spPr>
                <a:xfrm flipH="1">
                  <a:off x="11489717" y="5367760"/>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59" name="直接箭头连接符 158"/>
                <p:cNvCxnSpPr/>
                <p:nvPr/>
              </p:nvCxnSpPr>
              <p:spPr>
                <a:xfrm flipH="1">
                  <a:off x="11489717" y="5958083"/>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60" name="直接箭头连接符 159"/>
                <p:cNvCxnSpPr/>
                <p:nvPr/>
              </p:nvCxnSpPr>
              <p:spPr>
                <a:xfrm flipH="1">
                  <a:off x="11489717" y="6129794"/>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1" name="Text Box 31"/>
                <p:cNvSpPr txBox="1">
                  <a:spLocks noChangeArrowheads="1"/>
                </p:cNvSpPr>
                <p:nvPr/>
              </p:nvSpPr>
              <p:spPr bwMode="auto">
                <a:xfrm>
                  <a:off x="11567935" y="4554405"/>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R0</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2" name="Text Box 28"/>
                <p:cNvSpPr txBox="1">
                  <a:spLocks noChangeArrowheads="1"/>
                </p:cNvSpPr>
                <p:nvPr/>
              </p:nvSpPr>
              <p:spPr bwMode="auto">
                <a:xfrm>
                  <a:off x="11588441" y="4890346"/>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3" name="Text Box 27"/>
                <p:cNvSpPr txBox="1">
                  <a:spLocks noChangeArrowheads="1"/>
                </p:cNvSpPr>
                <p:nvPr/>
              </p:nvSpPr>
              <p:spPr bwMode="auto">
                <a:xfrm>
                  <a:off x="11584229" y="5323190"/>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R1</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4" name="Text Box 24"/>
                <p:cNvSpPr txBox="1">
                  <a:spLocks noChangeArrowheads="1"/>
                </p:cNvSpPr>
                <p:nvPr/>
              </p:nvSpPr>
              <p:spPr bwMode="auto">
                <a:xfrm>
                  <a:off x="11600104" y="5659317"/>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65" name="Text Box 23"/>
                <p:cNvSpPr txBox="1">
                  <a:spLocks noChangeArrowheads="1"/>
                </p:cNvSpPr>
                <p:nvPr/>
              </p:nvSpPr>
              <p:spPr bwMode="auto">
                <a:xfrm>
                  <a:off x="11584229" y="6087811"/>
                  <a:ext cx="801768"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R2</a:t>
                  </a:r>
                  <a:r>
                    <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66" name="直接箭头连接符 165"/>
                <p:cNvCxnSpPr/>
                <p:nvPr/>
              </p:nvCxnSpPr>
              <p:spPr>
                <a:xfrm flipH="1">
                  <a:off x="8630378" y="2662365"/>
                  <a:ext cx="350678"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167" name="Line 127"/>
                <p:cNvSpPr>
                  <a:spLocks noChangeShapeType="1"/>
                </p:cNvSpPr>
                <p:nvPr/>
              </p:nvSpPr>
              <p:spPr bwMode="auto">
                <a:xfrm>
                  <a:off x="6364924"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sp>
              <p:nvSpPr>
                <p:cNvPr id="168" name="Line 127"/>
                <p:cNvSpPr>
                  <a:spLocks noChangeShapeType="1"/>
                </p:cNvSpPr>
                <p:nvPr/>
              </p:nvSpPr>
              <p:spPr bwMode="auto">
                <a:xfrm>
                  <a:off x="5973906" y="1905637"/>
                  <a:ext cx="1039" cy="358192"/>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solidFill>
                      <a:srgbClr val="FF0000"/>
                    </a:solidFill>
                    <a:latin typeface="Segoe UI Black" panose="020B0A02040204020203" pitchFamily="34" charset="0"/>
                    <a:cs typeface="Segoe UI Black" panose="020B0A02040204020203" pitchFamily="34" charset="0"/>
                  </a:endParaRPr>
                </a:p>
              </p:txBody>
            </p:sp>
            <p:cxnSp>
              <p:nvCxnSpPr>
                <p:cNvPr id="169" name="直接箭头连接符 168"/>
                <p:cNvCxnSpPr/>
                <p:nvPr/>
              </p:nvCxnSpPr>
              <p:spPr>
                <a:xfrm>
                  <a:off x="7884554" y="2861606"/>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71" name="直接箭头连接符 170"/>
                <p:cNvCxnSpPr/>
                <p:nvPr/>
              </p:nvCxnSpPr>
              <p:spPr>
                <a:xfrm>
                  <a:off x="8418364" y="286932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nvGrpSpPr>
                <p:cNvPr id="172" name="组合 171"/>
                <p:cNvGrpSpPr/>
                <p:nvPr/>
              </p:nvGrpSpPr>
              <p:grpSpPr>
                <a:xfrm>
                  <a:off x="7901805" y="3608447"/>
                  <a:ext cx="533810" cy="293603"/>
                  <a:chOff x="1081011" y="4795829"/>
                  <a:chExt cx="533810" cy="293603"/>
                </a:xfrm>
              </p:grpSpPr>
              <p:cxnSp>
                <p:nvCxnSpPr>
                  <p:cNvPr id="180" name="直接箭头连接符 179"/>
                  <p:cNvCxnSpPr/>
                  <p:nvPr/>
                </p:nvCxnSpPr>
                <p:spPr>
                  <a:xfrm flipV="1">
                    <a:off x="1081011" y="4797640"/>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81" name="直接箭头连接符 180"/>
                  <p:cNvCxnSpPr/>
                  <p:nvPr/>
                </p:nvCxnSpPr>
                <p:spPr>
                  <a:xfrm flipV="1">
                    <a:off x="1614821" y="4795829"/>
                    <a:ext cx="0" cy="291792"/>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73" name="Text Box 125"/>
                <p:cNvSpPr txBox="1">
                  <a:spLocks noChangeArrowheads="1"/>
                </p:cNvSpPr>
                <p:nvPr/>
              </p:nvSpPr>
              <p:spPr bwMode="auto">
                <a:xfrm>
                  <a:off x="5547578" y="1568073"/>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rite</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4" name="Text Box 126"/>
                <p:cNvSpPr txBox="1">
                  <a:spLocks noChangeArrowheads="1"/>
                </p:cNvSpPr>
                <p:nvPr/>
              </p:nvSpPr>
              <p:spPr bwMode="auto">
                <a:xfrm>
                  <a:off x="6145788" y="1554710"/>
                  <a:ext cx="763341" cy="42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b="1"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515"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ead</a:t>
                  </a:r>
                  <a:endParaRPr lang="en-US" altLang="zh-CN" sz="379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5" name="Text Box 50"/>
                <p:cNvSpPr txBox="1">
                  <a:spLocks noChangeArrowheads="1"/>
                </p:cNvSpPr>
                <p:nvPr/>
              </p:nvSpPr>
              <p:spPr bwMode="auto">
                <a:xfrm>
                  <a:off x="8902097" y="2483457"/>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6" name="Text Box 49"/>
                <p:cNvSpPr txBox="1">
                  <a:spLocks noChangeArrowheads="1"/>
                </p:cNvSpPr>
                <p:nvPr/>
              </p:nvSpPr>
              <p:spPr bwMode="auto">
                <a:xfrm>
                  <a:off x="8422990" y="2833538"/>
                  <a:ext cx="778920"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7" name="Text Box 48"/>
                <p:cNvSpPr txBox="1">
                  <a:spLocks noChangeArrowheads="1"/>
                </p:cNvSpPr>
                <p:nvPr/>
              </p:nvSpPr>
              <p:spPr bwMode="auto">
                <a:xfrm>
                  <a:off x="8428105" y="3604960"/>
                  <a:ext cx="878621"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8" name="Text Box 9"/>
                <p:cNvSpPr txBox="1">
                  <a:spLocks noChangeArrowheads="1"/>
                </p:cNvSpPr>
                <p:nvPr/>
              </p:nvSpPr>
              <p:spPr bwMode="auto">
                <a:xfrm>
                  <a:off x="7022171" y="2843141"/>
                  <a:ext cx="89855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9" name="Text Box 8"/>
                <p:cNvSpPr txBox="1">
                  <a:spLocks noChangeArrowheads="1"/>
                </p:cNvSpPr>
                <p:nvPr/>
              </p:nvSpPr>
              <p:spPr bwMode="auto">
                <a:xfrm>
                  <a:off x="7200881" y="3584808"/>
                  <a:ext cx="818819"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379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38" name="Text Box 35"/>
              <p:cNvSpPr txBox="1">
                <a:spLocks noChangeArrowheads="1"/>
              </p:cNvSpPr>
              <p:nvPr/>
            </p:nvSpPr>
            <p:spPr bwMode="auto">
              <a:xfrm>
                <a:off x="11550980" y="3775677"/>
                <a:ext cx="801768" cy="404913"/>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515"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515" baseline="-25000" dirty="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515"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39" name="直接箭头连接符 138"/>
              <p:cNvCxnSpPr/>
              <p:nvPr/>
            </p:nvCxnSpPr>
            <p:spPr>
              <a:xfrm flipH="1">
                <a:off x="11489717" y="3671981"/>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cxnSp>
            <p:nvCxnSpPr>
              <p:cNvPr id="140" name="直接箭头连接符 139"/>
              <p:cNvCxnSpPr/>
              <p:nvPr/>
            </p:nvCxnSpPr>
            <p:spPr>
              <a:xfrm flipH="1">
                <a:off x="11489717" y="3843692"/>
                <a:ext cx="544260" cy="0"/>
              </a:xfrm>
              <a:prstGeom prst="straightConnector1">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136" name="Line 6"/>
            <p:cNvSpPr>
              <a:spLocks noChangeShapeType="1"/>
            </p:cNvSpPr>
            <p:nvPr/>
          </p:nvSpPr>
          <p:spPr bwMode="auto">
            <a:xfrm>
              <a:off x="9922207" y="6891122"/>
              <a:ext cx="475093" cy="0"/>
            </a:xfrm>
            <a:prstGeom prst="line">
              <a:avLst/>
            </a:prstGeom>
            <a:noFill/>
            <a:ln w="381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down)">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6"/>
                                        </p:tgtEl>
                                        <p:attrNameLst>
                                          <p:attrName>style.visibility</p:attrName>
                                        </p:attrNameLst>
                                      </p:cBhvr>
                                      <p:to>
                                        <p:strVal val="visible"/>
                                      </p:to>
                                    </p:set>
                                    <p:animEffect transition="in" filter="wipe(left)">
                                      <p:cBhvr>
                                        <p:cTn id="12" dur="500"/>
                                        <p:tgtEl>
                                          <p:spTgt spid="1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left)">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wipe(left)">
                                      <p:cBhvr>
                                        <p:cTn id="32" dur="500"/>
                                        <p:tgtEl>
                                          <p:spTgt spid="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down)">
                                      <p:cBhvr>
                                        <p:cTn id="52" dur="500"/>
                                        <p:tgtEl>
                                          <p:spTgt spid="125"/>
                                        </p:tgtEl>
                                      </p:cBhvr>
                                    </p:animEffect>
                                  </p:childTnLst>
                                </p:cTn>
                              </p:par>
                            </p:childTnLst>
                          </p:cTn>
                        </p:par>
                        <p:par>
                          <p:cTn id="53" fill="hold">
                            <p:stCondLst>
                              <p:cond delay="500"/>
                            </p:stCondLst>
                            <p:childTnLst>
                              <p:par>
                                <p:cTn id="54" presetID="35" presetClass="emph" presetSubtype="0" repeatCount="3000" fill="hold" nodeType="afterEffect">
                                  <p:stCondLst>
                                    <p:cond delay="0"/>
                                  </p:stCondLst>
                                  <p:childTnLst>
                                    <p:anim calcmode="discrete" valueType="str">
                                      <p:cBhvr>
                                        <p:cTn id="55" dur="1000" fill="hold"/>
                                        <p:tgtEl>
                                          <p:spTgt spid="125"/>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nodeType="clickEffect">
                                  <p:stCondLst>
                                    <p:cond delay="0"/>
                                  </p:stCondLst>
                                  <p:childTnLst>
                                    <p:set>
                                      <p:cBhvr>
                                        <p:cTn id="59" dur="1" fill="hold">
                                          <p:stCondLst>
                                            <p:cond delay="0"/>
                                          </p:stCondLst>
                                        </p:cTn>
                                        <p:tgtEl>
                                          <p:spTgt spid="134"/>
                                        </p:tgtEl>
                                        <p:attrNameLst>
                                          <p:attrName>style.visibility</p:attrName>
                                        </p:attrNameLst>
                                      </p:cBhvr>
                                      <p:to>
                                        <p:strVal val="visible"/>
                                      </p:to>
                                    </p:set>
                                    <p:animEffect transition="in" filter="wipe(left)">
                                      <p:cBhvr>
                                        <p:cTn id="60" dur="1000"/>
                                        <p:tgtEl>
                                          <p:spTgt spid="1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24"/>
                                        </p:tgtEl>
                                        <p:attrNameLst>
                                          <p:attrName>style.visibility</p:attrName>
                                        </p:attrNameLst>
                                      </p:cBhvr>
                                      <p:to>
                                        <p:strVal val="visible"/>
                                      </p:to>
                                    </p:set>
                                    <p:animEffect transition="in" filter="wipe(left)">
                                      <p:cBhvr>
                                        <p:cTn id="65" dur="500"/>
                                        <p:tgtEl>
                                          <p:spTgt spid="1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87"/>
                                        </p:tgtEl>
                                        <p:attrNameLst>
                                          <p:attrName>style.visibility</p:attrName>
                                        </p:attrNameLst>
                                      </p:cBhvr>
                                      <p:to>
                                        <p:strVal val="visible"/>
                                      </p:to>
                                    </p:set>
                                    <p:animEffect transition="in" filter="wipe(left)">
                                      <p:cBhvr>
                                        <p:cTn id="70" dur="500"/>
                                        <p:tgtEl>
                                          <p:spTgt spid="18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8"/>
                                        </p:tgtEl>
                                        <p:attrNameLst>
                                          <p:attrName>style.visibility</p:attrName>
                                        </p:attrNameLst>
                                      </p:cBhvr>
                                      <p:to>
                                        <p:strVal val="visible"/>
                                      </p:to>
                                    </p:set>
                                    <p:animEffect transition="in" filter="wipe(left)">
                                      <p:cBhvr>
                                        <p:cTn id="75" dur="500"/>
                                        <p:tgtEl>
                                          <p:spTgt spid="18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left)">
                                      <p:cBhvr>
                                        <p:cTn id="80" dur="500"/>
                                        <p:tgtEl>
                                          <p:spTgt spid="18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98"/>
                                        </p:tgtEl>
                                        <p:attrNameLst>
                                          <p:attrName>style.visibility</p:attrName>
                                        </p:attrNameLst>
                                      </p:cBhvr>
                                      <p:to>
                                        <p:strVal val="visible"/>
                                      </p:to>
                                    </p:set>
                                    <p:animEffect transition="in" filter="wipe(right)">
                                      <p:cBhvr>
                                        <p:cTn id="85" dur="500"/>
                                        <p:tgtEl>
                                          <p:spTgt spid="198"/>
                                        </p:tgtEl>
                                      </p:cBhvr>
                                    </p:animEffect>
                                  </p:childTnLst>
                                </p:cTn>
                              </p:par>
                            </p:childTnLst>
                          </p:cTn>
                        </p:par>
                        <p:par>
                          <p:cTn id="86" fill="hold">
                            <p:stCondLst>
                              <p:cond delay="500"/>
                            </p:stCondLst>
                            <p:childTnLst>
                              <p:par>
                                <p:cTn id="87" presetID="22" presetClass="entr" presetSubtype="2" fill="hold" grpId="0" nodeType="after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right)">
                                      <p:cBhvr>
                                        <p:cTn id="89" dur="500"/>
                                        <p:tgtEl>
                                          <p:spTgt spid="192"/>
                                        </p:tgtEl>
                                      </p:cBhvr>
                                    </p:animEffect>
                                  </p:child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193"/>
                                        </p:tgtEl>
                                        <p:attrNameLst>
                                          <p:attrName>style.visibility</p:attrName>
                                        </p:attrNameLst>
                                      </p:cBhvr>
                                      <p:to>
                                        <p:strVal val="visible"/>
                                      </p:to>
                                    </p:set>
                                    <p:animEffect transition="in" filter="wipe(right)">
                                      <p:cBhvr>
                                        <p:cTn id="93" dur="500"/>
                                        <p:tgtEl>
                                          <p:spTgt spid="193"/>
                                        </p:tgtEl>
                                      </p:cBhvr>
                                    </p:animEffect>
                                  </p:childTnLst>
                                </p:cTn>
                              </p:par>
                            </p:childTnLst>
                          </p:cTn>
                        </p:par>
                        <p:par>
                          <p:cTn id="94" fill="hold">
                            <p:stCondLst>
                              <p:cond delay="1500"/>
                            </p:stCondLst>
                            <p:childTnLst>
                              <p:par>
                                <p:cTn id="95" presetID="22" presetClass="entr" presetSubtype="2" fill="hold" grpId="0" nodeType="afterEffect">
                                  <p:stCondLst>
                                    <p:cond delay="0"/>
                                  </p:stCondLst>
                                  <p:childTnLst>
                                    <p:set>
                                      <p:cBhvr>
                                        <p:cTn id="96" dur="1" fill="hold">
                                          <p:stCondLst>
                                            <p:cond delay="0"/>
                                          </p:stCondLst>
                                        </p:cTn>
                                        <p:tgtEl>
                                          <p:spTgt spid="196"/>
                                        </p:tgtEl>
                                        <p:attrNameLst>
                                          <p:attrName>style.visibility</p:attrName>
                                        </p:attrNameLst>
                                      </p:cBhvr>
                                      <p:to>
                                        <p:strVal val="visible"/>
                                      </p:to>
                                    </p:set>
                                    <p:animEffect transition="in" filter="wipe(right)">
                                      <p:cBhvr>
                                        <p:cTn id="97" dur="500"/>
                                        <p:tgtEl>
                                          <p:spTgt spid="196"/>
                                        </p:tgtEl>
                                      </p:cBhvr>
                                    </p:animEffect>
                                  </p:childTnLst>
                                </p:cTn>
                              </p:par>
                            </p:childTnLst>
                          </p:cTn>
                        </p:par>
                        <p:par>
                          <p:cTn id="98" fill="hold">
                            <p:stCondLst>
                              <p:cond delay="2000"/>
                            </p:stCondLst>
                            <p:childTnLst>
                              <p:par>
                                <p:cTn id="99" presetID="22" presetClass="entr" presetSubtype="2" fill="hold" grpId="0" nodeType="afterEffect">
                                  <p:stCondLst>
                                    <p:cond delay="0"/>
                                  </p:stCondLst>
                                  <p:childTnLst>
                                    <p:set>
                                      <p:cBhvr>
                                        <p:cTn id="100" dur="1" fill="hold">
                                          <p:stCondLst>
                                            <p:cond delay="0"/>
                                          </p:stCondLst>
                                        </p:cTn>
                                        <p:tgtEl>
                                          <p:spTgt spid="190"/>
                                        </p:tgtEl>
                                        <p:attrNameLst>
                                          <p:attrName>style.visibility</p:attrName>
                                        </p:attrNameLst>
                                      </p:cBhvr>
                                      <p:to>
                                        <p:strVal val="visible"/>
                                      </p:to>
                                    </p:set>
                                    <p:animEffect transition="in" filter="wipe(right)">
                                      <p:cBhvr>
                                        <p:cTn id="101" dur="500"/>
                                        <p:tgtEl>
                                          <p:spTgt spid="190"/>
                                        </p:tgtEl>
                                      </p:cBhvr>
                                    </p:animEffect>
                                  </p:childTnLst>
                                </p:cTn>
                              </p:par>
                            </p:childTnLst>
                          </p:cTn>
                        </p:par>
                        <p:par>
                          <p:cTn id="102" fill="hold">
                            <p:stCondLst>
                              <p:cond delay="2500"/>
                            </p:stCondLst>
                            <p:childTnLst>
                              <p:par>
                                <p:cTn id="103" presetID="22" presetClass="entr" presetSubtype="2" fill="hold" grpId="0" nodeType="afterEffect">
                                  <p:stCondLst>
                                    <p:cond delay="0"/>
                                  </p:stCondLst>
                                  <p:childTnLst>
                                    <p:set>
                                      <p:cBhvr>
                                        <p:cTn id="104" dur="1" fill="hold">
                                          <p:stCondLst>
                                            <p:cond delay="0"/>
                                          </p:stCondLst>
                                        </p:cTn>
                                        <p:tgtEl>
                                          <p:spTgt spid="197"/>
                                        </p:tgtEl>
                                        <p:attrNameLst>
                                          <p:attrName>style.visibility</p:attrName>
                                        </p:attrNameLst>
                                      </p:cBhvr>
                                      <p:to>
                                        <p:strVal val="visible"/>
                                      </p:to>
                                    </p:set>
                                    <p:animEffect transition="in" filter="wipe(right)">
                                      <p:cBhvr>
                                        <p:cTn id="105" dur="500"/>
                                        <p:tgtEl>
                                          <p:spTgt spid="197"/>
                                        </p:tgtEl>
                                      </p:cBhvr>
                                    </p:animEffect>
                                  </p:childTnLst>
                                </p:cTn>
                              </p:par>
                            </p:childTnLst>
                          </p:cTn>
                        </p:par>
                        <p:par>
                          <p:cTn id="106" fill="hold">
                            <p:stCondLst>
                              <p:cond delay="3000"/>
                            </p:stCondLst>
                            <p:childTnLst>
                              <p:par>
                                <p:cTn id="107" presetID="22" presetClass="entr" presetSubtype="2" fill="hold" grpId="0" nodeType="after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wipe(right)">
                                      <p:cBhvr>
                                        <p:cTn id="10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190" grpId="0" animBg="1"/>
      <p:bldP spid="191" grpId="0" animBg="1"/>
      <p:bldP spid="192" grpId="0" animBg="1"/>
      <p:bldP spid="196" grpId="0" animBg="1"/>
      <p:bldP spid="197" grpId="0"/>
      <p:bldP spid="1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多总线架构数据通路</a:t>
            </a:r>
          </a:p>
        </p:txBody>
      </p:sp>
      <p:sp>
        <p:nvSpPr>
          <p:cNvPr id="4" name="椭圆 3"/>
          <p:cNvSpPr/>
          <p:nvPr/>
        </p:nvSpPr>
        <p:spPr>
          <a:xfrm>
            <a:off x="4150392" y="1101641"/>
            <a:ext cx="7617456" cy="2119969"/>
          </a:xfrm>
          <a:prstGeom prst="ellipse">
            <a:avLst/>
          </a:prstGeom>
          <a:solidFill>
            <a:schemeClr val="accent6">
              <a:lumMod val="20000"/>
              <a:lumOff val="8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椭圆 4"/>
          <p:cNvSpPr/>
          <p:nvPr/>
        </p:nvSpPr>
        <p:spPr>
          <a:xfrm>
            <a:off x="1236046" y="2444792"/>
            <a:ext cx="4171388" cy="3956749"/>
          </a:xfrm>
          <a:prstGeom prst="ellipse">
            <a:avLst/>
          </a:prstGeom>
          <a:solidFill>
            <a:schemeClr val="accent3">
              <a:lumMod val="40000"/>
              <a:lumOff val="60000"/>
              <a:alpha val="48000"/>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 name="椭圆 5"/>
          <p:cNvSpPr/>
          <p:nvPr/>
        </p:nvSpPr>
        <p:spPr>
          <a:xfrm>
            <a:off x="913976" y="1312110"/>
            <a:ext cx="2582639" cy="1133924"/>
          </a:xfrm>
          <a:prstGeom prst="ellipse">
            <a:avLst/>
          </a:prstGeom>
          <a:solidFill>
            <a:srgbClr val="FFFF99">
              <a:alpha val="48000"/>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 name="矩形 7"/>
          <p:cNvSpPr/>
          <p:nvPr/>
        </p:nvSpPr>
        <p:spPr>
          <a:xfrm>
            <a:off x="6741836" y="4057196"/>
            <a:ext cx="953853" cy="1516028"/>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控制器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OC</a:t>
            </a: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a:t>
            </a:r>
          </a:p>
        </p:txBody>
      </p:sp>
      <p:grpSp>
        <p:nvGrpSpPr>
          <p:cNvPr id="9" name="组合 8"/>
          <p:cNvGrpSpPr/>
          <p:nvPr/>
        </p:nvGrpSpPr>
        <p:grpSpPr>
          <a:xfrm>
            <a:off x="5723542" y="4064827"/>
            <a:ext cx="1007777" cy="1516028"/>
            <a:chOff x="6075124" y="4537669"/>
            <a:chExt cx="1062890" cy="1598936"/>
          </a:xfrm>
        </p:grpSpPr>
        <p:sp>
          <p:nvSpPr>
            <p:cNvPr id="10" name="矩形 9"/>
            <p:cNvSpPr/>
            <p:nvPr/>
          </p:nvSpPr>
          <p:spPr>
            <a:xfrm>
              <a:off x="6075124" y="4537669"/>
              <a:ext cx="715492" cy="159893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序</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产</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生</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器</a:t>
              </a:r>
              <a:endPar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(TG)</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cxnSp>
          <p:nvCxnSpPr>
            <p:cNvPr id="11" name="直接连接符 10"/>
            <p:cNvCxnSpPr/>
            <p:nvPr/>
          </p:nvCxnSpPr>
          <p:spPr>
            <a:xfrm>
              <a:off x="6808886" y="4734771"/>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2" name="直接连接符 11"/>
            <p:cNvCxnSpPr/>
            <p:nvPr/>
          </p:nvCxnSpPr>
          <p:spPr>
            <a:xfrm>
              <a:off x="6808886" y="4965884"/>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3" name="直接连接符 12"/>
            <p:cNvCxnSpPr/>
            <p:nvPr/>
          </p:nvCxnSpPr>
          <p:spPr>
            <a:xfrm>
              <a:off x="6808886" y="5196996"/>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4" name="直接连接符 13"/>
            <p:cNvCxnSpPr/>
            <p:nvPr/>
          </p:nvCxnSpPr>
          <p:spPr>
            <a:xfrm>
              <a:off x="6808886" y="5428110"/>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5" name="直接连接符 14"/>
            <p:cNvCxnSpPr/>
            <p:nvPr/>
          </p:nvCxnSpPr>
          <p:spPr>
            <a:xfrm>
              <a:off x="6808886" y="5659223"/>
              <a:ext cx="329128" cy="0"/>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16" name="直接连接符 15"/>
            <p:cNvCxnSpPr/>
            <p:nvPr/>
          </p:nvCxnSpPr>
          <p:spPr>
            <a:xfrm>
              <a:off x="6808886" y="5890336"/>
              <a:ext cx="329128" cy="0"/>
            </a:xfrm>
            <a:prstGeom prst="line">
              <a:avLst/>
            </a:prstGeom>
            <a:noFill/>
            <a:ln w="19050" cap="flat" cmpd="sng" algn="ctr">
              <a:solidFill>
                <a:srgbClr val="333333">
                  <a:shade val="95000"/>
                  <a:satMod val="105000"/>
                </a:srgbClr>
              </a:solidFill>
              <a:prstDash val="solid"/>
              <a:miter lim="800000"/>
              <a:tailEnd type="stealth"/>
            </a:ln>
            <a:effectLst/>
          </p:spPr>
        </p:cxnSp>
      </p:grpSp>
      <p:grpSp>
        <p:nvGrpSpPr>
          <p:cNvPr id="17" name="组合 16"/>
          <p:cNvGrpSpPr/>
          <p:nvPr/>
        </p:nvGrpSpPr>
        <p:grpSpPr>
          <a:xfrm>
            <a:off x="6619820" y="5586033"/>
            <a:ext cx="1204176" cy="684977"/>
            <a:chOff x="7020419" y="6142067"/>
            <a:chExt cx="1270030" cy="722437"/>
          </a:xfrm>
        </p:grpSpPr>
        <p:sp>
          <p:nvSpPr>
            <p:cNvPr id="18" name="文本框 17"/>
            <p:cNvSpPr txBox="1"/>
            <p:nvPr/>
          </p:nvSpPr>
          <p:spPr>
            <a:xfrm>
              <a:off x="7020419" y="6551730"/>
              <a:ext cx="1270030"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zh-CN" altLang="en-US" sz="1325" b="1" kern="0" dirty="0">
                  <a:latin typeface="微软雅黑" panose="020B0503020204020204" pitchFamily="34" charset="-122"/>
                  <a:ea typeface="微软雅黑" panose="020B0503020204020204" pitchFamily="34" charset="-122"/>
                  <a:cs typeface="Segoe UI Black" panose="020B0A02040204020203" pitchFamily="34" charset="0"/>
                </a:rPr>
                <a:t>操作控制信号</a:t>
              </a:r>
            </a:p>
          </p:txBody>
        </p:sp>
        <p:grpSp>
          <p:nvGrpSpPr>
            <p:cNvPr id="19" name="组合 18"/>
            <p:cNvGrpSpPr/>
            <p:nvPr/>
          </p:nvGrpSpPr>
          <p:grpSpPr>
            <a:xfrm>
              <a:off x="7259080" y="6142067"/>
              <a:ext cx="746081" cy="392255"/>
              <a:chOff x="5029514" y="4664013"/>
              <a:chExt cx="600692" cy="315816"/>
            </a:xfrm>
          </p:grpSpPr>
          <p:cxnSp>
            <p:nvCxnSpPr>
              <p:cNvPr id="20" name="直接连接符 19"/>
              <p:cNvCxnSpPr/>
              <p:nvPr/>
            </p:nvCxnSpPr>
            <p:spPr>
              <a:xfrm>
                <a:off x="5029514" y="4664013"/>
                <a:ext cx="0" cy="315816"/>
              </a:xfrm>
              <a:prstGeom prst="line">
                <a:avLst/>
              </a:prstGeom>
              <a:noFill/>
              <a:ln w="19050" cap="flat" cmpd="sng" algn="ctr">
                <a:solidFill>
                  <a:srgbClr val="C00000"/>
                </a:solidFill>
                <a:prstDash val="solid"/>
                <a:miter lim="800000"/>
                <a:tailEnd type="stealth"/>
              </a:ln>
              <a:effectLst/>
            </p:spPr>
          </p:cxnSp>
          <p:cxnSp>
            <p:nvCxnSpPr>
              <p:cNvPr id="21" name="直接连接符 20"/>
              <p:cNvCxnSpPr/>
              <p:nvPr/>
            </p:nvCxnSpPr>
            <p:spPr>
              <a:xfrm>
                <a:off x="5179687" y="4664013"/>
                <a:ext cx="0" cy="315816"/>
              </a:xfrm>
              <a:prstGeom prst="line">
                <a:avLst/>
              </a:prstGeom>
              <a:noFill/>
              <a:ln w="19050" cap="flat" cmpd="sng" algn="ctr">
                <a:solidFill>
                  <a:srgbClr val="C00000"/>
                </a:solidFill>
                <a:prstDash val="solid"/>
                <a:miter lim="800000"/>
                <a:tailEnd type="stealth"/>
              </a:ln>
              <a:effectLst/>
            </p:spPr>
          </p:cxnSp>
          <p:cxnSp>
            <p:nvCxnSpPr>
              <p:cNvPr id="22" name="直接连接符 21"/>
              <p:cNvCxnSpPr/>
              <p:nvPr/>
            </p:nvCxnSpPr>
            <p:spPr>
              <a:xfrm>
                <a:off x="5329860" y="4664013"/>
                <a:ext cx="0" cy="315816"/>
              </a:xfrm>
              <a:prstGeom prst="line">
                <a:avLst/>
              </a:prstGeom>
              <a:noFill/>
              <a:ln w="19050" cap="flat" cmpd="sng" algn="ctr">
                <a:solidFill>
                  <a:srgbClr val="C00000"/>
                </a:solidFill>
                <a:prstDash val="solid"/>
                <a:miter lim="800000"/>
                <a:tailEnd type="stealth"/>
              </a:ln>
              <a:effectLst/>
            </p:spPr>
          </p:cxnSp>
          <p:cxnSp>
            <p:nvCxnSpPr>
              <p:cNvPr id="23" name="直接连接符 22"/>
              <p:cNvCxnSpPr/>
              <p:nvPr/>
            </p:nvCxnSpPr>
            <p:spPr>
              <a:xfrm>
                <a:off x="5480033" y="4664013"/>
                <a:ext cx="0" cy="315816"/>
              </a:xfrm>
              <a:prstGeom prst="line">
                <a:avLst/>
              </a:prstGeom>
              <a:noFill/>
              <a:ln w="19050" cap="flat" cmpd="sng" algn="ctr">
                <a:solidFill>
                  <a:srgbClr val="C00000"/>
                </a:solidFill>
                <a:prstDash val="solid"/>
                <a:miter lim="800000"/>
                <a:tailEnd type="stealth"/>
              </a:ln>
              <a:effectLst/>
            </p:spPr>
          </p:cxnSp>
          <p:cxnSp>
            <p:nvCxnSpPr>
              <p:cNvPr id="24" name="直接连接符 23"/>
              <p:cNvCxnSpPr/>
              <p:nvPr/>
            </p:nvCxnSpPr>
            <p:spPr>
              <a:xfrm>
                <a:off x="5630206" y="4664013"/>
                <a:ext cx="0" cy="315816"/>
              </a:xfrm>
              <a:prstGeom prst="line">
                <a:avLst/>
              </a:prstGeom>
              <a:noFill/>
              <a:ln w="19050" cap="flat" cmpd="sng" algn="ctr">
                <a:solidFill>
                  <a:srgbClr val="C00000"/>
                </a:solidFill>
                <a:prstDash val="solid"/>
                <a:miter lim="800000"/>
                <a:tailEnd type="stealth"/>
              </a:ln>
              <a:effectLst/>
            </p:spPr>
          </p:cxnSp>
        </p:grpSp>
      </p:grpSp>
      <p:grpSp>
        <p:nvGrpSpPr>
          <p:cNvPr id="25" name="组合 24"/>
          <p:cNvGrpSpPr/>
          <p:nvPr/>
        </p:nvGrpSpPr>
        <p:grpSpPr>
          <a:xfrm>
            <a:off x="6731319" y="2690059"/>
            <a:ext cx="953853" cy="1356784"/>
            <a:chOff x="7138014" y="3087718"/>
            <a:chExt cx="1006017" cy="1430983"/>
          </a:xfrm>
        </p:grpSpPr>
        <p:cxnSp>
          <p:nvCxnSpPr>
            <p:cNvPr id="26" name="直接连接符 25"/>
            <p:cNvCxnSpPr>
              <a:stCxn id="48" idx="2"/>
              <a:endCxn id="28" idx="0"/>
            </p:cNvCxnSpPr>
            <p:nvPr/>
          </p:nvCxnSpPr>
          <p:spPr>
            <a:xfrm>
              <a:off x="7641022" y="3087718"/>
              <a:ext cx="1" cy="715492"/>
            </a:xfrm>
            <a:prstGeom prst="line">
              <a:avLst/>
            </a:prstGeom>
            <a:noFill/>
            <a:ln w="19050" cap="flat" cmpd="sng" algn="ctr">
              <a:solidFill>
                <a:srgbClr val="333333">
                  <a:shade val="95000"/>
                  <a:satMod val="105000"/>
                </a:srgbClr>
              </a:solidFill>
              <a:prstDash val="solid"/>
              <a:miter lim="800000"/>
              <a:tailEnd type="stealth" w="lg" len="lg"/>
            </a:ln>
            <a:effectLst/>
          </p:spPr>
        </p:cxnSp>
        <p:grpSp>
          <p:nvGrpSpPr>
            <p:cNvPr id="27" name="组合 26"/>
            <p:cNvGrpSpPr/>
            <p:nvPr/>
          </p:nvGrpSpPr>
          <p:grpSpPr>
            <a:xfrm>
              <a:off x="7287505" y="4126446"/>
              <a:ext cx="746081" cy="392255"/>
              <a:chOff x="5029514" y="4664013"/>
              <a:chExt cx="600692" cy="315816"/>
            </a:xfrm>
          </p:grpSpPr>
          <p:cxnSp>
            <p:nvCxnSpPr>
              <p:cNvPr id="29" name="直接连接符 28"/>
              <p:cNvCxnSpPr/>
              <p:nvPr/>
            </p:nvCxnSpPr>
            <p:spPr>
              <a:xfrm>
                <a:off x="5029514"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0" name="直接连接符 29"/>
              <p:cNvCxnSpPr/>
              <p:nvPr/>
            </p:nvCxnSpPr>
            <p:spPr>
              <a:xfrm>
                <a:off x="5179687"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1" name="直接连接符 30"/>
              <p:cNvCxnSpPr/>
              <p:nvPr/>
            </p:nvCxnSpPr>
            <p:spPr>
              <a:xfrm>
                <a:off x="5329860"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2" name="直接连接符 31"/>
              <p:cNvCxnSpPr/>
              <p:nvPr/>
            </p:nvCxnSpPr>
            <p:spPr>
              <a:xfrm>
                <a:off x="5480033"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cxnSp>
            <p:nvCxnSpPr>
              <p:cNvPr id="33" name="直接连接符 32"/>
              <p:cNvCxnSpPr/>
              <p:nvPr/>
            </p:nvCxnSpPr>
            <p:spPr>
              <a:xfrm>
                <a:off x="5630206" y="4664013"/>
                <a:ext cx="0" cy="315816"/>
              </a:xfrm>
              <a:prstGeom prst="line">
                <a:avLst/>
              </a:prstGeom>
              <a:noFill/>
              <a:ln w="19050" cap="flat" cmpd="sng" algn="ctr">
                <a:solidFill>
                  <a:srgbClr val="333333">
                    <a:shade val="95000"/>
                    <a:satMod val="105000"/>
                  </a:srgbClr>
                </a:solidFill>
                <a:prstDash val="solid"/>
                <a:miter lim="800000"/>
                <a:tailEnd type="stealth"/>
              </a:ln>
              <a:effectLst/>
            </p:spPr>
          </p:cxnSp>
        </p:grpSp>
        <p:sp>
          <p:nvSpPr>
            <p:cNvPr id="28" name="矩形 27"/>
            <p:cNvSpPr/>
            <p:nvPr/>
          </p:nvSpPr>
          <p:spPr>
            <a:xfrm>
              <a:off x="7138014" y="3803209"/>
              <a:ext cx="1006017" cy="357746"/>
            </a:xfrm>
            <a:prstGeom prst="rect">
              <a:avLst/>
            </a:prstGeom>
            <a:solidFill>
              <a:srgbClr val="FF0000"/>
            </a:solidFill>
            <a:ln w="285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40" b="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endParaRPr lang="zh-CN" altLang="en-US" sz="1140" b="1"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4" name="组合 33"/>
          <p:cNvGrpSpPr/>
          <p:nvPr/>
        </p:nvGrpSpPr>
        <p:grpSpPr>
          <a:xfrm>
            <a:off x="7743174" y="2690059"/>
            <a:ext cx="1535378" cy="2132782"/>
            <a:chOff x="8205207" y="3087718"/>
            <a:chExt cx="1619344" cy="2249419"/>
          </a:xfrm>
        </p:grpSpPr>
        <p:sp>
          <p:nvSpPr>
            <p:cNvPr id="35" name="文本框 34"/>
            <p:cNvSpPr txBox="1"/>
            <p:nvPr/>
          </p:nvSpPr>
          <p:spPr>
            <a:xfrm>
              <a:off x="8255292" y="4000215"/>
              <a:ext cx="45343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36" name="文本框 35"/>
            <p:cNvSpPr txBox="1"/>
            <p:nvPr/>
          </p:nvSpPr>
          <p:spPr>
            <a:xfrm>
              <a:off x="8205207" y="4510376"/>
              <a:ext cx="50584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37" name="直接连接符 36"/>
            <p:cNvCxnSpPr/>
            <p:nvPr/>
          </p:nvCxnSpPr>
          <p:spPr>
            <a:xfrm>
              <a:off x="9321541" y="5071643"/>
              <a:ext cx="0" cy="265494"/>
            </a:xfrm>
            <a:prstGeom prst="line">
              <a:avLst/>
            </a:prstGeom>
            <a:noFill/>
            <a:ln w="19050" cap="sq" cmpd="sng" algn="ctr">
              <a:solidFill>
                <a:srgbClr val="333333">
                  <a:shade val="95000"/>
                  <a:satMod val="105000"/>
                </a:srgbClr>
              </a:solidFill>
              <a:prstDash val="solid"/>
            </a:ln>
            <a:effectLst/>
          </p:spPr>
        </p:cxnSp>
        <p:cxnSp>
          <p:nvCxnSpPr>
            <p:cNvPr id="38" name="直接连接符 37"/>
            <p:cNvCxnSpPr>
              <a:stCxn id="60" idx="2"/>
              <a:endCxn id="41" idx="0"/>
            </p:cNvCxnSpPr>
            <p:nvPr/>
          </p:nvCxnSpPr>
          <p:spPr>
            <a:xfrm flipH="1">
              <a:off x="9321543" y="3087718"/>
              <a:ext cx="1" cy="737334"/>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39" name="直接连接符 38"/>
            <p:cNvCxnSpPr/>
            <p:nvPr/>
          </p:nvCxnSpPr>
          <p:spPr>
            <a:xfrm>
              <a:off x="8621628" y="4153121"/>
              <a:ext cx="393809" cy="0"/>
            </a:xfrm>
            <a:prstGeom prst="line">
              <a:avLst/>
            </a:prstGeom>
            <a:noFill/>
            <a:ln w="19050" cap="flat" cmpd="sng" algn="ctr">
              <a:solidFill>
                <a:srgbClr val="333333">
                  <a:shade val="95000"/>
                  <a:satMod val="105000"/>
                </a:srgbClr>
              </a:solidFill>
              <a:prstDash val="solid"/>
              <a:miter lim="800000"/>
            </a:ln>
            <a:effectLst/>
          </p:spPr>
        </p:cxnSp>
        <p:cxnSp>
          <p:nvCxnSpPr>
            <p:cNvPr id="40" name="直接连接符 39"/>
            <p:cNvCxnSpPr/>
            <p:nvPr/>
          </p:nvCxnSpPr>
          <p:spPr>
            <a:xfrm>
              <a:off x="8621628" y="4668530"/>
              <a:ext cx="393809" cy="0"/>
            </a:xfrm>
            <a:prstGeom prst="line">
              <a:avLst/>
            </a:prstGeom>
            <a:noFill/>
            <a:ln w="19050" cap="flat" cmpd="sng" algn="ctr">
              <a:solidFill>
                <a:srgbClr val="333333">
                  <a:shade val="95000"/>
                  <a:satMod val="105000"/>
                </a:srgbClr>
              </a:solidFill>
              <a:prstDash val="solid"/>
              <a:miter lim="800000"/>
            </a:ln>
            <a:effectLst/>
          </p:spPr>
        </p:cxnSp>
        <p:sp>
          <p:nvSpPr>
            <p:cNvPr id="41" name="矩形 40"/>
            <p:cNvSpPr/>
            <p:nvPr/>
          </p:nvSpPr>
          <p:spPr>
            <a:xfrm>
              <a:off x="8818534" y="3825052"/>
              <a:ext cx="1006017" cy="1230268"/>
            </a:xfrm>
            <a:prstGeom prst="rect">
              <a:avLst/>
            </a:prstGeom>
            <a:solidFill>
              <a:srgbClr val="00B050"/>
            </a:solidFill>
            <a:ln w="19050" cap="flat" cmpd="sng" algn="ctr">
              <a:solidFill>
                <a:srgbClr val="333333">
                  <a:shade val="50000"/>
                </a:srgbClr>
              </a:solidFill>
              <a:prstDash val="solid"/>
            </a:ln>
            <a:effectLst/>
          </p:spPr>
          <p:txBody>
            <a:bodyPr rtlCol="0" anchor="ctr"/>
            <a:lstStyle/>
            <a:p>
              <a:pPr algn="ctr" defTabSz="914400"/>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主存</a:t>
              </a:r>
            </a:p>
          </p:txBody>
        </p:sp>
      </p:grpSp>
      <p:grpSp>
        <p:nvGrpSpPr>
          <p:cNvPr id="42" name="组合 41"/>
          <p:cNvGrpSpPr/>
          <p:nvPr/>
        </p:nvGrpSpPr>
        <p:grpSpPr>
          <a:xfrm>
            <a:off x="6153008" y="1491134"/>
            <a:ext cx="2229795" cy="1198925"/>
            <a:chOff x="6528076" y="1823227"/>
            <a:chExt cx="2351737" cy="1264491"/>
          </a:xfrm>
        </p:grpSpPr>
        <p:cxnSp>
          <p:nvCxnSpPr>
            <p:cNvPr id="43" name="直接连接符 42"/>
            <p:cNvCxnSpPr/>
            <p:nvPr/>
          </p:nvCxnSpPr>
          <p:spPr>
            <a:xfrm>
              <a:off x="7316886" y="2572967"/>
              <a:ext cx="0" cy="151083"/>
            </a:xfrm>
            <a:prstGeom prst="line">
              <a:avLst/>
            </a:prstGeom>
            <a:noFill/>
            <a:ln w="19050" cap="flat" cmpd="sng" algn="ctr">
              <a:solidFill>
                <a:srgbClr val="333333">
                  <a:shade val="95000"/>
                  <a:satMod val="105000"/>
                </a:srgbClr>
              </a:solidFill>
              <a:prstDash val="solid"/>
              <a:miter lim="800000"/>
            </a:ln>
            <a:effectLst/>
          </p:spPr>
        </p:cxnSp>
        <p:sp>
          <p:nvSpPr>
            <p:cNvPr id="44" name="文本框 43"/>
            <p:cNvSpPr txBox="1"/>
            <p:nvPr/>
          </p:nvSpPr>
          <p:spPr>
            <a:xfrm>
              <a:off x="8111912" y="2084035"/>
              <a:ext cx="767901" cy="312774"/>
            </a:xfrm>
            <a:prstGeom prst="rect">
              <a:avLst/>
            </a:prstGeom>
            <a:noFill/>
          </p:spPr>
          <p:txBody>
            <a:bodyPr wrap="none" rtlCol="0">
              <a:spAutoFit/>
            </a:body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kern="0" baseline="-2500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45" name="组合 44"/>
            <p:cNvGrpSpPr/>
            <p:nvPr/>
          </p:nvGrpSpPr>
          <p:grpSpPr>
            <a:xfrm>
              <a:off x="7879133" y="1823227"/>
              <a:ext cx="332118" cy="967786"/>
              <a:chOff x="6712622" y="6381329"/>
              <a:chExt cx="267398" cy="779194"/>
            </a:xfrm>
          </p:grpSpPr>
          <p:cxnSp>
            <p:nvCxnSpPr>
              <p:cNvPr id="52" name="直接连接符 51"/>
              <p:cNvCxnSpPr/>
              <p:nvPr/>
            </p:nvCxnSpPr>
            <p:spPr>
              <a:xfrm flipV="1">
                <a:off x="6792188" y="6381329"/>
                <a:ext cx="0" cy="779194"/>
              </a:xfrm>
              <a:prstGeom prst="line">
                <a:avLst/>
              </a:prstGeom>
              <a:solidFill>
                <a:srgbClr val="FFFFFF"/>
              </a:solidFill>
              <a:ln w="19050" cap="flat" cmpd="sng" algn="ctr">
                <a:solidFill>
                  <a:srgbClr val="333333">
                    <a:shade val="50000"/>
                  </a:srgbClr>
                </a:solidFill>
                <a:prstDash val="solid"/>
              </a:ln>
              <a:effectLst/>
            </p:spPr>
          </p:cxnSp>
          <p:cxnSp>
            <p:nvCxnSpPr>
              <p:cNvPr id="53" name="直接连接符 52"/>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54" name="等腰三角形 5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46" name="文本框 45"/>
            <p:cNvSpPr txBox="1"/>
            <p:nvPr/>
          </p:nvSpPr>
          <p:spPr>
            <a:xfrm>
              <a:off x="7050066" y="2333376"/>
              <a:ext cx="54642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IRin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47" name="直接连接符 46"/>
            <p:cNvCxnSpPr/>
            <p:nvPr/>
          </p:nvCxnSpPr>
          <p:spPr>
            <a:xfrm>
              <a:off x="7641021" y="1833463"/>
              <a:ext cx="0" cy="896509"/>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48" name="矩形 47"/>
            <p:cNvSpPr/>
            <p:nvPr/>
          </p:nvSpPr>
          <p:spPr>
            <a:xfrm>
              <a:off x="713801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IR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49" name="等腰三角形 48"/>
            <p:cNvSpPr/>
            <p:nvPr/>
          </p:nvSpPr>
          <p:spPr>
            <a:xfrm rot="5400000">
              <a:off x="7124635" y="2863909"/>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6528076" y="275793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1" name="直接连接符 50"/>
            <p:cNvCxnSpPr/>
            <p:nvPr/>
          </p:nvCxnSpPr>
          <p:spPr>
            <a:xfrm>
              <a:off x="6956007" y="2912897"/>
              <a:ext cx="168314" cy="0"/>
            </a:xfrm>
            <a:prstGeom prst="line">
              <a:avLst/>
            </a:prstGeom>
            <a:noFill/>
            <a:ln w="19050" cap="sq" cmpd="sng" algn="ctr">
              <a:solidFill>
                <a:srgbClr val="0066FF"/>
              </a:solidFill>
              <a:prstDash val="solid"/>
              <a:miter lim="800000"/>
            </a:ln>
            <a:effectLst/>
          </p:spPr>
        </p:cxnSp>
      </p:grpSp>
      <p:grpSp>
        <p:nvGrpSpPr>
          <p:cNvPr id="55" name="组合 54"/>
          <p:cNvGrpSpPr/>
          <p:nvPr/>
        </p:nvGrpSpPr>
        <p:grpSpPr>
          <a:xfrm>
            <a:off x="7733764" y="1510768"/>
            <a:ext cx="1544789" cy="1179291"/>
            <a:chOff x="8195281" y="1843935"/>
            <a:chExt cx="1629270" cy="1243783"/>
          </a:xfrm>
        </p:grpSpPr>
        <p:cxnSp>
          <p:nvCxnSpPr>
            <p:cNvPr id="56" name="直接连接符 55"/>
            <p:cNvCxnSpPr/>
            <p:nvPr/>
          </p:nvCxnSpPr>
          <p:spPr>
            <a:xfrm>
              <a:off x="8650219" y="2910561"/>
              <a:ext cx="168314" cy="0"/>
            </a:xfrm>
            <a:prstGeom prst="line">
              <a:avLst/>
            </a:prstGeom>
            <a:noFill/>
            <a:ln w="19050" cap="sq" cmpd="sng" algn="ctr">
              <a:solidFill>
                <a:srgbClr val="0066FF"/>
              </a:solidFill>
              <a:prstDash val="solid"/>
              <a:miter lim="800000"/>
            </a:ln>
            <a:effectLst/>
          </p:spPr>
        </p:cxnSp>
        <p:sp>
          <p:nvSpPr>
            <p:cNvPr id="57" name="文本框 56"/>
            <p:cNvSpPr txBox="1"/>
            <p:nvPr/>
          </p:nvSpPr>
          <p:spPr>
            <a:xfrm>
              <a:off x="8724185" y="2309193"/>
              <a:ext cx="61912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ARin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58" name="直接连接符 57"/>
            <p:cNvCxnSpPr/>
            <p:nvPr/>
          </p:nvCxnSpPr>
          <p:spPr>
            <a:xfrm>
              <a:off x="9525719" y="1843935"/>
              <a:ext cx="0" cy="886037"/>
            </a:xfrm>
            <a:prstGeom prst="line">
              <a:avLst/>
            </a:prstGeom>
            <a:noFill/>
            <a:ln w="19050" cap="flat" cmpd="sng" algn="ctr">
              <a:solidFill>
                <a:srgbClr val="333333">
                  <a:shade val="95000"/>
                  <a:satMod val="105000"/>
                </a:srgbClr>
              </a:solidFill>
              <a:prstDash val="solid"/>
              <a:miter lim="800000"/>
              <a:tailEnd type="stealth" w="lg" len="lg"/>
            </a:ln>
            <a:effectLst/>
          </p:spPr>
        </p:cxnSp>
        <p:cxnSp>
          <p:nvCxnSpPr>
            <p:cNvPr id="59" name="直接连接符 58"/>
            <p:cNvCxnSpPr/>
            <p:nvPr/>
          </p:nvCxnSpPr>
          <p:spPr>
            <a:xfrm>
              <a:off x="9070276" y="2522103"/>
              <a:ext cx="0" cy="207869"/>
            </a:xfrm>
            <a:prstGeom prst="line">
              <a:avLst/>
            </a:prstGeom>
            <a:noFill/>
            <a:ln w="19050" cap="flat" cmpd="sng" algn="ctr">
              <a:solidFill>
                <a:srgbClr val="333333">
                  <a:shade val="95000"/>
                  <a:satMod val="105000"/>
                </a:srgbClr>
              </a:solidFill>
              <a:prstDash val="solid"/>
              <a:miter lim="800000"/>
            </a:ln>
            <a:effectLst/>
          </p:spPr>
        </p:cxnSp>
        <p:sp>
          <p:nvSpPr>
            <p:cNvPr id="60" name="矩形 59"/>
            <p:cNvSpPr/>
            <p:nvPr/>
          </p:nvSpPr>
          <p:spPr>
            <a:xfrm>
              <a:off x="8818534"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AR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61" name="等腰三角形 60"/>
            <p:cNvSpPr/>
            <p:nvPr/>
          </p:nvSpPr>
          <p:spPr>
            <a:xfrm rot="5400000">
              <a:off x="8807404" y="2863910"/>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62" name="文本框 61"/>
            <p:cNvSpPr txBox="1"/>
            <p:nvPr/>
          </p:nvSpPr>
          <p:spPr>
            <a:xfrm>
              <a:off x="8195281"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63" name="组合 62"/>
          <p:cNvGrpSpPr/>
          <p:nvPr/>
        </p:nvGrpSpPr>
        <p:grpSpPr>
          <a:xfrm>
            <a:off x="8801631" y="1588596"/>
            <a:ext cx="2711317" cy="3244681"/>
            <a:chOff x="8984603" y="1926020"/>
            <a:chExt cx="2859591" cy="3422124"/>
          </a:xfrm>
        </p:grpSpPr>
        <p:sp>
          <p:nvSpPr>
            <p:cNvPr id="64" name="文本框 63"/>
            <p:cNvSpPr txBox="1"/>
            <p:nvPr/>
          </p:nvSpPr>
          <p:spPr>
            <a:xfrm>
              <a:off x="9511095" y="2757654"/>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65" name="组合 64"/>
            <p:cNvGrpSpPr/>
            <p:nvPr/>
          </p:nvGrpSpPr>
          <p:grpSpPr>
            <a:xfrm>
              <a:off x="8984603" y="1926020"/>
              <a:ext cx="2859591" cy="3422124"/>
              <a:chOff x="8984603" y="1926020"/>
              <a:chExt cx="2859591" cy="3422124"/>
            </a:xfrm>
          </p:grpSpPr>
          <p:cxnSp>
            <p:nvCxnSpPr>
              <p:cNvPr id="66" name="直接连接符 65"/>
              <p:cNvCxnSpPr/>
              <p:nvPr/>
            </p:nvCxnSpPr>
            <p:spPr>
              <a:xfrm>
                <a:off x="9976933" y="2904728"/>
                <a:ext cx="291358" cy="0"/>
              </a:xfrm>
              <a:prstGeom prst="line">
                <a:avLst/>
              </a:prstGeom>
              <a:noFill/>
              <a:ln w="19050" cap="sq" cmpd="sng" algn="ctr">
                <a:solidFill>
                  <a:srgbClr val="0066FF"/>
                </a:solidFill>
                <a:prstDash val="solid"/>
                <a:miter lim="800000"/>
              </a:ln>
              <a:effectLst/>
            </p:spPr>
          </p:cxnSp>
          <p:cxnSp>
            <p:nvCxnSpPr>
              <p:cNvPr id="67" name="直接连接符 66"/>
              <p:cNvCxnSpPr/>
              <p:nvPr/>
            </p:nvCxnSpPr>
            <p:spPr>
              <a:xfrm>
                <a:off x="10771299" y="2529034"/>
                <a:ext cx="0" cy="529208"/>
              </a:xfrm>
              <a:prstGeom prst="line">
                <a:avLst/>
              </a:prstGeom>
              <a:noFill/>
              <a:ln w="19050" cap="flat" cmpd="sng" algn="ctr">
                <a:solidFill>
                  <a:srgbClr val="333333">
                    <a:shade val="95000"/>
                    <a:satMod val="105000"/>
                  </a:srgbClr>
                </a:solidFill>
                <a:prstDash val="solid"/>
                <a:miter lim="800000"/>
              </a:ln>
              <a:effectLst/>
            </p:spPr>
          </p:cxnSp>
          <p:grpSp>
            <p:nvGrpSpPr>
              <p:cNvPr id="68" name="组合 67"/>
              <p:cNvGrpSpPr/>
              <p:nvPr/>
            </p:nvGrpSpPr>
            <p:grpSpPr>
              <a:xfrm rot="10800000">
                <a:off x="10980983" y="1926020"/>
                <a:ext cx="318672" cy="804514"/>
                <a:chOff x="6615180" y="6369389"/>
                <a:chExt cx="256573" cy="647738"/>
              </a:xfrm>
            </p:grpSpPr>
            <p:cxnSp>
              <p:nvCxnSpPr>
                <p:cNvPr id="82" name="直接连接符 81"/>
                <p:cNvCxnSpPr/>
                <p:nvPr/>
              </p:nvCxnSpPr>
              <p:spPr>
                <a:xfrm rot="10800000">
                  <a:off x="6795311" y="6369389"/>
                  <a:ext cx="0" cy="647738"/>
                </a:xfrm>
                <a:prstGeom prst="line">
                  <a:avLst/>
                </a:prstGeom>
                <a:solidFill>
                  <a:srgbClr val="FFFFFF"/>
                </a:solidFill>
                <a:ln w="19050" cap="flat" cmpd="sng" algn="ctr">
                  <a:solidFill>
                    <a:srgbClr val="333333">
                      <a:shade val="50000"/>
                    </a:srgbClr>
                  </a:solidFill>
                  <a:prstDash val="solid"/>
                </a:ln>
                <a:effectLst/>
              </p:spPr>
            </p:cxnSp>
            <p:cxnSp>
              <p:nvCxnSpPr>
                <p:cNvPr id="83" name="直接连接符 82"/>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84" name="等腰三角形 83"/>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69" name="文本框 68"/>
              <p:cNvSpPr txBox="1"/>
              <p:nvPr/>
            </p:nvSpPr>
            <p:spPr>
              <a:xfrm>
                <a:off x="11223381" y="2113328"/>
                <a:ext cx="620813"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DRin</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70" name="文本框 69"/>
              <p:cNvSpPr txBox="1"/>
              <p:nvPr/>
            </p:nvSpPr>
            <p:spPr>
              <a:xfrm>
                <a:off x="10420555" y="2279431"/>
                <a:ext cx="7205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DREin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71" name="组合 70"/>
              <p:cNvGrpSpPr/>
              <p:nvPr/>
            </p:nvGrpSpPr>
            <p:grpSpPr>
              <a:xfrm>
                <a:off x="10303980" y="1944914"/>
                <a:ext cx="290499" cy="794855"/>
                <a:chOff x="6942974" y="5554837"/>
                <a:chExt cx="233890" cy="639962"/>
              </a:xfrm>
            </p:grpSpPr>
            <p:cxnSp>
              <p:nvCxnSpPr>
                <p:cNvPr id="79" name="直接连接符 78"/>
                <p:cNvCxnSpPr/>
                <p:nvPr/>
              </p:nvCxnSpPr>
              <p:spPr>
                <a:xfrm flipV="1">
                  <a:off x="7097299" y="5554837"/>
                  <a:ext cx="0" cy="639962"/>
                </a:xfrm>
                <a:prstGeom prst="line">
                  <a:avLst/>
                </a:prstGeom>
                <a:solidFill>
                  <a:srgbClr val="FFFFFF"/>
                </a:solidFill>
                <a:ln w="19050" cap="sq" cmpd="sng" algn="ctr">
                  <a:solidFill>
                    <a:srgbClr val="333333">
                      <a:shade val="50000"/>
                    </a:srgbClr>
                  </a:solidFill>
                  <a:prstDash val="solid"/>
                </a:ln>
                <a:effectLst/>
              </p:spPr>
            </p:cxnSp>
            <p:cxnSp>
              <p:nvCxnSpPr>
                <p:cNvPr id="80" name="直接连接符 79"/>
                <p:cNvCxnSpPr/>
                <p:nvPr/>
              </p:nvCxnSpPr>
              <p:spPr>
                <a:xfrm flipH="1">
                  <a:off x="6942974" y="5832579"/>
                  <a:ext cx="141360" cy="0"/>
                </a:xfrm>
                <a:prstGeom prst="line">
                  <a:avLst/>
                </a:prstGeom>
                <a:solidFill>
                  <a:srgbClr val="FFFFFF"/>
                </a:solidFill>
                <a:ln w="19050" cap="flat" cmpd="sng" algn="ctr">
                  <a:solidFill>
                    <a:srgbClr val="333333">
                      <a:shade val="50000"/>
                    </a:srgbClr>
                  </a:solidFill>
                  <a:prstDash val="solid"/>
                </a:ln>
                <a:effectLst/>
              </p:spPr>
            </p:cxnSp>
            <p:sp>
              <p:nvSpPr>
                <p:cNvPr id="81" name="等腰三角形 80"/>
                <p:cNvSpPr/>
                <p:nvPr/>
              </p:nvSpPr>
              <p:spPr>
                <a:xfrm>
                  <a:off x="7017733" y="5750154"/>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72" name="文本框 71"/>
              <p:cNvSpPr txBox="1"/>
              <p:nvPr/>
            </p:nvSpPr>
            <p:spPr>
              <a:xfrm>
                <a:off x="9594758" y="2123415"/>
                <a:ext cx="752685"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DRout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73" name="直接连接符 72"/>
              <p:cNvCxnSpPr/>
              <p:nvPr/>
            </p:nvCxnSpPr>
            <p:spPr>
              <a:xfrm>
                <a:off x="8984603" y="5348144"/>
                <a:ext cx="2091323" cy="0"/>
              </a:xfrm>
              <a:prstGeom prst="line">
                <a:avLst/>
              </a:prstGeom>
              <a:noFill/>
              <a:ln w="19050" cap="sq" cmpd="sng" algn="ctr">
                <a:solidFill>
                  <a:srgbClr val="333333">
                    <a:shade val="95000"/>
                    <a:satMod val="105000"/>
                  </a:srgbClr>
                </a:solidFill>
                <a:prstDash val="solid"/>
                <a:miter lim="800000"/>
              </a:ln>
              <a:effectLst/>
            </p:spPr>
          </p:cxnSp>
          <p:cxnSp>
            <p:nvCxnSpPr>
              <p:cNvPr id="74" name="直接连接符 73"/>
              <p:cNvCxnSpPr/>
              <p:nvPr/>
            </p:nvCxnSpPr>
            <p:spPr>
              <a:xfrm>
                <a:off x="10500691" y="3075970"/>
                <a:ext cx="0" cy="1332443"/>
              </a:xfrm>
              <a:prstGeom prst="line">
                <a:avLst/>
              </a:prstGeom>
              <a:noFill/>
              <a:ln w="19050" cap="flat" cmpd="sng" algn="ctr">
                <a:solidFill>
                  <a:srgbClr val="333333">
                    <a:shade val="95000"/>
                    <a:satMod val="105000"/>
                  </a:srgbClr>
                </a:solidFill>
                <a:prstDash val="solid"/>
                <a:miter lim="800000"/>
                <a:tailEnd type="none" w="lg" len="lg"/>
              </a:ln>
              <a:effectLst/>
            </p:spPr>
          </p:cxnSp>
          <p:cxnSp>
            <p:nvCxnSpPr>
              <p:cNvPr id="75" name="直接连接符 74"/>
              <p:cNvCxnSpPr/>
              <p:nvPr/>
            </p:nvCxnSpPr>
            <p:spPr>
              <a:xfrm flipV="1">
                <a:off x="11075926" y="3093375"/>
                <a:ext cx="0" cy="2254769"/>
              </a:xfrm>
              <a:prstGeom prst="line">
                <a:avLst/>
              </a:prstGeom>
              <a:noFill/>
              <a:ln w="19050" cap="sq" cmpd="sng" algn="ctr">
                <a:solidFill>
                  <a:srgbClr val="333333">
                    <a:shade val="95000"/>
                    <a:satMod val="105000"/>
                  </a:srgbClr>
                </a:solidFill>
                <a:prstDash val="solid"/>
                <a:miter lim="800000"/>
                <a:tailEnd type="stealth" w="lg" len="lg"/>
              </a:ln>
              <a:effectLst/>
            </p:spPr>
          </p:cxnSp>
          <p:cxnSp>
            <p:nvCxnSpPr>
              <p:cNvPr id="76" name="直接连接符 75"/>
              <p:cNvCxnSpPr/>
              <p:nvPr/>
            </p:nvCxnSpPr>
            <p:spPr>
              <a:xfrm flipH="1">
                <a:off x="9495894" y="4409186"/>
                <a:ext cx="1013002"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77" name="矩形 76"/>
              <p:cNvSpPr/>
              <p:nvPr/>
            </p:nvSpPr>
            <p:spPr>
              <a:xfrm>
                <a:off x="10268291" y="2729972"/>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DR</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78" name="等腰三角形 77"/>
              <p:cNvSpPr/>
              <p:nvPr/>
            </p:nvSpPr>
            <p:spPr>
              <a:xfrm rot="5400000">
                <a:off x="10256591"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grpSp>
        <p:nvGrpSpPr>
          <p:cNvPr id="85" name="组合 84"/>
          <p:cNvGrpSpPr/>
          <p:nvPr/>
        </p:nvGrpSpPr>
        <p:grpSpPr>
          <a:xfrm>
            <a:off x="4323803" y="1579154"/>
            <a:ext cx="2374799" cy="1108767"/>
            <a:chOff x="4598838" y="1916060"/>
            <a:chExt cx="2504672" cy="1169403"/>
          </a:xfrm>
        </p:grpSpPr>
        <p:grpSp>
          <p:nvGrpSpPr>
            <p:cNvPr id="86" name="组合 85"/>
            <p:cNvGrpSpPr/>
            <p:nvPr/>
          </p:nvGrpSpPr>
          <p:grpSpPr>
            <a:xfrm>
              <a:off x="6116616" y="1916060"/>
              <a:ext cx="332118" cy="823706"/>
              <a:chOff x="6712622" y="6465814"/>
              <a:chExt cx="267398" cy="663190"/>
            </a:xfrm>
          </p:grpSpPr>
          <p:cxnSp>
            <p:nvCxnSpPr>
              <p:cNvPr id="95" name="直接连接符 94"/>
              <p:cNvCxnSpPr/>
              <p:nvPr/>
            </p:nvCxnSpPr>
            <p:spPr>
              <a:xfrm flipV="1">
                <a:off x="6792187" y="6465814"/>
                <a:ext cx="0" cy="663190"/>
              </a:xfrm>
              <a:prstGeom prst="line">
                <a:avLst/>
              </a:prstGeom>
              <a:solidFill>
                <a:srgbClr val="FFFFFF"/>
              </a:solidFill>
              <a:ln w="19050" cap="flat" cmpd="sng" algn="ctr">
                <a:solidFill>
                  <a:srgbClr val="333333">
                    <a:shade val="50000"/>
                  </a:srgbClr>
                </a:solidFill>
                <a:prstDash val="solid"/>
              </a:ln>
              <a:effectLst/>
            </p:spPr>
          </p:cxnSp>
          <p:cxnSp>
            <p:nvCxnSpPr>
              <p:cNvPr id="96" name="直接连接符 95"/>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97" name="等腰三角形 96"/>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87" name="文本框 86"/>
            <p:cNvSpPr txBox="1"/>
            <p:nvPr/>
          </p:nvSpPr>
          <p:spPr>
            <a:xfrm>
              <a:off x="6354206" y="2107968"/>
              <a:ext cx="7493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88" name="直接连接符 87"/>
            <p:cNvCxnSpPr/>
            <p:nvPr/>
          </p:nvCxnSpPr>
          <p:spPr>
            <a:xfrm>
              <a:off x="5615029" y="2580281"/>
              <a:ext cx="0" cy="210732"/>
            </a:xfrm>
            <a:prstGeom prst="line">
              <a:avLst/>
            </a:prstGeom>
            <a:noFill/>
            <a:ln w="19050" cap="sq" cmpd="sng" algn="ctr">
              <a:solidFill>
                <a:srgbClr val="333333">
                  <a:shade val="95000"/>
                  <a:satMod val="105000"/>
                </a:srgbClr>
              </a:solidFill>
              <a:prstDash val="solid"/>
              <a:miter lim="800000"/>
            </a:ln>
            <a:effectLst/>
          </p:spPr>
        </p:cxnSp>
        <p:cxnSp>
          <p:nvCxnSpPr>
            <p:cNvPr id="89" name="直接连接符 88"/>
            <p:cNvCxnSpPr/>
            <p:nvPr/>
          </p:nvCxnSpPr>
          <p:spPr>
            <a:xfrm>
              <a:off x="5939011" y="1944911"/>
              <a:ext cx="0" cy="776791"/>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90" name="文本框 89"/>
            <p:cNvSpPr txBox="1"/>
            <p:nvPr/>
          </p:nvSpPr>
          <p:spPr>
            <a:xfrm>
              <a:off x="5346035" y="2329364"/>
              <a:ext cx="593763"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PCin</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1" name="矩形 90"/>
            <p:cNvSpPr/>
            <p:nvPr/>
          </p:nvSpPr>
          <p:spPr>
            <a:xfrm>
              <a:off x="5436003" y="2727717"/>
              <a:ext cx="1006017" cy="357746"/>
            </a:xfrm>
            <a:prstGeom prst="rect">
              <a:avLst/>
            </a:prstGeom>
            <a:solidFill>
              <a:srgbClr val="00B0F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cxnSp>
          <p:nvCxnSpPr>
            <p:cNvPr id="92" name="直接连接符 91"/>
            <p:cNvCxnSpPr/>
            <p:nvPr/>
          </p:nvCxnSpPr>
          <p:spPr>
            <a:xfrm>
              <a:off x="5046644" y="2901432"/>
              <a:ext cx="389360" cy="0"/>
            </a:xfrm>
            <a:prstGeom prst="line">
              <a:avLst/>
            </a:prstGeom>
            <a:noFill/>
            <a:ln w="19050" cap="sq" cmpd="sng" algn="ctr">
              <a:solidFill>
                <a:srgbClr val="0066FF"/>
              </a:solidFill>
              <a:prstDash val="solid"/>
              <a:miter lim="800000"/>
            </a:ln>
            <a:effectLst/>
          </p:spPr>
        </p:cxnSp>
        <p:sp>
          <p:nvSpPr>
            <p:cNvPr id="93" name="文本框 92"/>
            <p:cNvSpPr txBox="1"/>
            <p:nvPr/>
          </p:nvSpPr>
          <p:spPr>
            <a:xfrm>
              <a:off x="4598838" y="2739766"/>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94" name="等腰三角形 93"/>
            <p:cNvSpPr/>
            <p:nvPr/>
          </p:nvSpPr>
          <p:spPr>
            <a:xfrm rot="5400000">
              <a:off x="5420025" y="2861224"/>
              <a:ext cx="121825" cy="89865"/>
            </a:xfrm>
            <a:prstGeom prst="triangle">
              <a:avLst>
                <a:gd name="adj" fmla="val 50001"/>
              </a:avLst>
            </a:prstGeom>
            <a:solidFill>
              <a:srgbClr val="00B0F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grpSp>
      <p:grpSp>
        <p:nvGrpSpPr>
          <p:cNvPr id="98" name="组合 97"/>
          <p:cNvGrpSpPr/>
          <p:nvPr/>
        </p:nvGrpSpPr>
        <p:grpSpPr>
          <a:xfrm>
            <a:off x="1234104" y="1502872"/>
            <a:ext cx="3898761" cy="3309421"/>
            <a:chOff x="1340171" y="1835607"/>
            <a:chExt cx="4111974" cy="3490405"/>
          </a:xfrm>
        </p:grpSpPr>
        <p:grpSp>
          <p:nvGrpSpPr>
            <p:cNvPr id="99" name="组合 98"/>
            <p:cNvGrpSpPr/>
            <p:nvPr/>
          </p:nvGrpSpPr>
          <p:grpSpPr>
            <a:xfrm>
              <a:off x="1340171" y="1835607"/>
              <a:ext cx="3717574" cy="3490405"/>
              <a:chOff x="1340171" y="1835607"/>
              <a:chExt cx="3717574" cy="3490405"/>
            </a:xfrm>
          </p:grpSpPr>
          <p:cxnSp>
            <p:nvCxnSpPr>
              <p:cNvPr id="102" name="直接连接符 101"/>
              <p:cNvCxnSpPr/>
              <p:nvPr/>
            </p:nvCxnSpPr>
            <p:spPr>
              <a:xfrm>
                <a:off x="3827721" y="4190462"/>
                <a:ext cx="164390" cy="0"/>
              </a:xfrm>
              <a:prstGeom prst="line">
                <a:avLst/>
              </a:prstGeom>
              <a:noFill/>
              <a:ln w="19050" cap="sq" cmpd="sng" algn="ctr">
                <a:solidFill>
                  <a:srgbClr val="333333">
                    <a:shade val="95000"/>
                    <a:satMod val="105000"/>
                  </a:srgbClr>
                </a:solidFill>
                <a:prstDash val="solid"/>
                <a:miter lim="800000"/>
              </a:ln>
              <a:effectLst/>
            </p:spPr>
          </p:cxnSp>
          <p:cxnSp>
            <p:nvCxnSpPr>
              <p:cNvPr id="103" name="直接连接符 102"/>
              <p:cNvCxnSpPr/>
              <p:nvPr/>
            </p:nvCxnSpPr>
            <p:spPr>
              <a:xfrm>
                <a:off x="2891605" y="4201338"/>
                <a:ext cx="393809" cy="0"/>
              </a:xfrm>
              <a:prstGeom prst="line">
                <a:avLst/>
              </a:prstGeom>
              <a:noFill/>
              <a:ln w="19050" cap="flat" cmpd="sng" algn="ctr">
                <a:solidFill>
                  <a:schemeClr val="accent1"/>
                </a:solidFill>
                <a:prstDash val="solid"/>
                <a:miter lim="800000"/>
              </a:ln>
              <a:effectLst/>
            </p:spPr>
          </p:cxnSp>
          <p:grpSp>
            <p:nvGrpSpPr>
              <p:cNvPr id="104" name="组合 103"/>
              <p:cNvGrpSpPr/>
              <p:nvPr/>
            </p:nvGrpSpPr>
            <p:grpSpPr>
              <a:xfrm>
                <a:off x="3945293" y="1835607"/>
                <a:ext cx="332118" cy="1275610"/>
                <a:chOff x="6712622" y="6381329"/>
                <a:chExt cx="267398" cy="1027032"/>
              </a:xfrm>
            </p:grpSpPr>
            <p:cxnSp>
              <p:nvCxnSpPr>
                <p:cNvPr id="127" name="直接连接符 126"/>
                <p:cNvCxnSpPr/>
                <p:nvPr/>
              </p:nvCxnSpPr>
              <p:spPr>
                <a:xfrm flipV="1">
                  <a:off x="6792188" y="6381329"/>
                  <a:ext cx="0" cy="1027032"/>
                </a:xfrm>
                <a:prstGeom prst="line">
                  <a:avLst/>
                </a:prstGeom>
                <a:solidFill>
                  <a:srgbClr val="FFFFFF"/>
                </a:solidFill>
                <a:ln w="19050" cap="flat" cmpd="sng" algn="ctr">
                  <a:solidFill>
                    <a:srgbClr val="333333">
                      <a:shade val="50000"/>
                    </a:srgbClr>
                  </a:solidFill>
                  <a:prstDash val="solid"/>
                </a:ln>
                <a:effectLst/>
              </p:spPr>
            </p:cxnSp>
            <p:cxnSp>
              <p:nvCxnSpPr>
                <p:cNvPr id="128" name="直接连接符 127"/>
                <p:cNvCxnSpPr/>
                <p:nvPr/>
              </p:nvCxnSpPr>
              <p:spPr>
                <a:xfrm flipH="1">
                  <a:off x="683866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9" name="等腰三角形 128"/>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05" name="文本框 104"/>
              <p:cNvSpPr txBox="1"/>
              <p:nvPr/>
            </p:nvSpPr>
            <p:spPr>
              <a:xfrm>
                <a:off x="4198548" y="2120252"/>
                <a:ext cx="85919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ALUout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nvGrpSpPr>
              <p:cNvPr id="106" name="组合 105"/>
              <p:cNvGrpSpPr/>
              <p:nvPr/>
            </p:nvGrpSpPr>
            <p:grpSpPr>
              <a:xfrm>
                <a:off x="2513820" y="4614951"/>
                <a:ext cx="318672" cy="711061"/>
                <a:chOff x="6615180" y="6345913"/>
                <a:chExt cx="256573" cy="572497"/>
              </a:xfrm>
            </p:grpSpPr>
            <p:cxnSp>
              <p:nvCxnSpPr>
                <p:cNvPr id="124" name="直接连接符 123"/>
                <p:cNvCxnSpPr/>
                <p:nvPr/>
              </p:nvCxnSpPr>
              <p:spPr>
                <a:xfrm flipV="1">
                  <a:off x="6792188" y="6345913"/>
                  <a:ext cx="0" cy="572497"/>
                </a:xfrm>
                <a:prstGeom prst="line">
                  <a:avLst/>
                </a:prstGeom>
                <a:solidFill>
                  <a:srgbClr val="FFFFFF"/>
                </a:solidFill>
                <a:ln w="19050" cap="sq" cmpd="sng" algn="ctr">
                  <a:solidFill>
                    <a:srgbClr val="333333">
                      <a:shade val="50000"/>
                    </a:srgbClr>
                  </a:solidFill>
                  <a:prstDash val="solid"/>
                  <a:headEnd type="oval"/>
                </a:ln>
                <a:effectLst/>
              </p:spPr>
            </p:cxnSp>
            <p:cxnSp>
              <p:nvCxnSpPr>
                <p:cNvPr id="125" name="直接连接符 124"/>
                <p:cNvCxnSpPr/>
                <p:nvPr/>
              </p:nvCxnSpPr>
              <p:spPr>
                <a:xfrm flipH="1">
                  <a:off x="6615180" y="6607081"/>
                  <a:ext cx="141360" cy="0"/>
                </a:xfrm>
                <a:prstGeom prst="line">
                  <a:avLst/>
                </a:prstGeom>
                <a:solidFill>
                  <a:srgbClr val="FFFFFF"/>
                </a:solidFill>
                <a:ln w="19050" cap="flat" cmpd="sng" algn="ctr">
                  <a:solidFill>
                    <a:srgbClr val="333333">
                      <a:shade val="50000"/>
                    </a:srgbClr>
                  </a:solidFill>
                  <a:prstDash val="solid"/>
                </a:ln>
                <a:effectLst/>
              </p:spPr>
            </p:cxnSp>
            <p:sp>
              <p:nvSpPr>
                <p:cNvPr id="126" name="等腰三角形 125"/>
                <p:cNvSpPr/>
                <p:nvPr/>
              </p:nvSpPr>
              <p:spPr>
                <a:xfrm>
                  <a:off x="6712622" y="6535073"/>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07" name="组合 106"/>
              <p:cNvGrpSpPr/>
              <p:nvPr/>
            </p:nvGrpSpPr>
            <p:grpSpPr>
              <a:xfrm rot="10800000">
                <a:off x="2961003" y="4617332"/>
                <a:ext cx="318672" cy="708680"/>
                <a:chOff x="6615180" y="6432369"/>
                <a:chExt cx="256573" cy="570579"/>
              </a:xfrm>
            </p:grpSpPr>
            <p:cxnSp>
              <p:nvCxnSpPr>
                <p:cNvPr id="121" name="直接连接符 120"/>
                <p:cNvCxnSpPr/>
                <p:nvPr/>
              </p:nvCxnSpPr>
              <p:spPr>
                <a:xfrm rot="10800000">
                  <a:off x="6792188" y="6432369"/>
                  <a:ext cx="0" cy="570579"/>
                </a:xfrm>
                <a:prstGeom prst="line">
                  <a:avLst/>
                </a:prstGeom>
                <a:solidFill>
                  <a:srgbClr val="FFFFFF"/>
                </a:solidFill>
                <a:ln w="19050" cap="sq" cmpd="sng" algn="ctr">
                  <a:solidFill>
                    <a:srgbClr val="333333">
                      <a:shade val="50000"/>
                    </a:srgbClr>
                  </a:solidFill>
                  <a:prstDash val="solid"/>
                </a:ln>
                <a:effectLst/>
              </p:spPr>
            </p:cxnSp>
            <p:cxnSp>
              <p:nvCxnSpPr>
                <p:cNvPr id="122" name="直接连接符 121"/>
                <p:cNvCxnSpPr/>
                <p:nvPr/>
              </p:nvCxnSpPr>
              <p:spPr>
                <a:xfrm flipH="1">
                  <a:off x="6615180" y="6728475"/>
                  <a:ext cx="141360" cy="0"/>
                </a:xfrm>
                <a:prstGeom prst="line">
                  <a:avLst/>
                </a:prstGeom>
                <a:solidFill>
                  <a:srgbClr val="FFFFFF"/>
                </a:solidFill>
                <a:ln w="19050" cap="flat" cmpd="sng" algn="ctr">
                  <a:solidFill>
                    <a:srgbClr val="333333">
                      <a:shade val="50000"/>
                    </a:srgbClr>
                  </a:solidFill>
                  <a:prstDash val="solid"/>
                </a:ln>
                <a:effectLst/>
              </p:spPr>
            </p:cxnSp>
            <p:sp>
              <p:nvSpPr>
                <p:cNvPr id="123" name="等腰三角形 122"/>
                <p:cNvSpPr/>
                <p:nvPr/>
              </p:nvSpPr>
              <p:spPr>
                <a:xfrm>
                  <a:off x="6712622" y="6651758"/>
                  <a:ext cx="159131"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cxnSp>
            <p:nvCxnSpPr>
              <p:cNvPr id="108" name="直接连接符 107"/>
              <p:cNvCxnSpPr/>
              <p:nvPr/>
            </p:nvCxnSpPr>
            <p:spPr>
              <a:xfrm>
                <a:off x="3471117" y="3732485"/>
                <a:ext cx="0" cy="875653"/>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09" name="直接连接符 108"/>
              <p:cNvCxnSpPr/>
              <p:nvPr/>
            </p:nvCxnSpPr>
            <p:spPr>
              <a:xfrm>
                <a:off x="4602256" y="3732485"/>
                <a:ext cx="0" cy="875654"/>
              </a:xfrm>
              <a:prstGeom prst="line">
                <a:avLst/>
              </a:prstGeom>
              <a:noFill/>
              <a:ln w="57150" cap="sq" cmpd="sng" algn="ctr">
                <a:solidFill>
                  <a:schemeClr val="accent5">
                    <a:lumMod val="60000"/>
                    <a:lumOff val="40000"/>
                  </a:schemeClr>
                </a:solidFill>
                <a:prstDash val="solid"/>
                <a:miter lim="800000"/>
                <a:headEnd type="triangle" w="med" len="med"/>
                <a:tailEnd w="lg" len="lg"/>
              </a:ln>
              <a:effectLst/>
            </p:spPr>
          </p:cxnSp>
          <p:cxnSp>
            <p:nvCxnSpPr>
              <p:cNvPr id="110" name="直接连接符 109"/>
              <p:cNvCxnSpPr/>
              <p:nvPr/>
            </p:nvCxnSpPr>
            <p:spPr>
              <a:xfrm>
                <a:off x="3471117" y="4614951"/>
                <a:ext cx="1131139" cy="0"/>
              </a:xfrm>
              <a:prstGeom prst="line">
                <a:avLst/>
              </a:prstGeom>
              <a:noFill/>
              <a:ln w="57150" cap="sq" cmpd="sng" algn="ctr">
                <a:solidFill>
                  <a:schemeClr val="accent5">
                    <a:lumMod val="60000"/>
                    <a:lumOff val="40000"/>
                  </a:schemeClr>
                </a:solidFill>
                <a:prstDash val="solid"/>
                <a:miter lim="800000"/>
                <a:headEnd w="lg" len="lg"/>
                <a:tailEnd w="lg" len="lg"/>
              </a:ln>
              <a:effectLst/>
            </p:spPr>
          </p:cxnSp>
          <p:cxnSp>
            <p:nvCxnSpPr>
              <p:cNvPr id="111" name="直接连接符 110"/>
              <p:cNvCxnSpPr/>
              <p:nvPr/>
            </p:nvCxnSpPr>
            <p:spPr>
              <a:xfrm>
                <a:off x="2733670" y="4614951"/>
                <a:ext cx="1351227" cy="0"/>
              </a:xfrm>
              <a:prstGeom prst="line">
                <a:avLst/>
              </a:prstGeom>
              <a:noFill/>
              <a:ln w="57150" cap="flat" cmpd="sng" algn="ctr">
                <a:solidFill>
                  <a:schemeClr val="accent5">
                    <a:lumMod val="60000"/>
                    <a:lumOff val="40000"/>
                  </a:schemeClr>
                </a:solidFill>
                <a:prstDash val="solid"/>
              </a:ln>
              <a:effectLst/>
            </p:spPr>
          </p:cxnSp>
          <p:sp>
            <p:nvSpPr>
              <p:cNvPr id="112" name="矩形 111"/>
              <p:cNvSpPr/>
              <p:nvPr/>
            </p:nvSpPr>
            <p:spPr>
              <a:xfrm>
                <a:off x="3072200" y="4052572"/>
                <a:ext cx="751288" cy="314875"/>
              </a:xfrm>
              <a:prstGeom prst="rect">
                <a:avLst/>
              </a:prstGeom>
              <a:solidFill>
                <a:srgbClr val="FFFF00"/>
              </a:solidFill>
              <a:ln w="15875" cap="flat" cmpd="sng" algn="ctr">
                <a:solidFill>
                  <a:srgbClr val="000000"/>
                </a:solidFill>
                <a:prstDash val="solid"/>
              </a:ln>
              <a:effectLst>
                <a:outerShdw blurRad="50800" dist="38100" dir="5400000" algn="t" rotWithShape="0">
                  <a:prstClr val="black">
                    <a:alpha val="40000"/>
                  </a:prstClr>
                </a:outerShdw>
              </a:effectLst>
            </p:spPr>
            <p:txBody>
              <a:bodyPr rtlCol="0" anchor="ctr"/>
              <a:lstStyle/>
              <a:p>
                <a:pPr algn="ctr" defTabSz="914400">
                  <a:defRPr/>
                </a:pPr>
                <a:r>
                  <a:rPr lang="en-US" altLang="zh-CN" sz="1895" b="1"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LA</a:t>
                </a:r>
                <a:endParaRPr lang="zh-CN" altLang="en-US" sz="1895" b="1" kern="0" dirty="0">
                  <a:solidFill>
                    <a:srgbClr val="000000"/>
                  </a:solidFill>
                  <a:latin typeface="Segoe UI Black" panose="020B0A02040204020203" pitchFamily="34" charset="0"/>
                  <a:cs typeface="Segoe UI Black" panose="020B0A02040204020203" pitchFamily="34" charset="0"/>
                </a:endParaRPr>
              </a:p>
            </p:txBody>
          </p:sp>
          <p:sp>
            <p:nvSpPr>
              <p:cNvPr id="113" name="文本框 112"/>
              <p:cNvSpPr txBox="1"/>
              <p:nvPr/>
            </p:nvSpPr>
            <p:spPr>
              <a:xfrm>
                <a:off x="2264339" y="3190478"/>
                <a:ext cx="889630"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ALU</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_OP</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14" name="直接连接符 113"/>
              <p:cNvCxnSpPr/>
              <p:nvPr/>
            </p:nvCxnSpPr>
            <p:spPr>
              <a:xfrm>
                <a:off x="3098437" y="3351980"/>
                <a:ext cx="393809" cy="0"/>
              </a:xfrm>
              <a:prstGeom prst="line">
                <a:avLst/>
              </a:prstGeom>
              <a:noFill/>
              <a:ln w="19050" cap="flat" cmpd="sng" algn="ctr">
                <a:solidFill>
                  <a:srgbClr val="333333">
                    <a:shade val="95000"/>
                    <a:satMod val="105000"/>
                  </a:srgbClr>
                </a:solidFill>
                <a:prstDash val="solid"/>
                <a:miter lim="800000"/>
              </a:ln>
              <a:effectLst/>
            </p:spPr>
          </p:cxnSp>
          <p:cxnSp>
            <p:nvCxnSpPr>
              <p:cNvPr id="115" name="直接连接符 114"/>
              <p:cNvCxnSpPr/>
              <p:nvPr/>
            </p:nvCxnSpPr>
            <p:spPr>
              <a:xfrm>
                <a:off x="2120183" y="5326011"/>
                <a:ext cx="930485" cy="0"/>
              </a:xfrm>
              <a:prstGeom prst="line">
                <a:avLst/>
              </a:prstGeom>
              <a:noFill/>
              <a:ln w="19050" cap="sq" cmpd="sng" algn="ctr">
                <a:solidFill>
                  <a:srgbClr val="333333">
                    <a:shade val="95000"/>
                    <a:satMod val="105000"/>
                  </a:srgbClr>
                </a:solidFill>
                <a:prstDash val="solid"/>
              </a:ln>
              <a:effectLst/>
            </p:spPr>
          </p:cxnSp>
          <p:sp>
            <p:nvSpPr>
              <p:cNvPr id="116" name="等腰三角形 115"/>
              <p:cNvSpPr/>
              <p:nvPr/>
            </p:nvSpPr>
            <p:spPr>
              <a:xfrm rot="5400000">
                <a:off x="3058208" y="4153502"/>
                <a:ext cx="121825" cy="89865"/>
              </a:xfrm>
              <a:prstGeom prst="triangle">
                <a:avLst>
                  <a:gd name="adj" fmla="val 50001"/>
                </a:avLst>
              </a:prstGeom>
              <a:solidFill>
                <a:srgbClr val="FFFF00"/>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17" name="文本框 116"/>
              <p:cNvSpPr txBox="1"/>
              <p:nvPr/>
            </p:nvSpPr>
            <p:spPr>
              <a:xfrm>
                <a:off x="3917100" y="4033462"/>
                <a:ext cx="659699"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LDLA</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18" name="任意多边形 117"/>
              <p:cNvSpPr/>
              <p:nvPr/>
            </p:nvSpPr>
            <p:spPr>
              <a:xfrm>
                <a:off x="3098438" y="3102837"/>
                <a:ext cx="1900748" cy="638841"/>
              </a:xfrm>
              <a:custGeom>
                <a:avLst/>
                <a:gdLst>
                  <a:gd name="connsiteX0" fmla="*/ 511175 w 1530350"/>
                  <a:gd name="connsiteY0" fmla="*/ 3175 h 514350"/>
                  <a:gd name="connsiteX1" fmla="*/ 0 w 1530350"/>
                  <a:gd name="connsiteY1" fmla="*/ 514350 h 514350"/>
                  <a:gd name="connsiteX2" fmla="*/ 615950 w 1530350"/>
                  <a:gd name="connsiteY2" fmla="*/ 514350 h 514350"/>
                  <a:gd name="connsiteX3" fmla="*/ 765175 w 1530350"/>
                  <a:gd name="connsiteY3" fmla="*/ 365125 h 514350"/>
                  <a:gd name="connsiteX4" fmla="*/ 908050 w 1530350"/>
                  <a:gd name="connsiteY4" fmla="*/ 508000 h 514350"/>
                  <a:gd name="connsiteX5" fmla="*/ 1530350 w 1530350"/>
                  <a:gd name="connsiteY5" fmla="*/ 508000 h 514350"/>
                  <a:gd name="connsiteX6" fmla="*/ 1022350 w 1530350"/>
                  <a:gd name="connsiteY6" fmla="*/ 0 h 514350"/>
                  <a:gd name="connsiteX7" fmla="*/ 511175 w 1530350"/>
                  <a:gd name="connsiteY7" fmla="*/ 317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0350" h="514350">
                    <a:moveTo>
                      <a:pt x="511175" y="3175"/>
                    </a:moveTo>
                    <a:lnTo>
                      <a:pt x="0" y="514350"/>
                    </a:lnTo>
                    <a:lnTo>
                      <a:pt x="615950" y="514350"/>
                    </a:lnTo>
                    <a:lnTo>
                      <a:pt x="765175" y="365125"/>
                    </a:lnTo>
                    <a:lnTo>
                      <a:pt x="908050" y="508000"/>
                    </a:lnTo>
                    <a:lnTo>
                      <a:pt x="1530350" y="508000"/>
                    </a:lnTo>
                    <a:lnTo>
                      <a:pt x="1022350" y="0"/>
                    </a:lnTo>
                    <a:lnTo>
                      <a:pt x="511175" y="3175"/>
                    </a:lnTo>
                    <a:close/>
                  </a:path>
                </a:pathLst>
              </a:custGeom>
              <a:solidFill>
                <a:srgbClr val="ED7D31"/>
              </a:solidFill>
              <a:ln w="19050" cap="flat" cmpd="sng" algn="ctr">
                <a:solidFill>
                  <a:srgbClr val="000000"/>
                </a:solidFill>
                <a:prstDash val="solid"/>
              </a:ln>
              <a:effectLst/>
            </p:spPr>
            <p:txBody>
              <a:bodyPr rtlCol="0" anchor="ctr"/>
              <a:lstStyle/>
              <a:p>
                <a:pPr algn="ctr" defTabSz="914400">
                  <a:defRPr/>
                </a:pPr>
                <a:r>
                  <a:rPr lang="en-US" altLang="zh-CN" sz="1705"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705" kern="0" dirty="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119" name="文本框 118"/>
              <p:cNvSpPr txBox="1"/>
              <p:nvPr/>
            </p:nvSpPr>
            <p:spPr>
              <a:xfrm>
                <a:off x="2430249" y="4042760"/>
                <a:ext cx="52782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chemeClr val="accent5"/>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20" name="文本框 119"/>
              <p:cNvSpPr txBox="1"/>
              <p:nvPr/>
            </p:nvSpPr>
            <p:spPr>
              <a:xfrm>
                <a:off x="1340171" y="4804277"/>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sp>
          <p:nvSpPr>
            <p:cNvPr id="100" name="文本框 99"/>
            <p:cNvSpPr txBox="1"/>
            <p:nvPr/>
          </p:nvSpPr>
          <p:spPr>
            <a:xfrm>
              <a:off x="4655502" y="4430116"/>
              <a:ext cx="796643" cy="40508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895" kern="0" dirty="0">
                  <a:solidFill>
                    <a:schemeClr val="accent5">
                      <a:lumMod val="60000"/>
                      <a:lumOff val="40000"/>
                    </a:schemeClr>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endParaRPr lang="zh-CN" altLang="en-US" sz="1895" kern="0" dirty="0">
                <a:solidFill>
                  <a:schemeClr val="accent5">
                    <a:lumMod val="60000"/>
                    <a:lumOff val="40000"/>
                  </a:schemeClr>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01" name="文本框 100"/>
            <p:cNvSpPr txBox="1"/>
            <p:nvPr/>
          </p:nvSpPr>
          <p:spPr>
            <a:xfrm>
              <a:off x="3134499" y="4800065"/>
              <a:ext cx="1190568"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bus2</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nvGrpSpPr>
          <p:cNvPr id="130" name="组合 129"/>
          <p:cNvGrpSpPr/>
          <p:nvPr/>
        </p:nvGrpSpPr>
        <p:grpSpPr>
          <a:xfrm>
            <a:off x="1065608" y="1182052"/>
            <a:ext cx="10190223" cy="471020"/>
            <a:chOff x="1165748" y="1496360"/>
            <a:chExt cx="10747501" cy="496779"/>
          </a:xfrm>
        </p:grpSpPr>
        <p:sp>
          <p:nvSpPr>
            <p:cNvPr id="131" name="文本框 130"/>
            <p:cNvSpPr txBox="1"/>
            <p:nvPr/>
          </p:nvSpPr>
          <p:spPr>
            <a:xfrm>
              <a:off x="8808187" y="1496360"/>
              <a:ext cx="605597" cy="343612"/>
            </a:xfrm>
            <a:prstGeom prst="rect">
              <a:avLst/>
            </a:prstGeom>
            <a:noFill/>
          </p:spPr>
          <p:txBody>
            <a:bodyPr wrap="none" rtlCol="0">
              <a:spAutoFit/>
            </a:bodyPr>
            <a:lstStyle/>
            <a:p>
              <a:pPr algn="r" defTabSz="914400">
                <a:defRPr/>
              </a:pPr>
              <a:r>
                <a:rPr lang="en-US" altLang="zh-CN" sz="1515" kern="0" dirty="0">
                  <a:latin typeface="Segoe UI Black" panose="020B0A02040204020203" pitchFamily="34" charset="0"/>
                  <a:ea typeface="Segoe UI Black" panose="020B0A02040204020203" pitchFamily="34" charset="0"/>
                  <a:cs typeface="Segoe UI Black" panose="020B0A02040204020203" pitchFamily="34" charset="0"/>
                </a:rPr>
                <a:t>BUS</a:t>
              </a:r>
              <a:endParaRPr lang="zh-CN" altLang="en-US" sz="151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32" name="左右箭头 131"/>
            <p:cNvSpPr/>
            <p:nvPr/>
          </p:nvSpPr>
          <p:spPr>
            <a:xfrm>
              <a:off x="1165748" y="1724830"/>
              <a:ext cx="10747501" cy="268309"/>
            </a:xfrm>
            <a:prstGeom prst="leftRightArrow">
              <a:avLst/>
            </a:prstGeom>
            <a:solidFill>
              <a:schemeClr val="accent1">
                <a:lumMod val="20000"/>
                <a:lumOff val="80000"/>
              </a:schemeClr>
            </a:solidFill>
            <a:ln w="15875" cap="flat" cmpd="sng" algn="ctr">
              <a:solidFill>
                <a:schemeClr val="accent5"/>
              </a:solidFill>
              <a:prstDash val="solid"/>
            </a:ln>
            <a:effectLst/>
          </p:spPr>
          <p:txBody>
            <a:bodyPr rtlCol="0" anchor="ctr"/>
            <a:lstStyle/>
            <a:p>
              <a:pPr algn="ctr" defTabSz="914400">
                <a:defRPr/>
              </a:pPr>
              <a:endParaRPr lang="zh-CN" altLang="en-US" sz="2655" i="1" kern="0">
                <a:solidFill>
                  <a:srgbClr val="FFFFFF"/>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33" name="组合 132"/>
          <p:cNvGrpSpPr/>
          <p:nvPr/>
        </p:nvGrpSpPr>
        <p:grpSpPr>
          <a:xfrm>
            <a:off x="1736111" y="4131641"/>
            <a:ext cx="3792220" cy="2086366"/>
            <a:chOff x="1869632" y="4608138"/>
            <a:chExt cx="3999607" cy="2200465"/>
          </a:xfrm>
        </p:grpSpPr>
        <p:cxnSp>
          <p:nvCxnSpPr>
            <p:cNvPr id="134" name="直接连接符 133"/>
            <p:cNvCxnSpPr/>
            <p:nvPr/>
          </p:nvCxnSpPr>
          <p:spPr>
            <a:xfrm>
              <a:off x="4052455" y="4608138"/>
              <a:ext cx="0" cy="658325"/>
            </a:xfrm>
            <a:prstGeom prst="line">
              <a:avLst/>
            </a:prstGeom>
            <a:noFill/>
            <a:ln w="57150" cap="flat" cmpd="sng" algn="ctr">
              <a:solidFill>
                <a:srgbClr val="517CFD"/>
              </a:solidFill>
              <a:prstDash val="solid"/>
              <a:miter lim="800000"/>
              <a:headEnd type="triangle" w="med" len="med"/>
            </a:ln>
            <a:effectLst/>
          </p:spPr>
        </p:cxnSp>
        <p:grpSp>
          <p:nvGrpSpPr>
            <p:cNvPr id="135" name="组合 134"/>
            <p:cNvGrpSpPr/>
            <p:nvPr/>
          </p:nvGrpSpPr>
          <p:grpSpPr>
            <a:xfrm>
              <a:off x="1869632" y="5224827"/>
              <a:ext cx="3999607" cy="1583776"/>
              <a:chOff x="1869632" y="5224827"/>
              <a:chExt cx="3999607" cy="1583776"/>
            </a:xfrm>
          </p:grpSpPr>
          <p:cxnSp>
            <p:nvCxnSpPr>
              <p:cNvPr id="136" name="直接连接符 135"/>
              <p:cNvCxnSpPr/>
              <p:nvPr/>
            </p:nvCxnSpPr>
            <p:spPr>
              <a:xfrm>
                <a:off x="4543415" y="6435883"/>
                <a:ext cx="0" cy="264263"/>
              </a:xfrm>
              <a:prstGeom prst="line">
                <a:avLst/>
              </a:prstGeom>
              <a:noFill/>
              <a:ln w="19050" cap="sq" cmpd="sng" algn="ctr">
                <a:solidFill>
                  <a:srgbClr val="333333">
                    <a:shade val="95000"/>
                    <a:satMod val="105000"/>
                  </a:srgbClr>
                </a:solidFill>
                <a:prstDash val="solid"/>
                <a:miter lim="800000"/>
              </a:ln>
              <a:effectLst/>
            </p:spPr>
          </p:cxnSp>
          <p:cxnSp>
            <p:nvCxnSpPr>
              <p:cNvPr id="137" name="直接连接符 136"/>
              <p:cNvCxnSpPr/>
              <p:nvPr/>
            </p:nvCxnSpPr>
            <p:spPr>
              <a:xfrm>
                <a:off x="4752588" y="5835953"/>
                <a:ext cx="401456" cy="0"/>
              </a:xfrm>
              <a:prstGeom prst="line">
                <a:avLst/>
              </a:prstGeom>
              <a:noFill/>
              <a:ln w="19050" cap="flat" cmpd="sng" algn="ctr">
                <a:solidFill>
                  <a:srgbClr val="333333">
                    <a:shade val="95000"/>
                    <a:satMod val="105000"/>
                  </a:srgbClr>
                </a:solidFill>
                <a:prstDash val="solid"/>
                <a:miter lim="800000"/>
                <a:headEnd type="stealth" w="lg" len="lg"/>
                <a:tailEnd type="none" w="lg" len="lg"/>
              </a:ln>
              <a:effectLst/>
            </p:spPr>
          </p:cxnSp>
          <p:sp>
            <p:nvSpPr>
              <p:cNvPr id="138" name="矩形 137"/>
              <p:cNvSpPr/>
              <p:nvPr/>
            </p:nvSpPr>
            <p:spPr>
              <a:xfrm>
                <a:off x="3271012" y="5231579"/>
                <a:ext cx="1481577" cy="1208751"/>
              </a:xfrm>
              <a:prstGeom prst="rect">
                <a:avLst/>
              </a:prstGeom>
              <a:solidFill>
                <a:srgbClr val="FFCCFF"/>
              </a:solidFill>
              <a:ln w="19050" cap="flat" cmpd="sng" algn="ctr">
                <a:solidFill>
                  <a:srgbClr val="333333">
                    <a:shade val="50000"/>
                  </a:srgbClr>
                </a:solidFill>
                <a:prstDash val="solid"/>
              </a:ln>
              <a:effectLst/>
            </p:spPr>
            <p:txBody>
              <a:bodyPr vert="horz" rtlCol="0" anchor="ctr" anchorCtr="1"/>
              <a:lstStyle/>
              <a:p>
                <a:pPr algn="ctr" defTabSz="914400">
                  <a:defRPr/>
                </a:pPr>
                <a:r>
                  <a:rPr lang="zh-CN" altLang="en-US" sz="1515" b="1" kern="0" dirty="0">
                    <a:solidFill>
                      <a:srgbClr val="000000"/>
                    </a:solidFill>
                    <a:latin typeface="Segoe UI Black" panose="020B0A02040204020203" pitchFamily="34" charset="0"/>
                    <a:ea typeface="微软雅黑" panose="020B0503020204020204" pitchFamily="34" charset="-122"/>
                    <a:cs typeface="Segoe UI Black" panose="020B0A02040204020203" pitchFamily="34" charset="0"/>
                  </a:rPr>
                  <a:t>寄存器堆</a:t>
                </a:r>
              </a:p>
            </p:txBody>
          </p:sp>
          <p:cxnSp>
            <p:nvCxnSpPr>
              <p:cNvPr id="139" name="直接连接符 138"/>
              <p:cNvCxnSpPr/>
              <p:nvPr/>
            </p:nvCxnSpPr>
            <p:spPr>
              <a:xfrm>
                <a:off x="2111026" y="5659223"/>
                <a:ext cx="1159986" cy="0"/>
              </a:xfrm>
              <a:prstGeom prst="line">
                <a:avLst/>
              </a:prstGeom>
              <a:noFill/>
              <a:ln w="57150" cap="flat" cmpd="sng" algn="ctr">
                <a:solidFill>
                  <a:srgbClr val="7030A0"/>
                </a:solidFill>
                <a:prstDash val="solid"/>
                <a:miter lim="800000"/>
                <a:tailEnd type="triangle" w="med" len="med"/>
              </a:ln>
              <a:effectLst/>
            </p:spPr>
          </p:cxnSp>
          <p:cxnSp>
            <p:nvCxnSpPr>
              <p:cNvPr id="140" name="直接连接符 139"/>
              <p:cNvCxnSpPr/>
              <p:nvPr/>
            </p:nvCxnSpPr>
            <p:spPr>
              <a:xfrm>
                <a:off x="3007649" y="6218353"/>
                <a:ext cx="272026" cy="0"/>
              </a:xfrm>
              <a:prstGeom prst="line">
                <a:avLst/>
              </a:prstGeom>
              <a:noFill/>
              <a:ln w="19050" cap="flat" cmpd="sng" algn="ctr">
                <a:solidFill>
                  <a:srgbClr val="333333">
                    <a:shade val="95000"/>
                    <a:satMod val="105000"/>
                  </a:srgbClr>
                </a:solidFill>
                <a:prstDash val="solid"/>
                <a:miter lim="800000"/>
                <a:tailEnd type="stealth" w="lg" len="lg"/>
              </a:ln>
              <a:effectLst/>
            </p:spPr>
          </p:cxnSp>
          <p:sp>
            <p:nvSpPr>
              <p:cNvPr id="141" name="文本框 140"/>
              <p:cNvSpPr txBox="1"/>
              <p:nvPr/>
            </p:nvSpPr>
            <p:spPr>
              <a:xfrm>
                <a:off x="4791947" y="5902818"/>
                <a:ext cx="1077292" cy="312774"/>
              </a:xfrm>
              <a:prstGeom prst="rect">
                <a:avLst/>
              </a:prstGeom>
              <a:noFill/>
            </p:spPr>
            <p:txBody>
              <a:bodyPr wrap="none" rtlCol="0">
                <a:spAutoFit/>
              </a:bodyPr>
              <a:lstStyle>
                <a:defPPr>
                  <a:defRPr lang="zh-CN"/>
                </a:defPPr>
                <a:lvl1pPr>
                  <a:defRPr sz="1000" i="0">
                    <a:solidFill>
                      <a:srgbClr val="C0000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latin typeface="Segoe UI Black" panose="020B0A02040204020203" pitchFamily="34" charset="0"/>
                    <a:ea typeface="Segoe UI Black" panose="020B0A02040204020203" pitchFamily="34" charset="0"/>
                    <a:cs typeface="Segoe UI Black" panose="020B0A02040204020203" pitchFamily="34" charset="0"/>
                  </a:rPr>
                  <a:t>ReadReg</a:t>
                </a:r>
                <a:r>
                  <a:rPr lang="en-US" altLang="zh-CN" sz="1325" kern="0"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2" name="文本框 141"/>
              <p:cNvSpPr txBox="1"/>
              <p:nvPr/>
            </p:nvSpPr>
            <p:spPr>
              <a:xfrm>
                <a:off x="3190328" y="6065445"/>
                <a:ext cx="492322"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3" name="文本框 142"/>
              <p:cNvSpPr txBox="1"/>
              <p:nvPr/>
            </p:nvSpPr>
            <p:spPr>
              <a:xfrm>
                <a:off x="3182898" y="5447910"/>
                <a:ext cx="499085"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Din</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4" name="文本框 143"/>
              <p:cNvSpPr txBox="1"/>
              <p:nvPr/>
            </p:nvSpPr>
            <p:spPr>
              <a:xfrm>
                <a:off x="1869632" y="6056708"/>
                <a:ext cx="1136467"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WriteReg</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5" name="等腰三角形 144"/>
              <p:cNvSpPr/>
              <p:nvPr/>
            </p:nvSpPr>
            <p:spPr>
              <a:xfrm>
                <a:off x="4485808" y="6335496"/>
                <a:ext cx="116450" cy="100387"/>
              </a:xfrm>
              <a:prstGeom prst="triangle">
                <a:avLst/>
              </a:prstGeom>
              <a:solidFill>
                <a:srgbClr val="FFCCFF"/>
              </a:solidFill>
              <a:ln w="15875" cap="flat" cmpd="sng" algn="ctr">
                <a:solidFill>
                  <a:srgbClr val="000000"/>
                </a:solidFill>
                <a:prstDash val="solid"/>
              </a:ln>
              <a:effectLst/>
            </p:spPr>
            <p:txBody>
              <a:bodyPr rtlCol="0" anchor="ctr"/>
              <a:lstStyle/>
              <a:p>
                <a:pPr algn="ctr" defTabSz="914400">
                  <a:defRPr/>
                </a:pPr>
                <a:endParaRPr lang="zh-CN" altLang="en-US" sz="1895" b="1" kern="0">
                  <a:solidFill>
                    <a:srgbClr val="000000"/>
                  </a:solidFill>
                  <a:latin typeface="Segoe UI Black" panose="020B0A02040204020203" pitchFamily="34" charset="0"/>
                  <a:cs typeface="Segoe UI Black" panose="020B0A02040204020203" pitchFamily="34" charset="0"/>
                </a:endParaRPr>
              </a:p>
            </p:txBody>
          </p:sp>
          <p:sp>
            <p:nvSpPr>
              <p:cNvPr id="146" name="文本框 145"/>
              <p:cNvSpPr txBox="1"/>
              <p:nvPr/>
            </p:nvSpPr>
            <p:spPr>
              <a:xfrm>
                <a:off x="3508241" y="6189810"/>
                <a:ext cx="483870"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WE</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cxnSp>
            <p:nvCxnSpPr>
              <p:cNvPr id="147" name="直接连接符 146"/>
              <p:cNvCxnSpPr/>
              <p:nvPr/>
            </p:nvCxnSpPr>
            <p:spPr>
              <a:xfrm>
                <a:off x="3747298" y="6435882"/>
                <a:ext cx="0" cy="309289"/>
              </a:xfrm>
              <a:prstGeom prst="line">
                <a:avLst/>
              </a:prstGeom>
              <a:noFill/>
              <a:ln w="19050" cap="flat" cmpd="sng" algn="ctr">
                <a:solidFill>
                  <a:srgbClr val="333333">
                    <a:shade val="95000"/>
                    <a:satMod val="105000"/>
                  </a:srgbClr>
                </a:solidFill>
                <a:prstDash val="solid"/>
                <a:miter lim="800000"/>
                <a:headEnd type="stealth" w="lg" len="lg"/>
              </a:ln>
              <a:effectLst/>
            </p:spPr>
          </p:cxnSp>
          <p:sp>
            <p:nvSpPr>
              <p:cNvPr id="148" name="文本框 147"/>
              <p:cNvSpPr txBox="1"/>
              <p:nvPr/>
            </p:nvSpPr>
            <p:spPr>
              <a:xfrm>
                <a:off x="2465531" y="6495829"/>
                <a:ext cx="1275101" cy="312774"/>
              </a:xfrm>
              <a:prstGeom prst="rect">
                <a:avLst/>
              </a:prstGeom>
              <a:noFill/>
            </p:spPr>
            <p:txBody>
              <a:bodyPr wrap="none" rtlCol="0">
                <a:spAutoFit/>
              </a:bodyPr>
              <a:lstStyle>
                <a:defPPr>
                  <a:defRPr lang="zh-CN"/>
                </a:defPPr>
                <a:lvl1pPr>
                  <a:defRPr sz="1000" i="0">
                    <a:solidFill>
                      <a:srgbClr val="00B0F0"/>
                    </a:solidFill>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WriteEnable</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49" name="文本框 148"/>
              <p:cNvSpPr txBox="1"/>
              <p:nvPr/>
            </p:nvSpPr>
            <p:spPr>
              <a:xfrm>
                <a:off x="3712519" y="5224827"/>
                <a:ext cx="63095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err="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Dout</a:t>
                </a:r>
                <a:endParaRPr lang="zh-CN" altLang="en-US" sz="1325" kern="0" dirty="0">
                  <a:solidFill>
                    <a:srgbClr val="0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50" name="文本框 149"/>
              <p:cNvSpPr txBox="1"/>
              <p:nvPr/>
            </p:nvSpPr>
            <p:spPr>
              <a:xfrm>
                <a:off x="4518815" y="6495625"/>
                <a:ext cx="527827"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CLK</a:t>
                </a:r>
                <a:endParaRPr lang="zh-CN" altLang="en-US" sz="1325" kern="0" dirty="0">
                  <a:solidFill>
                    <a:srgbClr val="0000FF"/>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grpSp>
      <p:grpSp>
        <p:nvGrpSpPr>
          <p:cNvPr id="151" name="组合 150"/>
          <p:cNvGrpSpPr/>
          <p:nvPr/>
        </p:nvGrpSpPr>
        <p:grpSpPr>
          <a:xfrm>
            <a:off x="1251974" y="2343021"/>
            <a:ext cx="726481" cy="2785205"/>
            <a:chOff x="1359017" y="2721702"/>
            <a:chExt cx="766210" cy="2937521"/>
          </a:xfrm>
        </p:grpSpPr>
        <p:sp>
          <p:nvSpPr>
            <p:cNvPr id="152" name="文本框 151"/>
            <p:cNvSpPr txBox="1"/>
            <p:nvPr/>
          </p:nvSpPr>
          <p:spPr>
            <a:xfrm>
              <a:off x="1359017" y="4318646"/>
              <a:ext cx="766210" cy="405084"/>
            </a:xfrm>
            <a:prstGeom prst="rect">
              <a:avLst/>
            </a:prstGeom>
            <a:noFill/>
          </p:spPr>
          <p:txBody>
            <a:bodyPr wrap="none" rtlCol="0">
              <a:spAutoFit/>
            </a:bodyPr>
            <a:lstStyle>
              <a:defPPr>
                <a:defRPr lang="zh-CN"/>
              </a:defPPr>
              <a:lvl1pPr marL="0" marR="0" lvl="0" indent="0" algn="r" defTabSz="964565" eaLnBrk="1" fontAlgn="auto" latinLnBrk="0" hangingPunct="1">
                <a:lnSpc>
                  <a:spcPct val="100000"/>
                </a:lnSpc>
                <a:spcBef>
                  <a:spcPts val="0"/>
                </a:spcBef>
                <a:spcAft>
                  <a:spcPts val="0"/>
                </a:spcAft>
                <a:buClrTx/>
                <a:buSzTx/>
                <a:buFontTx/>
                <a:buNone/>
                <a:defRPr kumimoji="0" sz="1600" b="0" i="0" u="none" strike="noStrike" kern="0" cap="none" spc="0" normalizeH="0" baseline="0">
                  <a:ln>
                    <a:noFill/>
                  </a:ln>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1895" dirty="0">
                  <a:solidFill>
                    <a:srgbClr val="7030A0"/>
                  </a:solidFill>
                </a:rPr>
                <a:t>bus1</a:t>
              </a:r>
              <a:endParaRPr lang="zh-CN" altLang="en-US" sz="1895" dirty="0">
                <a:solidFill>
                  <a:srgbClr val="7030A0"/>
                </a:solidFill>
              </a:endParaRPr>
            </a:p>
          </p:txBody>
        </p:sp>
        <p:cxnSp>
          <p:nvCxnSpPr>
            <p:cNvPr id="153" name="直接连接符 152"/>
            <p:cNvCxnSpPr/>
            <p:nvPr/>
          </p:nvCxnSpPr>
          <p:spPr>
            <a:xfrm>
              <a:off x="2120183" y="2721702"/>
              <a:ext cx="0" cy="2937521"/>
            </a:xfrm>
            <a:prstGeom prst="line">
              <a:avLst/>
            </a:prstGeom>
            <a:noFill/>
            <a:ln w="57150" cap="sq" cmpd="sng" algn="ctr">
              <a:solidFill>
                <a:srgbClr val="7030A0"/>
              </a:solidFill>
              <a:prstDash val="solid"/>
              <a:miter lim="800000"/>
            </a:ln>
            <a:effectLst/>
          </p:spPr>
        </p:cxnSp>
      </p:grpSp>
      <p:cxnSp>
        <p:nvCxnSpPr>
          <p:cNvPr id="154" name="直接连接符 153"/>
          <p:cNvCxnSpPr/>
          <p:nvPr/>
        </p:nvCxnSpPr>
        <p:spPr>
          <a:xfrm>
            <a:off x="2306040" y="2326298"/>
            <a:ext cx="1491806" cy="0"/>
          </a:xfrm>
          <a:prstGeom prst="line">
            <a:avLst/>
          </a:prstGeom>
          <a:noFill/>
          <a:ln w="19050" cap="flat" cmpd="sng" algn="ctr">
            <a:solidFill>
              <a:srgbClr val="333333">
                <a:shade val="95000"/>
                <a:satMod val="105000"/>
              </a:srgbClr>
            </a:solidFill>
            <a:prstDash val="solid"/>
            <a:headEnd type="oval"/>
            <a:tailEnd type="oval"/>
          </a:ln>
          <a:effectLst/>
        </p:spPr>
      </p:cxnSp>
      <p:grpSp>
        <p:nvGrpSpPr>
          <p:cNvPr id="155" name="组合 154"/>
          <p:cNvGrpSpPr/>
          <p:nvPr/>
        </p:nvGrpSpPr>
        <p:grpSpPr>
          <a:xfrm>
            <a:off x="760010" y="1588176"/>
            <a:ext cx="2828648" cy="738123"/>
            <a:chOff x="840149" y="1925576"/>
            <a:chExt cx="2983339" cy="778489"/>
          </a:xfrm>
        </p:grpSpPr>
        <p:grpSp>
          <p:nvGrpSpPr>
            <p:cNvPr id="156" name="组合 155"/>
            <p:cNvGrpSpPr/>
            <p:nvPr/>
          </p:nvGrpSpPr>
          <p:grpSpPr>
            <a:xfrm>
              <a:off x="840149" y="1925576"/>
              <a:ext cx="2983339" cy="778489"/>
              <a:chOff x="840149" y="1925576"/>
              <a:chExt cx="2983339" cy="778489"/>
            </a:xfrm>
          </p:grpSpPr>
          <p:grpSp>
            <p:nvGrpSpPr>
              <p:cNvPr id="158" name="组合 157"/>
              <p:cNvGrpSpPr/>
              <p:nvPr/>
            </p:nvGrpSpPr>
            <p:grpSpPr>
              <a:xfrm>
                <a:off x="2374748" y="1925576"/>
                <a:ext cx="318672" cy="778489"/>
                <a:chOff x="2347518" y="3550347"/>
                <a:chExt cx="318672" cy="778489"/>
              </a:xfrm>
            </p:grpSpPr>
            <p:cxnSp>
              <p:nvCxnSpPr>
                <p:cNvPr id="165" name="直接连接符 164"/>
                <p:cNvCxnSpPr/>
                <p:nvPr/>
              </p:nvCxnSpPr>
              <p:spPr>
                <a:xfrm>
                  <a:off x="2443497" y="3550347"/>
                  <a:ext cx="7" cy="778489"/>
                </a:xfrm>
                <a:prstGeom prst="line">
                  <a:avLst/>
                </a:prstGeom>
                <a:solidFill>
                  <a:srgbClr val="FFFFFF"/>
                </a:solidFill>
                <a:ln w="19050" cap="flat" cmpd="sng" algn="ctr">
                  <a:solidFill>
                    <a:srgbClr val="333333">
                      <a:shade val="50000"/>
                    </a:srgbClr>
                  </a:solidFill>
                  <a:prstDash val="solid"/>
                  <a:tailEnd type="oval"/>
                </a:ln>
                <a:effectLst/>
              </p:spPr>
            </p:cxnSp>
            <p:cxnSp>
              <p:nvCxnSpPr>
                <p:cNvPr id="166" name="直接连接符 165"/>
                <p:cNvCxnSpPr/>
                <p:nvPr/>
              </p:nvCxnSpPr>
              <p:spPr>
                <a:xfrm rot="10800000" flipH="1">
                  <a:off x="2490616" y="3912294"/>
                  <a:ext cx="175574" cy="0"/>
                </a:xfrm>
                <a:prstGeom prst="line">
                  <a:avLst/>
                </a:prstGeom>
                <a:solidFill>
                  <a:srgbClr val="FFFFFF"/>
                </a:solidFill>
                <a:ln w="19050" cap="flat" cmpd="sng" algn="ctr">
                  <a:solidFill>
                    <a:srgbClr val="333333">
                      <a:shade val="50000"/>
                    </a:srgbClr>
                  </a:solidFill>
                  <a:prstDash val="solid"/>
                </a:ln>
                <a:effectLst/>
              </p:spPr>
            </p:cxnSp>
            <p:sp>
              <p:nvSpPr>
                <p:cNvPr id="167" name="等腰三角形 166"/>
                <p:cNvSpPr/>
                <p:nvPr/>
              </p:nvSpPr>
              <p:spPr>
                <a:xfrm rot="10800000">
                  <a:off x="2347518" y="3840286"/>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B0F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159" name="组合 158"/>
              <p:cNvGrpSpPr/>
              <p:nvPr/>
            </p:nvGrpSpPr>
            <p:grpSpPr>
              <a:xfrm>
                <a:off x="1900827" y="1929250"/>
                <a:ext cx="318672" cy="766299"/>
                <a:chOff x="1900335" y="303006"/>
                <a:chExt cx="318672" cy="766299"/>
              </a:xfrm>
            </p:grpSpPr>
            <p:cxnSp>
              <p:nvCxnSpPr>
                <p:cNvPr id="162" name="直接连接符 161"/>
                <p:cNvCxnSpPr/>
                <p:nvPr/>
              </p:nvCxnSpPr>
              <p:spPr>
                <a:xfrm flipV="1">
                  <a:off x="2120185" y="303006"/>
                  <a:ext cx="0" cy="766299"/>
                </a:xfrm>
                <a:prstGeom prst="line">
                  <a:avLst/>
                </a:prstGeom>
                <a:solidFill>
                  <a:srgbClr val="FFFFFF"/>
                </a:solidFill>
                <a:ln w="19050" cap="flat" cmpd="sng" algn="ctr">
                  <a:solidFill>
                    <a:srgbClr val="333333">
                      <a:shade val="50000"/>
                    </a:srgbClr>
                  </a:solidFill>
                  <a:prstDash val="solid"/>
                  <a:tailEnd type="none"/>
                </a:ln>
                <a:effectLst/>
              </p:spPr>
            </p:cxnSp>
            <p:cxnSp>
              <p:nvCxnSpPr>
                <p:cNvPr id="163" name="直接连接符 162"/>
                <p:cNvCxnSpPr/>
                <p:nvPr/>
              </p:nvCxnSpPr>
              <p:spPr>
                <a:xfrm flipH="1">
                  <a:off x="1900335" y="650151"/>
                  <a:ext cx="175574" cy="0"/>
                </a:xfrm>
                <a:prstGeom prst="line">
                  <a:avLst/>
                </a:prstGeom>
                <a:solidFill>
                  <a:srgbClr val="FFFFFF"/>
                </a:solidFill>
                <a:ln w="19050" cap="flat" cmpd="sng" algn="ctr">
                  <a:solidFill>
                    <a:srgbClr val="333333">
                      <a:shade val="50000"/>
                    </a:srgbClr>
                  </a:solidFill>
                  <a:prstDash val="solid"/>
                </a:ln>
                <a:effectLst/>
              </p:spPr>
            </p:cxnSp>
            <p:sp>
              <p:nvSpPr>
                <p:cNvPr id="164" name="等腰三角形 163"/>
                <p:cNvSpPr/>
                <p:nvPr/>
              </p:nvSpPr>
              <p:spPr>
                <a:xfrm>
                  <a:off x="2021361" y="573434"/>
                  <a:ext cx="197646" cy="148725"/>
                </a:xfrm>
                <a:prstGeom prst="triangle">
                  <a:avLst/>
                </a:prstGeom>
                <a:solidFill>
                  <a:srgbClr val="00B050"/>
                </a:solidFill>
                <a:ln w="19050" cap="flat" cmpd="sng" algn="ctr">
                  <a:solidFill>
                    <a:srgbClr val="333333">
                      <a:shade val="50000"/>
                    </a:srgbClr>
                  </a:solidFill>
                  <a:prstDash val="solid"/>
                </a:ln>
                <a:effectLst/>
              </p:spPr>
              <p:txBody>
                <a:bodyPr rtlCol="0" anchor="ctr"/>
                <a:lstStyle/>
                <a:p>
                  <a:pPr algn="ctr" defTabSz="914400">
                    <a:defRPr/>
                  </a:pPr>
                  <a:endParaRPr lang="zh-CN" altLang="en-US" sz="1515" b="1" kern="0">
                    <a:solidFill>
                      <a:srgbClr val="000000"/>
                    </a:solidFill>
                    <a:latin typeface="Segoe UI Black" panose="020B0A02040204020203" pitchFamily="34" charset="0"/>
                    <a:ea typeface="微软雅黑" panose="020B0503020204020204" pitchFamily="34" charset="-122"/>
                    <a:cs typeface="Segoe UI Black" panose="020B0A02040204020203" pitchFamily="34" charset="0"/>
                  </a:endParaRPr>
                </a:p>
              </p:txBody>
            </p:sp>
          </p:grpSp>
          <p:sp>
            <p:nvSpPr>
              <p:cNvPr id="160" name="文本框 159"/>
              <p:cNvSpPr txBox="1"/>
              <p:nvPr/>
            </p:nvSpPr>
            <p:spPr>
              <a:xfrm>
                <a:off x="840149" y="2120252"/>
                <a:ext cx="1129704" cy="312774"/>
              </a:xfrm>
              <a:prstGeom prst="rect">
                <a:avLst/>
              </a:prstGeom>
              <a:noFill/>
            </p:spPr>
            <p:txBody>
              <a:bodyPr wrap="non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algn="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sp>
            <p:nvSpPr>
              <p:cNvPr id="161" name="文本框 160"/>
              <p:cNvSpPr txBox="1"/>
              <p:nvPr/>
            </p:nvSpPr>
            <p:spPr>
              <a:xfrm>
                <a:off x="2610602" y="2125276"/>
                <a:ext cx="1212886" cy="312774"/>
              </a:xfrm>
              <a:prstGeom prst="rect">
                <a:avLst/>
              </a:prstGeom>
              <a:noFill/>
            </p:spPr>
            <p:txBody>
              <a:bodyPr wrap="square" rtlCol="0">
                <a:spAutoFit/>
              </a:bodyPr>
              <a:lstStyle>
                <a:defPPr>
                  <a:defRPr lang="zh-CN"/>
                </a:defPPr>
                <a:lvl1pPr>
                  <a:defRPr sz="1000" i="0">
                    <a:latin typeface="Times New Roman" panose="02020603050405020304" pitchFamily="18" charset="0"/>
                    <a:cs typeface="Times New Roman" panose="02020603050405020304" pitchFamily="18" charset="0"/>
                  </a:defRPr>
                </a:lvl1pPr>
              </a:lstStyle>
              <a:p>
                <a:pPr defTabSz="914400">
                  <a:defRPr/>
                </a:pP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BUS</a:t>
                </a:r>
                <a:r>
                  <a:rPr lang="en-US" altLang="zh-CN" sz="1325" kern="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bus1</a:t>
                </a:r>
                <a:endParaRPr lang="zh-CN" altLang="en-US" sz="1325" kern="0" dirty="0">
                  <a:solidFill>
                    <a:srgbClr val="C00000"/>
                  </a:solidFill>
                  <a:latin typeface="Segoe UI Black" panose="020B0A02040204020203" pitchFamily="34" charset="0"/>
                  <a:ea typeface="华文细黑" panose="02010600040101010101" pitchFamily="2" charset="-122"/>
                  <a:cs typeface="Segoe UI Black" panose="020B0A02040204020203" pitchFamily="34" charset="0"/>
                </a:endParaRPr>
              </a:p>
            </p:txBody>
          </p:sp>
        </p:grpSp>
        <p:cxnSp>
          <p:nvCxnSpPr>
            <p:cNvPr id="157" name="直接连接符 156"/>
            <p:cNvCxnSpPr/>
            <p:nvPr/>
          </p:nvCxnSpPr>
          <p:spPr>
            <a:xfrm>
              <a:off x="2121215" y="2704065"/>
              <a:ext cx="349512" cy="0"/>
            </a:xfrm>
            <a:prstGeom prst="line">
              <a:avLst/>
            </a:prstGeom>
            <a:noFill/>
            <a:ln w="19050" cap="flat" cmpd="sng" algn="ctr">
              <a:solidFill>
                <a:srgbClr val="333333">
                  <a:shade val="95000"/>
                  <a:satMod val="105000"/>
                </a:srgbClr>
              </a:solidFill>
              <a:prstDash val="solid"/>
              <a:headEnd type="oval"/>
              <a:tailEnd type="oval"/>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left)">
                                      <p:cBhvr>
                                        <p:cTn id="7" dur="10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wipe(up)">
                                      <p:cBhvr>
                                        <p:cTn id="12" dur="5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5"/>
                                        </p:tgtEl>
                                        <p:attrNameLst>
                                          <p:attrName>style.visibility</p:attrName>
                                        </p:attrNameLst>
                                      </p:cBhvr>
                                      <p:to>
                                        <p:strVal val="visible"/>
                                      </p:to>
                                    </p:set>
                                    <p:animEffect transition="in" filter="wipe(up)">
                                      <p:cBhvr>
                                        <p:cTn id="17" dur="500"/>
                                        <p:tgtEl>
                                          <p:spTgt spid="1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200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wipe(up)">
                                      <p:cBhvr>
                                        <p:cTn id="27" dur="1000"/>
                                        <p:tgtEl>
                                          <p:spTgt spid="98"/>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wipe(left)">
                                      <p:cBhvr>
                                        <p:cTn id="31" dur="500"/>
                                        <p:tgtEl>
                                          <p:spTgt spid="15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2000" fill="hold" nodeType="clickEffect">
                                  <p:stCondLst>
                                    <p:cond delay="0"/>
                                  </p:stCondLst>
                                  <p:childTnLst>
                                    <p:set>
                                      <p:cBhvr>
                                        <p:cTn id="35" dur="1" fill="hold">
                                          <p:stCondLst>
                                            <p:cond delay="0"/>
                                          </p:stCondLst>
                                        </p:cTn>
                                        <p:tgtEl>
                                          <p:spTgt spid="133"/>
                                        </p:tgtEl>
                                        <p:attrNameLst>
                                          <p:attrName>style.visibility</p:attrName>
                                        </p:attrNameLst>
                                      </p:cBhvr>
                                      <p:to>
                                        <p:strVal val="visible"/>
                                      </p:to>
                                    </p:set>
                                    <p:animEffect transition="in" filter="wipe(up)">
                                      <p:cBhvr>
                                        <p:cTn id="36" dur="1000"/>
                                        <p:tgtEl>
                                          <p:spTgt spid="1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repeatCount="2000" fill="hold" nodeType="click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up)">
                                      <p:cBhvr>
                                        <p:cTn id="41" dur="1000"/>
                                        <p:tgtEl>
                                          <p:spTgt spid="8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repeatCount="2000"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up)">
                                      <p:cBhvr>
                                        <p:cTn id="46" dur="10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200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up)">
                                      <p:cBhvr>
                                        <p:cTn id="51" dur="10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200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up)">
                                      <p:cBhvr>
                                        <p:cTn id="56" dur="1000"/>
                                        <p:tgtEl>
                                          <p:spTgt spid="6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up)">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200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200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left)">
                                      <p:cBhvr>
                                        <p:cTn id="71" dur="10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repeatCount="200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wipe(up)">
                                      <p:cBhvr>
                                        <p:cTn id="76" dur="1000"/>
                                        <p:tgtEl>
                                          <p:spTgt spid="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repeatCount="200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ipe(up)">
                                      <p:cBhvr>
                                        <p:cTn id="81" dur="1000"/>
                                        <p:tgtEl>
                                          <p:spTgt spid="1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xit" presetSubtype="4" fill="hold" grpId="1" nodeType="clickEffect">
                                  <p:stCondLst>
                                    <p:cond delay="0"/>
                                  </p:stCondLst>
                                  <p:childTnLst>
                                    <p:animEffect transition="out" filter="wipe(down)">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left)">
                                      <p:cBhvr>
                                        <p:cTn id="91" dur="5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wipe(left)">
                                      <p:cBhvr>
                                        <p:cTn id="9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7" name="直接连接符 236"/>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连接符 246"/>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 name="标题 1"/>
          <p:cNvSpPr>
            <a:spLocks noGrp="1"/>
          </p:cNvSpPr>
          <p:nvPr>
            <p:ph type="title"/>
          </p:nvPr>
        </p:nvSpPr>
        <p:spPr/>
        <p:txBody>
          <a:bodyPr/>
          <a:lstStyle/>
          <a:p>
            <a:r>
              <a:rPr lang="zh-CN" altLang="en-US" dirty="0"/>
              <a:t>专用通路  单周期</a:t>
            </a:r>
            <a:r>
              <a:rPr lang="en-US" altLang="zh-CN" dirty="0"/>
              <a:t>MIPS CPU</a:t>
            </a:r>
            <a:endParaRPr lang="zh-CN" altLang="en-US" dirty="0"/>
          </a:p>
        </p:txBody>
      </p:sp>
      <p:sp>
        <p:nvSpPr>
          <p:cNvPr id="5" name="流程图: 手动输入 146"/>
          <p:cNvSpPr/>
          <p:nvPr/>
        </p:nvSpPr>
        <p:spPr>
          <a:xfrm>
            <a:off x="4913242" y="5337758"/>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6" name="直接连接符 5"/>
          <p:cNvCxnSpPr/>
          <p:nvPr/>
        </p:nvCxnSpPr>
        <p:spPr>
          <a:xfrm>
            <a:off x="6096000" y="4006281"/>
            <a:ext cx="924532"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63957" y="4587119"/>
            <a:ext cx="65804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8" name="任意多边形: 形状 256"/>
          <p:cNvSpPr/>
          <p:nvPr/>
        </p:nvSpPr>
        <p:spPr>
          <a:xfrm flipV="1">
            <a:off x="4656893" y="4141507"/>
            <a:ext cx="177578" cy="98981"/>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3843271" y="3893728"/>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829269" y="3628925"/>
            <a:ext cx="100424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4806802" y="1748979"/>
            <a:ext cx="6006406" cy="1849765"/>
            <a:chOff x="5039741" y="3208161"/>
            <a:chExt cx="597546" cy="457491"/>
          </a:xfrm>
        </p:grpSpPr>
        <p:cxnSp>
          <p:nvCxnSpPr>
            <p:cNvPr id="12" name="直接连接符 1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 name="直接连接符 13"/>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5" name="组合 14"/>
          <p:cNvGrpSpPr/>
          <p:nvPr/>
        </p:nvGrpSpPr>
        <p:grpSpPr>
          <a:xfrm>
            <a:off x="4819795" y="2382537"/>
            <a:ext cx="3059940" cy="1137035"/>
            <a:chOff x="5039741" y="3208161"/>
            <a:chExt cx="597546" cy="457491"/>
          </a:xfrm>
        </p:grpSpPr>
        <p:cxnSp>
          <p:nvCxnSpPr>
            <p:cNvPr id="16" name="直接连接符 15"/>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8" name="组合 17"/>
          <p:cNvGrpSpPr/>
          <p:nvPr/>
        </p:nvGrpSpPr>
        <p:grpSpPr>
          <a:xfrm>
            <a:off x="4824328" y="2812984"/>
            <a:ext cx="705542" cy="450160"/>
            <a:chOff x="5039741" y="3208161"/>
            <a:chExt cx="597546" cy="457491"/>
          </a:xfrm>
        </p:grpSpPr>
        <p:cxnSp>
          <p:nvCxnSpPr>
            <p:cNvPr id="19" name="直接连接符 18"/>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1" name="直接连接符 20"/>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2"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3" name="矩形 22"/>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4" name="矩形 23"/>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5" name="矩形 24"/>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26" name="矩形 25"/>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7" name="矩形 26"/>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8" name="矩形 27"/>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29" name="矩形 28"/>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30" name="矩形 29"/>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31" name="矩形 30"/>
          <p:cNvSpPr/>
          <p:nvPr/>
        </p:nvSpPr>
        <p:spPr>
          <a:xfrm>
            <a:off x="1889290" y="3394413"/>
            <a:ext cx="239223" cy="42955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32" name="直接连接符 31"/>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34" name="直接连接符 33"/>
          <p:cNvCxnSpPr>
            <a:endCxn id="31"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133425" y="3613328"/>
            <a:ext cx="32528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grpSp>
        <p:nvGrpSpPr>
          <p:cNvPr id="37" name="组合 36"/>
          <p:cNvGrpSpPr/>
          <p:nvPr/>
        </p:nvGrpSpPr>
        <p:grpSpPr>
          <a:xfrm>
            <a:off x="2450577" y="3303617"/>
            <a:ext cx="895565" cy="1370404"/>
            <a:chOff x="2153669" y="3581315"/>
            <a:chExt cx="981236" cy="1387999"/>
          </a:xfrm>
        </p:grpSpPr>
        <p:sp>
          <p:nvSpPr>
            <p:cNvPr id="38" name="矩形 37"/>
            <p:cNvSpPr/>
            <p:nvPr/>
          </p:nvSpPr>
          <p:spPr>
            <a:xfrm>
              <a:off x="2162582" y="3581315"/>
              <a:ext cx="920297" cy="1387999"/>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9" name="矩形 38"/>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40" name="矩形 39"/>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41" name="矩形 40"/>
            <p:cNvSpPr/>
            <p:nvPr/>
          </p:nvSpPr>
          <p:spPr>
            <a:xfrm>
              <a:off x="2247904" y="4158047"/>
              <a:ext cx="760851" cy="507208"/>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指令</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grpSp>
      <p:sp>
        <p:nvSpPr>
          <p:cNvPr id="42" name="矩形 41"/>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43" name="矩形 42"/>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44" name="直接连接符 43"/>
          <p:cNvCxnSpPr/>
          <p:nvPr/>
        </p:nvCxnSpPr>
        <p:spPr>
          <a:xfrm>
            <a:off x="2282760" y="5472283"/>
            <a:ext cx="351575"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5"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46" name="矩形 45"/>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47" name="矩形 46"/>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48" name="矩形 47"/>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49" name="矩形 48"/>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50" name="矩形 49"/>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51" name="矩形 50"/>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52" name="矩形 51"/>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53" name="矩形 52"/>
          <p:cNvSpPr/>
          <p:nvPr/>
        </p:nvSpPr>
        <p:spPr>
          <a:xfrm>
            <a:off x="4837899" y="3263143"/>
            <a:ext cx="1343926" cy="1536000"/>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4" name="矩形 53"/>
          <p:cNvSpPr/>
          <p:nvPr/>
        </p:nvSpPr>
        <p:spPr>
          <a:xfrm>
            <a:off x="4823256" y="3473409"/>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55" name="矩形 54"/>
          <p:cNvSpPr/>
          <p:nvPr/>
        </p:nvSpPr>
        <p:spPr>
          <a:xfrm>
            <a:off x="4824328" y="3777623"/>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56" name="矩形 55"/>
          <p:cNvSpPr/>
          <p:nvPr/>
        </p:nvSpPr>
        <p:spPr>
          <a:xfrm>
            <a:off x="4818000" y="4107545"/>
            <a:ext cx="42992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57" name="矩形 56"/>
          <p:cNvSpPr/>
          <p:nvPr/>
        </p:nvSpPr>
        <p:spPr>
          <a:xfrm>
            <a:off x="4823256" y="4443818"/>
            <a:ext cx="46839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58" name="矩形 57"/>
          <p:cNvSpPr/>
          <p:nvPr/>
        </p:nvSpPr>
        <p:spPr>
          <a:xfrm>
            <a:off x="5316892" y="3227979"/>
            <a:ext cx="449162"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59" name="矩形 58"/>
          <p:cNvSpPr/>
          <p:nvPr/>
        </p:nvSpPr>
        <p:spPr>
          <a:xfrm>
            <a:off x="5178608" y="4210494"/>
            <a:ext cx="864340" cy="296556"/>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60" name="矩形 59"/>
          <p:cNvSpPr/>
          <p:nvPr/>
        </p:nvSpPr>
        <p:spPr>
          <a:xfrm>
            <a:off x="5866794" y="3483146"/>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61" name="矩形 60"/>
          <p:cNvSpPr/>
          <p:nvPr/>
        </p:nvSpPr>
        <p:spPr>
          <a:xfrm>
            <a:off x="5859075" y="3880852"/>
            <a:ext cx="38343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62" name="组合 61"/>
          <p:cNvGrpSpPr/>
          <p:nvPr/>
        </p:nvGrpSpPr>
        <p:grpSpPr>
          <a:xfrm>
            <a:off x="4386030" y="3988379"/>
            <a:ext cx="269626" cy="509573"/>
            <a:chOff x="4451072" y="4543951"/>
            <a:chExt cx="284372" cy="537440"/>
          </a:xfrm>
        </p:grpSpPr>
        <p:sp>
          <p:nvSpPr>
            <p:cNvPr id="63" name="流程图: 手动操作 62"/>
            <p:cNvSpPr/>
            <p:nvPr/>
          </p:nvSpPr>
          <p:spPr>
            <a:xfrm rot="16200000">
              <a:off x="4335027" y="4701403"/>
              <a:ext cx="533466" cy="226510"/>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4" name="矩形 63"/>
            <p:cNvSpPr/>
            <p:nvPr/>
          </p:nvSpPr>
          <p:spPr>
            <a:xfrm>
              <a:off x="4451072" y="4543951"/>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sp>
        <p:nvSpPr>
          <p:cNvPr id="65" name="流程图: 手动操作 64"/>
          <p:cNvSpPr/>
          <p:nvPr/>
        </p:nvSpPr>
        <p:spPr>
          <a:xfrm rot="16200000">
            <a:off x="1267655" y="3500560"/>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6" name="矩形 65"/>
          <p:cNvSpPr/>
          <p:nvPr/>
        </p:nvSpPr>
        <p:spPr>
          <a:xfrm>
            <a:off x="1354929" y="3349346"/>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7" name="流程图: 手动操作 66"/>
          <p:cNvSpPr/>
          <p:nvPr/>
        </p:nvSpPr>
        <p:spPr>
          <a:xfrm rot="16200000">
            <a:off x="6875885" y="4029796"/>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68" name="矩形 67"/>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sp>
        <p:nvSpPr>
          <p:cNvPr id="69" name="流程图: 手动操作 68"/>
          <p:cNvSpPr/>
          <p:nvPr/>
        </p:nvSpPr>
        <p:spPr>
          <a:xfrm rot="16200000">
            <a:off x="10588698" y="3685581"/>
            <a:ext cx="505805" cy="214765"/>
          </a:xfrm>
          <a:prstGeom prst="flowChartManualOperation">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0" name="矩形 69"/>
          <p:cNvSpPr/>
          <p:nvPr/>
        </p:nvSpPr>
        <p:spPr>
          <a:xfrm>
            <a:off x="10679789" y="3558777"/>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71" name="直接连接符 70"/>
          <p:cNvCxnSpPr/>
          <p:nvPr/>
        </p:nvCxnSpPr>
        <p:spPr>
          <a:xfrm>
            <a:off x="6169641" y="3628926"/>
            <a:ext cx="1476815" cy="1"/>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448454" y="5401150"/>
            <a:ext cx="329714"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7003106" y="5186363"/>
            <a:ext cx="461986" cy="523995"/>
            <a:chOff x="7239187" y="4876233"/>
            <a:chExt cx="506180" cy="574121"/>
          </a:xfrm>
        </p:grpSpPr>
        <p:sp>
          <p:nvSpPr>
            <p:cNvPr id="74" name="平行四边形 73"/>
            <p:cNvSpPr/>
            <p:nvPr/>
          </p:nvSpPr>
          <p:spPr>
            <a:xfrm rot="4500000">
              <a:off x="7216515" y="4946030"/>
              <a:ext cx="574121" cy="434528"/>
            </a:xfrm>
            <a:prstGeom prst="parallelogram">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5" name="矩形 74"/>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76" name="矩形 75"/>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77" name="矩形 76"/>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78" name="直接连接符 77"/>
          <p:cNvCxnSpPr/>
          <p:nvPr/>
        </p:nvCxnSpPr>
        <p:spPr>
          <a:xfrm flipV="1">
            <a:off x="7229175" y="4176678"/>
            <a:ext cx="438559" cy="3344"/>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7178354" y="3902221"/>
            <a:ext cx="52450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SrcB</a:t>
            </a:r>
            <a:endParaRPr lang="zh-CN" altLang="en-US" sz="1325" dirty="0">
              <a:latin typeface="Times New Roman" panose="02020603050405020304" pitchFamily="18" charset="0"/>
              <a:cs typeface="Times New Roman" panose="02020603050405020304" pitchFamily="18" charset="0"/>
            </a:endParaRPr>
          </a:p>
        </p:txBody>
      </p:sp>
      <p:sp>
        <p:nvSpPr>
          <p:cNvPr id="80" name="矩形 79"/>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81" name="矩形 80"/>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82" name="任意多边形: 形状 323"/>
          <p:cNvSpPr/>
          <p:nvPr/>
        </p:nvSpPr>
        <p:spPr>
          <a:xfrm>
            <a:off x="7646456" y="3468098"/>
            <a:ext cx="443363" cy="860645"/>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3" name="矩形 82"/>
          <p:cNvSpPr/>
          <p:nvPr/>
        </p:nvSpPr>
        <p:spPr>
          <a:xfrm rot="16200000">
            <a:off x="7702130" y="3760608"/>
            <a:ext cx="530915" cy="296556"/>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sp>
        <p:nvSpPr>
          <p:cNvPr id="84" name="矩形 83"/>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85" name="矩形 84"/>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86" name="直接连接符 85"/>
          <p:cNvCxnSpPr/>
          <p:nvPr/>
        </p:nvCxnSpPr>
        <p:spPr>
          <a:xfrm>
            <a:off x="8089818" y="3905643"/>
            <a:ext cx="1160567"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88" name="组合 87"/>
          <p:cNvGrpSpPr/>
          <p:nvPr/>
        </p:nvGrpSpPr>
        <p:grpSpPr>
          <a:xfrm>
            <a:off x="9188340" y="3330681"/>
            <a:ext cx="869365" cy="1361582"/>
            <a:chOff x="2106940" y="3477998"/>
            <a:chExt cx="952529" cy="1491834"/>
          </a:xfrm>
        </p:grpSpPr>
        <p:sp>
          <p:nvSpPr>
            <p:cNvPr id="89" name="矩形 88"/>
            <p:cNvSpPr/>
            <p:nvPr/>
          </p:nvSpPr>
          <p:spPr>
            <a:xfrm>
              <a:off x="2162583" y="3477998"/>
              <a:ext cx="828902" cy="1491834"/>
            </a:xfrm>
            <a:prstGeom prst="rect">
              <a:avLst/>
            </a:pr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90" name="矩形 89"/>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91" name="矩形 90"/>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92" name="矩形 91"/>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93" name="矩形 92"/>
            <p:cNvSpPr/>
            <p:nvPr/>
          </p:nvSpPr>
          <p:spPr>
            <a:xfrm>
              <a:off x="2182706" y="4068361"/>
              <a:ext cx="760851" cy="548684"/>
            </a:xfrm>
            <a:prstGeom prst="rect">
              <a:avLst/>
            </a:prstGeom>
          </p:spPr>
          <p:txBody>
            <a:bodyPr wrap="none">
              <a:spAutoFit/>
            </a:bodyPr>
            <a:lstStyle/>
            <a:p>
              <a:pPr algn="ctr" defTabSz="914400"/>
              <a:r>
                <a:rPr lang="zh-CN" altLang="en-US" sz="1325" b="1" kern="0" dirty="0">
                  <a:latin typeface="微软雅黑" panose="020B0503020204020204" pitchFamily="34" charset="-122"/>
                  <a:ea typeface="微软雅黑" panose="020B0503020204020204" pitchFamily="34" charset="-122"/>
                </a:rPr>
                <a:t>数据</a:t>
              </a:r>
              <a:endParaRPr lang="en-US" altLang="zh-CN" sz="1325" b="1" kern="0" dirty="0">
                <a:latin typeface="微软雅黑" panose="020B0503020204020204" pitchFamily="34" charset="-122"/>
                <a:ea typeface="微软雅黑" panose="020B0503020204020204" pitchFamily="34" charset="-122"/>
              </a:endParaRPr>
            </a:p>
            <a:p>
              <a:pPr algn="ctr" defTabSz="914400"/>
              <a:r>
                <a:rPr lang="zh-CN" altLang="en-US" sz="1325" b="1" kern="0" dirty="0">
                  <a:latin typeface="微软雅黑" panose="020B0503020204020204" pitchFamily="34" charset="-122"/>
                  <a:ea typeface="微软雅黑" panose="020B0503020204020204" pitchFamily="34" charset="-122"/>
                </a:rPr>
                <a:t>存储器</a:t>
              </a:r>
            </a:p>
          </p:txBody>
        </p:sp>
        <p:sp>
          <p:nvSpPr>
            <p:cNvPr id="94" name="矩形 93"/>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95" name="矩形 94"/>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96" name="矩形 95"/>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sp>
        <p:nvSpPr>
          <p:cNvPr id="97" name="矩形 96"/>
          <p:cNvSpPr/>
          <p:nvPr/>
        </p:nvSpPr>
        <p:spPr>
          <a:xfrm>
            <a:off x="2797871" y="505400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8" name="矩形 97"/>
          <p:cNvSpPr/>
          <p:nvPr/>
        </p:nvSpPr>
        <p:spPr>
          <a:xfrm>
            <a:off x="7917148" y="5448360"/>
            <a:ext cx="357790" cy="384080"/>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sp>
        <p:nvSpPr>
          <p:cNvPr id="99" name="矩形 98"/>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100" name="直接连接符 99"/>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01"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02" name="直接连接符 101"/>
          <p:cNvCxnSpPr>
            <a:stCxn id="101" idx="0"/>
          </p:cNvCxnSpPr>
          <p:nvPr/>
        </p:nvCxnSpPr>
        <p:spPr>
          <a:xfrm>
            <a:off x="11162431" y="3774964"/>
            <a:ext cx="8135" cy="2650300"/>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3848665" y="4137948"/>
            <a:ext cx="57286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4" name="直接连接符 103"/>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5" name="直接连接符 104"/>
          <p:cNvCxnSpPr/>
          <p:nvPr/>
        </p:nvCxnSpPr>
        <p:spPr>
          <a:xfrm>
            <a:off x="4163957" y="3893728"/>
            <a:ext cx="0" cy="468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p:cNvCxnSpPr/>
          <p:nvPr/>
        </p:nvCxnSpPr>
        <p:spPr>
          <a:xfrm>
            <a:off x="3837130" y="5559256"/>
            <a:ext cx="10533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p:cNvCxnSpPr/>
          <p:nvPr/>
        </p:nvCxnSpPr>
        <p:spPr>
          <a:xfrm>
            <a:off x="4163957" y="4587119"/>
            <a:ext cx="0" cy="1838144"/>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p:cNvCxnSpPr/>
          <p:nvPr/>
        </p:nvCxnSpPr>
        <p:spPr>
          <a:xfrm>
            <a:off x="4163956" y="6425264"/>
            <a:ext cx="699652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p:cNvCxnSpPr/>
          <p:nvPr/>
        </p:nvCxnSpPr>
        <p:spPr>
          <a:xfrm>
            <a:off x="9000571" y="3133382"/>
            <a:ext cx="1278915"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1" name="直接连接符 110"/>
          <p:cNvCxnSpPr/>
          <p:nvPr/>
        </p:nvCxnSpPr>
        <p:spPr>
          <a:xfrm>
            <a:off x="9000571" y="3133383"/>
            <a:ext cx="0" cy="74690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2" name="直接连接符 111"/>
          <p:cNvCxnSpPr/>
          <p:nvPr/>
        </p:nvCxnSpPr>
        <p:spPr>
          <a:xfrm>
            <a:off x="10279487" y="3133383"/>
            <a:ext cx="0" cy="475357"/>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3" name="直接连接符 112"/>
          <p:cNvCxnSpPr/>
          <p:nvPr/>
        </p:nvCxnSpPr>
        <p:spPr>
          <a:xfrm>
            <a:off x="10286437" y="3617598"/>
            <a:ext cx="44778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直接连接符 113"/>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5" name="直接连接符 114"/>
          <p:cNvCxnSpPr/>
          <p:nvPr/>
        </p:nvCxnSpPr>
        <p:spPr>
          <a:xfrm>
            <a:off x="6461110" y="4023883"/>
            <a:ext cx="0" cy="458685"/>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6096000" y="5484006"/>
            <a:ext cx="9245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直接连接符 118"/>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 name="矩形 119"/>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sp>
        <p:nvSpPr>
          <p:cNvPr id="121" name="等腰三角形 120"/>
          <p:cNvSpPr/>
          <p:nvPr/>
        </p:nvSpPr>
        <p:spPr>
          <a:xfrm>
            <a:off x="1906626" y="3706511"/>
            <a:ext cx="205961" cy="11577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122" name="组合 121"/>
          <p:cNvGrpSpPr/>
          <p:nvPr/>
        </p:nvGrpSpPr>
        <p:grpSpPr>
          <a:xfrm>
            <a:off x="5245466" y="4679101"/>
            <a:ext cx="506870" cy="462158"/>
            <a:chOff x="1853728" y="4285666"/>
            <a:chExt cx="534589" cy="487432"/>
          </a:xfrm>
          <a:solidFill>
            <a:srgbClr val="FFCCFF"/>
          </a:solidFill>
        </p:grpSpPr>
        <p:cxnSp>
          <p:nvCxnSpPr>
            <p:cNvPr id="123" name="直接连接符 122"/>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4" name="矩形 123"/>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5" name="等腰三角形 124"/>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126" name="组合 125"/>
          <p:cNvGrpSpPr/>
          <p:nvPr/>
        </p:nvGrpSpPr>
        <p:grpSpPr>
          <a:xfrm>
            <a:off x="9390718" y="4570432"/>
            <a:ext cx="506870" cy="462158"/>
            <a:chOff x="1853728" y="4285666"/>
            <a:chExt cx="534589" cy="487432"/>
          </a:xfrm>
          <a:solidFill>
            <a:srgbClr val="00B050"/>
          </a:solidFill>
        </p:grpSpPr>
        <p:cxnSp>
          <p:nvCxnSpPr>
            <p:cNvPr id="127" name="直接连接符 12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8" name="矩形 12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129" name="等腰三角形 128"/>
            <p:cNvSpPr/>
            <p:nvPr/>
          </p:nvSpPr>
          <p:spPr>
            <a:xfrm>
              <a:off x="1994241" y="4285666"/>
              <a:ext cx="217225" cy="122111"/>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130" name="直接连接符 129"/>
          <p:cNvCxnSpPr/>
          <p:nvPr/>
        </p:nvCxnSpPr>
        <p:spPr>
          <a:xfrm>
            <a:off x="3311953" y="3627686"/>
            <a:ext cx="51731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1" name="直接连接符 130"/>
          <p:cNvCxnSpPr/>
          <p:nvPr/>
        </p:nvCxnSpPr>
        <p:spPr>
          <a:xfrm>
            <a:off x="1203993" y="3468098"/>
            <a:ext cx="0" cy="2467274"/>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203993" y="5935372"/>
            <a:ext cx="653668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3" name="直接连接符 132"/>
          <p:cNvCxnSpPr/>
          <p:nvPr/>
        </p:nvCxnSpPr>
        <p:spPr>
          <a:xfrm>
            <a:off x="8477764" y="5657673"/>
            <a:ext cx="0" cy="520773"/>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934083" y="6178446"/>
            <a:ext cx="7517036"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p:cNvCxnSpPr/>
          <p:nvPr/>
        </p:nvCxnSpPr>
        <p:spPr>
          <a:xfrm>
            <a:off x="930896" y="3741271"/>
            <a:ext cx="0" cy="2437175"/>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930896" y="3741271"/>
            <a:ext cx="47473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直接连接符 136"/>
          <p:cNvCxnSpPr/>
          <p:nvPr/>
        </p:nvCxnSpPr>
        <p:spPr>
          <a:xfrm>
            <a:off x="1203993" y="3468098"/>
            <a:ext cx="204823"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p:cNvCxnSpPr/>
          <p:nvPr/>
        </p:nvCxnSpPr>
        <p:spPr>
          <a:xfrm>
            <a:off x="8184039" y="5657672"/>
            <a:ext cx="293726"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282760" y="3628926"/>
            <a:ext cx="0" cy="1388782"/>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282760" y="5017707"/>
            <a:ext cx="339304"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141" name="组合 140"/>
          <p:cNvGrpSpPr/>
          <p:nvPr/>
        </p:nvGrpSpPr>
        <p:grpSpPr>
          <a:xfrm>
            <a:off x="4835292" y="2602163"/>
            <a:ext cx="2305227" cy="1317624"/>
            <a:chOff x="5039741" y="3208161"/>
            <a:chExt cx="597546" cy="457491"/>
          </a:xfrm>
        </p:grpSpPr>
        <p:cxnSp>
          <p:nvCxnSpPr>
            <p:cNvPr id="142" name="直接连接符 14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3" name="直接连接符 14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4" name="直接连接符 14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5" name="直接连接符 14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6" name="直接连接符 14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7" name="流程图: 延期 14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48" name="直接连接符 14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9" name="直接连接符 14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0" name="直接连接符 14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1" name="直接连接符 15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52" name="矩形 15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53" name="矩形 15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154" name="矩形 15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155" name="矩形 15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cxnSp>
        <p:nvCxnSpPr>
          <p:cNvPr id="156" name="直接连接符 155"/>
          <p:cNvCxnSpPr/>
          <p:nvPr/>
        </p:nvCxnSpPr>
        <p:spPr>
          <a:xfrm>
            <a:off x="6096000" y="4006281"/>
            <a:ext cx="924532"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163957" y="4587119"/>
            <a:ext cx="658040"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sp>
        <p:nvSpPr>
          <p:cNvPr id="158" name="任意多边形: 形状 256"/>
          <p:cNvSpPr/>
          <p:nvPr/>
        </p:nvSpPr>
        <p:spPr>
          <a:xfrm flipV="1">
            <a:off x="4646830" y="4141803"/>
            <a:ext cx="150942" cy="84135"/>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159" name="直接连接符 158"/>
          <p:cNvCxnSpPr/>
          <p:nvPr/>
        </p:nvCxnSpPr>
        <p:spPr>
          <a:xfrm>
            <a:off x="3806556" y="3626935"/>
            <a:ext cx="100424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0" name="组合 159"/>
          <p:cNvGrpSpPr/>
          <p:nvPr/>
        </p:nvGrpSpPr>
        <p:grpSpPr>
          <a:xfrm>
            <a:off x="4806802" y="1748979"/>
            <a:ext cx="6006406" cy="1849765"/>
            <a:chOff x="5039741" y="3208161"/>
            <a:chExt cx="597546" cy="457491"/>
          </a:xfrm>
        </p:grpSpPr>
        <p:cxnSp>
          <p:nvCxnSpPr>
            <p:cNvPr id="161" name="直接连接符 160"/>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直接连接符 161"/>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63" name="直接连接符 162"/>
          <p:cNvCxnSpPr/>
          <p:nvPr/>
        </p:nvCxnSpPr>
        <p:spPr>
          <a:xfrm>
            <a:off x="4810800" y="2170892"/>
            <a:ext cx="3917227"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164" name="组合 163"/>
          <p:cNvGrpSpPr/>
          <p:nvPr/>
        </p:nvGrpSpPr>
        <p:grpSpPr>
          <a:xfrm>
            <a:off x="4819795" y="2382537"/>
            <a:ext cx="3059940" cy="1137035"/>
            <a:chOff x="5039741" y="3208161"/>
            <a:chExt cx="597546" cy="457491"/>
          </a:xfrm>
        </p:grpSpPr>
        <p:cxnSp>
          <p:nvCxnSpPr>
            <p:cNvPr id="165" name="直接连接符 164"/>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6" name="直接连接符 165"/>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7" name="组合 166"/>
          <p:cNvGrpSpPr/>
          <p:nvPr/>
        </p:nvGrpSpPr>
        <p:grpSpPr>
          <a:xfrm>
            <a:off x="4824328" y="2812984"/>
            <a:ext cx="705542" cy="450160"/>
            <a:chOff x="5039741" y="3208161"/>
            <a:chExt cx="597546" cy="457491"/>
          </a:xfrm>
        </p:grpSpPr>
        <p:cxnSp>
          <p:nvCxnSpPr>
            <p:cNvPr id="168" name="直接连接符 167"/>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9" name="直接连接符 168"/>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70" name="直接连接符 169"/>
          <p:cNvCxnSpPr/>
          <p:nvPr/>
        </p:nvCxnSpPr>
        <p:spPr>
          <a:xfrm>
            <a:off x="4530315" y="2961845"/>
            <a:ext cx="0" cy="1066918"/>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71" name="任意多边形: 形状 191"/>
          <p:cNvSpPr/>
          <p:nvPr/>
        </p:nvSpPr>
        <p:spPr>
          <a:xfrm>
            <a:off x="4817242" y="1960165"/>
            <a:ext cx="4809684" cy="1399342"/>
          </a:xfrm>
          <a:custGeom>
            <a:avLst/>
            <a:gdLst>
              <a:gd name="connsiteX0" fmla="*/ 0 w 4762500"/>
              <a:gd name="connsiteY0" fmla="*/ 0 h 1600200"/>
              <a:gd name="connsiteX1" fmla="*/ 4762500 w 4762500"/>
              <a:gd name="connsiteY1" fmla="*/ 0 h 1600200"/>
              <a:gd name="connsiteX2" fmla="*/ 4762500 w 4762500"/>
              <a:gd name="connsiteY2" fmla="*/ 1600200 h 1600200"/>
              <a:gd name="connsiteX0-1" fmla="*/ 0 w 4762500"/>
              <a:gd name="connsiteY0-2" fmla="*/ 0 h 1593057"/>
              <a:gd name="connsiteX1-3" fmla="*/ 4762500 w 4762500"/>
              <a:gd name="connsiteY1-4" fmla="*/ 0 h 1593057"/>
              <a:gd name="connsiteX2-5" fmla="*/ 4762500 w 4762500"/>
              <a:gd name="connsiteY2-6" fmla="*/ 1593057 h 1593057"/>
              <a:gd name="connsiteX0-7" fmla="*/ 0 w 4762500"/>
              <a:gd name="connsiteY0-8" fmla="*/ 0 h 1600201"/>
              <a:gd name="connsiteX1-9" fmla="*/ 4762500 w 4762500"/>
              <a:gd name="connsiteY1-10" fmla="*/ 0 h 1600201"/>
              <a:gd name="connsiteX2-11" fmla="*/ 4762500 w 4762500"/>
              <a:gd name="connsiteY2-12" fmla="*/ 1600201 h 1600201"/>
            </a:gdLst>
            <a:ahLst/>
            <a:cxnLst>
              <a:cxn ang="0">
                <a:pos x="connsiteX0-1" y="connsiteY0-2"/>
              </a:cxn>
              <a:cxn ang="0">
                <a:pos x="connsiteX1-3" y="connsiteY1-4"/>
              </a:cxn>
              <a:cxn ang="0">
                <a:pos x="connsiteX2-5" y="connsiteY2-6"/>
              </a:cxn>
            </a:cxnLst>
            <a:rect l="l" t="t" r="r" b="b"/>
            <a:pathLst>
              <a:path w="4762500" h="1600201">
                <a:moveTo>
                  <a:pt x="0" y="0"/>
                </a:moveTo>
                <a:lnTo>
                  <a:pt x="4762500" y="0"/>
                </a:lnTo>
                <a:lnTo>
                  <a:pt x="4762500" y="1600201"/>
                </a:lnTo>
              </a:path>
            </a:pathLst>
          </a:cu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72" name="矩形 171"/>
          <p:cNvSpPr/>
          <p:nvPr/>
        </p:nvSpPr>
        <p:spPr>
          <a:xfrm>
            <a:off x="4802711" y="1502652"/>
            <a:ext cx="949299"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MemtoReg</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3" name="矩形 172"/>
          <p:cNvSpPr/>
          <p:nvPr/>
        </p:nvSpPr>
        <p:spPr>
          <a:xfrm>
            <a:off x="4802712" y="1712097"/>
            <a:ext cx="921663"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MemWrite</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4" name="矩形 173"/>
          <p:cNvSpPr/>
          <p:nvPr/>
        </p:nvSpPr>
        <p:spPr>
          <a:xfrm>
            <a:off x="4802712" y="1921543"/>
            <a:ext cx="675185" cy="296556"/>
          </a:xfrm>
          <a:prstGeom prst="rect">
            <a:avLst/>
          </a:prstGeom>
        </p:spPr>
        <p:txBody>
          <a:bodyPr wrap="none">
            <a:spAutoFit/>
          </a:bodyPr>
          <a:lstStyle/>
          <a:p>
            <a:r>
              <a:rPr lang="en-US" altLang="zh-CN" sz="1325" dirty="0">
                <a:solidFill>
                  <a:srgbClr val="00B0F0"/>
                </a:solidFill>
                <a:latin typeface="Times New Roman" panose="02020603050405020304" pitchFamily="18" charset="0"/>
                <a:cs typeface="Times New Roman" panose="02020603050405020304" pitchFamily="18" charset="0"/>
              </a:rPr>
              <a:t>Branch</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sp>
        <p:nvSpPr>
          <p:cNvPr id="175" name="矩形 174"/>
          <p:cNvSpPr/>
          <p:nvPr/>
        </p:nvSpPr>
        <p:spPr>
          <a:xfrm>
            <a:off x="4802712" y="2130989"/>
            <a:ext cx="657552"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AluOP</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6" name="矩形 175"/>
          <p:cNvSpPr/>
          <p:nvPr/>
        </p:nvSpPr>
        <p:spPr>
          <a:xfrm>
            <a:off x="4802712" y="2351348"/>
            <a:ext cx="761747"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ALUSrc</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7" name="矩形 176"/>
          <p:cNvSpPr/>
          <p:nvPr/>
        </p:nvSpPr>
        <p:spPr>
          <a:xfrm>
            <a:off x="4507855" y="2917984"/>
            <a:ext cx="694421"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RegDst</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8" name="矩形 177"/>
          <p:cNvSpPr/>
          <p:nvPr/>
        </p:nvSpPr>
        <p:spPr>
          <a:xfrm>
            <a:off x="4802712" y="2560793"/>
            <a:ext cx="836704"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RegWrite</a:t>
            </a:r>
            <a:endParaRPr lang="zh-CN" altLang="en-US" sz="1325" baseline="-25000" dirty="0">
              <a:solidFill>
                <a:srgbClr val="00B0F0"/>
              </a:solidFill>
              <a:latin typeface="Times New Roman" panose="02020603050405020304" pitchFamily="18" charset="0"/>
              <a:cs typeface="Times New Roman" panose="02020603050405020304" pitchFamily="18" charset="0"/>
            </a:endParaRPr>
          </a:p>
        </p:txBody>
      </p:sp>
      <p:sp>
        <p:nvSpPr>
          <p:cNvPr id="179" name="矩形 178"/>
          <p:cNvSpPr/>
          <p:nvPr/>
        </p:nvSpPr>
        <p:spPr>
          <a:xfrm>
            <a:off x="8931100" y="2170892"/>
            <a:ext cx="619080" cy="296556"/>
          </a:xfrm>
          <a:prstGeom prst="rect">
            <a:avLst/>
          </a:prstGeom>
        </p:spPr>
        <p:txBody>
          <a:bodyPr wrap="none">
            <a:spAutoFit/>
          </a:bodyPr>
          <a:lstStyle/>
          <a:p>
            <a:r>
              <a:rPr lang="en-US" altLang="zh-CN" sz="1325" dirty="0" err="1">
                <a:solidFill>
                  <a:srgbClr val="00B0F0"/>
                </a:solidFill>
                <a:latin typeface="Times New Roman" panose="02020603050405020304" pitchFamily="18" charset="0"/>
                <a:cs typeface="Times New Roman" panose="02020603050405020304" pitchFamily="18" charset="0"/>
              </a:rPr>
              <a:t>PCSrc</a:t>
            </a:r>
            <a:endParaRPr lang="zh-CN" altLang="en-US" sz="1325" dirty="0">
              <a:solidFill>
                <a:srgbClr val="00B0F0"/>
              </a:solidFill>
              <a:latin typeface="Times New Roman" panose="02020603050405020304" pitchFamily="18" charset="0"/>
              <a:cs typeface="Times New Roman" panose="02020603050405020304" pitchFamily="18" charset="0"/>
            </a:endParaRPr>
          </a:p>
        </p:txBody>
      </p:sp>
      <p:cxnSp>
        <p:nvCxnSpPr>
          <p:cNvPr id="180" name="直接连接符 179"/>
          <p:cNvCxnSpPr/>
          <p:nvPr/>
        </p:nvCxnSpPr>
        <p:spPr>
          <a:xfrm flipV="1">
            <a:off x="2009606" y="3827196"/>
            <a:ext cx="0" cy="95627"/>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1773399" y="3872113"/>
            <a:ext cx="506870" cy="296556"/>
          </a:xfrm>
          <a:prstGeom prst="rect">
            <a:avLst/>
          </a:prstGeom>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cxnSp>
        <p:nvCxnSpPr>
          <p:cNvPr id="182" name="直接连接符 181"/>
          <p:cNvCxnSpPr>
            <a:endCxn id="254" idx="1"/>
          </p:cNvCxnSpPr>
          <p:nvPr/>
        </p:nvCxnSpPr>
        <p:spPr>
          <a:xfrm>
            <a:off x="1594652" y="3608740"/>
            <a:ext cx="294637" cy="448"/>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3" name="矩形 182"/>
          <p:cNvSpPr/>
          <p:nvPr/>
        </p:nvSpPr>
        <p:spPr>
          <a:xfrm>
            <a:off x="1809300" y="3073854"/>
            <a:ext cx="434734" cy="325795"/>
          </a:xfrm>
          <a:prstGeom prst="rect">
            <a:avLst/>
          </a:prstGeom>
        </p:spPr>
        <p:txBody>
          <a:bodyPr wrap="none">
            <a:spAutoFit/>
          </a:bodyPr>
          <a:lstStyle/>
          <a:p>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PC</a:t>
            </a:r>
            <a:endParaRPr lang="zh-CN" altLang="en-US" sz="1515" dirty="0">
              <a:latin typeface="Segoe UI Black" panose="020B0A02040204020203" pitchFamily="34" charset="0"/>
              <a:cs typeface="Segoe UI Black" panose="020B0A02040204020203" pitchFamily="34" charset="0"/>
            </a:endParaRPr>
          </a:p>
        </p:txBody>
      </p:sp>
      <p:sp>
        <p:nvSpPr>
          <p:cNvPr id="184" name="矩形 183"/>
          <p:cNvSpPr/>
          <p:nvPr/>
        </p:nvSpPr>
        <p:spPr>
          <a:xfrm>
            <a:off x="3257818" y="3365051"/>
            <a:ext cx="622286" cy="267446"/>
          </a:xfrm>
          <a:prstGeom prst="rect">
            <a:avLst/>
          </a:prstGeom>
        </p:spPr>
        <p:txBody>
          <a:bodyPr wrap="none">
            <a:spAutoFit/>
          </a:bodyPr>
          <a:lstStyle/>
          <a:p>
            <a:r>
              <a:rPr lang="zh-CN" altLang="en-US" sz="1140" b="1" dirty="0">
                <a:latin typeface="微软雅黑" panose="020B0503020204020204" pitchFamily="34" charset="-122"/>
                <a:ea typeface="微软雅黑" panose="020B0503020204020204" pitchFamily="34" charset="-122"/>
                <a:cs typeface="Times New Roman" panose="02020603050405020304" pitchFamily="18" charset="0"/>
              </a:rPr>
              <a:t>指令字</a:t>
            </a:r>
          </a:p>
        </p:txBody>
      </p:sp>
      <p:sp>
        <p:nvSpPr>
          <p:cNvPr id="185" name="矩形 184"/>
          <p:cNvSpPr/>
          <p:nvPr/>
        </p:nvSpPr>
        <p:spPr>
          <a:xfrm>
            <a:off x="1962038" y="5312479"/>
            <a:ext cx="205122" cy="296556"/>
          </a:xfrm>
          <a:prstGeom prst="rect">
            <a:avLst/>
          </a:prstGeom>
        </p:spPr>
        <p:txBody>
          <a:bodyPr wrap="square">
            <a:spAutoFit/>
          </a:bodyPr>
          <a:lstStyle/>
          <a:p>
            <a:r>
              <a:rPr lang="en-US" altLang="zh-CN" sz="1325" dirty="0">
                <a:latin typeface="Times New Roman" panose="02020603050405020304" pitchFamily="18" charset="0"/>
                <a:cs typeface="Times New Roman" panose="02020603050405020304" pitchFamily="18" charset="0"/>
              </a:rPr>
              <a:t>4</a:t>
            </a:r>
            <a:endParaRPr lang="zh-CN" altLang="en-US" sz="1325" dirty="0">
              <a:latin typeface="Times New Roman" panose="02020603050405020304" pitchFamily="18" charset="0"/>
              <a:cs typeface="Times New Roman" panose="02020603050405020304" pitchFamily="18" charset="0"/>
            </a:endParaRPr>
          </a:p>
        </p:txBody>
      </p:sp>
      <p:cxnSp>
        <p:nvCxnSpPr>
          <p:cNvPr id="186" name="直接连接符 185"/>
          <p:cNvCxnSpPr/>
          <p:nvPr/>
        </p:nvCxnSpPr>
        <p:spPr>
          <a:xfrm>
            <a:off x="2282760" y="5472283"/>
            <a:ext cx="351575"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87" name="任意多边形: 形状 251"/>
          <p:cNvSpPr/>
          <p:nvPr/>
        </p:nvSpPr>
        <p:spPr>
          <a:xfrm>
            <a:off x="2943615" y="5235258"/>
            <a:ext cx="398480" cy="700114"/>
          </a:xfrm>
          <a:custGeom>
            <a:avLst/>
            <a:gdLst>
              <a:gd name="connsiteX0" fmla="*/ 0 w 234950"/>
              <a:gd name="connsiteY0" fmla="*/ 0 h 812800"/>
              <a:gd name="connsiteX1" fmla="*/ 234950 w 234950"/>
              <a:gd name="connsiteY1" fmla="*/ 0 h 812800"/>
              <a:gd name="connsiteX2" fmla="*/ 234950 w 234950"/>
              <a:gd name="connsiteY2" fmla="*/ 812800 h 812800"/>
            </a:gdLst>
            <a:ahLst/>
            <a:cxnLst>
              <a:cxn ang="0">
                <a:pos x="connsiteX0" y="connsiteY0"/>
              </a:cxn>
              <a:cxn ang="0">
                <a:pos x="connsiteX1" y="connsiteY1"/>
              </a:cxn>
              <a:cxn ang="0">
                <a:pos x="connsiteX2" y="connsiteY2"/>
              </a:cxn>
            </a:cxnLst>
            <a:rect l="l" t="t" r="r" b="b"/>
            <a:pathLst>
              <a:path w="234950" h="812800">
                <a:moveTo>
                  <a:pt x="0" y="0"/>
                </a:moveTo>
                <a:lnTo>
                  <a:pt x="234950" y="0"/>
                </a:lnTo>
                <a:lnTo>
                  <a:pt x="234950" y="812800"/>
                </a:lnTo>
              </a:path>
            </a:pathLst>
          </a:cu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88" name="矩形 187"/>
          <p:cNvSpPr/>
          <p:nvPr/>
        </p:nvSpPr>
        <p:spPr>
          <a:xfrm>
            <a:off x="3065578" y="4969147"/>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189" name="矩形 188"/>
          <p:cNvSpPr/>
          <p:nvPr/>
        </p:nvSpPr>
        <p:spPr>
          <a:xfrm>
            <a:off x="3771316" y="2590604"/>
            <a:ext cx="356188"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5:0</a:t>
            </a:r>
            <a:endParaRPr lang="zh-CN" altLang="en-US" sz="1045" dirty="0">
              <a:latin typeface="Times New Roman" panose="02020603050405020304" pitchFamily="18" charset="0"/>
              <a:cs typeface="Times New Roman" panose="02020603050405020304" pitchFamily="18" charset="0"/>
            </a:endParaRPr>
          </a:p>
        </p:txBody>
      </p:sp>
      <p:sp>
        <p:nvSpPr>
          <p:cNvPr id="190" name="矩形 189"/>
          <p:cNvSpPr/>
          <p:nvPr/>
        </p:nvSpPr>
        <p:spPr>
          <a:xfrm>
            <a:off x="3786171" y="3658668"/>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20:16</a:t>
            </a:r>
            <a:endParaRPr lang="zh-CN" altLang="en-US" sz="1045" dirty="0">
              <a:latin typeface="Times New Roman" panose="02020603050405020304" pitchFamily="18" charset="0"/>
              <a:cs typeface="Times New Roman" panose="02020603050405020304" pitchFamily="18" charset="0"/>
            </a:endParaRPr>
          </a:p>
        </p:txBody>
      </p:sp>
      <p:sp>
        <p:nvSpPr>
          <p:cNvPr id="191" name="矩形 190"/>
          <p:cNvSpPr/>
          <p:nvPr/>
        </p:nvSpPr>
        <p:spPr>
          <a:xfrm>
            <a:off x="3787905" y="3405039"/>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25:21</a:t>
            </a:r>
            <a:endParaRPr lang="zh-CN" altLang="en-US" sz="1045" dirty="0">
              <a:latin typeface="Times New Roman" panose="02020603050405020304" pitchFamily="18" charset="0"/>
              <a:cs typeface="Times New Roman" panose="02020603050405020304" pitchFamily="18" charset="0"/>
            </a:endParaRPr>
          </a:p>
        </p:txBody>
      </p:sp>
      <p:sp>
        <p:nvSpPr>
          <p:cNvPr id="192" name="矩形 191"/>
          <p:cNvSpPr/>
          <p:nvPr/>
        </p:nvSpPr>
        <p:spPr>
          <a:xfrm>
            <a:off x="3771316" y="3918535"/>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15:11</a:t>
            </a:r>
            <a:endParaRPr lang="zh-CN" altLang="en-US" sz="1045" dirty="0">
              <a:latin typeface="Times New Roman" panose="02020603050405020304" pitchFamily="18" charset="0"/>
              <a:cs typeface="Times New Roman" panose="02020603050405020304" pitchFamily="18" charset="0"/>
            </a:endParaRPr>
          </a:p>
        </p:txBody>
      </p:sp>
      <p:sp>
        <p:nvSpPr>
          <p:cNvPr id="193" name="矩形 192"/>
          <p:cNvSpPr/>
          <p:nvPr/>
        </p:nvSpPr>
        <p:spPr>
          <a:xfrm>
            <a:off x="3771188" y="5326270"/>
            <a:ext cx="423514"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15:0</a:t>
            </a:r>
            <a:endParaRPr lang="zh-CN" altLang="en-US" sz="1045" dirty="0">
              <a:latin typeface="Times New Roman" panose="02020603050405020304" pitchFamily="18" charset="0"/>
              <a:cs typeface="Times New Roman" panose="02020603050405020304" pitchFamily="18" charset="0"/>
            </a:endParaRPr>
          </a:p>
        </p:txBody>
      </p:sp>
      <p:sp>
        <p:nvSpPr>
          <p:cNvPr id="194" name="矩形 193"/>
          <p:cNvSpPr/>
          <p:nvPr/>
        </p:nvSpPr>
        <p:spPr>
          <a:xfrm>
            <a:off x="4987988" y="5364099"/>
            <a:ext cx="1019831"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Sign Extend</a:t>
            </a:r>
            <a:endParaRPr lang="zh-CN" altLang="en-US" sz="1325" dirty="0">
              <a:latin typeface="Times New Roman" panose="02020603050405020304" pitchFamily="18" charset="0"/>
              <a:cs typeface="Times New Roman" panose="02020603050405020304" pitchFamily="18" charset="0"/>
            </a:endParaRPr>
          </a:p>
        </p:txBody>
      </p:sp>
      <p:sp>
        <p:nvSpPr>
          <p:cNvPr id="195" name="矩形 194"/>
          <p:cNvSpPr/>
          <p:nvPr/>
        </p:nvSpPr>
        <p:spPr>
          <a:xfrm>
            <a:off x="6046701" y="5456303"/>
            <a:ext cx="817853"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SignImm</a:t>
            </a:r>
            <a:endParaRPr lang="zh-CN" altLang="en-US" sz="1325" dirty="0">
              <a:latin typeface="Times New Roman" panose="02020603050405020304" pitchFamily="18" charset="0"/>
              <a:cs typeface="Times New Roman" panose="02020603050405020304" pitchFamily="18" charset="0"/>
            </a:endParaRPr>
          </a:p>
        </p:txBody>
      </p:sp>
      <p:sp>
        <p:nvSpPr>
          <p:cNvPr id="196" name="流程图: 手动操作 195"/>
          <p:cNvSpPr/>
          <p:nvPr/>
        </p:nvSpPr>
        <p:spPr>
          <a:xfrm rot="16200000">
            <a:off x="6875885" y="4029796"/>
            <a:ext cx="505805" cy="214765"/>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97" name="矩形 196"/>
          <p:cNvSpPr/>
          <p:nvPr/>
        </p:nvSpPr>
        <p:spPr>
          <a:xfrm>
            <a:off x="6965394" y="3887379"/>
            <a:ext cx="269626" cy="500778"/>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cxnSp>
        <p:nvCxnSpPr>
          <p:cNvPr id="198" name="直接连接符 197"/>
          <p:cNvCxnSpPr/>
          <p:nvPr/>
        </p:nvCxnSpPr>
        <p:spPr>
          <a:xfrm>
            <a:off x="6169641" y="3628926"/>
            <a:ext cx="1476815" cy="1"/>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7448454" y="5401150"/>
            <a:ext cx="329714"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200" name="组合 199"/>
          <p:cNvGrpSpPr/>
          <p:nvPr/>
        </p:nvGrpSpPr>
        <p:grpSpPr>
          <a:xfrm>
            <a:off x="7003106" y="5186363"/>
            <a:ext cx="461986" cy="523995"/>
            <a:chOff x="7239187" y="4876233"/>
            <a:chExt cx="506180" cy="574121"/>
          </a:xfrm>
        </p:grpSpPr>
        <p:sp>
          <p:nvSpPr>
            <p:cNvPr id="201" name="平行四边形 200"/>
            <p:cNvSpPr/>
            <p:nvPr/>
          </p:nvSpPr>
          <p:spPr>
            <a:xfrm rot="4500000">
              <a:off x="7216515" y="4946030"/>
              <a:ext cx="574121" cy="434528"/>
            </a:xfrm>
            <a:prstGeom prst="parallelogram">
              <a:avLst/>
            </a:pr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02" name="矩形 201"/>
            <p:cNvSpPr/>
            <p:nvPr/>
          </p:nvSpPr>
          <p:spPr>
            <a:xfrm>
              <a:off x="7239187" y="4999635"/>
              <a:ext cx="50618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&lt;&lt;2</a:t>
              </a:r>
              <a:endParaRPr lang="zh-CN" altLang="en-US" sz="1325" dirty="0">
                <a:latin typeface="Times New Roman" panose="02020603050405020304" pitchFamily="18" charset="0"/>
                <a:cs typeface="Times New Roman" panose="02020603050405020304" pitchFamily="18" charset="0"/>
              </a:endParaRPr>
            </a:p>
          </p:txBody>
        </p:sp>
      </p:grpSp>
      <p:sp>
        <p:nvSpPr>
          <p:cNvPr id="203" name="矩形 202"/>
          <p:cNvSpPr/>
          <p:nvPr/>
        </p:nvSpPr>
        <p:spPr>
          <a:xfrm>
            <a:off x="7972569" y="5548385"/>
            <a:ext cx="28084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t>
            </a:r>
            <a:endParaRPr lang="zh-CN" altLang="en-US" sz="1325" dirty="0">
              <a:latin typeface="Times New Roman" panose="02020603050405020304" pitchFamily="18" charset="0"/>
              <a:cs typeface="Times New Roman" panose="02020603050405020304" pitchFamily="18" charset="0"/>
            </a:endParaRPr>
          </a:p>
        </p:txBody>
      </p:sp>
      <p:sp>
        <p:nvSpPr>
          <p:cNvPr id="204" name="矩形 203"/>
          <p:cNvSpPr/>
          <p:nvPr/>
        </p:nvSpPr>
        <p:spPr>
          <a:xfrm>
            <a:off x="8154117" y="5326658"/>
            <a:ext cx="88357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PCBranch</a:t>
            </a:r>
            <a:endParaRPr lang="zh-CN" altLang="en-US" sz="1325" dirty="0">
              <a:latin typeface="Times New Roman" panose="02020603050405020304" pitchFamily="18" charset="0"/>
              <a:cs typeface="Times New Roman" panose="02020603050405020304" pitchFamily="18" charset="0"/>
            </a:endParaRPr>
          </a:p>
        </p:txBody>
      </p:sp>
      <p:cxnSp>
        <p:nvCxnSpPr>
          <p:cNvPr id="205" name="直接连接符 204"/>
          <p:cNvCxnSpPr/>
          <p:nvPr/>
        </p:nvCxnSpPr>
        <p:spPr>
          <a:xfrm flipV="1">
            <a:off x="7229175" y="4176678"/>
            <a:ext cx="438559" cy="3344"/>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sp>
        <p:nvSpPr>
          <p:cNvPr id="206" name="矩形 205"/>
          <p:cNvSpPr/>
          <p:nvPr/>
        </p:nvSpPr>
        <p:spPr>
          <a:xfrm>
            <a:off x="7181088" y="3394413"/>
            <a:ext cx="5341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SrcA</a:t>
            </a:r>
            <a:endParaRPr lang="zh-CN" altLang="en-US" sz="1325" dirty="0">
              <a:latin typeface="Times New Roman" panose="02020603050405020304" pitchFamily="18" charset="0"/>
              <a:cs typeface="Times New Roman" panose="02020603050405020304" pitchFamily="18" charset="0"/>
            </a:endParaRPr>
          </a:p>
        </p:txBody>
      </p:sp>
      <p:sp>
        <p:nvSpPr>
          <p:cNvPr id="207" name="矩形 206"/>
          <p:cNvSpPr/>
          <p:nvPr/>
        </p:nvSpPr>
        <p:spPr>
          <a:xfrm>
            <a:off x="8027887" y="3382266"/>
            <a:ext cx="580608"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Equal</a:t>
            </a:r>
            <a:endParaRPr lang="zh-CN" altLang="en-US" sz="1325" dirty="0">
              <a:latin typeface="Times New Roman" panose="02020603050405020304" pitchFamily="18" charset="0"/>
              <a:cs typeface="Times New Roman" panose="02020603050405020304" pitchFamily="18" charset="0"/>
            </a:endParaRPr>
          </a:p>
        </p:txBody>
      </p:sp>
      <p:sp>
        <p:nvSpPr>
          <p:cNvPr id="211" name="矩形 210"/>
          <p:cNvSpPr/>
          <p:nvPr/>
        </p:nvSpPr>
        <p:spPr>
          <a:xfrm>
            <a:off x="8075634" y="3634781"/>
            <a:ext cx="96853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ALUResult</a:t>
            </a:r>
            <a:endParaRPr lang="zh-CN" altLang="en-US" sz="1325" dirty="0">
              <a:latin typeface="Times New Roman" panose="02020603050405020304" pitchFamily="18" charset="0"/>
              <a:cs typeface="Times New Roman" panose="02020603050405020304" pitchFamily="18" charset="0"/>
            </a:endParaRPr>
          </a:p>
        </p:txBody>
      </p:sp>
      <p:sp>
        <p:nvSpPr>
          <p:cNvPr id="212" name="矩形 211"/>
          <p:cNvSpPr/>
          <p:nvPr/>
        </p:nvSpPr>
        <p:spPr>
          <a:xfrm>
            <a:off x="8058214" y="4201663"/>
            <a:ext cx="883190"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WriteData</a:t>
            </a:r>
            <a:endParaRPr lang="zh-CN" altLang="en-US" sz="1325" dirty="0">
              <a:latin typeface="Times New Roman" panose="02020603050405020304" pitchFamily="18" charset="0"/>
              <a:cs typeface="Times New Roman" panose="02020603050405020304" pitchFamily="18" charset="0"/>
            </a:endParaRPr>
          </a:p>
        </p:txBody>
      </p:sp>
      <p:cxnSp>
        <p:nvCxnSpPr>
          <p:cNvPr id="213" name="直接连接符 212"/>
          <p:cNvCxnSpPr/>
          <p:nvPr/>
        </p:nvCxnSpPr>
        <p:spPr>
          <a:xfrm>
            <a:off x="8089818" y="3905643"/>
            <a:ext cx="1160567"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9994588" y="3904872"/>
            <a:ext cx="739630" cy="0"/>
          </a:xfrm>
          <a:prstGeom prst="lin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215" name="组合 214"/>
          <p:cNvGrpSpPr/>
          <p:nvPr/>
        </p:nvGrpSpPr>
        <p:grpSpPr>
          <a:xfrm>
            <a:off x="9188340" y="3330681"/>
            <a:ext cx="869365" cy="1361582"/>
            <a:chOff x="2106940" y="3477998"/>
            <a:chExt cx="952529" cy="1491834"/>
          </a:xfrm>
        </p:grpSpPr>
        <p:sp>
          <p:nvSpPr>
            <p:cNvPr id="216" name="矩形 215"/>
            <p:cNvSpPr/>
            <p:nvPr/>
          </p:nvSpPr>
          <p:spPr>
            <a:xfrm>
              <a:off x="2162583" y="3477998"/>
              <a:ext cx="828902" cy="1491834"/>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p>
          </p:txBody>
        </p:sp>
        <p:sp>
          <p:nvSpPr>
            <p:cNvPr id="217" name="矩形 216"/>
            <p:cNvSpPr/>
            <p:nvPr/>
          </p:nvSpPr>
          <p:spPr>
            <a:xfrm>
              <a:off x="2317534" y="3480984"/>
              <a:ext cx="492129"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218" name="矩形 217"/>
            <p:cNvSpPr/>
            <p:nvPr/>
          </p:nvSpPr>
          <p:spPr>
            <a:xfrm>
              <a:off x="2597199" y="3861428"/>
              <a:ext cx="462270"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19" name="矩形 218"/>
            <p:cNvSpPr/>
            <p:nvPr/>
          </p:nvSpPr>
          <p:spPr>
            <a:xfrm>
              <a:off x="2146656" y="3834566"/>
              <a:ext cx="337571"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20" name="矩形 219"/>
            <p:cNvSpPr/>
            <p:nvPr/>
          </p:nvSpPr>
          <p:spPr>
            <a:xfrm>
              <a:off x="2182706" y="4068361"/>
              <a:ext cx="760851" cy="548684"/>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数据</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p>
          </p:txBody>
        </p:sp>
        <p:sp>
          <p:nvSpPr>
            <p:cNvPr id="221" name="矩形 220"/>
            <p:cNvSpPr/>
            <p:nvPr/>
          </p:nvSpPr>
          <p:spPr>
            <a:xfrm>
              <a:off x="2106940" y="4556521"/>
              <a:ext cx="513205" cy="32492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grpSp>
      <p:sp>
        <p:nvSpPr>
          <p:cNvPr id="222" name="矩形 221"/>
          <p:cNvSpPr/>
          <p:nvPr/>
        </p:nvSpPr>
        <p:spPr>
          <a:xfrm>
            <a:off x="9940770" y="3644055"/>
            <a:ext cx="854721"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ReadData</a:t>
            </a:r>
            <a:endParaRPr lang="zh-CN" altLang="en-US" sz="1325" dirty="0">
              <a:latin typeface="Times New Roman" panose="02020603050405020304" pitchFamily="18" charset="0"/>
              <a:cs typeface="Times New Roman" panose="02020603050405020304" pitchFamily="18" charset="0"/>
            </a:endParaRPr>
          </a:p>
        </p:txBody>
      </p:sp>
      <p:sp>
        <p:nvSpPr>
          <p:cNvPr id="223" name="矩形 222"/>
          <p:cNvSpPr/>
          <p:nvPr/>
        </p:nvSpPr>
        <p:spPr>
          <a:xfrm>
            <a:off x="9961634" y="6143488"/>
            <a:ext cx="1232645"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WriteBackData</a:t>
            </a:r>
            <a:endParaRPr lang="zh-CN" altLang="en-US" sz="1325" dirty="0">
              <a:latin typeface="Times New Roman" panose="02020603050405020304" pitchFamily="18" charset="0"/>
              <a:cs typeface="Times New Roman" panose="02020603050405020304" pitchFamily="18" charset="0"/>
            </a:endParaRPr>
          </a:p>
        </p:txBody>
      </p:sp>
      <p:grpSp>
        <p:nvGrpSpPr>
          <p:cNvPr id="224" name="组合 223"/>
          <p:cNvGrpSpPr/>
          <p:nvPr/>
        </p:nvGrpSpPr>
        <p:grpSpPr>
          <a:xfrm>
            <a:off x="2625016" y="4827114"/>
            <a:ext cx="530644" cy="860645"/>
            <a:chOff x="2768573" y="5274135"/>
            <a:chExt cx="559664" cy="907711"/>
          </a:xfrm>
        </p:grpSpPr>
        <p:sp>
          <p:nvSpPr>
            <p:cNvPr id="225" name="任意多边形: 形状 323"/>
            <p:cNvSpPr/>
            <p:nvPr/>
          </p:nvSpPr>
          <p:spPr>
            <a:xfrm>
              <a:off x="2768573" y="5274135"/>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6" name="矩形 225"/>
            <p:cNvSpPr/>
            <p:nvPr/>
          </p:nvSpPr>
          <p:spPr>
            <a:xfrm>
              <a:off x="2950880" y="5513430"/>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227" name="组合 226"/>
          <p:cNvGrpSpPr/>
          <p:nvPr/>
        </p:nvGrpSpPr>
        <p:grpSpPr>
          <a:xfrm>
            <a:off x="7740670" y="5227351"/>
            <a:ext cx="534262" cy="860645"/>
            <a:chOff x="8163994" y="5696260"/>
            <a:chExt cx="563480" cy="907711"/>
          </a:xfrm>
        </p:grpSpPr>
        <p:sp>
          <p:nvSpPr>
            <p:cNvPr id="228" name="任意多边形: 形状 323"/>
            <p:cNvSpPr/>
            <p:nvPr/>
          </p:nvSpPr>
          <p:spPr>
            <a:xfrm>
              <a:off x="8163994" y="5696260"/>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chemeClr val="bg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29" name="矩形 228"/>
            <p:cNvSpPr/>
            <p:nvPr/>
          </p:nvSpPr>
          <p:spPr>
            <a:xfrm>
              <a:off x="8350117" y="5929356"/>
              <a:ext cx="377357" cy="405084"/>
            </a:xfrm>
            <a:prstGeom prst="rect">
              <a:avLst/>
            </a:prstGeom>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sp>
        <p:nvSpPr>
          <p:cNvPr id="231" name="矩形 230"/>
          <p:cNvSpPr/>
          <p:nvPr/>
        </p:nvSpPr>
        <p:spPr>
          <a:xfrm>
            <a:off x="884901" y="6202658"/>
            <a:ext cx="1231427" cy="296556"/>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BranchAddress</a:t>
            </a:r>
            <a:endParaRPr lang="zh-CN" altLang="en-US" sz="1325" dirty="0">
              <a:latin typeface="Times New Roman" panose="02020603050405020304" pitchFamily="18" charset="0"/>
              <a:cs typeface="Times New Roman" panose="02020603050405020304" pitchFamily="18" charset="0"/>
            </a:endParaRPr>
          </a:p>
        </p:txBody>
      </p:sp>
      <p:cxnSp>
        <p:nvCxnSpPr>
          <p:cNvPr id="232" name="直接连接符 231"/>
          <p:cNvCxnSpPr/>
          <p:nvPr/>
        </p:nvCxnSpPr>
        <p:spPr>
          <a:xfrm>
            <a:off x="3829269" y="2560140"/>
            <a:ext cx="0" cy="2999117"/>
          </a:xfrm>
          <a:prstGeom prst="line">
            <a:avLst/>
          </a:prstGeom>
          <a:ln w="28575" cap="sq">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3" name="任意多边形: 形状 256"/>
          <p:cNvSpPr/>
          <p:nvPr/>
        </p:nvSpPr>
        <p:spPr>
          <a:xfrm flipV="1">
            <a:off x="10948983" y="3629000"/>
            <a:ext cx="213448" cy="145964"/>
          </a:xfrm>
          <a:custGeom>
            <a:avLst/>
            <a:gdLst>
              <a:gd name="connsiteX0" fmla="*/ 323850 w 323850"/>
              <a:gd name="connsiteY0" fmla="*/ 0 h 0"/>
              <a:gd name="connsiteX1" fmla="*/ 0 w 323850"/>
              <a:gd name="connsiteY1" fmla="*/ 0 h 0"/>
            </a:gdLst>
            <a:ahLst/>
            <a:cxnLst>
              <a:cxn ang="0">
                <a:pos x="connsiteX0" y="connsiteY0"/>
              </a:cxn>
              <a:cxn ang="0">
                <a:pos x="connsiteX1" y="connsiteY1"/>
              </a:cxn>
            </a:cxnLst>
            <a:rect l="l" t="t" r="r" b="b"/>
            <a:pathLst>
              <a:path w="323850">
                <a:moveTo>
                  <a:pt x="323850" y="0"/>
                </a:moveTo>
                <a:lnTo>
                  <a:pt x="0" y="0"/>
                </a:lnTo>
              </a:path>
            </a:pathLst>
          </a:cu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34" name="直接连接符 233"/>
          <p:cNvCxnSpPr>
            <a:stCxn id="233" idx="0"/>
          </p:cNvCxnSpPr>
          <p:nvPr/>
        </p:nvCxnSpPr>
        <p:spPr>
          <a:xfrm>
            <a:off x="11162431" y="3774964"/>
            <a:ext cx="8135" cy="2650300"/>
          </a:xfrm>
          <a:prstGeom prst="line">
            <a:avLst/>
          </a:prstGeom>
          <a:ln w="63500" cap="sq">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848665" y="4137948"/>
            <a:ext cx="572863"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直接连接符 235"/>
          <p:cNvCxnSpPr/>
          <p:nvPr/>
        </p:nvCxnSpPr>
        <p:spPr>
          <a:xfrm>
            <a:off x="4163957" y="4362629"/>
            <a:ext cx="25757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8" name="直接连接符 237"/>
          <p:cNvCxnSpPr/>
          <p:nvPr/>
        </p:nvCxnSpPr>
        <p:spPr>
          <a:xfrm>
            <a:off x="3829269" y="2560140"/>
            <a:ext cx="503080"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39" name="直接连接符 238"/>
          <p:cNvCxnSpPr/>
          <p:nvPr/>
        </p:nvCxnSpPr>
        <p:spPr>
          <a:xfrm>
            <a:off x="3821890" y="5559256"/>
            <a:ext cx="1053380"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0" name="直接连接符 239"/>
          <p:cNvCxnSpPr/>
          <p:nvPr/>
        </p:nvCxnSpPr>
        <p:spPr>
          <a:xfrm>
            <a:off x="4163957" y="4587119"/>
            <a:ext cx="0" cy="183654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1" name="直接连接符 240"/>
          <p:cNvCxnSpPr/>
          <p:nvPr/>
        </p:nvCxnSpPr>
        <p:spPr>
          <a:xfrm>
            <a:off x="4163956" y="6425264"/>
            <a:ext cx="6996524"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2" name="直接连接符 241"/>
          <p:cNvCxnSpPr/>
          <p:nvPr/>
        </p:nvCxnSpPr>
        <p:spPr>
          <a:xfrm>
            <a:off x="9000571" y="3133382"/>
            <a:ext cx="1278915"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直接连接符 242"/>
          <p:cNvCxnSpPr/>
          <p:nvPr/>
        </p:nvCxnSpPr>
        <p:spPr>
          <a:xfrm>
            <a:off x="9000571" y="3133383"/>
            <a:ext cx="0" cy="746901"/>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直接连接符 243"/>
          <p:cNvCxnSpPr/>
          <p:nvPr/>
        </p:nvCxnSpPr>
        <p:spPr>
          <a:xfrm>
            <a:off x="10279487" y="3133383"/>
            <a:ext cx="0" cy="475357"/>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5" name="直接连接符 244"/>
          <p:cNvCxnSpPr/>
          <p:nvPr/>
        </p:nvCxnSpPr>
        <p:spPr>
          <a:xfrm>
            <a:off x="10279487" y="3617598"/>
            <a:ext cx="454731"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46" name="直接连接符 245"/>
          <p:cNvCxnSpPr/>
          <p:nvPr/>
        </p:nvCxnSpPr>
        <p:spPr>
          <a:xfrm>
            <a:off x="6461111" y="4482568"/>
            <a:ext cx="2763477"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8" name="直接连接符 247"/>
          <p:cNvCxnSpPr/>
          <p:nvPr/>
        </p:nvCxnSpPr>
        <p:spPr>
          <a:xfrm>
            <a:off x="6721225" y="4293640"/>
            <a:ext cx="0" cy="1173451"/>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49" name="直接连接符 248"/>
          <p:cNvCxnSpPr/>
          <p:nvPr/>
        </p:nvCxnSpPr>
        <p:spPr>
          <a:xfrm>
            <a:off x="6739617" y="4294025"/>
            <a:ext cx="270511"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250" name="直接连接符 249"/>
          <p:cNvCxnSpPr/>
          <p:nvPr/>
        </p:nvCxnSpPr>
        <p:spPr>
          <a:xfrm>
            <a:off x="6096000" y="5484006"/>
            <a:ext cx="9245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51" name="直接连接符 250"/>
          <p:cNvCxnSpPr/>
          <p:nvPr/>
        </p:nvCxnSpPr>
        <p:spPr>
          <a:xfrm>
            <a:off x="3849771" y="2806728"/>
            <a:ext cx="495622" cy="0"/>
          </a:xfrm>
          <a:prstGeom prst="line">
            <a:avLst/>
          </a:prstGeom>
          <a:noFill/>
          <a:ln w="28575" cap="sq">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2" name="矩形 251"/>
          <p:cNvSpPr/>
          <p:nvPr/>
        </p:nvSpPr>
        <p:spPr>
          <a:xfrm>
            <a:off x="3777869" y="2350402"/>
            <a:ext cx="490840" cy="252826"/>
          </a:xfrm>
          <a:prstGeom prst="rect">
            <a:avLst/>
          </a:prstGeom>
        </p:spPr>
        <p:txBody>
          <a:bodyPr wrap="none">
            <a:spAutoFit/>
          </a:bodyPr>
          <a:lstStyle/>
          <a:p>
            <a:r>
              <a:rPr lang="en-US" altLang="zh-CN" sz="1045" dirty="0">
                <a:latin typeface="Times New Roman" panose="02020603050405020304" pitchFamily="18" charset="0"/>
                <a:cs typeface="Times New Roman" panose="02020603050405020304" pitchFamily="18" charset="0"/>
              </a:rPr>
              <a:t>31:26</a:t>
            </a:r>
            <a:endParaRPr lang="zh-CN" altLang="en-US" sz="1045" dirty="0">
              <a:latin typeface="Times New Roman" panose="02020603050405020304" pitchFamily="18" charset="0"/>
              <a:cs typeface="Times New Roman" panose="02020603050405020304" pitchFamily="18" charset="0"/>
            </a:endParaRPr>
          </a:p>
        </p:txBody>
      </p:sp>
      <p:grpSp>
        <p:nvGrpSpPr>
          <p:cNvPr id="256" name="组合 255"/>
          <p:cNvGrpSpPr/>
          <p:nvPr/>
        </p:nvGrpSpPr>
        <p:grpSpPr>
          <a:xfrm>
            <a:off x="9390718" y="4570432"/>
            <a:ext cx="506870" cy="462158"/>
            <a:chOff x="1853728" y="4285666"/>
            <a:chExt cx="534589" cy="487432"/>
          </a:xfrm>
          <a:solidFill>
            <a:srgbClr val="00B050"/>
          </a:solidFill>
        </p:grpSpPr>
        <p:cxnSp>
          <p:nvCxnSpPr>
            <p:cNvPr id="257" name="直接连接符 256"/>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58" name="矩形 257"/>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259" name="等腰三角形 258"/>
            <p:cNvSpPr/>
            <p:nvPr/>
          </p:nvSpPr>
          <p:spPr>
            <a:xfrm>
              <a:off x="1994241" y="4285666"/>
              <a:ext cx="217225" cy="122111"/>
            </a:xfrm>
            <a:prstGeom prst="triangl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cxnSp>
        <p:nvCxnSpPr>
          <p:cNvPr id="260" name="直接连接符 259"/>
          <p:cNvCxnSpPr/>
          <p:nvPr/>
        </p:nvCxnSpPr>
        <p:spPr>
          <a:xfrm>
            <a:off x="3311953" y="3627686"/>
            <a:ext cx="517316"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1203993" y="3468098"/>
            <a:ext cx="0" cy="2467274"/>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203992" y="5935372"/>
            <a:ext cx="213810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8477764" y="5657673"/>
            <a:ext cx="0" cy="520773"/>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934083" y="6178446"/>
            <a:ext cx="751703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930896" y="3741271"/>
            <a:ext cx="0" cy="2437175"/>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930896" y="3741271"/>
            <a:ext cx="474732"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1203993" y="3468098"/>
            <a:ext cx="204823"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8184039" y="5657672"/>
            <a:ext cx="293726"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2282760" y="3628926"/>
            <a:ext cx="0" cy="1388782"/>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0" name="直接连接符 269"/>
          <p:cNvCxnSpPr/>
          <p:nvPr/>
        </p:nvCxnSpPr>
        <p:spPr>
          <a:xfrm>
            <a:off x="2282760" y="5017707"/>
            <a:ext cx="339304" cy="0"/>
          </a:xfrm>
          <a:prstGeom prst="line">
            <a:avLst/>
          </a:prstGeom>
          <a:noFill/>
          <a:ln w="6350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nvGrpSpPr>
          <p:cNvPr id="271" name="组合 270"/>
          <p:cNvGrpSpPr/>
          <p:nvPr/>
        </p:nvGrpSpPr>
        <p:grpSpPr>
          <a:xfrm>
            <a:off x="4835292" y="2602163"/>
            <a:ext cx="2305227" cy="1317624"/>
            <a:chOff x="5039741" y="3208161"/>
            <a:chExt cx="597546" cy="457491"/>
          </a:xfrm>
        </p:grpSpPr>
        <p:cxnSp>
          <p:nvCxnSpPr>
            <p:cNvPr id="272" name="直接连接符 271"/>
            <p:cNvCxnSpPr/>
            <p:nvPr/>
          </p:nvCxnSpPr>
          <p:spPr>
            <a:xfrm>
              <a:off x="5637287" y="3208161"/>
              <a:ext cx="0" cy="457491"/>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直接连接符 272"/>
            <p:cNvCxnSpPr/>
            <p:nvPr/>
          </p:nvCxnSpPr>
          <p:spPr>
            <a:xfrm>
              <a:off x="5039741" y="3208161"/>
              <a:ext cx="597546"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274" name="直接连接符 273"/>
          <p:cNvCxnSpPr/>
          <p:nvPr/>
        </p:nvCxnSpPr>
        <p:spPr>
          <a:xfrm>
            <a:off x="8538102" y="2270070"/>
            <a:ext cx="0" cy="1373984"/>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5" name="直接连接符 274"/>
          <p:cNvCxnSpPr/>
          <p:nvPr/>
        </p:nvCxnSpPr>
        <p:spPr>
          <a:xfrm>
            <a:off x="8102928" y="3655088"/>
            <a:ext cx="435174"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76" name="直接连接符 275"/>
          <p:cNvCxnSpPr/>
          <p:nvPr/>
        </p:nvCxnSpPr>
        <p:spPr>
          <a:xfrm>
            <a:off x="8538102" y="2270070"/>
            <a:ext cx="189925" cy="0"/>
          </a:xfrm>
          <a:prstGeom prst="line">
            <a:avLst/>
          </a:prstGeom>
          <a:no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77" name="流程图: 延期 276"/>
          <p:cNvSpPr/>
          <p:nvPr/>
        </p:nvSpPr>
        <p:spPr>
          <a:xfrm>
            <a:off x="8742363" y="2110449"/>
            <a:ext cx="267302" cy="216548"/>
          </a:xfrm>
          <a:prstGeom prst="flowChartDelay">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278" name="直接连接符 277"/>
          <p:cNvCxnSpPr/>
          <p:nvPr/>
        </p:nvCxnSpPr>
        <p:spPr>
          <a:xfrm>
            <a:off x="9010191" y="2218723"/>
            <a:ext cx="26479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9" name="直接连接符 278"/>
          <p:cNvCxnSpPr/>
          <p:nvPr/>
        </p:nvCxnSpPr>
        <p:spPr>
          <a:xfrm>
            <a:off x="9274988" y="1502651"/>
            <a:ext cx="0" cy="716072"/>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0" name="直接连接符 279"/>
          <p:cNvCxnSpPr/>
          <p:nvPr/>
        </p:nvCxnSpPr>
        <p:spPr>
          <a:xfrm>
            <a:off x="1533730" y="1502651"/>
            <a:ext cx="7741258" cy="0"/>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1" name="直接连接符 280"/>
          <p:cNvCxnSpPr/>
          <p:nvPr/>
        </p:nvCxnSpPr>
        <p:spPr>
          <a:xfrm>
            <a:off x="1520558" y="1502651"/>
            <a:ext cx="0" cy="1882334"/>
          </a:xfrm>
          <a:prstGeom prst="line">
            <a:avLst/>
          </a:prstGeom>
          <a:noFill/>
          <a:ln w="19050" cap="sq">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282" name="矩形 281"/>
          <p:cNvSpPr/>
          <p:nvPr/>
        </p:nvSpPr>
        <p:spPr>
          <a:xfrm>
            <a:off x="660864" y="3328252"/>
            <a:ext cx="574196" cy="296556"/>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PC+4</a:t>
            </a:r>
            <a:endParaRPr lang="zh-CN" altLang="en-US" sz="1325" baseline="-25000" dirty="0">
              <a:latin typeface="Times New Roman" panose="02020603050405020304" pitchFamily="18" charset="0"/>
              <a:cs typeface="Times New Roman" panose="02020603050405020304" pitchFamily="18" charset="0"/>
            </a:endParaRPr>
          </a:p>
        </p:txBody>
      </p:sp>
      <p:sp>
        <p:nvSpPr>
          <p:cNvPr id="283" name="矩形 282"/>
          <p:cNvSpPr/>
          <p:nvPr/>
        </p:nvSpPr>
        <p:spPr>
          <a:xfrm>
            <a:off x="4114313" y="3335118"/>
            <a:ext cx="34015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rs</a:t>
            </a:r>
            <a:endParaRPr lang="zh-CN" altLang="en-US" sz="1325" dirty="0">
              <a:latin typeface="Segoe UI Black" panose="020B0A02040204020203" pitchFamily="34" charset="0"/>
              <a:cs typeface="Segoe UI Black" panose="020B0A02040204020203" pitchFamily="34" charset="0"/>
            </a:endParaRPr>
          </a:p>
        </p:txBody>
      </p:sp>
      <p:sp>
        <p:nvSpPr>
          <p:cNvPr id="284" name="矩形 283"/>
          <p:cNvSpPr/>
          <p:nvPr/>
        </p:nvSpPr>
        <p:spPr>
          <a:xfrm>
            <a:off x="4121543" y="3602666"/>
            <a:ext cx="328936"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rt</a:t>
            </a:r>
            <a:endParaRPr lang="zh-CN" altLang="en-US" sz="1515" dirty="0">
              <a:latin typeface="Segoe UI Black" panose="020B0A02040204020203" pitchFamily="34" charset="0"/>
              <a:cs typeface="Segoe UI Black" panose="020B0A02040204020203" pitchFamily="34" charset="0"/>
            </a:endParaRPr>
          </a:p>
        </p:txBody>
      </p:sp>
      <p:sp>
        <p:nvSpPr>
          <p:cNvPr id="285" name="矩形 284"/>
          <p:cNvSpPr/>
          <p:nvPr/>
        </p:nvSpPr>
        <p:spPr>
          <a:xfrm>
            <a:off x="4107210" y="3865133"/>
            <a:ext cx="367408" cy="296556"/>
          </a:xfrm>
          <a:prstGeom prst="rect">
            <a:avLst/>
          </a:prstGeom>
        </p:spPr>
        <p:txBody>
          <a:bodyPr wrap="none">
            <a:spAutoFit/>
          </a:bodyPr>
          <a:lstStyle/>
          <a:p>
            <a:r>
              <a:rPr lang="en-US" altLang="zh-CN" sz="1325" dirty="0" err="1">
                <a:latin typeface="Segoe UI Black" panose="020B0A02040204020203" pitchFamily="34" charset="0"/>
                <a:ea typeface="Segoe UI Black" panose="020B0A02040204020203" pitchFamily="34" charset="0"/>
                <a:cs typeface="Segoe UI Black" panose="020B0A02040204020203" pitchFamily="34" charset="0"/>
              </a:rPr>
              <a:t>rd</a:t>
            </a:r>
            <a:endParaRPr lang="zh-CN" altLang="en-US" sz="1325" dirty="0">
              <a:latin typeface="Segoe UI Black" panose="020B0A02040204020203" pitchFamily="34" charset="0"/>
              <a:cs typeface="Segoe UI Black" panose="020B0A02040204020203" pitchFamily="34" charset="0"/>
            </a:endParaRPr>
          </a:p>
        </p:txBody>
      </p:sp>
      <p:grpSp>
        <p:nvGrpSpPr>
          <p:cNvPr id="289" name="组合 288"/>
          <p:cNvGrpSpPr/>
          <p:nvPr/>
        </p:nvGrpSpPr>
        <p:grpSpPr>
          <a:xfrm>
            <a:off x="2450577" y="3303617"/>
            <a:ext cx="895565" cy="1370404"/>
            <a:chOff x="2153669" y="3581315"/>
            <a:chExt cx="981236" cy="1387999"/>
          </a:xfrm>
        </p:grpSpPr>
        <p:sp>
          <p:nvSpPr>
            <p:cNvPr id="290" name="矩形 289"/>
            <p:cNvSpPr/>
            <p:nvPr/>
          </p:nvSpPr>
          <p:spPr>
            <a:xfrm>
              <a:off x="2162582" y="3581315"/>
              <a:ext cx="920297" cy="1387999"/>
            </a:xfrm>
            <a:prstGeom prst="rect">
              <a:avLst/>
            </a:prstGeom>
            <a:solidFill>
              <a:schemeClr val="accent1">
                <a:lumMod val="60000"/>
                <a:lumOff val="40000"/>
              </a:schemeClr>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1" name="矩形 290"/>
            <p:cNvSpPr/>
            <p:nvPr/>
          </p:nvSpPr>
          <p:spPr>
            <a:xfrm>
              <a:off x="2672635" y="3769167"/>
              <a:ext cx="462270"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RD</a:t>
              </a:r>
              <a:endParaRPr lang="zh-CN" altLang="en-US" sz="1325" dirty="0">
                <a:latin typeface="Times New Roman" panose="02020603050405020304" pitchFamily="18" charset="0"/>
                <a:cs typeface="Times New Roman" panose="02020603050405020304" pitchFamily="18" charset="0"/>
              </a:endParaRPr>
            </a:p>
          </p:txBody>
        </p:sp>
        <p:sp>
          <p:nvSpPr>
            <p:cNvPr id="292" name="矩形 291"/>
            <p:cNvSpPr/>
            <p:nvPr/>
          </p:nvSpPr>
          <p:spPr>
            <a:xfrm>
              <a:off x="2153669" y="3768090"/>
              <a:ext cx="337571" cy="3003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A</a:t>
              </a:r>
              <a:endParaRPr lang="zh-CN" altLang="en-US" sz="1325" dirty="0">
                <a:latin typeface="Times New Roman" panose="02020603050405020304" pitchFamily="18" charset="0"/>
                <a:cs typeface="Times New Roman" panose="02020603050405020304" pitchFamily="18" charset="0"/>
              </a:endParaRPr>
            </a:p>
          </p:txBody>
        </p:sp>
        <p:sp>
          <p:nvSpPr>
            <p:cNvPr id="293" name="矩形 292"/>
            <p:cNvSpPr/>
            <p:nvPr/>
          </p:nvSpPr>
          <p:spPr>
            <a:xfrm>
              <a:off x="2247904" y="4158047"/>
              <a:ext cx="760851" cy="507208"/>
            </a:xfrm>
            <a:prstGeom prst="rect">
              <a:avLst/>
            </a:prstGeom>
          </p:spPr>
          <p:txBody>
            <a:bodyPr wrap="none">
              <a:spAutoFit/>
            </a:bodyPr>
            <a:lstStyle/>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指令</a:t>
              </a:r>
              <a:endParaRPr lang="en-US" altLang="zh-CN" sz="1325" b="1" kern="0" dirty="0">
                <a:solidFill>
                  <a:schemeClr val="bg1"/>
                </a:solidFill>
                <a:latin typeface="微软雅黑" panose="020B0503020204020204" pitchFamily="34" charset="-122"/>
                <a:ea typeface="微软雅黑" panose="020B0503020204020204" pitchFamily="34" charset="-122"/>
              </a:endParaRPr>
            </a:p>
            <a:p>
              <a:pPr algn="ctr" defTabSz="914400"/>
              <a:r>
                <a:rPr lang="zh-CN" altLang="en-US" sz="1325" b="1" kern="0" dirty="0">
                  <a:solidFill>
                    <a:schemeClr val="bg1"/>
                  </a:solidFill>
                  <a:latin typeface="微软雅黑" panose="020B0503020204020204" pitchFamily="34" charset="-122"/>
                  <a:ea typeface="微软雅黑" panose="020B0503020204020204" pitchFamily="34" charset="-122"/>
                </a:rPr>
                <a:t>存储器</a:t>
              </a:r>
            </a:p>
          </p:txBody>
        </p:sp>
      </p:grpSp>
      <p:cxnSp>
        <p:nvCxnSpPr>
          <p:cNvPr id="294" name="直接连接符 293"/>
          <p:cNvCxnSpPr/>
          <p:nvPr/>
        </p:nvCxnSpPr>
        <p:spPr>
          <a:xfrm>
            <a:off x="2133425" y="3613328"/>
            <a:ext cx="325285" cy="0"/>
          </a:xfrm>
          <a:prstGeom prst="line">
            <a:avLst/>
          </a:prstGeom>
          <a:ln w="63500">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3825309" y="3628946"/>
            <a:ext cx="0" cy="509002"/>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cxnSp>
        <p:nvCxnSpPr>
          <p:cNvPr id="296" name="直接连接符 295"/>
          <p:cNvCxnSpPr/>
          <p:nvPr/>
        </p:nvCxnSpPr>
        <p:spPr>
          <a:xfrm>
            <a:off x="3843272" y="3893728"/>
            <a:ext cx="967529" cy="0"/>
          </a:xfrm>
          <a:prstGeom prst="line">
            <a:avLst/>
          </a:prstGeom>
          <a:noFill/>
          <a:ln w="63500" cap="sq">
            <a:solidFill>
              <a:srgbClr val="FF6600"/>
            </a:solidFill>
          </a:ln>
        </p:spPr>
        <p:style>
          <a:lnRef idx="2">
            <a:schemeClr val="accent1">
              <a:shade val="50000"/>
            </a:schemeClr>
          </a:lnRef>
          <a:fillRef idx="1">
            <a:schemeClr val="accent1"/>
          </a:fillRef>
          <a:effectRef idx="0">
            <a:schemeClr val="accent1"/>
          </a:effectRef>
          <a:fontRef idx="minor">
            <a:schemeClr val="lt1"/>
          </a:fontRef>
        </p:style>
      </p:cxnSp>
      <p:grpSp>
        <p:nvGrpSpPr>
          <p:cNvPr id="297" name="组合 296"/>
          <p:cNvGrpSpPr/>
          <p:nvPr/>
        </p:nvGrpSpPr>
        <p:grpSpPr>
          <a:xfrm>
            <a:off x="4386030" y="3988379"/>
            <a:ext cx="269626" cy="509573"/>
            <a:chOff x="4625897" y="4389532"/>
            <a:chExt cx="284372" cy="537440"/>
          </a:xfrm>
        </p:grpSpPr>
        <p:sp>
          <p:nvSpPr>
            <p:cNvPr id="298" name="流程图: 手动操作 297"/>
            <p:cNvSpPr/>
            <p:nvPr/>
          </p:nvSpPr>
          <p:spPr>
            <a:xfrm rot="16200000">
              <a:off x="4509852" y="4546984"/>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99" name="矩形 298"/>
            <p:cNvSpPr/>
            <p:nvPr/>
          </p:nvSpPr>
          <p:spPr>
            <a:xfrm>
              <a:off x="4625897" y="4389532"/>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14" name="组合 313"/>
          <p:cNvGrpSpPr/>
          <p:nvPr/>
        </p:nvGrpSpPr>
        <p:grpSpPr>
          <a:xfrm>
            <a:off x="2627796" y="4822028"/>
            <a:ext cx="536688" cy="860645"/>
            <a:chOff x="2762198" y="5272347"/>
            <a:chExt cx="566039" cy="907711"/>
          </a:xfrm>
          <a:solidFill>
            <a:srgbClr val="ED7D31"/>
          </a:solidFill>
        </p:grpSpPr>
        <p:sp>
          <p:nvSpPr>
            <p:cNvPr id="315"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6" name="矩形 315"/>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grpSp>
        <p:nvGrpSpPr>
          <p:cNvPr id="317" name="组合 316"/>
          <p:cNvGrpSpPr/>
          <p:nvPr/>
        </p:nvGrpSpPr>
        <p:grpSpPr>
          <a:xfrm>
            <a:off x="1354928" y="3349346"/>
            <a:ext cx="273012" cy="511499"/>
            <a:chOff x="1429026" y="3715552"/>
            <a:chExt cx="287942" cy="539472"/>
          </a:xfrm>
        </p:grpSpPr>
        <p:sp>
          <p:nvSpPr>
            <p:cNvPr id="318" name="流程图: 手动操作 317"/>
            <p:cNvSpPr/>
            <p:nvPr/>
          </p:nvSpPr>
          <p:spPr>
            <a:xfrm rot="16200000">
              <a:off x="1336980" y="3875036"/>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19" name="矩形 318"/>
            <p:cNvSpPr/>
            <p:nvPr/>
          </p:nvSpPr>
          <p:spPr>
            <a:xfrm>
              <a:off x="1429026" y="3715552"/>
              <a:ext cx="284371" cy="528165"/>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cxnSp>
        <p:nvCxnSpPr>
          <p:cNvPr id="320" name="直接连接符 319"/>
          <p:cNvCxnSpPr/>
          <p:nvPr/>
        </p:nvCxnSpPr>
        <p:spPr>
          <a:xfrm>
            <a:off x="3825309" y="4198777"/>
            <a:ext cx="0" cy="1355958"/>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1" name="组合 320"/>
          <p:cNvGrpSpPr/>
          <p:nvPr/>
        </p:nvGrpSpPr>
        <p:grpSpPr>
          <a:xfrm>
            <a:off x="7737655" y="5227350"/>
            <a:ext cx="536688" cy="860645"/>
            <a:chOff x="2762198" y="5272347"/>
            <a:chExt cx="566039" cy="907711"/>
          </a:xfrm>
          <a:solidFill>
            <a:srgbClr val="ED7D31"/>
          </a:solidFill>
        </p:grpSpPr>
        <p:sp>
          <p:nvSpPr>
            <p:cNvPr id="322" name="任意多边形: 形状 323"/>
            <p:cNvSpPr/>
            <p:nvPr/>
          </p:nvSpPr>
          <p:spPr>
            <a:xfrm>
              <a:off x="2762198" y="5272347"/>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grp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23" name="矩形 322"/>
            <p:cNvSpPr/>
            <p:nvPr/>
          </p:nvSpPr>
          <p:spPr>
            <a:xfrm>
              <a:off x="2950880" y="5513430"/>
              <a:ext cx="377357" cy="405084"/>
            </a:xfrm>
            <a:prstGeom prst="rect">
              <a:avLst/>
            </a:prstGeom>
            <a:noFill/>
          </p:spPr>
          <p:txBody>
            <a:bodyPr wrap="none">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sz="1895" dirty="0">
                <a:latin typeface="Segoe UI Black" panose="020B0A02040204020203" pitchFamily="34" charset="0"/>
                <a:cs typeface="Segoe UI Black" panose="020B0A02040204020203" pitchFamily="34" charset="0"/>
              </a:endParaRPr>
            </a:p>
          </p:txBody>
        </p:sp>
      </p:grpSp>
      <p:cxnSp>
        <p:nvCxnSpPr>
          <p:cNvPr id="324" name="直接连接符 323"/>
          <p:cNvCxnSpPr/>
          <p:nvPr/>
        </p:nvCxnSpPr>
        <p:spPr>
          <a:xfrm>
            <a:off x="3342095" y="5935372"/>
            <a:ext cx="4362947" cy="0"/>
          </a:xfrm>
          <a:prstGeom prst="line">
            <a:avLst/>
          </a:prstGeom>
          <a:noFill/>
          <a:ln w="63500" cap="sq">
            <a:solidFill>
              <a:srgbClr val="7030A0"/>
            </a:solidFill>
          </a:ln>
        </p:spPr>
        <p:style>
          <a:lnRef idx="2">
            <a:schemeClr val="accent1">
              <a:shade val="50000"/>
            </a:schemeClr>
          </a:lnRef>
          <a:fillRef idx="1">
            <a:schemeClr val="accent1"/>
          </a:fillRef>
          <a:effectRef idx="0">
            <a:schemeClr val="accent1"/>
          </a:effectRef>
          <a:fontRef idx="minor">
            <a:schemeClr val="lt1"/>
          </a:fontRef>
        </p:style>
      </p:cxnSp>
      <p:grpSp>
        <p:nvGrpSpPr>
          <p:cNvPr id="325" name="组合 324"/>
          <p:cNvGrpSpPr/>
          <p:nvPr/>
        </p:nvGrpSpPr>
        <p:grpSpPr>
          <a:xfrm>
            <a:off x="4189697" y="1578295"/>
            <a:ext cx="621104" cy="1383549"/>
            <a:chOff x="4249767" y="1888664"/>
            <a:chExt cx="655071" cy="1459212"/>
          </a:xfrm>
        </p:grpSpPr>
        <p:sp>
          <p:nvSpPr>
            <p:cNvPr id="326" name="矩形: 圆角 196"/>
            <p:cNvSpPr/>
            <p:nvPr/>
          </p:nvSpPr>
          <p:spPr>
            <a:xfrm>
              <a:off x="4269135" y="1888664"/>
              <a:ext cx="635703" cy="1459212"/>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27" name="矩形 326"/>
            <p:cNvSpPr/>
            <p:nvPr/>
          </p:nvSpPr>
          <p:spPr>
            <a:xfrm>
              <a:off x="4389953" y="1996880"/>
              <a:ext cx="399337" cy="836070"/>
            </a:xfrm>
            <a:prstGeom prst="rect">
              <a:avLst/>
            </a:prstGeom>
          </p:spPr>
          <p:txBody>
            <a:bodyPr wrap="none">
              <a:spAutoFit/>
            </a:bodyPr>
            <a:lstStyle/>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28" name="矩形 327"/>
            <p:cNvSpPr/>
            <p:nvPr/>
          </p:nvSpPr>
          <p:spPr>
            <a:xfrm>
              <a:off x="4249767" y="3005005"/>
              <a:ext cx="553187" cy="312774"/>
            </a:xfrm>
            <a:prstGeom prst="rect">
              <a:avLst/>
            </a:prstGeom>
          </p:spPr>
          <p:txBody>
            <a:bodyPr wrap="none">
              <a:spAutoFit/>
            </a:bodyPr>
            <a:lstStyle/>
            <a:p>
              <a:r>
                <a:rPr lang="en-US" altLang="zh-CN" sz="1325" dirty="0" err="1">
                  <a:latin typeface="Times New Roman" panose="02020603050405020304" pitchFamily="18" charset="0"/>
                  <a:cs typeface="Times New Roman" panose="02020603050405020304" pitchFamily="18" charset="0"/>
                </a:rPr>
                <a:t>Func</a:t>
              </a:r>
              <a:endParaRPr lang="zh-CN" altLang="en-US" sz="1325" dirty="0">
                <a:latin typeface="Times New Roman" panose="02020603050405020304" pitchFamily="18" charset="0"/>
                <a:cs typeface="Times New Roman" panose="02020603050405020304" pitchFamily="18" charset="0"/>
              </a:endParaRPr>
            </a:p>
          </p:txBody>
        </p:sp>
        <p:sp>
          <p:nvSpPr>
            <p:cNvPr id="329" name="矩形 328"/>
            <p:cNvSpPr/>
            <p:nvPr/>
          </p:nvSpPr>
          <p:spPr>
            <a:xfrm>
              <a:off x="4262342" y="2770315"/>
              <a:ext cx="414551"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Op</a:t>
              </a:r>
              <a:endParaRPr lang="zh-CN" altLang="en-US" sz="1325" dirty="0">
                <a:latin typeface="Times New Roman" panose="02020603050405020304" pitchFamily="18" charset="0"/>
                <a:cs typeface="Times New Roman" panose="02020603050405020304" pitchFamily="18" charset="0"/>
              </a:endParaRPr>
            </a:p>
          </p:txBody>
        </p:sp>
      </p:grpSp>
      <p:grpSp>
        <p:nvGrpSpPr>
          <p:cNvPr id="335" name="组合 334"/>
          <p:cNvGrpSpPr/>
          <p:nvPr/>
        </p:nvGrpSpPr>
        <p:grpSpPr>
          <a:xfrm>
            <a:off x="5586200" y="700290"/>
            <a:ext cx="5635904" cy="631935"/>
            <a:chOff x="468313" y="1622425"/>
            <a:chExt cx="7121525" cy="798513"/>
          </a:xfrm>
        </p:grpSpPr>
        <p:sp>
          <p:nvSpPr>
            <p:cNvPr id="336" name="矩形 7"/>
            <p:cNvSpPr/>
            <p:nvPr/>
          </p:nvSpPr>
          <p:spPr>
            <a:xfrm>
              <a:off x="1835150" y="1992314"/>
              <a:ext cx="1036638" cy="428624"/>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OP</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37" name="矩形 24"/>
            <p:cNvSpPr/>
            <p:nvPr/>
          </p:nvSpPr>
          <p:spPr>
            <a:xfrm>
              <a:off x="29289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S</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8" name="矩形 25"/>
            <p:cNvSpPr/>
            <p:nvPr/>
          </p:nvSpPr>
          <p:spPr>
            <a:xfrm>
              <a:off x="38433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R</a:t>
              </a:r>
              <a:r>
                <a:rPr lang="en-US" altLang="zh-CN" sz="1515" kern="0" baseline="-25000" dirty="0" err="1">
                  <a:solidFill>
                    <a:sysClr val="window" lastClr="FFFFFF"/>
                  </a:solidFill>
                  <a:latin typeface="Calibri" panose="020F0502020204030204"/>
                  <a:ea typeface="宋体" panose="02010600030101010101" pitchFamily="2" charset="-122"/>
                </a:rPr>
                <a:t>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39" name="矩形 26"/>
            <p:cNvSpPr/>
            <p:nvPr/>
          </p:nvSpPr>
          <p:spPr>
            <a:xfrm>
              <a:off x="5673725" y="1992313"/>
              <a:ext cx="857250" cy="428625"/>
            </a:xfrm>
            <a:prstGeom prst="rect">
              <a:avLst/>
            </a:prstGeom>
            <a:solidFill>
              <a:srgbClr val="7030A0"/>
            </a:soli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shamt</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0" name="矩形 27"/>
            <p:cNvSpPr/>
            <p:nvPr/>
          </p:nvSpPr>
          <p:spPr>
            <a:xfrm>
              <a:off x="4757738" y="1992313"/>
              <a:ext cx="857250"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a:solidFill>
                    <a:sysClr val="window" lastClr="FFFFFF"/>
                  </a:solidFill>
                  <a:latin typeface="Calibri" panose="020F0502020204030204"/>
                  <a:ea typeface="宋体" panose="02010600030101010101" pitchFamily="2" charset="-122"/>
                </a:rPr>
                <a:t>R</a:t>
              </a:r>
              <a:r>
                <a:rPr lang="en-US" altLang="zh-CN" sz="1515" kern="0" baseline="-25000" dirty="0">
                  <a:solidFill>
                    <a:sysClr val="window" lastClr="FFFFFF"/>
                  </a:solidFill>
                  <a:latin typeface="Calibri" panose="020F0502020204030204"/>
                  <a:ea typeface="宋体" panose="02010600030101010101" pitchFamily="2" charset="-122"/>
                </a:rPr>
                <a:t>d</a:t>
              </a:r>
              <a:endParaRPr lang="zh-CN" altLang="en-US" sz="1515" kern="0" baseline="-25000" dirty="0">
                <a:solidFill>
                  <a:sysClr val="window" lastClr="FFFFFF"/>
                </a:solidFill>
                <a:latin typeface="Calibri" panose="020F0502020204030204"/>
                <a:ea typeface="宋体" panose="02010600030101010101" pitchFamily="2" charset="-122"/>
              </a:endParaRPr>
            </a:p>
          </p:txBody>
        </p:sp>
        <p:sp>
          <p:nvSpPr>
            <p:cNvPr id="341" name="TextBox 17"/>
            <p:cNvSpPr txBox="1"/>
            <p:nvPr/>
          </p:nvSpPr>
          <p:spPr>
            <a:xfrm>
              <a:off x="1952625" y="1622425"/>
              <a:ext cx="890587"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2" name="矩形 26"/>
            <p:cNvSpPr/>
            <p:nvPr/>
          </p:nvSpPr>
          <p:spPr>
            <a:xfrm>
              <a:off x="6588125" y="1992313"/>
              <a:ext cx="1001713" cy="428625"/>
            </a:xfrm>
            <a:prstGeom prst="rect">
              <a:avLst/>
            </a:prstGeom>
            <a:solidFill>
              <a:schemeClr val="accent6">
                <a:lumMod val="75000"/>
              </a:schemeClr>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defTabSz="914400">
                <a:defRPr/>
              </a:pPr>
              <a:r>
                <a:rPr lang="en-US" altLang="zh-CN" sz="1515" kern="0" dirty="0" err="1">
                  <a:solidFill>
                    <a:sysClr val="window" lastClr="FFFFFF"/>
                  </a:solidFill>
                  <a:latin typeface="Calibri" panose="020F0502020204030204"/>
                  <a:ea typeface="宋体" panose="02010600030101010101" pitchFamily="2" charset="-122"/>
                </a:rPr>
                <a:t>funct</a:t>
              </a:r>
              <a:endParaRPr lang="zh-CN" altLang="en-US" sz="1515" kern="0" dirty="0">
                <a:solidFill>
                  <a:sysClr val="window" lastClr="FFFFFF"/>
                </a:solidFill>
                <a:latin typeface="Calibri" panose="020F0502020204030204"/>
                <a:ea typeface="宋体" panose="02010600030101010101" pitchFamily="2" charset="-122"/>
              </a:endParaRPr>
            </a:p>
          </p:txBody>
        </p:sp>
        <p:sp>
          <p:nvSpPr>
            <p:cNvPr id="343" name="TextBox 22"/>
            <p:cNvSpPr txBox="1"/>
            <p:nvPr/>
          </p:nvSpPr>
          <p:spPr>
            <a:xfrm>
              <a:off x="2916239"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4" name="TextBox 23"/>
            <p:cNvSpPr txBox="1"/>
            <p:nvPr/>
          </p:nvSpPr>
          <p:spPr>
            <a:xfrm>
              <a:off x="3779838"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5" name="TextBox 24"/>
            <p:cNvSpPr txBox="1"/>
            <p:nvPr/>
          </p:nvSpPr>
          <p:spPr>
            <a:xfrm>
              <a:off x="4716463" y="1622425"/>
              <a:ext cx="890586"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6" name="TextBox 25"/>
            <p:cNvSpPr txBox="1"/>
            <p:nvPr/>
          </p:nvSpPr>
          <p:spPr>
            <a:xfrm>
              <a:off x="5651501"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5bits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7" name="TextBox 26"/>
            <p:cNvSpPr txBox="1"/>
            <p:nvPr/>
          </p:nvSpPr>
          <p:spPr>
            <a:xfrm>
              <a:off x="6659563" y="1622425"/>
              <a:ext cx="892174" cy="411675"/>
            </a:xfrm>
            <a:prstGeom prst="rect">
              <a:avLst/>
            </a:prstGeom>
            <a:noFill/>
          </p:spPr>
          <p:txBody>
            <a:bodyPr>
              <a:spAutoFit/>
            </a:bodyPr>
            <a:lstStyle/>
            <a:p>
              <a:pPr algn="ctr" defTabSz="914400">
                <a:defRPr/>
              </a:pPr>
              <a:r>
                <a:rPr lang="en-US" altLang="zh-CN" sz="1515" kern="0" dirty="0">
                  <a:solidFill>
                    <a:srgbClr val="0070C0"/>
                  </a:solidFill>
                  <a:latin typeface="Arial" panose="020B0604020202020204" pitchFamily="34" charset="0"/>
                  <a:ea typeface="华文细黑" panose="02010600040101010101" pitchFamily="2" charset="-122"/>
                </a:rPr>
                <a:t>6bits</a:t>
              </a:r>
              <a:endParaRPr lang="zh-CN" altLang="en-US" sz="1515" kern="0" dirty="0">
                <a:solidFill>
                  <a:srgbClr val="0070C0"/>
                </a:solidFill>
                <a:latin typeface="Arial" panose="020B0604020202020204" pitchFamily="34" charset="0"/>
                <a:ea typeface="华文细黑" panose="02010600040101010101" pitchFamily="2" charset="-122"/>
              </a:endParaRPr>
            </a:p>
          </p:txBody>
        </p:sp>
        <p:sp>
          <p:nvSpPr>
            <p:cNvPr id="348" name="矩形 7"/>
            <p:cNvSpPr/>
            <p:nvPr/>
          </p:nvSpPr>
          <p:spPr>
            <a:xfrm>
              <a:off x="468313" y="1992313"/>
              <a:ext cx="1295400" cy="428625"/>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defTabSz="914400"/>
              <a:r>
                <a:rPr lang="en-US" altLang="zh-CN" sz="1515" kern="0" dirty="0">
                  <a:solidFill>
                    <a:srgbClr val="000000"/>
                  </a:solidFill>
                  <a:latin typeface="微软雅黑" panose="020B0503020204020204" pitchFamily="34" charset="-122"/>
                  <a:ea typeface="微软雅黑" panose="020B0503020204020204" pitchFamily="34" charset="-122"/>
                </a:rPr>
                <a:t>R </a:t>
              </a:r>
              <a:r>
                <a:rPr lang="zh-CN" altLang="en-US" sz="1515" kern="0" dirty="0">
                  <a:solidFill>
                    <a:srgbClr val="000000"/>
                  </a:solidFill>
                  <a:latin typeface="微软雅黑" panose="020B0503020204020204" pitchFamily="34" charset="-122"/>
                  <a:ea typeface="微软雅黑" panose="020B0503020204020204" pitchFamily="34" charset="-122"/>
                </a:rPr>
                <a:t>型指令</a:t>
              </a:r>
            </a:p>
          </p:txBody>
        </p:sp>
      </p:grpSp>
      <p:sp>
        <p:nvSpPr>
          <p:cNvPr id="349" name="矩形 348"/>
          <p:cNvSpPr/>
          <p:nvPr/>
        </p:nvSpPr>
        <p:spPr>
          <a:xfrm>
            <a:off x="4856430" y="485208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sp>
        <p:nvSpPr>
          <p:cNvPr id="350" name="矩形 349"/>
          <p:cNvSpPr/>
          <p:nvPr/>
        </p:nvSpPr>
        <p:spPr>
          <a:xfrm>
            <a:off x="1304903" y="3889215"/>
            <a:ext cx="537327" cy="348813"/>
          </a:xfrm>
          <a:prstGeom prst="rect">
            <a:avLst/>
          </a:prstGeom>
        </p:spPr>
        <p:txBody>
          <a:bodyPr wrap="none">
            <a:spAutoFit/>
          </a:bodyPr>
          <a:lstStyle/>
          <a:p>
            <a:pPr marL="12700">
              <a:lnSpc>
                <a:spcPts val="1975"/>
              </a:lnSpc>
            </a:pPr>
            <a:r>
              <a:rPr lang="zh-CN" altLang="en-US" sz="2655"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rPr>
              <a:t>①</a:t>
            </a:r>
          </a:p>
        </p:txBody>
      </p:sp>
      <p:grpSp>
        <p:nvGrpSpPr>
          <p:cNvPr id="351" name="组合 350"/>
          <p:cNvGrpSpPr/>
          <p:nvPr/>
        </p:nvGrpSpPr>
        <p:grpSpPr>
          <a:xfrm>
            <a:off x="4529941" y="1749050"/>
            <a:ext cx="6282892" cy="2279783"/>
            <a:chOff x="4777672" y="2027739"/>
            <a:chExt cx="6626488" cy="2404459"/>
          </a:xfrm>
        </p:grpSpPr>
        <p:grpSp>
          <p:nvGrpSpPr>
            <p:cNvPr id="352" name="组合 351"/>
            <p:cNvGrpSpPr/>
            <p:nvPr/>
          </p:nvGrpSpPr>
          <p:grpSpPr>
            <a:xfrm>
              <a:off x="5069279" y="2027739"/>
              <a:ext cx="6334881" cy="1950924"/>
              <a:chOff x="5039741" y="3208161"/>
              <a:chExt cx="597546" cy="457491"/>
            </a:xfrm>
          </p:grpSpPr>
          <p:cxnSp>
            <p:nvCxnSpPr>
              <p:cNvPr id="363" name="直接连接符 362"/>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3" name="组合 352"/>
            <p:cNvGrpSpPr/>
            <p:nvPr/>
          </p:nvGrpSpPr>
          <p:grpSpPr>
            <a:xfrm>
              <a:off x="5082983" y="2695944"/>
              <a:ext cx="3227280" cy="1199217"/>
              <a:chOff x="5039741" y="3208161"/>
              <a:chExt cx="597546" cy="457491"/>
            </a:xfrm>
          </p:grpSpPr>
          <p:cxnSp>
            <p:nvCxnSpPr>
              <p:cNvPr id="361" name="直接连接符 360"/>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4" name="组合 353"/>
            <p:cNvGrpSpPr/>
            <p:nvPr/>
          </p:nvGrpSpPr>
          <p:grpSpPr>
            <a:xfrm>
              <a:off x="5087764" y="3149932"/>
              <a:ext cx="744126" cy="474778"/>
              <a:chOff x="5039741" y="3208161"/>
              <a:chExt cx="597546" cy="457491"/>
            </a:xfrm>
          </p:grpSpPr>
          <p:cxnSp>
            <p:nvCxnSpPr>
              <p:cNvPr id="359" name="直接连接符 358"/>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355" name="直接连接符 354"/>
            <p:cNvCxnSpPr/>
            <p:nvPr/>
          </p:nvCxnSpPr>
          <p:spPr>
            <a:xfrm>
              <a:off x="4777672" y="3306933"/>
              <a:ext cx="0" cy="1125265"/>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nvGrpSpPr>
            <p:cNvPr id="356" name="组合 355"/>
            <p:cNvGrpSpPr/>
            <p:nvPr/>
          </p:nvGrpSpPr>
          <p:grpSpPr>
            <a:xfrm>
              <a:off x="5099327" y="2927581"/>
              <a:ext cx="2431294" cy="1389682"/>
              <a:chOff x="5039741" y="3208161"/>
              <a:chExt cx="597546" cy="457491"/>
            </a:xfrm>
          </p:grpSpPr>
          <p:cxnSp>
            <p:nvCxnSpPr>
              <p:cNvPr id="357" name="直接连接符 356"/>
              <p:cNvCxnSpPr/>
              <p:nvPr/>
            </p:nvCxnSpPr>
            <p:spPr>
              <a:xfrm>
                <a:off x="5637287" y="3208161"/>
                <a:ext cx="0" cy="457491"/>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8" name="直接连接符 357"/>
              <p:cNvCxnSpPr/>
              <p:nvPr/>
            </p:nvCxnSpPr>
            <p:spPr>
              <a:xfrm>
                <a:off x="5039741" y="3208161"/>
                <a:ext cx="597546" cy="0"/>
              </a:xfrm>
              <a:prstGeom prst="line">
                <a:avLst/>
              </a:prstGeom>
              <a:noFill/>
              <a:ln w="28575" cap="sq">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30" name="流程图: 手动输入 146"/>
          <p:cNvSpPr/>
          <p:nvPr/>
        </p:nvSpPr>
        <p:spPr>
          <a:xfrm>
            <a:off x="4909932" y="5346777"/>
            <a:ext cx="1159685" cy="292496"/>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1" fmla="*/ 0 w 10000"/>
              <a:gd name="connsiteY0-2" fmla="*/ 9483 h 17483"/>
              <a:gd name="connsiteX1-3" fmla="*/ 10000 w 10000"/>
              <a:gd name="connsiteY1-4" fmla="*/ 0 h 17483"/>
              <a:gd name="connsiteX2-5" fmla="*/ 10000 w 10000"/>
              <a:gd name="connsiteY2-6" fmla="*/ 17483 h 17483"/>
              <a:gd name="connsiteX3-7" fmla="*/ 0 w 10000"/>
              <a:gd name="connsiteY3-8" fmla="*/ 17483 h 17483"/>
              <a:gd name="connsiteX4-9" fmla="*/ 0 w 10000"/>
              <a:gd name="connsiteY4-10" fmla="*/ 9483 h 17483"/>
              <a:gd name="connsiteX0-11" fmla="*/ 0 w 10000"/>
              <a:gd name="connsiteY0-12" fmla="*/ 5355 h 13355"/>
              <a:gd name="connsiteX1-13" fmla="*/ 10000 w 10000"/>
              <a:gd name="connsiteY1-14" fmla="*/ 0 h 13355"/>
              <a:gd name="connsiteX2-15" fmla="*/ 10000 w 10000"/>
              <a:gd name="connsiteY2-16" fmla="*/ 13355 h 13355"/>
              <a:gd name="connsiteX3-17" fmla="*/ 0 w 10000"/>
              <a:gd name="connsiteY3-18" fmla="*/ 13355 h 13355"/>
              <a:gd name="connsiteX4-19" fmla="*/ 0 w 10000"/>
              <a:gd name="connsiteY4-20" fmla="*/ 5355 h 13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3355">
                <a:moveTo>
                  <a:pt x="0" y="5355"/>
                </a:moveTo>
                <a:lnTo>
                  <a:pt x="10000" y="0"/>
                </a:lnTo>
                <a:lnTo>
                  <a:pt x="10000" y="13355"/>
                </a:lnTo>
                <a:lnTo>
                  <a:pt x="0" y="13355"/>
                </a:lnTo>
                <a:lnTo>
                  <a:pt x="0" y="5355"/>
                </a:lnTo>
                <a:close/>
              </a:path>
            </a:pathLst>
          </a:cu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208" name="组合 207"/>
          <p:cNvGrpSpPr/>
          <p:nvPr/>
        </p:nvGrpSpPr>
        <p:grpSpPr>
          <a:xfrm>
            <a:off x="7646448" y="3468098"/>
            <a:ext cx="469410" cy="860645"/>
            <a:chOff x="8064621" y="3840798"/>
            <a:chExt cx="495081" cy="907711"/>
          </a:xfrm>
        </p:grpSpPr>
        <p:sp>
          <p:nvSpPr>
            <p:cNvPr id="209" name="任意多边形: 形状 323"/>
            <p:cNvSpPr/>
            <p:nvPr/>
          </p:nvSpPr>
          <p:spPr>
            <a:xfrm>
              <a:off x="8064621" y="3840798"/>
              <a:ext cx="467609" cy="907711"/>
            </a:xfrm>
            <a:custGeom>
              <a:avLst/>
              <a:gdLst>
                <a:gd name="connsiteX0" fmla="*/ 0 w 485775"/>
                <a:gd name="connsiteY0" fmla="*/ 0 h 942975"/>
                <a:gd name="connsiteX1" fmla="*/ 0 w 485775"/>
                <a:gd name="connsiteY1" fmla="*/ 404812 h 942975"/>
                <a:gd name="connsiteX2" fmla="*/ 238125 w 485775"/>
                <a:gd name="connsiteY2" fmla="*/ 466725 h 942975"/>
                <a:gd name="connsiteX3" fmla="*/ 9525 w 485775"/>
                <a:gd name="connsiteY3" fmla="*/ 528637 h 942975"/>
                <a:gd name="connsiteX4" fmla="*/ 9525 w 485775"/>
                <a:gd name="connsiteY4" fmla="*/ 942975 h 942975"/>
                <a:gd name="connsiteX5" fmla="*/ 485775 w 485775"/>
                <a:gd name="connsiteY5" fmla="*/ 814387 h 942975"/>
                <a:gd name="connsiteX6" fmla="*/ 485775 w 485775"/>
                <a:gd name="connsiteY6" fmla="*/ 119062 h 942975"/>
                <a:gd name="connsiteX7" fmla="*/ 0 w 485775"/>
                <a:gd name="connsiteY7" fmla="*/ 0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775" h="942975">
                  <a:moveTo>
                    <a:pt x="0" y="0"/>
                  </a:moveTo>
                  <a:lnTo>
                    <a:pt x="0" y="404812"/>
                  </a:lnTo>
                  <a:lnTo>
                    <a:pt x="238125" y="466725"/>
                  </a:lnTo>
                  <a:lnTo>
                    <a:pt x="9525" y="528637"/>
                  </a:lnTo>
                  <a:lnTo>
                    <a:pt x="9525" y="942975"/>
                  </a:lnTo>
                  <a:lnTo>
                    <a:pt x="485775" y="814387"/>
                  </a:lnTo>
                  <a:lnTo>
                    <a:pt x="485775" y="119062"/>
                  </a:lnTo>
                  <a:lnTo>
                    <a:pt x="0" y="0"/>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10" name="矩形 209"/>
            <p:cNvSpPr/>
            <p:nvPr/>
          </p:nvSpPr>
          <p:spPr>
            <a:xfrm rot="16200000">
              <a:off x="8123340" y="4149304"/>
              <a:ext cx="559949" cy="312774"/>
            </a:xfrm>
            <a:prstGeom prst="rect">
              <a:avLst/>
            </a:prstGeom>
          </p:spPr>
          <p:txBody>
            <a:bodyPr wrap="none">
              <a:spAutoFit/>
            </a:bodyPr>
            <a:lstStyle/>
            <a:p>
              <a:r>
                <a:rPr lang="en-US" altLang="zh-CN" sz="1325"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325" dirty="0">
                <a:latin typeface="Segoe UI Black" panose="020B0A02040204020203" pitchFamily="34" charset="0"/>
                <a:cs typeface="Segoe UI Black" panose="020B0A02040204020203" pitchFamily="34" charset="0"/>
              </a:endParaRPr>
            </a:p>
          </p:txBody>
        </p:sp>
      </p:grpSp>
      <p:grpSp>
        <p:nvGrpSpPr>
          <p:cNvPr id="286" name="组合 285"/>
          <p:cNvGrpSpPr/>
          <p:nvPr/>
        </p:nvGrpSpPr>
        <p:grpSpPr>
          <a:xfrm>
            <a:off x="10679778" y="3540058"/>
            <a:ext cx="269626" cy="519494"/>
            <a:chOff x="11263840" y="3916697"/>
            <a:chExt cx="284372" cy="547904"/>
          </a:xfrm>
        </p:grpSpPr>
        <p:sp>
          <p:nvSpPr>
            <p:cNvPr id="287" name="流程图: 手动操作 286"/>
            <p:cNvSpPr/>
            <p:nvPr/>
          </p:nvSpPr>
          <p:spPr>
            <a:xfrm rot="16200000">
              <a:off x="11167767" y="4070175"/>
              <a:ext cx="533466" cy="226510"/>
            </a:xfrm>
            <a:prstGeom prst="flowChartManualOperation">
              <a:avLst/>
            </a:prstGeom>
            <a:solidFill>
              <a:srgbClr val="FFFF00"/>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88" name="矩形 287"/>
            <p:cNvSpPr/>
            <p:nvPr/>
          </p:nvSpPr>
          <p:spPr>
            <a:xfrm>
              <a:off x="11263840" y="3936437"/>
              <a:ext cx="284372" cy="52816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0</a:t>
              </a:r>
            </a:p>
            <a:p>
              <a:r>
                <a:rPr lang="en-US" altLang="zh-CN" sz="1325" dirty="0">
                  <a:latin typeface="Times New Roman" panose="02020603050405020304" pitchFamily="18" charset="0"/>
                  <a:cs typeface="Times New Roman" panose="02020603050405020304" pitchFamily="18" charset="0"/>
                </a:rPr>
                <a:t>1</a:t>
              </a:r>
              <a:endParaRPr lang="zh-CN" altLang="en-US" sz="1325" dirty="0">
                <a:latin typeface="Times New Roman" panose="02020603050405020304" pitchFamily="18" charset="0"/>
                <a:cs typeface="Times New Roman" panose="02020603050405020304" pitchFamily="18" charset="0"/>
              </a:endParaRPr>
            </a:p>
          </p:txBody>
        </p:sp>
      </p:grpSp>
      <p:grpSp>
        <p:nvGrpSpPr>
          <p:cNvPr id="300" name="组合 299"/>
          <p:cNvGrpSpPr/>
          <p:nvPr/>
        </p:nvGrpSpPr>
        <p:grpSpPr>
          <a:xfrm>
            <a:off x="4818002" y="3227978"/>
            <a:ext cx="1432231" cy="1913280"/>
            <a:chOff x="5081485" y="3587547"/>
            <a:chExt cx="1510556" cy="2017912"/>
          </a:xfrm>
        </p:grpSpPr>
        <p:sp>
          <p:nvSpPr>
            <p:cNvPr id="301" name="矩形 300"/>
            <p:cNvSpPr/>
            <p:nvPr/>
          </p:nvSpPr>
          <p:spPr>
            <a:xfrm>
              <a:off x="5102472" y="3624635"/>
              <a:ext cx="1417422" cy="1620000"/>
            </a:xfrm>
            <a:prstGeom prst="rect">
              <a:avLst/>
            </a:prstGeom>
            <a:solidFill>
              <a:srgbClr val="FFCC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02" name="矩形 301"/>
            <p:cNvSpPr/>
            <p:nvPr/>
          </p:nvSpPr>
          <p:spPr>
            <a:xfrm>
              <a:off x="5087028" y="3846399"/>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3" name="矩形 302"/>
            <p:cNvSpPr/>
            <p:nvPr/>
          </p:nvSpPr>
          <p:spPr>
            <a:xfrm>
              <a:off x="5088159" y="4167250"/>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sp>
          <p:nvSpPr>
            <p:cNvPr id="304" name="矩形 303"/>
            <p:cNvSpPr/>
            <p:nvPr/>
          </p:nvSpPr>
          <p:spPr>
            <a:xfrm>
              <a:off x="5081485" y="4515214"/>
              <a:ext cx="453438"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a:t>
              </a:r>
              <a:endParaRPr lang="zh-CN" altLang="en-US" sz="1325" dirty="0">
                <a:latin typeface="Times New Roman" panose="02020603050405020304" pitchFamily="18" charset="0"/>
                <a:cs typeface="Times New Roman" panose="02020603050405020304" pitchFamily="18" charset="0"/>
              </a:endParaRPr>
            </a:p>
          </p:txBody>
        </p:sp>
        <p:sp>
          <p:nvSpPr>
            <p:cNvPr id="305" name="矩形 304"/>
            <p:cNvSpPr/>
            <p:nvPr/>
          </p:nvSpPr>
          <p:spPr>
            <a:xfrm>
              <a:off x="5087028" y="4869877"/>
              <a:ext cx="494014"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WD</a:t>
              </a:r>
              <a:endParaRPr lang="zh-CN" altLang="en-US" sz="1325" dirty="0">
                <a:latin typeface="Times New Roman" panose="02020603050405020304" pitchFamily="18" charset="0"/>
                <a:cs typeface="Times New Roman" panose="02020603050405020304" pitchFamily="18" charset="0"/>
              </a:endParaRPr>
            </a:p>
          </p:txBody>
        </p:sp>
        <p:sp>
          <p:nvSpPr>
            <p:cNvPr id="306" name="矩形 305"/>
            <p:cNvSpPr/>
            <p:nvPr/>
          </p:nvSpPr>
          <p:spPr>
            <a:xfrm>
              <a:off x="5607659" y="3587547"/>
              <a:ext cx="473726"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WE</a:t>
              </a:r>
              <a:endParaRPr lang="zh-CN" altLang="en-US" sz="1325" dirty="0">
                <a:latin typeface="Times New Roman" panose="02020603050405020304" pitchFamily="18" charset="0"/>
                <a:cs typeface="Times New Roman" panose="02020603050405020304" pitchFamily="18" charset="0"/>
              </a:endParaRPr>
            </a:p>
          </p:txBody>
        </p:sp>
        <p:sp>
          <p:nvSpPr>
            <p:cNvPr id="307" name="矩形 306"/>
            <p:cNvSpPr/>
            <p:nvPr/>
          </p:nvSpPr>
          <p:spPr>
            <a:xfrm>
              <a:off x="5461813" y="4623794"/>
              <a:ext cx="911609" cy="312774"/>
            </a:xfrm>
            <a:prstGeom prst="rect">
              <a:avLst/>
            </a:prstGeom>
          </p:spPr>
          <p:txBody>
            <a:bodyPr wrap="none">
              <a:spAutoFit/>
            </a:bodyPr>
            <a:lstStyle/>
            <a:p>
              <a:pPr algn="ctr" defTabSz="914400">
                <a:defRPr/>
              </a:pPr>
              <a:r>
                <a:rPr lang="zh-CN" altLang="en-US" sz="1325" b="1" kern="0" dirty="0">
                  <a:solidFill>
                    <a:srgbClr val="000000"/>
                  </a:solidFill>
                  <a:latin typeface="微软雅黑" panose="020B0503020204020204" pitchFamily="34" charset="-122"/>
                  <a:ea typeface="微软雅黑" panose="020B0503020204020204" pitchFamily="34" charset="-122"/>
                </a:rPr>
                <a:t>寄存器堆</a:t>
              </a:r>
            </a:p>
          </p:txBody>
        </p:sp>
        <p:sp>
          <p:nvSpPr>
            <p:cNvPr id="308" name="矩形 307"/>
            <p:cNvSpPr/>
            <p:nvPr/>
          </p:nvSpPr>
          <p:spPr>
            <a:xfrm>
              <a:off x="6187634" y="3856669"/>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R1</a:t>
              </a:r>
              <a:endParaRPr lang="zh-CN" altLang="en-US" sz="1325" dirty="0">
                <a:latin typeface="Times New Roman" panose="02020603050405020304" pitchFamily="18" charset="0"/>
                <a:cs typeface="Times New Roman" panose="02020603050405020304" pitchFamily="18" charset="0"/>
              </a:endParaRPr>
            </a:p>
          </p:txBody>
        </p:sp>
        <p:sp>
          <p:nvSpPr>
            <p:cNvPr id="309" name="矩形 308"/>
            <p:cNvSpPr/>
            <p:nvPr/>
          </p:nvSpPr>
          <p:spPr>
            <a:xfrm>
              <a:off x="6179493" y="4276124"/>
              <a:ext cx="404407" cy="312774"/>
            </a:xfrm>
            <a:prstGeom prst="rect">
              <a:avLst/>
            </a:prstGeom>
          </p:spPr>
          <p:txBody>
            <a:bodyPr wrap="none">
              <a:spAutoFit/>
            </a:bodyPr>
            <a:lstStyle/>
            <a:p>
              <a:r>
                <a:rPr lang="en-US" altLang="zh-CN" sz="1325" dirty="0">
                  <a:latin typeface="Times New Roman" panose="02020603050405020304" pitchFamily="18" charset="0"/>
                  <a:cs typeface="Times New Roman" panose="02020603050405020304" pitchFamily="18" charset="0"/>
                </a:rPr>
                <a:t>R2</a:t>
              </a:r>
              <a:endParaRPr lang="zh-CN" altLang="en-US" sz="1325" dirty="0">
                <a:latin typeface="Times New Roman" panose="02020603050405020304" pitchFamily="18" charset="0"/>
                <a:cs typeface="Times New Roman" panose="02020603050405020304" pitchFamily="18" charset="0"/>
              </a:endParaRPr>
            </a:p>
          </p:txBody>
        </p:sp>
        <p:grpSp>
          <p:nvGrpSpPr>
            <p:cNvPr id="310" name="组合 309"/>
            <p:cNvGrpSpPr/>
            <p:nvPr/>
          </p:nvGrpSpPr>
          <p:grpSpPr>
            <a:xfrm>
              <a:off x="5532327" y="5118027"/>
              <a:ext cx="534589" cy="487432"/>
              <a:chOff x="1853728" y="4285666"/>
              <a:chExt cx="534589" cy="487432"/>
            </a:xfrm>
            <a:solidFill>
              <a:srgbClr val="FFCCFF"/>
            </a:solidFill>
          </p:grpSpPr>
          <p:cxnSp>
            <p:nvCxnSpPr>
              <p:cNvPr id="311" name="直接连接符 310"/>
              <p:cNvCxnSpPr/>
              <p:nvPr/>
            </p:nvCxnSpPr>
            <p:spPr>
              <a:xfrm flipV="1">
                <a:off x="2102853" y="4412951"/>
                <a:ext cx="0" cy="100857"/>
              </a:xfrm>
              <a:prstGeom prst="line">
                <a:avLst/>
              </a:prstGeom>
              <a:grpFill/>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12" name="矩形 311"/>
              <p:cNvSpPr/>
              <p:nvPr/>
            </p:nvSpPr>
            <p:spPr>
              <a:xfrm>
                <a:off x="1853728" y="4460324"/>
                <a:ext cx="534589" cy="312774"/>
              </a:xfrm>
              <a:prstGeom prst="rect">
                <a:avLst/>
              </a:prstGeom>
              <a:noFill/>
            </p:spPr>
            <p:txBody>
              <a:bodyPr wrap="none">
                <a:spAutoFit/>
              </a:bodyPr>
              <a:lstStyle/>
              <a:p>
                <a:r>
                  <a:rPr lang="en-US" altLang="zh-CN" sz="1325" i="1" dirty="0">
                    <a:solidFill>
                      <a:srgbClr val="C00000"/>
                    </a:solidFill>
                    <a:latin typeface="Times New Roman" panose="02020603050405020304" pitchFamily="18" charset="0"/>
                    <a:cs typeface="Times New Roman" panose="02020603050405020304" pitchFamily="18" charset="0"/>
                  </a:rPr>
                  <a:t>CLK</a:t>
                </a:r>
                <a:endParaRPr lang="zh-CN" altLang="en-US" sz="1325" i="1" dirty="0">
                  <a:solidFill>
                    <a:srgbClr val="C00000"/>
                  </a:solidFill>
                  <a:latin typeface="Times New Roman" panose="02020603050405020304" pitchFamily="18" charset="0"/>
                  <a:cs typeface="Times New Roman" panose="02020603050405020304" pitchFamily="18" charset="0"/>
                </a:endParaRPr>
              </a:p>
            </p:txBody>
          </p:sp>
          <p:sp>
            <p:nvSpPr>
              <p:cNvPr id="313" name="等腰三角形 312"/>
              <p:cNvSpPr/>
              <p:nvPr/>
            </p:nvSpPr>
            <p:spPr>
              <a:xfrm>
                <a:off x="1994241" y="4285666"/>
                <a:ext cx="217225" cy="122111"/>
              </a:xfrm>
              <a:prstGeom prst="triangl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grpSp>
        <p:nvGrpSpPr>
          <p:cNvPr id="253" name="组合 252"/>
          <p:cNvGrpSpPr/>
          <p:nvPr/>
        </p:nvGrpSpPr>
        <p:grpSpPr>
          <a:xfrm>
            <a:off x="1889290" y="3394413"/>
            <a:ext cx="239223" cy="429550"/>
            <a:chOff x="1992610" y="3763083"/>
            <a:chExt cx="252305" cy="453041"/>
          </a:xfrm>
        </p:grpSpPr>
        <p:sp>
          <p:nvSpPr>
            <p:cNvPr id="254" name="矩形 253"/>
            <p:cNvSpPr/>
            <p:nvPr/>
          </p:nvSpPr>
          <p:spPr>
            <a:xfrm>
              <a:off x="1992610" y="3763083"/>
              <a:ext cx="252305" cy="453041"/>
            </a:xfrm>
            <a:prstGeom prst="rect">
              <a:avLst/>
            </a:prstGeom>
            <a:solidFill>
              <a:srgbClr val="59B2FF"/>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255" name="等腰三角形 254"/>
            <p:cNvSpPr/>
            <p:nvPr/>
          </p:nvSpPr>
          <p:spPr>
            <a:xfrm>
              <a:off x="2010894" y="4092249"/>
              <a:ext cx="217225" cy="122111"/>
            </a:xfrm>
            <a:prstGeom prst="triangle">
              <a:avLst/>
            </a:prstGeom>
            <a:solidFill>
              <a:srgbClr val="59B2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grpSp>
        <p:nvGrpSpPr>
          <p:cNvPr id="330" name="组合 329"/>
          <p:cNvGrpSpPr/>
          <p:nvPr/>
        </p:nvGrpSpPr>
        <p:grpSpPr>
          <a:xfrm>
            <a:off x="4189041" y="1577541"/>
            <a:ext cx="621104" cy="1383549"/>
            <a:chOff x="4249767" y="1888664"/>
            <a:chExt cx="655071" cy="1459212"/>
          </a:xfrm>
        </p:grpSpPr>
        <p:sp>
          <p:nvSpPr>
            <p:cNvPr id="331" name="矩形: 圆角 196"/>
            <p:cNvSpPr/>
            <p:nvPr/>
          </p:nvSpPr>
          <p:spPr>
            <a:xfrm>
              <a:off x="4269135" y="1888664"/>
              <a:ext cx="635703" cy="1459212"/>
            </a:xfrm>
            <a:prstGeom prst="roundRect">
              <a:avLst/>
            </a:prstGeom>
            <a:solidFill>
              <a:srgbClr val="FF0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solidFill>
                  <a:schemeClr val="bg1"/>
                </a:solidFill>
              </a:endParaRPr>
            </a:p>
          </p:txBody>
        </p:sp>
        <p:sp>
          <p:nvSpPr>
            <p:cNvPr id="332" name="矩形 331"/>
            <p:cNvSpPr/>
            <p:nvPr/>
          </p:nvSpPr>
          <p:spPr>
            <a:xfrm>
              <a:off x="4389953" y="1996880"/>
              <a:ext cx="399337" cy="836070"/>
            </a:xfrm>
            <a:prstGeom prst="rect">
              <a:avLst/>
            </a:prstGeom>
          </p:spPr>
          <p:txBody>
            <a:bodyPr wrap="none">
              <a:spAutoFit/>
            </a:bodyPr>
            <a:lstStyle/>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控</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制</a:t>
              </a:r>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器</a:t>
              </a:r>
            </a:p>
          </p:txBody>
        </p:sp>
        <p:sp>
          <p:nvSpPr>
            <p:cNvPr id="333" name="矩形 332"/>
            <p:cNvSpPr/>
            <p:nvPr/>
          </p:nvSpPr>
          <p:spPr>
            <a:xfrm>
              <a:off x="4249767" y="3005005"/>
              <a:ext cx="553187" cy="312774"/>
            </a:xfrm>
            <a:prstGeom prst="rect">
              <a:avLst/>
            </a:prstGeom>
          </p:spPr>
          <p:txBody>
            <a:bodyPr wrap="none">
              <a:spAutoFit/>
            </a:bodyPr>
            <a:lstStyle/>
            <a:p>
              <a:r>
                <a:rPr lang="en-US" altLang="zh-CN" sz="1325" dirty="0" err="1">
                  <a:solidFill>
                    <a:schemeClr val="bg1"/>
                  </a:solidFill>
                  <a:latin typeface="Times New Roman" panose="02020603050405020304" pitchFamily="18" charset="0"/>
                  <a:cs typeface="Times New Roman" panose="02020603050405020304" pitchFamily="18" charset="0"/>
                </a:rPr>
                <a:t>Func</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sp>
          <p:nvSpPr>
            <p:cNvPr id="334" name="矩形 333"/>
            <p:cNvSpPr/>
            <p:nvPr/>
          </p:nvSpPr>
          <p:spPr>
            <a:xfrm>
              <a:off x="4262342" y="2770315"/>
              <a:ext cx="414551" cy="312774"/>
            </a:xfrm>
            <a:prstGeom prst="rect">
              <a:avLst/>
            </a:prstGeom>
          </p:spPr>
          <p:txBody>
            <a:bodyPr wrap="none">
              <a:spAutoFit/>
            </a:bodyPr>
            <a:lstStyle/>
            <a:p>
              <a:r>
                <a:rPr lang="en-US" altLang="zh-CN" sz="1325" dirty="0">
                  <a:solidFill>
                    <a:schemeClr val="bg1"/>
                  </a:solidFill>
                  <a:latin typeface="Times New Roman" panose="02020603050405020304" pitchFamily="18" charset="0"/>
                  <a:cs typeface="Times New Roman" panose="02020603050405020304" pitchFamily="18" charset="0"/>
                </a:rPr>
                <a:t>Op</a:t>
              </a:r>
              <a:endParaRPr lang="zh-CN" altLang="en-US" sz="1325" dirty="0">
                <a:solidFill>
                  <a:schemeClr val="bg1"/>
                </a:solidFill>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left)">
                                      <p:cBhvr>
                                        <p:cTn id="7" dur="500"/>
                                        <p:tgtEl>
                                          <p:spTgt spid="3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253"/>
                                        </p:tgtEl>
                                        <p:attrNameLst>
                                          <p:attrName>style.visibility</p:attrName>
                                        </p:attrNameLst>
                                      </p:cBhvr>
                                      <p:to>
                                        <p:strVal val="visible"/>
                                      </p:to>
                                    </p:set>
                                    <p:animEffect transition="in" filter="wipe(left)">
                                      <p:cBhvr>
                                        <p:cTn id="12" dur="500"/>
                                        <p:tgtEl>
                                          <p:spTgt spid="2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repeatCount="3000" fill="hold" nodeType="click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wipe(left)">
                                      <p:cBhvr>
                                        <p:cTn id="17" dur="500"/>
                                        <p:tgtEl>
                                          <p:spTgt spid="2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289"/>
                                        </p:tgtEl>
                                        <p:attrNameLst>
                                          <p:attrName>style.visibility</p:attrName>
                                        </p:attrNameLst>
                                      </p:cBhvr>
                                      <p:to>
                                        <p:strVal val="visible"/>
                                      </p:to>
                                    </p:set>
                                    <p:animEffect transition="in" filter="wipe(left)">
                                      <p:cBhvr>
                                        <p:cTn id="22" dur="500"/>
                                        <p:tgtEl>
                                          <p:spTgt spid="2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repeatCount="3000" fill="hold" nodeType="clickEffect">
                                  <p:stCondLst>
                                    <p:cond delay="0"/>
                                  </p:stCondLst>
                                  <p:childTnLst>
                                    <p:set>
                                      <p:cBhvr>
                                        <p:cTn id="26" dur="1" fill="hold">
                                          <p:stCondLst>
                                            <p:cond delay="0"/>
                                          </p:stCondLst>
                                        </p:cTn>
                                        <p:tgtEl>
                                          <p:spTgt spid="260"/>
                                        </p:tgtEl>
                                        <p:attrNameLst>
                                          <p:attrName>style.visibility</p:attrName>
                                        </p:attrNameLst>
                                      </p:cBhvr>
                                      <p:to>
                                        <p:strVal val="visible"/>
                                      </p:to>
                                    </p:set>
                                    <p:animEffect transition="in" filter="wipe(left)">
                                      <p:cBhvr>
                                        <p:cTn id="27" dur="500"/>
                                        <p:tgtEl>
                                          <p:spTgt spid="260"/>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95"/>
                                        </p:tgtEl>
                                        <p:attrNameLst>
                                          <p:attrName>style.visibility</p:attrName>
                                        </p:attrNameLst>
                                      </p:cBhvr>
                                      <p:to>
                                        <p:strVal val="visible"/>
                                      </p:to>
                                    </p:set>
                                    <p:animEffect transition="in" filter="wipe(up)">
                                      <p:cBhvr>
                                        <p:cTn id="31" dur="500"/>
                                        <p:tgtEl>
                                          <p:spTgt spid="295"/>
                                        </p:tgtEl>
                                      </p:cBhvr>
                                    </p:animEffect>
                                  </p:childTnLst>
                                </p:cTn>
                              </p:par>
                            </p:childTnLst>
                          </p:cTn>
                        </p:par>
                        <p:par>
                          <p:cTn id="32" fill="hold">
                            <p:stCondLst>
                              <p:cond delay="1000"/>
                            </p:stCondLst>
                            <p:childTnLst>
                              <p:par>
                                <p:cTn id="33" presetID="22" presetClass="entr" presetSubtype="8" repeatCount="3000"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par>
                                <p:cTn id="36" presetID="22" presetClass="entr" presetSubtype="8" repeatCount="3000" fill="hold" nodeType="withEffect">
                                  <p:stCondLst>
                                    <p:cond delay="0"/>
                                  </p:stCondLst>
                                  <p:childTnLst>
                                    <p:set>
                                      <p:cBhvr>
                                        <p:cTn id="37" dur="1" fill="hold">
                                          <p:stCondLst>
                                            <p:cond delay="0"/>
                                          </p:stCondLst>
                                        </p:cTn>
                                        <p:tgtEl>
                                          <p:spTgt spid="296"/>
                                        </p:tgtEl>
                                        <p:attrNameLst>
                                          <p:attrName>style.visibility</p:attrName>
                                        </p:attrNameLst>
                                      </p:cBhvr>
                                      <p:to>
                                        <p:strVal val="visible"/>
                                      </p:to>
                                    </p:set>
                                    <p:animEffect transition="in" filter="wipe(left)">
                                      <p:cBhvr>
                                        <p:cTn id="38" dur="500"/>
                                        <p:tgtEl>
                                          <p:spTgt spid="296"/>
                                        </p:tgtEl>
                                      </p:cBhvr>
                                    </p:animEffect>
                                  </p:childTnLst>
                                </p:cTn>
                              </p:par>
                              <p:par>
                                <p:cTn id="39" presetID="22" presetClass="entr" presetSubtype="8" repeatCount="3000" fill="hold" nodeType="withEffect">
                                  <p:stCondLst>
                                    <p:cond delay="0"/>
                                  </p:stCondLst>
                                  <p:childTnLst>
                                    <p:set>
                                      <p:cBhvr>
                                        <p:cTn id="40" dur="1" fill="hold">
                                          <p:stCondLst>
                                            <p:cond delay="0"/>
                                          </p:stCondLst>
                                        </p:cTn>
                                        <p:tgtEl>
                                          <p:spTgt spid="235"/>
                                        </p:tgtEl>
                                        <p:attrNameLst>
                                          <p:attrName>style.visibility</p:attrName>
                                        </p:attrNameLst>
                                      </p:cBhvr>
                                      <p:to>
                                        <p:strVal val="visible"/>
                                      </p:to>
                                    </p:set>
                                    <p:animEffect transition="in" filter="wipe(left)">
                                      <p:cBhvr>
                                        <p:cTn id="41" dur="500"/>
                                        <p:tgtEl>
                                          <p:spTgt spid="235"/>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97"/>
                                        </p:tgtEl>
                                        <p:attrNameLst>
                                          <p:attrName>style.visibility</p:attrName>
                                        </p:attrNameLst>
                                      </p:cBhvr>
                                      <p:to>
                                        <p:strVal val="visible"/>
                                      </p:to>
                                    </p:set>
                                    <p:animEffect transition="in" filter="wipe(left)">
                                      <p:cBhvr>
                                        <p:cTn id="45" dur="500"/>
                                        <p:tgtEl>
                                          <p:spTgt spid="297"/>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wipe(left)">
                                      <p:cBhvr>
                                        <p:cTn id="49" dur="500"/>
                                        <p:tgtEl>
                                          <p:spTgt spid="15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repeatCount="3000" fill="hold" nodeType="clickEffect">
                                  <p:stCondLst>
                                    <p:cond delay="0"/>
                                  </p:stCondLst>
                                  <p:childTnLst>
                                    <p:set>
                                      <p:cBhvr>
                                        <p:cTn id="53" dur="1" fill="hold">
                                          <p:stCondLst>
                                            <p:cond delay="0"/>
                                          </p:stCondLst>
                                        </p:cTn>
                                        <p:tgtEl>
                                          <p:spTgt spid="300"/>
                                        </p:tgtEl>
                                        <p:attrNameLst>
                                          <p:attrName>style.visibility</p:attrName>
                                        </p:attrNameLst>
                                      </p:cBhvr>
                                      <p:to>
                                        <p:strVal val="visible"/>
                                      </p:to>
                                    </p:set>
                                    <p:animEffect transition="in" filter="wipe(left)">
                                      <p:cBhvr>
                                        <p:cTn id="54" dur="500"/>
                                        <p:tgtEl>
                                          <p:spTgt spid="30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repeatCount="3000" fill="hold" nodeType="clickEffect">
                                  <p:stCondLst>
                                    <p:cond delay="0"/>
                                  </p:stCondLst>
                                  <p:childTnLst>
                                    <p:set>
                                      <p:cBhvr>
                                        <p:cTn id="58" dur="1" fill="hold">
                                          <p:stCondLst>
                                            <p:cond delay="0"/>
                                          </p:stCondLst>
                                        </p:cTn>
                                        <p:tgtEl>
                                          <p:spTgt spid="198"/>
                                        </p:tgtEl>
                                        <p:attrNameLst>
                                          <p:attrName>style.visibility</p:attrName>
                                        </p:attrNameLst>
                                      </p:cBhvr>
                                      <p:to>
                                        <p:strVal val="visible"/>
                                      </p:to>
                                    </p:set>
                                    <p:animEffect transition="in" filter="wipe(left)">
                                      <p:cBhvr>
                                        <p:cTn id="59" dur="500"/>
                                        <p:tgtEl>
                                          <p:spTgt spid="198"/>
                                        </p:tgtEl>
                                      </p:cBhvr>
                                    </p:animEffect>
                                  </p:childTnLst>
                                </p:cTn>
                              </p:par>
                              <p:par>
                                <p:cTn id="60" presetID="22" presetClass="entr" presetSubtype="8" repeatCount="3000" fill="hold" nodeType="withEffect">
                                  <p:stCondLst>
                                    <p:cond delay="0"/>
                                  </p:stCondLst>
                                  <p:childTnLst>
                                    <p:set>
                                      <p:cBhvr>
                                        <p:cTn id="61" dur="1" fill="hold">
                                          <p:stCondLst>
                                            <p:cond delay="0"/>
                                          </p:stCondLst>
                                        </p:cTn>
                                        <p:tgtEl>
                                          <p:spTgt spid="156"/>
                                        </p:tgtEl>
                                        <p:attrNameLst>
                                          <p:attrName>style.visibility</p:attrName>
                                        </p:attrNameLst>
                                      </p:cBhvr>
                                      <p:to>
                                        <p:strVal val="visible"/>
                                      </p:to>
                                    </p:set>
                                    <p:animEffect transition="in" filter="wipe(left)">
                                      <p:cBhvr>
                                        <p:cTn id="62" dur="500"/>
                                        <p:tgtEl>
                                          <p:spTgt spid="156"/>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196"/>
                                        </p:tgtEl>
                                        <p:attrNameLst>
                                          <p:attrName>style.visibility</p:attrName>
                                        </p:attrNameLst>
                                      </p:cBhvr>
                                      <p:to>
                                        <p:strVal val="visible"/>
                                      </p:to>
                                    </p:set>
                                    <p:animEffect transition="in" filter="wipe(left)">
                                      <p:cBhvr>
                                        <p:cTn id="66" dur="500"/>
                                        <p:tgtEl>
                                          <p:spTgt spid="196"/>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205"/>
                                        </p:tgtEl>
                                        <p:attrNameLst>
                                          <p:attrName>style.visibility</p:attrName>
                                        </p:attrNameLst>
                                      </p:cBhvr>
                                      <p:to>
                                        <p:strVal val="visible"/>
                                      </p:to>
                                    </p:set>
                                    <p:animEffect transition="in" filter="wipe(left)">
                                      <p:cBhvr>
                                        <p:cTn id="70" dur="500"/>
                                        <p:tgtEl>
                                          <p:spTgt spid="20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repeatCount="3000" fill="hold" nodeType="clickEffect">
                                  <p:stCondLst>
                                    <p:cond delay="0"/>
                                  </p:stCondLst>
                                  <p:childTnLst>
                                    <p:set>
                                      <p:cBhvr>
                                        <p:cTn id="74" dur="1" fill="hold">
                                          <p:stCondLst>
                                            <p:cond delay="0"/>
                                          </p:stCondLst>
                                        </p:cTn>
                                        <p:tgtEl>
                                          <p:spTgt spid="208"/>
                                        </p:tgtEl>
                                        <p:attrNameLst>
                                          <p:attrName>style.visibility</p:attrName>
                                        </p:attrNameLst>
                                      </p:cBhvr>
                                      <p:to>
                                        <p:strVal val="visible"/>
                                      </p:to>
                                    </p:set>
                                    <p:animEffect transition="in" filter="wipe(left)">
                                      <p:cBhvr>
                                        <p:cTn id="75" dur="500"/>
                                        <p:tgtEl>
                                          <p:spTgt spid="20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213"/>
                                        </p:tgtEl>
                                        <p:attrNameLst>
                                          <p:attrName>style.visibility</p:attrName>
                                        </p:attrNameLst>
                                      </p:cBhvr>
                                      <p:to>
                                        <p:strVal val="visible"/>
                                      </p:to>
                                    </p:set>
                                    <p:animEffect transition="in" filter="wipe(left)">
                                      <p:cBhvr>
                                        <p:cTn id="80" dur="500"/>
                                        <p:tgtEl>
                                          <p:spTgt spid="213"/>
                                        </p:tgtEl>
                                      </p:cBhvr>
                                    </p:animEffect>
                                  </p:childTnLst>
                                </p:cTn>
                              </p:par>
                            </p:childTnLst>
                          </p:cTn>
                        </p:par>
                        <p:par>
                          <p:cTn id="81" fill="hold">
                            <p:stCondLst>
                              <p:cond delay="500"/>
                            </p:stCondLst>
                            <p:childTnLst>
                              <p:par>
                                <p:cTn id="82" presetID="22" presetClass="entr" presetSubtype="4" fill="hold" nodeType="afterEffect">
                                  <p:stCondLst>
                                    <p:cond delay="0"/>
                                  </p:stCondLst>
                                  <p:childTnLst>
                                    <p:set>
                                      <p:cBhvr>
                                        <p:cTn id="83" dur="1" fill="hold">
                                          <p:stCondLst>
                                            <p:cond delay="0"/>
                                          </p:stCondLst>
                                        </p:cTn>
                                        <p:tgtEl>
                                          <p:spTgt spid="243"/>
                                        </p:tgtEl>
                                        <p:attrNameLst>
                                          <p:attrName>style.visibility</p:attrName>
                                        </p:attrNameLst>
                                      </p:cBhvr>
                                      <p:to>
                                        <p:strVal val="visible"/>
                                      </p:to>
                                    </p:set>
                                    <p:animEffect transition="in" filter="wipe(down)">
                                      <p:cBhvr>
                                        <p:cTn id="84" dur="500"/>
                                        <p:tgtEl>
                                          <p:spTgt spid="243"/>
                                        </p:tgtEl>
                                      </p:cBhvr>
                                    </p:animEffec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242"/>
                                        </p:tgtEl>
                                        <p:attrNameLst>
                                          <p:attrName>style.visibility</p:attrName>
                                        </p:attrNameLst>
                                      </p:cBhvr>
                                      <p:to>
                                        <p:strVal val="visible"/>
                                      </p:to>
                                    </p:set>
                                    <p:animEffect transition="in" filter="wipe(left)">
                                      <p:cBhvr>
                                        <p:cTn id="88" dur="500"/>
                                        <p:tgtEl>
                                          <p:spTgt spid="242"/>
                                        </p:tgtEl>
                                      </p:cBhvr>
                                    </p:animEffect>
                                  </p:childTnLst>
                                </p:cTn>
                              </p:par>
                            </p:childTnLst>
                          </p:cTn>
                        </p:par>
                        <p:par>
                          <p:cTn id="89" fill="hold">
                            <p:stCondLst>
                              <p:cond delay="1500"/>
                            </p:stCondLst>
                            <p:childTnLst>
                              <p:par>
                                <p:cTn id="90" presetID="22" presetClass="entr" presetSubtype="1" fill="hold" nodeType="afterEffect">
                                  <p:stCondLst>
                                    <p:cond delay="0"/>
                                  </p:stCondLst>
                                  <p:childTnLst>
                                    <p:set>
                                      <p:cBhvr>
                                        <p:cTn id="91" dur="1" fill="hold">
                                          <p:stCondLst>
                                            <p:cond delay="0"/>
                                          </p:stCondLst>
                                        </p:cTn>
                                        <p:tgtEl>
                                          <p:spTgt spid="244"/>
                                        </p:tgtEl>
                                        <p:attrNameLst>
                                          <p:attrName>style.visibility</p:attrName>
                                        </p:attrNameLst>
                                      </p:cBhvr>
                                      <p:to>
                                        <p:strVal val="visible"/>
                                      </p:to>
                                    </p:set>
                                    <p:animEffect transition="in" filter="wipe(up)">
                                      <p:cBhvr>
                                        <p:cTn id="92" dur="500"/>
                                        <p:tgtEl>
                                          <p:spTgt spid="244"/>
                                        </p:tgtEl>
                                      </p:cBhvr>
                                    </p:animEffec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245"/>
                                        </p:tgtEl>
                                        <p:attrNameLst>
                                          <p:attrName>style.visibility</p:attrName>
                                        </p:attrNameLst>
                                      </p:cBhvr>
                                      <p:to>
                                        <p:strVal val="visible"/>
                                      </p:to>
                                    </p:set>
                                    <p:animEffect transition="in" filter="wipe(left)">
                                      <p:cBhvr>
                                        <p:cTn id="96" dur="500"/>
                                        <p:tgtEl>
                                          <p:spTgt spid="245"/>
                                        </p:tgtEl>
                                      </p:cBhvr>
                                    </p:animEffect>
                                  </p:childTnLst>
                                </p:cTn>
                              </p:par>
                            </p:childTnLst>
                          </p:cTn>
                        </p:par>
                        <p:par>
                          <p:cTn id="97" fill="hold">
                            <p:stCondLst>
                              <p:cond delay="2500"/>
                            </p:stCondLst>
                            <p:childTnLst>
                              <p:par>
                                <p:cTn id="98" presetID="22" presetClass="entr" presetSubtype="8" fill="hold" nodeType="afterEffect">
                                  <p:stCondLst>
                                    <p:cond delay="0"/>
                                  </p:stCondLst>
                                  <p:childTnLst>
                                    <p:set>
                                      <p:cBhvr>
                                        <p:cTn id="99" dur="1" fill="hold">
                                          <p:stCondLst>
                                            <p:cond delay="0"/>
                                          </p:stCondLst>
                                        </p:cTn>
                                        <p:tgtEl>
                                          <p:spTgt spid="286"/>
                                        </p:tgtEl>
                                        <p:attrNameLst>
                                          <p:attrName>style.visibility</p:attrName>
                                        </p:attrNameLst>
                                      </p:cBhvr>
                                      <p:to>
                                        <p:strVal val="visible"/>
                                      </p:to>
                                    </p:set>
                                    <p:animEffect transition="in" filter="wipe(left)">
                                      <p:cBhvr>
                                        <p:cTn id="100" dur="500"/>
                                        <p:tgtEl>
                                          <p:spTgt spid="28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repeatCount="2000" fill="hold" grpId="0" nodeType="clickEffect">
                                  <p:stCondLst>
                                    <p:cond delay="0"/>
                                  </p:stCondLst>
                                  <p:childTnLst>
                                    <p:set>
                                      <p:cBhvr>
                                        <p:cTn id="104" dur="1" fill="hold">
                                          <p:stCondLst>
                                            <p:cond delay="0"/>
                                          </p:stCondLst>
                                        </p:cTn>
                                        <p:tgtEl>
                                          <p:spTgt spid="233"/>
                                        </p:tgtEl>
                                        <p:attrNameLst>
                                          <p:attrName>style.visibility</p:attrName>
                                        </p:attrNameLst>
                                      </p:cBhvr>
                                      <p:to>
                                        <p:strVal val="visible"/>
                                      </p:to>
                                    </p:set>
                                    <p:animEffect transition="in" filter="wipe(left)">
                                      <p:cBhvr>
                                        <p:cTn id="105" dur="500"/>
                                        <p:tgtEl>
                                          <p:spTgt spid="233"/>
                                        </p:tgtEl>
                                      </p:cBhvr>
                                    </p:animEffect>
                                  </p:childTnLst>
                                </p:cTn>
                              </p:par>
                            </p:childTnLst>
                          </p:cTn>
                        </p:par>
                        <p:par>
                          <p:cTn id="106" fill="hold">
                            <p:stCondLst>
                              <p:cond delay="500"/>
                            </p:stCondLst>
                            <p:childTnLst>
                              <p:par>
                                <p:cTn id="107" presetID="22" presetClass="entr" presetSubtype="1" repeatCount="2000" fill="hold" nodeType="afterEffect">
                                  <p:stCondLst>
                                    <p:cond delay="0"/>
                                  </p:stCondLst>
                                  <p:childTnLst>
                                    <p:set>
                                      <p:cBhvr>
                                        <p:cTn id="108" dur="1" fill="hold">
                                          <p:stCondLst>
                                            <p:cond delay="0"/>
                                          </p:stCondLst>
                                        </p:cTn>
                                        <p:tgtEl>
                                          <p:spTgt spid="234"/>
                                        </p:tgtEl>
                                        <p:attrNameLst>
                                          <p:attrName>style.visibility</p:attrName>
                                        </p:attrNameLst>
                                      </p:cBhvr>
                                      <p:to>
                                        <p:strVal val="visible"/>
                                      </p:to>
                                    </p:set>
                                    <p:animEffect transition="in" filter="wipe(up)">
                                      <p:cBhvr>
                                        <p:cTn id="109" dur="500"/>
                                        <p:tgtEl>
                                          <p:spTgt spid="234"/>
                                        </p:tgtEl>
                                      </p:cBhvr>
                                    </p:animEffect>
                                  </p:childTnLst>
                                </p:cTn>
                              </p:par>
                            </p:childTnLst>
                          </p:cTn>
                        </p:par>
                        <p:par>
                          <p:cTn id="110" fill="hold">
                            <p:stCondLst>
                              <p:cond delay="1000"/>
                            </p:stCondLst>
                            <p:childTnLst>
                              <p:par>
                                <p:cTn id="111" presetID="22" presetClass="entr" presetSubtype="2" repeatCount="200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animEffect transition="in" filter="wipe(right)">
                                      <p:cBhvr>
                                        <p:cTn id="113" dur="500"/>
                                        <p:tgtEl>
                                          <p:spTgt spid="241"/>
                                        </p:tgtEl>
                                      </p:cBhvr>
                                    </p:animEffect>
                                  </p:childTnLst>
                                </p:cTn>
                              </p:par>
                            </p:childTnLst>
                          </p:cTn>
                        </p:par>
                        <p:par>
                          <p:cTn id="114" fill="hold">
                            <p:stCondLst>
                              <p:cond delay="1500"/>
                            </p:stCondLst>
                            <p:childTnLst>
                              <p:par>
                                <p:cTn id="115" presetID="22" presetClass="entr" presetSubtype="4" fill="hold" nodeType="afterEffect">
                                  <p:stCondLst>
                                    <p:cond delay="0"/>
                                  </p:stCondLst>
                                  <p:childTnLst>
                                    <p:set>
                                      <p:cBhvr>
                                        <p:cTn id="116" dur="1" fill="hold">
                                          <p:stCondLst>
                                            <p:cond delay="0"/>
                                          </p:stCondLst>
                                        </p:cTn>
                                        <p:tgtEl>
                                          <p:spTgt spid="240"/>
                                        </p:tgtEl>
                                        <p:attrNameLst>
                                          <p:attrName>style.visibility</p:attrName>
                                        </p:attrNameLst>
                                      </p:cBhvr>
                                      <p:to>
                                        <p:strVal val="visible"/>
                                      </p:to>
                                    </p:set>
                                    <p:animEffect transition="in" filter="wipe(down)">
                                      <p:cBhvr>
                                        <p:cTn id="117" dur="500"/>
                                        <p:tgtEl>
                                          <p:spTgt spid="240"/>
                                        </p:tgtEl>
                                      </p:cBhvr>
                                    </p:animEffect>
                                  </p:childTnLst>
                                </p:cTn>
                              </p:par>
                            </p:childTnLst>
                          </p:cTn>
                        </p:par>
                        <p:par>
                          <p:cTn id="118" fill="hold">
                            <p:stCondLst>
                              <p:cond delay="2000"/>
                            </p:stCondLst>
                            <p:childTnLst>
                              <p:par>
                                <p:cTn id="119" presetID="22" presetClass="entr" presetSubtype="8" fill="hold" nodeType="afterEffect">
                                  <p:stCondLst>
                                    <p:cond delay="0"/>
                                  </p:stCondLst>
                                  <p:childTnLst>
                                    <p:set>
                                      <p:cBhvr>
                                        <p:cTn id="120" dur="1" fill="hold">
                                          <p:stCondLst>
                                            <p:cond delay="0"/>
                                          </p:stCondLst>
                                        </p:cTn>
                                        <p:tgtEl>
                                          <p:spTgt spid="157"/>
                                        </p:tgtEl>
                                        <p:attrNameLst>
                                          <p:attrName>style.visibility</p:attrName>
                                        </p:attrNameLst>
                                      </p:cBhvr>
                                      <p:to>
                                        <p:strVal val="visible"/>
                                      </p:to>
                                    </p:set>
                                    <p:animEffect transition="in" filter="wipe(left)">
                                      <p:cBhvr>
                                        <p:cTn id="121" dur="500"/>
                                        <p:tgtEl>
                                          <p:spTgt spid="157"/>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repeatCount="3000" fill="hold" grpId="0" nodeType="clickEffect">
                                  <p:stCondLst>
                                    <p:cond delay="0"/>
                                  </p:stCondLst>
                                  <p:childTnLst>
                                    <p:set>
                                      <p:cBhvr>
                                        <p:cTn id="125" dur="1" fill="hold">
                                          <p:stCondLst>
                                            <p:cond delay="0"/>
                                          </p:stCondLst>
                                        </p:cTn>
                                        <p:tgtEl>
                                          <p:spTgt spid="349"/>
                                        </p:tgtEl>
                                        <p:attrNameLst>
                                          <p:attrName>style.visibility</p:attrName>
                                        </p:attrNameLst>
                                      </p:cBhvr>
                                      <p:to>
                                        <p:strVal val="visible"/>
                                      </p:to>
                                    </p:set>
                                    <p:anim calcmode="lin" valueType="num">
                                      <p:cBhvr>
                                        <p:cTn id="126" dur="500" fill="hold"/>
                                        <p:tgtEl>
                                          <p:spTgt spid="349"/>
                                        </p:tgtEl>
                                        <p:attrNameLst>
                                          <p:attrName>ppt_w</p:attrName>
                                        </p:attrNameLst>
                                      </p:cBhvr>
                                      <p:tavLst>
                                        <p:tav tm="0">
                                          <p:val>
                                            <p:fltVal val="0"/>
                                          </p:val>
                                        </p:tav>
                                        <p:tav tm="100000">
                                          <p:val>
                                            <p:strVal val="#ppt_w"/>
                                          </p:val>
                                        </p:tav>
                                      </p:tavLst>
                                    </p:anim>
                                    <p:anim calcmode="lin" valueType="num">
                                      <p:cBhvr>
                                        <p:cTn id="127" dur="500" fill="hold"/>
                                        <p:tgtEl>
                                          <p:spTgt spid="349"/>
                                        </p:tgtEl>
                                        <p:attrNameLst>
                                          <p:attrName>ppt_h</p:attrName>
                                        </p:attrNameLst>
                                      </p:cBhvr>
                                      <p:tavLst>
                                        <p:tav tm="0">
                                          <p:val>
                                            <p:fltVal val="0"/>
                                          </p:val>
                                        </p:tav>
                                        <p:tav tm="100000">
                                          <p:val>
                                            <p:strVal val="#ppt_h"/>
                                          </p:val>
                                        </p:tav>
                                      </p:tavLst>
                                    </p:anim>
                                    <p:animEffect transition="in" filter="fade">
                                      <p:cBhvr>
                                        <p:cTn id="128" dur="500"/>
                                        <p:tgtEl>
                                          <p:spTgt spid="34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330"/>
                                        </p:tgtEl>
                                        <p:attrNameLst>
                                          <p:attrName>style.visibility</p:attrName>
                                        </p:attrNameLst>
                                      </p:cBhvr>
                                      <p:to>
                                        <p:strVal val="visible"/>
                                      </p:to>
                                    </p:set>
                                    <p:animEffect transition="in" filter="wipe(down)">
                                      <p:cBhvr>
                                        <p:cTn id="133" dur="500"/>
                                        <p:tgtEl>
                                          <p:spTgt spid="33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1" repeatCount="3000" fill="hold" nodeType="clickEffect">
                                  <p:stCondLst>
                                    <p:cond delay="0"/>
                                  </p:stCondLst>
                                  <p:childTnLst>
                                    <p:set>
                                      <p:cBhvr>
                                        <p:cTn id="137" dur="1" fill="hold">
                                          <p:stCondLst>
                                            <p:cond delay="0"/>
                                          </p:stCondLst>
                                        </p:cTn>
                                        <p:tgtEl>
                                          <p:spTgt spid="351"/>
                                        </p:tgtEl>
                                        <p:attrNameLst>
                                          <p:attrName>style.visibility</p:attrName>
                                        </p:attrNameLst>
                                      </p:cBhvr>
                                      <p:to>
                                        <p:strVal val="visible"/>
                                      </p:to>
                                    </p:set>
                                    <p:animEffect transition="in" filter="wipe(up)">
                                      <p:cBhvr>
                                        <p:cTn id="138" dur="500"/>
                                        <p:tgtEl>
                                          <p:spTgt spid="351"/>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repeatCount="2000" fill="hold" nodeType="clickEffect">
                                  <p:stCondLst>
                                    <p:cond delay="0"/>
                                  </p:stCondLst>
                                  <p:childTnLst>
                                    <p:set>
                                      <p:cBhvr>
                                        <p:cTn id="142" dur="1" fill="hold">
                                          <p:stCondLst>
                                            <p:cond delay="0"/>
                                          </p:stCondLst>
                                        </p:cTn>
                                        <p:tgtEl>
                                          <p:spTgt spid="269"/>
                                        </p:tgtEl>
                                        <p:attrNameLst>
                                          <p:attrName>style.visibility</p:attrName>
                                        </p:attrNameLst>
                                      </p:cBhvr>
                                      <p:to>
                                        <p:strVal val="visible"/>
                                      </p:to>
                                    </p:set>
                                    <p:animEffect transition="in" filter="wipe(up)">
                                      <p:cBhvr>
                                        <p:cTn id="143" dur="500"/>
                                        <p:tgtEl>
                                          <p:spTgt spid="269"/>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8" repeatCount="2000" fill="hold" nodeType="clickEffect">
                                  <p:stCondLst>
                                    <p:cond delay="0"/>
                                  </p:stCondLst>
                                  <p:childTnLst>
                                    <p:set>
                                      <p:cBhvr>
                                        <p:cTn id="147" dur="1" fill="hold">
                                          <p:stCondLst>
                                            <p:cond delay="0"/>
                                          </p:stCondLst>
                                        </p:cTn>
                                        <p:tgtEl>
                                          <p:spTgt spid="270"/>
                                        </p:tgtEl>
                                        <p:attrNameLst>
                                          <p:attrName>style.visibility</p:attrName>
                                        </p:attrNameLst>
                                      </p:cBhvr>
                                      <p:to>
                                        <p:strVal val="visible"/>
                                      </p:to>
                                    </p:set>
                                    <p:animEffect transition="in" filter="wipe(left)">
                                      <p:cBhvr>
                                        <p:cTn id="148" dur="500"/>
                                        <p:tgtEl>
                                          <p:spTgt spid="270"/>
                                        </p:tgtEl>
                                      </p:cBhvr>
                                    </p:animEffect>
                                  </p:childTnLst>
                                </p:cTn>
                              </p:par>
                              <p:par>
                                <p:cTn id="149" presetID="22" presetClass="entr" presetSubtype="8" repeatCount="2000" fill="hold" nodeType="withEffect">
                                  <p:stCondLst>
                                    <p:cond delay="0"/>
                                  </p:stCondLst>
                                  <p:childTnLst>
                                    <p:set>
                                      <p:cBhvr>
                                        <p:cTn id="150" dur="1" fill="hold">
                                          <p:stCondLst>
                                            <p:cond delay="0"/>
                                          </p:stCondLst>
                                        </p:cTn>
                                        <p:tgtEl>
                                          <p:spTgt spid="186"/>
                                        </p:tgtEl>
                                        <p:attrNameLst>
                                          <p:attrName>style.visibility</p:attrName>
                                        </p:attrNameLst>
                                      </p:cBhvr>
                                      <p:to>
                                        <p:strVal val="visible"/>
                                      </p:to>
                                    </p:set>
                                    <p:animEffect transition="in" filter="wipe(left)">
                                      <p:cBhvr>
                                        <p:cTn id="151" dur="500"/>
                                        <p:tgtEl>
                                          <p:spTgt spid="186"/>
                                        </p:tgtEl>
                                      </p:cBhvr>
                                    </p:animEffect>
                                  </p:childTnLst>
                                </p:cTn>
                              </p:par>
                            </p:childTnLst>
                          </p:cTn>
                        </p:par>
                        <p:par>
                          <p:cTn id="152" fill="hold">
                            <p:stCondLst>
                              <p:cond delay="500"/>
                            </p:stCondLst>
                            <p:childTnLst>
                              <p:par>
                                <p:cTn id="153" presetID="22" presetClass="entr" presetSubtype="8" repeatCount="2000" fill="hold" nodeType="afterEffect">
                                  <p:stCondLst>
                                    <p:cond delay="0"/>
                                  </p:stCondLst>
                                  <p:childTnLst>
                                    <p:set>
                                      <p:cBhvr>
                                        <p:cTn id="154" dur="1" fill="hold">
                                          <p:stCondLst>
                                            <p:cond delay="0"/>
                                          </p:stCondLst>
                                        </p:cTn>
                                        <p:tgtEl>
                                          <p:spTgt spid="314"/>
                                        </p:tgtEl>
                                        <p:attrNameLst>
                                          <p:attrName>style.visibility</p:attrName>
                                        </p:attrNameLst>
                                      </p:cBhvr>
                                      <p:to>
                                        <p:strVal val="visible"/>
                                      </p:to>
                                    </p:set>
                                    <p:animEffect transition="in" filter="wipe(left)">
                                      <p:cBhvr>
                                        <p:cTn id="155" dur="500"/>
                                        <p:tgtEl>
                                          <p:spTgt spid="314"/>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1" repeatCount="2000" fill="hold" grpId="0" nodeType="clickEffect">
                                  <p:stCondLst>
                                    <p:cond delay="0"/>
                                  </p:stCondLst>
                                  <p:childTnLst>
                                    <p:set>
                                      <p:cBhvr>
                                        <p:cTn id="159" dur="1" fill="hold">
                                          <p:stCondLst>
                                            <p:cond delay="0"/>
                                          </p:stCondLst>
                                        </p:cTn>
                                        <p:tgtEl>
                                          <p:spTgt spid="187"/>
                                        </p:tgtEl>
                                        <p:attrNameLst>
                                          <p:attrName>style.visibility</p:attrName>
                                        </p:attrNameLst>
                                      </p:cBhvr>
                                      <p:to>
                                        <p:strVal val="visible"/>
                                      </p:to>
                                    </p:set>
                                    <p:animEffect transition="in" filter="wipe(up)">
                                      <p:cBhvr>
                                        <p:cTn id="160" dur="500"/>
                                        <p:tgtEl>
                                          <p:spTgt spid="187"/>
                                        </p:tgtEl>
                                      </p:cBhvr>
                                    </p:animEffect>
                                  </p:childTnLst>
                                </p:cTn>
                              </p:par>
                            </p:childTnLst>
                          </p:cTn>
                        </p:par>
                        <p:par>
                          <p:cTn id="161" fill="hold">
                            <p:stCondLst>
                              <p:cond delay="500"/>
                            </p:stCondLst>
                            <p:childTnLst>
                              <p:par>
                                <p:cTn id="162" presetID="22" presetClass="entr" presetSubtype="2" repeatCount="2000" fill="hold" nodeType="afterEffect">
                                  <p:stCondLst>
                                    <p:cond delay="0"/>
                                  </p:stCondLst>
                                  <p:childTnLst>
                                    <p:set>
                                      <p:cBhvr>
                                        <p:cTn id="163" dur="1" fill="hold">
                                          <p:stCondLst>
                                            <p:cond delay="0"/>
                                          </p:stCondLst>
                                        </p:cTn>
                                        <p:tgtEl>
                                          <p:spTgt spid="262"/>
                                        </p:tgtEl>
                                        <p:attrNameLst>
                                          <p:attrName>style.visibility</p:attrName>
                                        </p:attrNameLst>
                                      </p:cBhvr>
                                      <p:to>
                                        <p:strVal val="visible"/>
                                      </p:to>
                                    </p:set>
                                    <p:animEffect transition="in" filter="wipe(right)">
                                      <p:cBhvr>
                                        <p:cTn id="164" dur="500"/>
                                        <p:tgtEl>
                                          <p:spTgt spid="262"/>
                                        </p:tgtEl>
                                      </p:cBhvr>
                                    </p:animEffect>
                                  </p:childTnLst>
                                </p:cTn>
                              </p:par>
                            </p:childTnLst>
                          </p:cTn>
                        </p:par>
                        <p:par>
                          <p:cTn id="165" fill="hold">
                            <p:stCondLst>
                              <p:cond delay="1000"/>
                            </p:stCondLst>
                            <p:childTnLst>
                              <p:par>
                                <p:cTn id="166" presetID="22" presetClass="entr" presetSubtype="4" fill="hold" nodeType="afterEffect">
                                  <p:stCondLst>
                                    <p:cond delay="0"/>
                                  </p:stCondLst>
                                  <p:childTnLst>
                                    <p:set>
                                      <p:cBhvr>
                                        <p:cTn id="167" dur="1" fill="hold">
                                          <p:stCondLst>
                                            <p:cond delay="0"/>
                                          </p:stCondLst>
                                        </p:cTn>
                                        <p:tgtEl>
                                          <p:spTgt spid="261"/>
                                        </p:tgtEl>
                                        <p:attrNameLst>
                                          <p:attrName>style.visibility</p:attrName>
                                        </p:attrNameLst>
                                      </p:cBhvr>
                                      <p:to>
                                        <p:strVal val="visible"/>
                                      </p:to>
                                    </p:set>
                                    <p:animEffect transition="in" filter="wipe(down)">
                                      <p:cBhvr>
                                        <p:cTn id="168" dur="500"/>
                                        <p:tgtEl>
                                          <p:spTgt spid="261"/>
                                        </p:tgtEl>
                                      </p:cBhvr>
                                    </p:animEffect>
                                  </p:childTnLst>
                                </p:cTn>
                              </p:par>
                            </p:childTnLst>
                          </p:cTn>
                        </p:par>
                        <p:par>
                          <p:cTn id="169" fill="hold">
                            <p:stCondLst>
                              <p:cond delay="1500"/>
                            </p:stCondLst>
                            <p:childTnLst>
                              <p:par>
                                <p:cTn id="170" presetID="22" presetClass="entr" presetSubtype="8" fill="hold" nodeType="afterEffect">
                                  <p:stCondLst>
                                    <p:cond delay="0"/>
                                  </p:stCondLst>
                                  <p:childTnLst>
                                    <p:set>
                                      <p:cBhvr>
                                        <p:cTn id="171" dur="1" fill="hold">
                                          <p:stCondLst>
                                            <p:cond delay="0"/>
                                          </p:stCondLst>
                                        </p:cTn>
                                        <p:tgtEl>
                                          <p:spTgt spid="267"/>
                                        </p:tgtEl>
                                        <p:attrNameLst>
                                          <p:attrName>style.visibility</p:attrName>
                                        </p:attrNameLst>
                                      </p:cBhvr>
                                      <p:to>
                                        <p:strVal val="visible"/>
                                      </p:to>
                                    </p:set>
                                    <p:animEffect transition="in" filter="wipe(left)">
                                      <p:cBhvr>
                                        <p:cTn id="172" dur="500"/>
                                        <p:tgtEl>
                                          <p:spTgt spid="267"/>
                                        </p:tgtEl>
                                      </p:cBhvr>
                                    </p:animEffect>
                                  </p:childTnLst>
                                </p:cTn>
                              </p:par>
                            </p:childTnLst>
                          </p:cTn>
                        </p:par>
                      </p:childTnLst>
                    </p:cTn>
                  </p:par>
                  <p:par>
                    <p:cTn id="173" fill="hold">
                      <p:stCondLst>
                        <p:cond delay="indefinite"/>
                      </p:stCondLst>
                      <p:childTnLst>
                        <p:par>
                          <p:cTn id="174" fill="hold">
                            <p:stCondLst>
                              <p:cond delay="0"/>
                            </p:stCondLst>
                            <p:childTnLst>
                              <p:par>
                                <p:cTn id="175" presetID="53" presetClass="entr" presetSubtype="16" repeatCount="3000" fill="hold" grpId="0" nodeType="clickEffect">
                                  <p:stCondLst>
                                    <p:cond delay="0"/>
                                  </p:stCondLst>
                                  <p:childTnLst>
                                    <p:set>
                                      <p:cBhvr>
                                        <p:cTn id="176" dur="1" fill="hold">
                                          <p:stCondLst>
                                            <p:cond delay="0"/>
                                          </p:stCondLst>
                                        </p:cTn>
                                        <p:tgtEl>
                                          <p:spTgt spid="350"/>
                                        </p:tgtEl>
                                        <p:attrNameLst>
                                          <p:attrName>style.visibility</p:attrName>
                                        </p:attrNameLst>
                                      </p:cBhvr>
                                      <p:to>
                                        <p:strVal val="visible"/>
                                      </p:to>
                                    </p:set>
                                    <p:anim calcmode="lin" valueType="num">
                                      <p:cBhvr>
                                        <p:cTn id="177" dur="500" fill="hold"/>
                                        <p:tgtEl>
                                          <p:spTgt spid="350"/>
                                        </p:tgtEl>
                                        <p:attrNameLst>
                                          <p:attrName>ppt_w</p:attrName>
                                        </p:attrNameLst>
                                      </p:cBhvr>
                                      <p:tavLst>
                                        <p:tav tm="0">
                                          <p:val>
                                            <p:fltVal val="0"/>
                                          </p:val>
                                        </p:tav>
                                        <p:tav tm="100000">
                                          <p:val>
                                            <p:strVal val="#ppt_w"/>
                                          </p:val>
                                        </p:tav>
                                      </p:tavLst>
                                    </p:anim>
                                    <p:anim calcmode="lin" valueType="num">
                                      <p:cBhvr>
                                        <p:cTn id="178" dur="500" fill="hold"/>
                                        <p:tgtEl>
                                          <p:spTgt spid="350"/>
                                        </p:tgtEl>
                                        <p:attrNameLst>
                                          <p:attrName>ppt_h</p:attrName>
                                        </p:attrNameLst>
                                      </p:cBhvr>
                                      <p:tavLst>
                                        <p:tav tm="0">
                                          <p:val>
                                            <p:fltVal val="0"/>
                                          </p:val>
                                        </p:tav>
                                        <p:tav tm="100000">
                                          <p:val>
                                            <p:strVal val="#ppt_h"/>
                                          </p:val>
                                        </p:tav>
                                      </p:tavLst>
                                    </p:anim>
                                    <p:animEffect transition="in" filter="fade">
                                      <p:cBhvr>
                                        <p:cTn id="179" dur="500"/>
                                        <p:tgtEl>
                                          <p:spTgt spid="350"/>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2000" fill="hold" nodeType="clickEffect">
                                  <p:stCondLst>
                                    <p:cond delay="0"/>
                                  </p:stCondLst>
                                  <p:childTnLst>
                                    <p:set>
                                      <p:cBhvr>
                                        <p:cTn id="183" dur="1" fill="hold">
                                          <p:stCondLst>
                                            <p:cond delay="0"/>
                                          </p:stCondLst>
                                        </p:cTn>
                                        <p:tgtEl>
                                          <p:spTgt spid="320"/>
                                        </p:tgtEl>
                                        <p:attrNameLst>
                                          <p:attrName>style.visibility</p:attrName>
                                        </p:attrNameLst>
                                      </p:cBhvr>
                                      <p:to>
                                        <p:strVal val="visible"/>
                                      </p:to>
                                    </p:set>
                                    <p:animEffect transition="in" filter="wipe(up)">
                                      <p:cBhvr>
                                        <p:cTn id="184" dur="500"/>
                                        <p:tgtEl>
                                          <p:spTgt spid="320"/>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repeatCount="3000" fill="hold" nodeType="clickEffect">
                                  <p:stCondLst>
                                    <p:cond delay="0"/>
                                  </p:stCondLst>
                                  <p:childTnLst>
                                    <p:set>
                                      <p:cBhvr>
                                        <p:cTn id="188" dur="1" fill="hold">
                                          <p:stCondLst>
                                            <p:cond delay="0"/>
                                          </p:stCondLst>
                                        </p:cTn>
                                        <p:tgtEl>
                                          <p:spTgt spid="239"/>
                                        </p:tgtEl>
                                        <p:attrNameLst>
                                          <p:attrName>style.visibility</p:attrName>
                                        </p:attrNameLst>
                                      </p:cBhvr>
                                      <p:to>
                                        <p:strVal val="visible"/>
                                      </p:to>
                                    </p:set>
                                    <p:animEffect transition="in" filter="wipe(left)">
                                      <p:cBhvr>
                                        <p:cTn id="189" dur="500"/>
                                        <p:tgtEl>
                                          <p:spTgt spid="239"/>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5"/>
                                        </p:tgtEl>
                                        <p:attrNameLst>
                                          <p:attrName>style.visibility</p:attrName>
                                        </p:attrNameLst>
                                      </p:cBhvr>
                                      <p:to>
                                        <p:strVal val="visible"/>
                                      </p:to>
                                    </p:set>
                                    <p:animEffect transition="in" filter="wipe(left)">
                                      <p:cBhvr>
                                        <p:cTn id="194" dur="500"/>
                                        <p:tgtEl>
                                          <p:spTgt spid="5"/>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repeatCount="2000" fill="hold" nodeType="clickEffect">
                                  <p:stCondLst>
                                    <p:cond delay="0"/>
                                  </p:stCondLst>
                                  <p:childTnLst>
                                    <p:set>
                                      <p:cBhvr>
                                        <p:cTn id="198" dur="1" fill="hold">
                                          <p:stCondLst>
                                            <p:cond delay="0"/>
                                          </p:stCondLst>
                                        </p:cTn>
                                        <p:tgtEl>
                                          <p:spTgt spid="250"/>
                                        </p:tgtEl>
                                        <p:attrNameLst>
                                          <p:attrName>style.visibility</p:attrName>
                                        </p:attrNameLst>
                                      </p:cBhvr>
                                      <p:to>
                                        <p:strVal val="visible"/>
                                      </p:to>
                                    </p:set>
                                    <p:animEffect transition="in" filter="wipe(left)">
                                      <p:cBhvr>
                                        <p:cTn id="199" dur="500"/>
                                        <p:tgtEl>
                                          <p:spTgt spid="250"/>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repeatCount="2000" fill="hold" nodeType="clickEffect">
                                  <p:stCondLst>
                                    <p:cond delay="0"/>
                                  </p:stCondLst>
                                  <p:childTnLst>
                                    <p:set>
                                      <p:cBhvr>
                                        <p:cTn id="203" dur="1" fill="hold">
                                          <p:stCondLst>
                                            <p:cond delay="0"/>
                                          </p:stCondLst>
                                        </p:cTn>
                                        <p:tgtEl>
                                          <p:spTgt spid="200"/>
                                        </p:tgtEl>
                                        <p:attrNameLst>
                                          <p:attrName>style.visibility</p:attrName>
                                        </p:attrNameLst>
                                      </p:cBhvr>
                                      <p:to>
                                        <p:strVal val="visible"/>
                                      </p:to>
                                    </p:set>
                                    <p:animEffect transition="in" filter="wipe(left)">
                                      <p:cBhvr>
                                        <p:cTn id="204" dur="500"/>
                                        <p:tgtEl>
                                          <p:spTgt spid="200"/>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repeatCount="2000" fill="hold" nodeType="click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wipe(left)">
                                      <p:cBhvr>
                                        <p:cTn id="209" dur="500"/>
                                        <p:tgtEl>
                                          <p:spTgt spid="199"/>
                                        </p:tgtEl>
                                      </p:cBhvr>
                                    </p:animEffect>
                                  </p:childTnLst>
                                </p:cTn>
                              </p:par>
                              <p:par>
                                <p:cTn id="210" presetID="22" presetClass="entr" presetSubtype="8" repeatCount="2000" fill="hold" nodeType="withEffect">
                                  <p:stCondLst>
                                    <p:cond delay="0"/>
                                  </p:stCondLst>
                                  <p:childTnLst>
                                    <p:set>
                                      <p:cBhvr>
                                        <p:cTn id="211" dur="1" fill="hold">
                                          <p:stCondLst>
                                            <p:cond delay="0"/>
                                          </p:stCondLst>
                                        </p:cTn>
                                        <p:tgtEl>
                                          <p:spTgt spid="324"/>
                                        </p:tgtEl>
                                        <p:attrNameLst>
                                          <p:attrName>style.visibility</p:attrName>
                                        </p:attrNameLst>
                                      </p:cBhvr>
                                      <p:to>
                                        <p:strVal val="visible"/>
                                      </p:to>
                                    </p:set>
                                    <p:animEffect transition="in" filter="wipe(left)">
                                      <p:cBhvr>
                                        <p:cTn id="212" dur="500"/>
                                        <p:tgtEl>
                                          <p:spTgt spid="3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8" repeatCount="2000" fill="hold" nodeType="clickEffect">
                                  <p:stCondLst>
                                    <p:cond delay="0"/>
                                  </p:stCondLst>
                                  <p:childTnLst>
                                    <p:set>
                                      <p:cBhvr>
                                        <p:cTn id="216" dur="1" fill="hold">
                                          <p:stCondLst>
                                            <p:cond delay="0"/>
                                          </p:stCondLst>
                                        </p:cTn>
                                        <p:tgtEl>
                                          <p:spTgt spid="321"/>
                                        </p:tgtEl>
                                        <p:attrNameLst>
                                          <p:attrName>style.visibility</p:attrName>
                                        </p:attrNameLst>
                                      </p:cBhvr>
                                      <p:to>
                                        <p:strVal val="visible"/>
                                      </p:to>
                                    </p:set>
                                    <p:animEffect transition="in" filter="wipe(left)">
                                      <p:cBhvr>
                                        <p:cTn id="217" dur="500"/>
                                        <p:tgtEl>
                                          <p:spTgt spid="321"/>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repeatCount="2000" fill="hold" nodeType="clickEffect">
                                  <p:stCondLst>
                                    <p:cond delay="0"/>
                                  </p:stCondLst>
                                  <p:childTnLst>
                                    <p:set>
                                      <p:cBhvr>
                                        <p:cTn id="221" dur="1" fill="hold">
                                          <p:stCondLst>
                                            <p:cond delay="0"/>
                                          </p:stCondLst>
                                        </p:cTn>
                                        <p:tgtEl>
                                          <p:spTgt spid="268"/>
                                        </p:tgtEl>
                                        <p:attrNameLst>
                                          <p:attrName>style.visibility</p:attrName>
                                        </p:attrNameLst>
                                      </p:cBhvr>
                                      <p:to>
                                        <p:strVal val="visible"/>
                                      </p:to>
                                    </p:set>
                                    <p:animEffect transition="in" filter="wipe(left)">
                                      <p:cBhvr>
                                        <p:cTn id="222" dur="500"/>
                                        <p:tgtEl>
                                          <p:spTgt spid="268"/>
                                        </p:tgtEl>
                                      </p:cBhvr>
                                    </p:animEffect>
                                  </p:childTnLst>
                                </p:cTn>
                              </p:par>
                            </p:childTnLst>
                          </p:cTn>
                        </p:par>
                        <p:par>
                          <p:cTn id="223" fill="hold">
                            <p:stCondLst>
                              <p:cond delay="500"/>
                            </p:stCondLst>
                            <p:childTnLst>
                              <p:par>
                                <p:cTn id="224" presetID="22" presetClass="entr" presetSubtype="1" repeatCount="2000" fill="hold" nodeType="afterEffect">
                                  <p:stCondLst>
                                    <p:cond delay="0"/>
                                  </p:stCondLst>
                                  <p:childTnLst>
                                    <p:set>
                                      <p:cBhvr>
                                        <p:cTn id="225" dur="1" fill="hold">
                                          <p:stCondLst>
                                            <p:cond delay="0"/>
                                          </p:stCondLst>
                                        </p:cTn>
                                        <p:tgtEl>
                                          <p:spTgt spid="263"/>
                                        </p:tgtEl>
                                        <p:attrNameLst>
                                          <p:attrName>style.visibility</p:attrName>
                                        </p:attrNameLst>
                                      </p:cBhvr>
                                      <p:to>
                                        <p:strVal val="visible"/>
                                      </p:to>
                                    </p:set>
                                    <p:animEffect transition="in" filter="wipe(up)">
                                      <p:cBhvr>
                                        <p:cTn id="226" dur="500"/>
                                        <p:tgtEl>
                                          <p:spTgt spid="263"/>
                                        </p:tgtEl>
                                      </p:cBhvr>
                                    </p:animEffect>
                                  </p:childTnLst>
                                </p:cTn>
                              </p:par>
                            </p:childTnLst>
                          </p:cTn>
                        </p:par>
                        <p:par>
                          <p:cTn id="227" fill="hold">
                            <p:stCondLst>
                              <p:cond delay="1000"/>
                            </p:stCondLst>
                            <p:childTnLst>
                              <p:par>
                                <p:cTn id="228" presetID="22" presetClass="entr" presetSubtype="2" fill="hold" nodeType="afterEffect">
                                  <p:stCondLst>
                                    <p:cond delay="0"/>
                                  </p:stCondLst>
                                  <p:childTnLst>
                                    <p:set>
                                      <p:cBhvr>
                                        <p:cTn id="229" dur="1" fill="hold">
                                          <p:stCondLst>
                                            <p:cond delay="0"/>
                                          </p:stCondLst>
                                        </p:cTn>
                                        <p:tgtEl>
                                          <p:spTgt spid="264"/>
                                        </p:tgtEl>
                                        <p:attrNameLst>
                                          <p:attrName>style.visibility</p:attrName>
                                        </p:attrNameLst>
                                      </p:cBhvr>
                                      <p:to>
                                        <p:strVal val="visible"/>
                                      </p:to>
                                    </p:set>
                                    <p:animEffect transition="in" filter="wipe(right)">
                                      <p:cBhvr>
                                        <p:cTn id="230" dur="500"/>
                                        <p:tgtEl>
                                          <p:spTgt spid="264"/>
                                        </p:tgtEl>
                                      </p:cBhvr>
                                    </p:animEffect>
                                  </p:childTnLst>
                                </p:cTn>
                              </p:par>
                            </p:childTnLst>
                          </p:cTn>
                        </p:par>
                        <p:par>
                          <p:cTn id="231" fill="hold">
                            <p:stCondLst>
                              <p:cond delay="1500"/>
                            </p:stCondLst>
                            <p:childTnLst>
                              <p:par>
                                <p:cTn id="232" presetID="22" presetClass="entr" presetSubtype="4" fill="hold" nodeType="afterEffect">
                                  <p:stCondLst>
                                    <p:cond delay="0"/>
                                  </p:stCondLst>
                                  <p:childTnLst>
                                    <p:set>
                                      <p:cBhvr>
                                        <p:cTn id="233" dur="1" fill="hold">
                                          <p:stCondLst>
                                            <p:cond delay="0"/>
                                          </p:stCondLst>
                                        </p:cTn>
                                        <p:tgtEl>
                                          <p:spTgt spid="265"/>
                                        </p:tgtEl>
                                        <p:attrNameLst>
                                          <p:attrName>style.visibility</p:attrName>
                                        </p:attrNameLst>
                                      </p:cBhvr>
                                      <p:to>
                                        <p:strVal val="visible"/>
                                      </p:to>
                                    </p:set>
                                    <p:animEffect transition="in" filter="wipe(down)">
                                      <p:cBhvr>
                                        <p:cTn id="234" dur="500"/>
                                        <p:tgtEl>
                                          <p:spTgt spid="265"/>
                                        </p:tgtEl>
                                      </p:cBhvr>
                                    </p:animEffect>
                                  </p:childTnLst>
                                </p:cTn>
                              </p:par>
                            </p:childTnLst>
                          </p:cTn>
                        </p:par>
                        <p:par>
                          <p:cTn id="235" fill="hold">
                            <p:stCondLst>
                              <p:cond delay="2000"/>
                            </p:stCondLst>
                            <p:childTnLst>
                              <p:par>
                                <p:cTn id="236" presetID="22" presetClass="entr" presetSubtype="8" fill="hold" nodeType="afterEffect">
                                  <p:stCondLst>
                                    <p:cond delay="0"/>
                                  </p:stCondLst>
                                  <p:childTnLst>
                                    <p:set>
                                      <p:cBhvr>
                                        <p:cTn id="237" dur="1" fill="hold">
                                          <p:stCondLst>
                                            <p:cond delay="0"/>
                                          </p:stCondLst>
                                        </p:cTn>
                                        <p:tgtEl>
                                          <p:spTgt spid="266"/>
                                        </p:tgtEl>
                                        <p:attrNameLst>
                                          <p:attrName>style.visibility</p:attrName>
                                        </p:attrNameLst>
                                      </p:cBhvr>
                                      <p:to>
                                        <p:strVal val="visible"/>
                                      </p:to>
                                    </p:set>
                                    <p:animEffect transition="in" filter="wipe(left)">
                                      <p:cBhvr>
                                        <p:cTn id="238" dur="5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8" grpId="0" animBg="1"/>
      <p:bldP spid="187" grpId="0" animBg="1"/>
      <p:bldP spid="196" grpId="0" animBg="1"/>
      <p:bldP spid="233" grpId="0" animBg="1"/>
      <p:bldP spid="349" grpId="0"/>
      <p:bldP spid="35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0"/>
          <p:cNvSpPr>
            <a:spLocks noChangeArrowheads="1"/>
          </p:cNvSpPr>
          <p:nvPr/>
        </p:nvSpPr>
        <p:spPr bwMode="auto">
          <a:xfrm>
            <a:off x="2037535" y="12837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33" name="任意多边形 232"/>
          <p:cNvSpPr/>
          <p:nvPr/>
        </p:nvSpPr>
        <p:spPr>
          <a:xfrm rot="10800000">
            <a:off x="2372977" y="4477531"/>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  MIPS </a:t>
            </a:r>
            <a:r>
              <a:rPr lang="zh-CN" altLang="en-US"/>
              <a:t>指令周期</a:t>
            </a:r>
          </a:p>
        </p:txBody>
      </p:sp>
      <p:grpSp>
        <p:nvGrpSpPr>
          <p:cNvPr id="5" name="组合 4"/>
          <p:cNvGrpSpPr/>
          <p:nvPr/>
        </p:nvGrpSpPr>
        <p:grpSpPr>
          <a:xfrm>
            <a:off x="5872351" y="2353296"/>
            <a:ext cx="858666" cy="711391"/>
            <a:chOff x="10819307" y="2466844"/>
            <a:chExt cx="905624" cy="750295"/>
          </a:xfrm>
        </p:grpSpPr>
        <p:sp>
          <p:nvSpPr>
            <p:cNvPr id="6" name="Line 7"/>
            <p:cNvSpPr>
              <a:spLocks noChangeShapeType="1"/>
            </p:cNvSpPr>
            <p:nvPr/>
          </p:nvSpPr>
          <p:spPr bwMode="auto">
            <a:xfrm rot="16200000">
              <a:off x="11096748" y="2630505"/>
              <a:ext cx="327322"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2419730" y="1582958"/>
            <a:ext cx="2183057" cy="656338"/>
            <a:chOff x="7177868" y="1654379"/>
            <a:chExt cx="2302442" cy="692230"/>
          </a:xfrm>
        </p:grpSpPr>
        <p:cxnSp>
          <p:nvCxnSpPr>
            <p:cNvPr id="9" name="直接箭头连接符 8"/>
            <p:cNvCxnSpPr/>
            <p:nvPr/>
          </p:nvCxnSpPr>
          <p:spPr>
            <a:xfrm>
              <a:off x="7177868" y="1917849"/>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 name="直接箭头连接符 9"/>
            <p:cNvCxnSpPr/>
            <p:nvPr/>
          </p:nvCxnSpPr>
          <p:spPr>
            <a:xfrm>
              <a:off x="7177869" y="2084733"/>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1" name="组合 10"/>
            <p:cNvGrpSpPr/>
            <p:nvPr/>
          </p:nvGrpSpPr>
          <p:grpSpPr>
            <a:xfrm>
              <a:off x="7190721" y="1654379"/>
              <a:ext cx="2289589" cy="692230"/>
              <a:chOff x="7190721" y="1654379"/>
              <a:chExt cx="2289589" cy="692230"/>
            </a:xfrm>
          </p:grpSpPr>
          <p:sp>
            <p:nvSpPr>
              <p:cNvPr id="12" name="Line 7"/>
              <p:cNvSpPr>
                <a:spLocks noChangeShapeType="1"/>
              </p:cNvSpPr>
              <p:nvPr/>
            </p:nvSpPr>
            <p:spPr bwMode="auto">
              <a:xfrm flipH="1">
                <a:off x="8623192" y="1920746"/>
                <a:ext cx="83560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3952710" y="1302742"/>
            <a:ext cx="777465" cy="4934647"/>
            <a:chOff x="8794675" y="1358838"/>
            <a:chExt cx="819982" cy="5204510"/>
          </a:xfrm>
        </p:grpSpPr>
        <p:sp>
          <p:nvSpPr>
            <p:cNvPr id="83" name="Text Box 109"/>
            <p:cNvSpPr txBox="1">
              <a:spLocks noChangeArrowheads="1"/>
            </p:cNvSpPr>
            <p:nvPr/>
          </p:nvSpPr>
          <p:spPr bwMode="auto">
            <a:xfrm>
              <a:off x="8794675" y="1373302"/>
              <a:ext cx="799792" cy="3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427634" y="1358838"/>
              <a:ext cx="187023" cy="5204510"/>
            </a:xfrm>
            <a:prstGeom prst="upDownArrow">
              <a:avLst/>
            </a:prstGeom>
            <a:solidFill>
              <a:srgbClr val="FFFFFF"/>
            </a:solidFill>
            <a:ln w="19050">
              <a:solidFill>
                <a:srgbClr val="000000"/>
              </a:solidFill>
              <a:miter lim="800000"/>
            </a:ln>
            <a:effectLst>
              <a:outerShdw blurRad="50800" dist="38100" dir="2700000" algn="tl" rotWithShape="0">
                <a:prstClr val="black">
                  <a:alpha val="40000"/>
                </a:prstClr>
              </a:outerShdw>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solidFill>
                  <a:schemeClr val="bg2">
                    <a:lumMod val="75000"/>
                  </a:schemeClr>
                </a:solidFill>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5404375" y="1392454"/>
            <a:ext cx="1556542" cy="597916"/>
            <a:chOff x="10325741" y="1453458"/>
            <a:chExt cx="1641666" cy="630614"/>
          </a:xfrm>
        </p:grpSpPr>
        <p:sp>
          <p:nvSpPr>
            <p:cNvPr id="86" name="Line 117"/>
            <p:cNvSpPr>
              <a:spLocks noChangeShapeType="1"/>
            </p:cNvSpPr>
            <p:nvPr/>
          </p:nvSpPr>
          <p:spPr bwMode="auto">
            <a:xfrm flipV="1">
              <a:off x="10325741" y="1728043"/>
              <a:ext cx="0"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noFill/>
            <a:ln w="127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rgbClr val="FF0000"/>
                </a:solidFill>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4696873" y="4271526"/>
            <a:ext cx="2467603" cy="2067711"/>
            <a:chOff x="9218073" y="4195326"/>
            <a:chExt cx="2467603" cy="2067711"/>
          </a:xfrm>
        </p:grpSpPr>
        <p:sp>
          <p:nvSpPr>
            <p:cNvPr id="95" name="Rectangle 104"/>
            <p:cNvSpPr>
              <a:spLocks noChangeArrowheads="1"/>
            </p:cNvSpPr>
            <p:nvPr/>
          </p:nvSpPr>
          <p:spPr bwMode="auto">
            <a:xfrm>
              <a:off x="9955362" y="4195326"/>
              <a:ext cx="1077271" cy="1057709"/>
            </a:xfrm>
            <a:prstGeom prst="rect">
              <a:avLst/>
            </a:prstGeom>
            <a:solidFill>
              <a:srgbClr val="FFCC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p:grpSpPr>
          <p:sp>
            <p:nvSpPr>
              <p:cNvPr id="97" name="Line 7"/>
              <p:cNvSpPr>
                <a:spLocks noChangeShapeType="1"/>
              </p:cNvSpPr>
              <p:nvPr/>
            </p:nvSpPr>
            <p:spPr bwMode="auto">
              <a:xfrm>
                <a:off x="9143016" y="4779112"/>
                <a:ext cx="72868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179844" y="4290343"/>
              <a:ext cx="30989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4" name="直接箭头连接符 103"/>
            <p:cNvCxnSpPr/>
            <p:nvPr/>
          </p:nvCxnSpPr>
          <p:spPr>
            <a:xfrm flipH="1">
              <a:off x="11060967" y="4870339"/>
              <a:ext cx="42115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05" name="Text Box 36"/>
            <p:cNvSpPr txBox="1">
              <a:spLocks noChangeArrowheads="1"/>
            </p:cNvSpPr>
            <p:nvPr/>
          </p:nvSpPr>
          <p:spPr bwMode="auto">
            <a:xfrm>
              <a:off x="11198630" y="4620570"/>
              <a:ext cx="348257"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5" y="4991619"/>
              <a:ext cx="40992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462082"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09" name="直接箭头连接符 108"/>
            <p:cNvCxnSpPr/>
            <p:nvPr/>
          </p:nvCxnSpPr>
          <p:spPr>
            <a:xfrm flipH="1">
              <a:off x="10986385" y="5619717"/>
              <a:ext cx="296147"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10" name="Text Box 54"/>
            <p:cNvSpPr txBox="1">
              <a:spLocks noChangeArrowheads="1"/>
            </p:cNvSpPr>
            <p:nvPr/>
          </p:nvSpPr>
          <p:spPr bwMode="auto">
            <a:xfrm>
              <a:off x="9417842" y="5661271"/>
              <a:ext cx="518650"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p:grpSpPr>
          <p:grpSp>
            <p:nvGrpSpPr>
              <p:cNvPr id="114" name="组合 113"/>
              <p:cNvGrpSpPr/>
              <p:nvPr/>
            </p:nvGrpSpPr>
            <p:grpSpPr>
              <a:xfrm>
                <a:off x="5347918" y="5340113"/>
                <a:ext cx="505805" cy="692644"/>
                <a:chOff x="5347918" y="5340113"/>
                <a:chExt cx="505805" cy="692644"/>
              </a:xfrm>
            </p:grpSpPr>
            <p:sp>
              <p:nvSpPr>
                <p:cNvPr id="117"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p:cNvSpPr/>
              <p:nvPr/>
            </p:nvSpPr>
            <p:spPr>
              <a:xfrm>
                <a:off x="5563998" y="5557244"/>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p:grpSpPr>
          <p:grpSp>
            <p:nvGrpSpPr>
              <p:cNvPr id="122" name="组合 121"/>
              <p:cNvGrpSpPr/>
              <p:nvPr/>
            </p:nvGrpSpPr>
            <p:grpSpPr>
              <a:xfrm>
                <a:off x="5347918" y="5340113"/>
                <a:ext cx="505805" cy="692644"/>
                <a:chOff x="5347918" y="5340113"/>
                <a:chExt cx="505805" cy="692644"/>
              </a:xfrm>
            </p:grpSpPr>
            <p:sp>
              <p:nvSpPr>
                <p:cNvPr id="125" name="Line 7"/>
                <p:cNvSpPr>
                  <a:spLocks noChangeShapeType="1"/>
                </p:cNvSpPr>
                <p:nvPr/>
              </p:nvSpPr>
              <p:spPr bwMode="auto">
                <a:xfrm rot="16200000">
                  <a:off x="5430627" y="5496955"/>
                  <a:ext cx="31368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p:cNvSpPr/>
              <p:nvPr/>
            </p:nvSpPr>
            <p:spPr>
              <a:xfrm>
                <a:off x="5563998" y="5547719"/>
                <a:ext cx="268022" cy="276999"/>
              </a:xfrm>
              <a:prstGeom prst="rect">
                <a:avLst/>
              </a:prstGeom>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noFill/>
            <a:ln w="19050" cap="sq">
              <a:solidFill>
                <a:srgbClr val="000000"/>
              </a:solidFill>
              <a:miter lim="800000"/>
              <a:headEnd type="oval"/>
              <a:tailEnd type="none" w="med" len="med"/>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140" name="Rectangle 104"/>
          <p:cNvSpPr>
            <a:spLocks noChangeArrowheads="1"/>
          </p:cNvSpPr>
          <p:nvPr/>
        </p:nvSpPr>
        <p:spPr bwMode="auto">
          <a:xfrm>
            <a:off x="5181085" y="2660910"/>
            <a:ext cx="602150"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ID</a:t>
            </a:r>
          </a:p>
        </p:txBody>
      </p:sp>
      <p:grpSp>
        <p:nvGrpSpPr>
          <p:cNvPr id="209" name="组合 208"/>
          <p:cNvGrpSpPr/>
          <p:nvPr/>
        </p:nvGrpSpPr>
        <p:grpSpPr>
          <a:xfrm>
            <a:off x="5187601" y="1776741"/>
            <a:ext cx="2096515" cy="882231"/>
            <a:chOff x="9708801" y="1700541"/>
            <a:chExt cx="2096515" cy="882231"/>
          </a:xfrm>
        </p:grpSpPr>
        <p:cxnSp>
          <p:nvCxnSpPr>
            <p:cNvPr id="134" name="直接箭头连接符 133"/>
            <p:cNvCxnSpPr/>
            <p:nvPr/>
          </p:nvCxnSpPr>
          <p:spPr>
            <a:xfrm flipH="1">
              <a:off x="11280161" y="2118661"/>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cxnSp>
          <p:nvCxnSpPr>
            <p:cNvPr id="137" name="直接箭头连接符 136"/>
            <p:cNvCxnSpPr/>
            <p:nvPr/>
          </p:nvCxnSpPr>
          <p:spPr>
            <a:xfrm flipH="1">
              <a:off x="11280161" y="1950267"/>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grpSp>
          <p:nvGrpSpPr>
            <p:cNvPr id="208" name="组合 207"/>
            <p:cNvGrpSpPr/>
            <p:nvPr/>
          </p:nvGrpSpPr>
          <p:grpSpPr>
            <a:xfrm>
              <a:off x="9708801" y="1852716"/>
              <a:ext cx="1550065" cy="730056"/>
              <a:chOff x="9708801" y="1852716"/>
              <a:chExt cx="1550065" cy="730056"/>
            </a:xfrm>
          </p:grpSpPr>
          <p:sp>
            <p:nvSpPr>
              <p:cNvPr id="141" name="Rectangle 104"/>
              <p:cNvSpPr>
                <a:spLocks noChangeArrowheads="1"/>
              </p:cNvSpPr>
              <p:nvPr/>
            </p:nvSpPr>
            <p:spPr bwMode="auto">
              <a:xfrm>
                <a:off x="9708801" y="1852716"/>
                <a:ext cx="1550065" cy="404590"/>
              </a:xfrm>
              <a:prstGeom prst="rect">
                <a:avLst/>
              </a:prstGeom>
              <a:solidFill>
                <a:srgbClr val="FF0000"/>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noFill/>
              <a:ln w="28575">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59" name="组合 158"/>
          <p:cNvGrpSpPr/>
          <p:nvPr/>
        </p:nvGrpSpPr>
        <p:grpSpPr>
          <a:xfrm>
            <a:off x="2139032" y="3754769"/>
            <a:ext cx="2488196" cy="2085059"/>
            <a:chOff x="6660232" y="3678569"/>
            <a:chExt cx="2488196" cy="2085059"/>
          </a:xfrm>
        </p:grpSpPr>
        <p:grpSp>
          <p:nvGrpSpPr>
            <p:cNvPr id="27" name="组合 26"/>
            <p:cNvGrpSpPr/>
            <p:nvPr/>
          </p:nvGrpSpPr>
          <p:grpSpPr>
            <a:xfrm>
              <a:off x="6660232" y="3860383"/>
              <a:ext cx="2488196" cy="1903245"/>
              <a:chOff x="6881822" y="4136717"/>
              <a:chExt cx="2624268" cy="2007329"/>
            </a:xfrm>
          </p:grpSpPr>
          <p:cxnSp>
            <p:nvCxnSpPr>
              <p:cNvPr id="28" name="直接箭头连接符 27"/>
              <p:cNvCxnSpPr/>
              <p:nvPr/>
            </p:nvCxnSpPr>
            <p:spPr>
              <a:xfrm>
                <a:off x="7042434" y="5749795"/>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29" name="组合 28"/>
              <p:cNvGrpSpPr/>
              <p:nvPr/>
            </p:nvGrpSpPr>
            <p:grpSpPr>
              <a:xfrm>
                <a:off x="6899083" y="4150680"/>
                <a:ext cx="2039592" cy="942122"/>
                <a:chOff x="5286697" y="3767069"/>
                <a:chExt cx="2039592" cy="942122"/>
              </a:xfrm>
            </p:grpSpPr>
            <p:cxnSp>
              <p:nvCxnSpPr>
                <p:cNvPr id="52" name="直接箭头连接符 51"/>
                <p:cNvCxnSpPr/>
                <p:nvPr/>
              </p:nvCxnSpPr>
              <p:spPr>
                <a:xfrm>
                  <a:off x="5286697" y="3767069"/>
                  <a:ext cx="393642"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3" name="直接箭头连接符 52"/>
                <p:cNvCxnSpPr/>
                <p:nvPr/>
              </p:nvCxnSpPr>
              <p:spPr>
                <a:xfrm flipH="1">
                  <a:off x="6782029" y="4451527"/>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4" name="直接箭头连接符 53"/>
                <p:cNvCxnSpPr/>
                <p:nvPr/>
              </p:nvCxnSpPr>
              <p:spPr>
                <a:xfrm flipH="1">
                  <a:off x="6645257" y="4580310"/>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55" name="直接箭头连接符 54"/>
                <p:cNvCxnSpPr/>
                <p:nvPr/>
              </p:nvCxnSpPr>
              <p:spPr>
                <a:xfrm flipH="1">
                  <a:off x="6528345" y="4709191"/>
                  <a:ext cx="544260"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30" name="Text Box 123"/>
              <p:cNvSpPr txBox="1">
                <a:spLocks noChangeArrowheads="1"/>
              </p:cNvSpPr>
              <p:nvPr/>
            </p:nvSpPr>
            <p:spPr bwMode="auto">
              <a:xfrm>
                <a:off x="8882955" y="4671687"/>
                <a:ext cx="623135"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7378729" y="4136717"/>
                <a:ext cx="2089716" cy="1826436"/>
                <a:chOff x="7378729" y="4136717"/>
                <a:chExt cx="2089716" cy="1826436"/>
              </a:xfrm>
            </p:grpSpPr>
            <p:cxnSp>
              <p:nvCxnSpPr>
                <p:cNvPr id="41" name="直接连接符 40"/>
                <p:cNvCxnSpPr/>
                <p:nvPr/>
              </p:nvCxnSpPr>
              <p:spPr>
                <a:xfrm>
                  <a:off x="7515743" y="4343101"/>
                  <a:ext cx="0" cy="36155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38" name="矩形 37"/>
                <p:cNvSpPr/>
                <p:nvPr/>
              </p:nvSpPr>
              <p:spPr>
                <a:xfrm>
                  <a:off x="7497946" y="4825396"/>
                  <a:ext cx="634338" cy="357069"/>
                </a:xfrm>
                <a:prstGeom prst="rect">
                  <a:avLst/>
                </a:prstGeom>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noFill/>
                <a:ln w="19050" cap="sq">
                  <a:solidFill>
                    <a:srgbClr val="000000"/>
                  </a:solidFill>
                  <a:miter lim="800000"/>
                  <a:tailEnd type="triangle" w="lg" len="lg"/>
                </a:ln>
                <a:extLst>
                  <a:ext uri="{909E8E84-426E-40DD-AFC4-6F175D3DCCD1}">
                    <a14:hiddenFill xmlns:a14="http://schemas.microsoft.com/office/drawing/2010/main">
                      <a:noFill/>
                    </a14:hiddenFill>
                  </a:ext>
                </a:extLst>
              </p:spPr>
            </p:cxnSp>
            <p:sp>
              <p:nvSpPr>
                <p:cNvPr id="43" name="Line 7"/>
                <p:cNvSpPr>
                  <a:spLocks noChangeShapeType="1"/>
                </p:cNvSpPr>
                <p:nvPr/>
              </p:nvSpPr>
              <p:spPr bwMode="auto">
                <a:xfrm flipH="1">
                  <a:off x="7728992" y="4136717"/>
                  <a:ext cx="173945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noFill/>
                <a:ln w="19050" cap="sq">
                  <a:solidFill>
                    <a:srgbClr val="000000"/>
                  </a:solidFill>
                  <a:miter lim="800000"/>
                  <a:tailEnd type="none" w="med"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48" name="Text Box 108"/>
                <p:cNvSpPr txBox="1">
                  <a:spLocks noChangeArrowheads="1"/>
                </p:cNvSpPr>
                <p:nvPr/>
              </p:nvSpPr>
              <p:spPr bwMode="auto">
                <a:xfrm>
                  <a:off x="7378729" y="4679937"/>
                  <a:ext cx="304873" cy="27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 name="Rectangle 104"/>
            <p:cNvSpPr>
              <a:spLocks noChangeArrowheads="1"/>
            </p:cNvSpPr>
            <p:nvPr/>
          </p:nvSpPr>
          <p:spPr bwMode="auto">
            <a:xfrm>
              <a:off x="7054760" y="3678569"/>
              <a:ext cx="399191"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sp>
        <p:nvSpPr>
          <p:cNvPr id="161" name="TextBox 24"/>
          <p:cNvSpPr txBox="1"/>
          <p:nvPr/>
        </p:nvSpPr>
        <p:spPr>
          <a:xfrm>
            <a:off x="7062229" y="2045827"/>
            <a:ext cx="4573018" cy="4401205"/>
          </a:xfrm>
          <a:prstGeom prst="rect">
            <a:avLst/>
          </a:prstGeom>
          <a:noFill/>
        </p:spPr>
        <p:txBody>
          <a:bodyPr wrap="square" rtlCol="0">
            <a:spAutoFit/>
          </a:bodyPr>
          <a:lstStyle/>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lw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sw</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rt,imm</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t>
            </a: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beq</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rd</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,rs,rt</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n"/>
            </a:pP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addi</a:t>
            </a:r>
            <a:r>
              <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 </a:t>
            </a:r>
            <a:r>
              <a:rPr lang="en-US" altLang="zh-CN" sz="3200" b="1" i="1" dirty="0" err="1">
                <a:solidFill>
                  <a:srgbClr val="0000FF"/>
                </a:solidFill>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rt</a:t>
            </a:r>
            <a:r>
              <a:rPr lang="en-US" altLang="zh-CN" sz="3200" b="1" i="1" dirty="0" err="1">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rPr>
              <a:t>,rs,imm</a:t>
            </a:r>
            <a:endParaRPr lang="en-US" altLang="zh-CN" sz="3200" b="1" i="1" dirty="0">
              <a:latin typeface="Consolas" panose="020B0609020204030204" pitchFamily="49" charset="0"/>
              <a:ea typeface="微软雅黑" panose="020B0503020204020204" pitchFamily="34" charset="-122"/>
              <a:cs typeface="Times New Roman" panose="02020603050405020304" pitchFamily="18" charset="0"/>
              <a:sym typeface="Arial" panose="020B0604020202020204" pitchFamily="34" charset="0"/>
            </a:endParaRPr>
          </a:p>
        </p:txBody>
      </p:sp>
      <p:grpSp>
        <p:nvGrpSpPr>
          <p:cNvPr id="164" name="组合 163"/>
          <p:cNvGrpSpPr/>
          <p:nvPr/>
        </p:nvGrpSpPr>
        <p:grpSpPr>
          <a:xfrm>
            <a:off x="1035979" y="1545608"/>
            <a:ext cx="3566805" cy="2168470"/>
            <a:chOff x="5557179" y="1469408"/>
            <a:chExt cx="3566805" cy="2168470"/>
          </a:xfrm>
        </p:grpSpPr>
        <p:sp>
          <p:nvSpPr>
            <p:cNvPr id="165"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382833" y="3049806"/>
              <a:ext cx="1046745"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00060" y="2249954"/>
              <a:ext cx="812675"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5" name="Line 127"/>
            <p:cNvSpPr>
              <a:spLocks noChangeShapeType="1"/>
            </p:cNvSpPr>
            <p:nvPr/>
          </p:nvSpPr>
          <p:spPr bwMode="auto">
            <a:xfrm>
              <a:off x="6180646"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177" name="Line 7"/>
            <p:cNvSpPr>
              <a:spLocks noChangeShapeType="1"/>
            </p:cNvSpPr>
            <p:nvPr/>
          </p:nvSpPr>
          <p:spPr bwMode="auto">
            <a:xfrm flipH="1">
              <a:off x="8311309" y="3056935"/>
              <a:ext cx="812675" cy="0"/>
            </a:xfrm>
            <a:prstGeom prst="line">
              <a:avLst/>
            </a:prstGeom>
            <a:noFill/>
            <a:ln w="19050">
              <a:solidFill>
                <a:schemeClr val="tx1"/>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nvGrpSpPr>
            <p:cNvPr id="179" name="组合 178"/>
            <p:cNvGrpSpPr/>
            <p:nvPr/>
          </p:nvGrpSpPr>
          <p:grpSpPr>
            <a:xfrm>
              <a:off x="7627329" y="3359499"/>
              <a:ext cx="499781" cy="278379"/>
              <a:chOff x="1081011" y="4795829"/>
              <a:chExt cx="527112" cy="293603"/>
            </a:xfrm>
          </p:grpSpPr>
          <p:cxnSp>
            <p:nvCxnSpPr>
              <p:cNvPr id="189" name="直接箭头连接符 188"/>
              <p:cNvCxnSpPr/>
              <p:nvPr/>
            </p:nvCxnSpPr>
            <p:spPr>
              <a:xfrm flipV="1">
                <a:off x="1081011" y="4797640"/>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0" name="直接箭头连接符 189"/>
              <p:cNvCxnSpPr/>
              <p:nvPr/>
            </p:nvCxnSpPr>
            <p:spPr>
              <a:xfrm flipV="1">
                <a:off x="1608123" y="4795829"/>
                <a:ext cx="0" cy="29179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sp>
          <p:nvSpPr>
            <p:cNvPr id="180" name="Text Box 125"/>
            <p:cNvSpPr txBox="1">
              <a:spLocks noChangeArrowheads="1"/>
            </p:cNvSpPr>
            <p:nvPr/>
          </p:nvSpPr>
          <p:spPr bwMode="auto">
            <a:xfrm>
              <a:off x="5557179" y="1469408"/>
              <a:ext cx="482671" cy="26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sp>
        <p:nvSpPr>
          <p:cNvPr id="191" name="矩形: 圆角 2"/>
          <p:cNvSpPr/>
          <p:nvPr/>
        </p:nvSpPr>
        <p:spPr>
          <a:xfrm>
            <a:off x="2169385" y="5924831"/>
            <a:ext cx="2292663" cy="313219"/>
          </a:xfrm>
          <a:prstGeom prst="roundRect">
            <a:avLst/>
          </a:prstGeom>
          <a:solidFill>
            <a:schemeClr val="accent6">
              <a:lumMod val="40000"/>
              <a:lumOff val="60000"/>
            </a:schemeClr>
          </a:solid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0" name="组合 159"/>
          <p:cNvGrpSpPr/>
          <p:nvPr/>
        </p:nvGrpSpPr>
        <p:grpSpPr>
          <a:xfrm>
            <a:off x="2259645" y="5948549"/>
            <a:ext cx="2233022" cy="288842"/>
            <a:chOff x="6780845" y="5872349"/>
            <a:chExt cx="2233022" cy="288842"/>
          </a:xfrm>
        </p:grpSpPr>
        <p:grpSp>
          <p:nvGrpSpPr>
            <p:cNvPr id="147" name="组合 146"/>
            <p:cNvGrpSpPr/>
            <p:nvPr/>
          </p:nvGrpSpPr>
          <p:grpSpPr>
            <a:xfrm>
              <a:off x="6780845" y="5875237"/>
              <a:ext cx="1152066" cy="285953"/>
              <a:chOff x="7540919" y="6325045"/>
              <a:chExt cx="1215070" cy="301591"/>
            </a:xfrm>
          </p:grpSpPr>
          <p:sp>
            <p:nvSpPr>
              <p:cNvPr id="148" name="Line 7"/>
              <p:cNvSpPr>
                <a:spLocks noChangeShapeType="1"/>
              </p:cNvSpPr>
              <p:nvPr/>
            </p:nvSpPr>
            <p:spPr bwMode="auto">
              <a:xfrm>
                <a:off x="7540919" y="6469122"/>
                <a:ext cx="529993"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p:grpSpPr>
          <p:sp>
            <p:nvSpPr>
              <p:cNvPr id="151" name="Line 6"/>
              <p:cNvSpPr>
                <a:spLocks noChangeShapeType="1"/>
              </p:cNvSpPr>
              <p:nvPr/>
            </p:nvSpPr>
            <p:spPr bwMode="auto">
              <a:xfrm>
                <a:off x="9288331" y="6469641"/>
                <a:ext cx="707359" cy="0"/>
              </a:xfrm>
              <a:prstGeom prst="line">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solidFill>
                      <a:srgbClr val="0066FF"/>
                    </a:solidFill>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solidFill>
                    <a:srgbClr val="0066FF"/>
                  </a:solidFill>
                  <a:latin typeface="Segoe UI" panose="020B0502040204020203" pitchFamily="34" charset="0"/>
                  <a:cs typeface="Segoe UI" panose="020B0502040204020203" pitchFamily="34" charset="0"/>
                </a:endParaRPr>
              </a:p>
            </p:txBody>
          </p:sp>
        </p:grpSp>
      </p:grpSp>
      <p:grpSp>
        <p:nvGrpSpPr>
          <p:cNvPr id="3" name="组合 2"/>
          <p:cNvGrpSpPr/>
          <p:nvPr/>
        </p:nvGrpSpPr>
        <p:grpSpPr>
          <a:xfrm>
            <a:off x="4688732" y="3075697"/>
            <a:ext cx="2408560" cy="1009445"/>
            <a:chOff x="4688732" y="3075697"/>
            <a:chExt cx="2408560" cy="1009445"/>
          </a:xfrm>
        </p:grpSpPr>
        <p:grpSp>
          <p:nvGrpSpPr>
            <p:cNvPr id="193" name="组合 192"/>
            <p:cNvGrpSpPr/>
            <p:nvPr/>
          </p:nvGrpSpPr>
          <p:grpSpPr>
            <a:xfrm>
              <a:off x="4688732" y="3312917"/>
              <a:ext cx="2408560" cy="772225"/>
              <a:chOff x="9209932" y="3236717"/>
              <a:chExt cx="2408560" cy="772225"/>
            </a:xfrm>
          </p:grpSpPr>
          <p:sp>
            <p:nvSpPr>
              <p:cNvPr id="194" name="Text Box 8"/>
              <p:cNvSpPr txBox="1">
                <a:spLocks noChangeArrowheads="1"/>
              </p:cNvSpPr>
              <p:nvPr/>
            </p:nvSpPr>
            <p:spPr bwMode="auto">
              <a:xfrm>
                <a:off x="9491034" y="3727650"/>
                <a:ext cx="702657" cy="2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p:grpSpPr>
            <p:sp>
              <p:nvSpPr>
                <p:cNvPr id="196"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p:grpSpPr>
              <p:sp>
                <p:nvSpPr>
                  <p:cNvPr id="200" name="Rectangle 104"/>
                  <p:cNvSpPr>
                    <a:spLocks noChangeArrowheads="1"/>
                  </p:cNvSpPr>
                  <p:nvPr/>
                </p:nvSpPr>
                <p:spPr bwMode="auto">
                  <a:xfrm>
                    <a:off x="10346761" y="3543889"/>
                    <a:ext cx="1136184" cy="426716"/>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p:grpSpPr>
                <p:cxnSp>
                  <p:nvCxnSpPr>
                    <p:cNvPr id="205" name="直接连接符 204"/>
                    <p:cNvCxnSpPr/>
                    <p:nvPr/>
                  </p:nvCxnSpPr>
                  <p:spPr>
                    <a:xfrm rot="5400000" flipH="1">
                      <a:off x="6407921" y="6811986"/>
                      <a:ext cx="768533" cy="0"/>
                    </a:xfrm>
                    <a:prstGeom prst="line">
                      <a:avLst/>
                    </a:prstGeom>
                    <a:noFill/>
                    <a:ln w="19050">
                      <a:solidFill>
                        <a:srgbClr val="000000"/>
                      </a:solidFill>
                      <a:round/>
                      <a:tailEnd type="none" w="lg" len="lg"/>
                    </a:ln>
                    <a:extLst>
                      <a:ext uri="{909E8E84-426E-40DD-AFC4-6F175D3DCCD1}">
                        <a14:hiddenFill xmlns:a14="http://schemas.microsoft.com/office/drawing/2010/main">
                          <a:noFill/>
                        </a14:hiddenFill>
                      </a:ext>
                    </a:extLst>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sp>
                <p:nvSpPr>
                  <p:cNvPr id="204" name="Text Box 35"/>
                  <p:cNvSpPr txBox="1">
                    <a:spLocks noChangeArrowheads="1"/>
                  </p:cNvSpPr>
                  <p:nvPr/>
                </p:nvSpPr>
                <p:spPr bwMode="auto">
                  <a:xfrm>
                    <a:off x="11334090" y="4011366"/>
                    <a:ext cx="777147" cy="28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199" name="直接箭头连接符 198"/>
                <p:cNvCxnSpPr/>
                <p:nvPr/>
              </p:nvCxnSpPr>
              <p:spPr>
                <a:xfrm flipV="1">
                  <a:off x="10792731" y="3710504"/>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grpSp>
        </p:grpSp>
        <p:sp>
          <p:nvSpPr>
            <p:cNvPr id="163" name="Line 7"/>
            <p:cNvSpPr>
              <a:spLocks noChangeShapeType="1"/>
            </p:cNvSpPr>
            <p:nvPr/>
          </p:nvSpPr>
          <p:spPr bwMode="auto">
            <a:xfrm rot="16200000">
              <a:off x="5404893" y="3230872"/>
              <a:ext cx="310350"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363334" y="4003508"/>
            <a:ext cx="1376750" cy="1462512"/>
            <a:chOff x="1363334" y="4003508"/>
            <a:chExt cx="1376750" cy="1462512"/>
          </a:xfrm>
        </p:grpSpPr>
        <p:sp>
          <p:nvSpPr>
            <p:cNvPr id="192" name="Text Box 36"/>
            <p:cNvSpPr txBox="1">
              <a:spLocks noChangeArrowheads="1"/>
            </p:cNvSpPr>
            <p:nvPr/>
          </p:nvSpPr>
          <p:spPr bwMode="auto">
            <a:xfrm>
              <a:off x="1982647" y="4733889"/>
              <a:ext cx="757437" cy="23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0" name="Line 7"/>
            <p:cNvSpPr>
              <a:spLocks noChangeShapeType="1"/>
            </p:cNvSpPr>
            <p:nvPr/>
          </p:nvSpPr>
          <p:spPr bwMode="auto">
            <a:xfrm flipH="1">
              <a:off x="1879695" y="4743009"/>
              <a:ext cx="733167" cy="0"/>
            </a:xfrm>
            <a:prstGeom prst="line">
              <a:avLst/>
            </a:prstGeom>
            <a:noFill/>
            <a:ln w="19050">
              <a:solidFill>
                <a:srgbClr val="000000"/>
              </a:solidFill>
              <a:round/>
              <a:tailEnd type="triangle"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11" name="直接箭头连接符 210"/>
            <p:cNvCxnSpPr/>
            <p:nvPr/>
          </p:nvCxnSpPr>
          <p:spPr>
            <a:xfrm>
              <a:off x="1618530" y="4268673"/>
              <a:ext cx="0" cy="276662"/>
            </a:xfrm>
            <a:prstGeom prst="straightConnector1">
              <a:avLst/>
            </a:prstGeom>
            <a:noFill/>
            <a:ln w="12700">
              <a:solidFill>
                <a:srgbClr val="0066FF"/>
              </a:solidFill>
              <a:round/>
              <a:headEnd w="lg" len="lg"/>
              <a:tailEnd type="stealth" w="lg" len="lg"/>
            </a:ln>
            <a:extLst>
              <a:ext uri="{909E8E84-426E-40DD-AFC4-6F175D3DCCD1}">
                <a14:hiddenFill xmlns:a14="http://schemas.microsoft.com/office/drawing/2010/main">
                  <a:noFill/>
                </a14:hiddenFill>
              </a:ext>
            </a:extLst>
          </p:spPr>
        </p:cxnSp>
        <p:cxnSp>
          <p:nvCxnSpPr>
            <p:cNvPr id="212" name="直接箭头连接符 211"/>
            <p:cNvCxnSpPr/>
            <p:nvPr/>
          </p:nvCxnSpPr>
          <p:spPr>
            <a:xfrm rot="5400000" flipV="1">
              <a:off x="1462233" y="5107428"/>
              <a:ext cx="312595" cy="0"/>
            </a:xfrm>
            <a:prstGeom prst="straightConnector1">
              <a:avLst/>
            </a:prstGeom>
            <a:noFill/>
            <a:ln w="19050">
              <a:solidFill>
                <a:srgbClr val="000000"/>
              </a:solidFill>
              <a:round/>
              <a:tailEnd type="triangle" w="lg" len="lg"/>
            </a:ln>
            <a:extLst>
              <a:ext uri="{909E8E84-426E-40DD-AFC4-6F175D3DCCD1}">
                <a14:hiddenFill xmlns:a14="http://schemas.microsoft.com/office/drawing/2010/main">
                  <a:noFill/>
                </a14:hiddenFill>
              </a:ext>
            </a:extLst>
          </p:spPr>
        </p:cxnSp>
        <p:sp>
          <p:nvSpPr>
            <p:cNvPr id="213" name="Text Box 36"/>
            <p:cNvSpPr txBox="1">
              <a:spLocks noChangeArrowheads="1"/>
            </p:cNvSpPr>
            <p:nvPr/>
          </p:nvSpPr>
          <p:spPr bwMode="auto">
            <a:xfrm>
              <a:off x="1391317" y="5265821"/>
              <a:ext cx="475613" cy="200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4" name="Text Box 38"/>
            <p:cNvSpPr txBox="1">
              <a:spLocks noChangeArrowheads="1"/>
            </p:cNvSpPr>
            <p:nvPr/>
          </p:nvSpPr>
          <p:spPr bwMode="auto">
            <a:xfrm>
              <a:off x="1393063" y="4003508"/>
              <a:ext cx="506350" cy="2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5" name="Rectangle 104"/>
            <p:cNvSpPr>
              <a:spLocks noChangeArrowheads="1"/>
            </p:cNvSpPr>
            <p:nvPr/>
          </p:nvSpPr>
          <p:spPr bwMode="auto">
            <a:xfrm>
              <a:off x="1363334" y="4541949"/>
              <a:ext cx="510393"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Click="0" advTm="41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wipe(left)">
                                      <p:cBhvr>
                                        <p:cTn id="7" dur="500"/>
                                        <p:tgtEl>
                                          <p:spTgt spid="161">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61">
                                            <p:txEl>
                                              <p:pRg st="1" end="1"/>
                                            </p:txEl>
                                          </p:spTgt>
                                        </p:tgtEl>
                                        <p:attrNameLst>
                                          <p:attrName>style.visibility</p:attrName>
                                        </p:attrNameLst>
                                      </p:cBhvr>
                                      <p:to>
                                        <p:strVal val="visible"/>
                                      </p:to>
                                    </p:set>
                                    <p:animEffect transition="in" filter="wipe(left)">
                                      <p:cBhvr>
                                        <p:cTn id="10" dur="500"/>
                                        <p:tgtEl>
                                          <p:spTgt spid="161">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61">
                                            <p:txEl>
                                              <p:pRg st="2" end="2"/>
                                            </p:txEl>
                                          </p:spTgt>
                                        </p:tgtEl>
                                        <p:attrNameLst>
                                          <p:attrName>style.visibility</p:attrName>
                                        </p:attrNameLst>
                                      </p:cBhvr>
                                      <p:to>
                                        <p:strVal val="visible"/>
                                      </p:to>
                                    </p:set>
                                    <p:animEffect transition="in" filter="wipe(left)">
                                      <p:cBhvr>
                                        <p:cTn id="13" dur="500"/>
                                        <p:tgtEl>
                                          <p:spTgt spid="161">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61">
                                            <p:txEl>
                                              <p:pRg st="3" end="3"/>
                                            </p:txEl>
                                          </p:spTgt>
                                        </p:tgtEl>
                                        <p:attrNameLst>
                                          <p:attrName>style.visibility</p:attrName>
                                        </p:attrNameLst>
                                      </p:cBhvr>
                                      <p:to>
                                        <p:strVal val="visible"/>
                                      </p:to>
                                    </p:set>
                                    <p:animEffect transition="in" filter="wipe(left)">
                                      <p:cBhvr>
                                        <p:cTn id="16" dur="500"/>
                                        <p:tgtEl>
                                          <p:spTgt spid="161">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161">
                                            <p:txEl>
                                              <p:pRg st="4" end="4"/>
                                            </p:txEl>
                                          </p:spTgt>
                                        </p:tgtEl>
                                        <p:attrNameLst>
                                          <p:attrName>style.visibility</p:attrName>
                                        </p:attrNameLst>
                                      </p:cBhvr>
                                      <p:to>
                                        <p:strVal val="visible"/>
                                      </p:to>
                                    </p:set>
                                    <p:animEffect transition="in" filter="wipe(left)">
                                      <p:cBhvr>
                                        <p:cTn id="19" dur="500"/>
                                        <p:tgtEl>
                                          <p:spTgt spid="161">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2"/>
                                        </p:tgtEl>
                                        <p:attrNameLst>
                                          <p:attrName>style.visibility</p:attrName>
                                        </p:attrNameLst>
                                      </p:cBhvr>
                                      <p:to>
                                        <p:strVal val="visible"/>
                                      </p:to>
                                    </p:set>
                                    <p:animEffect transition="in" filter="wipe(down)">
                                      <p:cBhvr>
                                        <p:cTn id="29" dur="500"/>
                                        <p:tgtEl>
                                          <p:spTgt spid="16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4000" fill="hold" grpId="0" nodeType="clickEffect">
                                  <p:stCondLst>
                                    <p:cond delay="0"/>
                                  </p:stCondLst>
                                  <p:childTnLst>
                                    <p:set>
                                      <p:cBhvr>
                                        <p:cTn id="38" dur="1" fill="hold">
                                          <p:stCondLst>
                                            <p:cond delay="0"/>
                                          </p:stCondLst>
                                        </p:cTn>
                                        <p:tgtEl>
                                          <p:spTgt spid="191"/>
                                        </p:tgtEl>
                                        <p:attrNameLst>
                                          <p:attrName>style.visibility</p:attrName>
                                        </p:attrNameLst>
                                      </p:cBhvr>
                                      <p:to>
                                        <p:strVal val="visible"/>
                                      </p:to>
                                    </p:set>
                                    <p:animEffect transition="in" filter="wipe(left)">
                                      <p:cBhvr>
                                        <p:cTn id="39"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6198301" cy="617641"/>
          </a:xfrm>
        </p:spPr>
        <p:txBody>
          <a:bodyPr/>
          <a:lstStyle/>
          <a:p>
            <a:r>
              <a:rPr lang="zh-CN" altLang="en-US"/>
              <a:t>单总线结构</a:t>
            </a:r>
            <a:r>
              <a:rPr lang="en-US" altLang="zh-CN"/>
              <a:t>CPU</a:t>
            </a:r>
            <a:r>
              <a:rPr lang="zh-CN" altLang="en-US"/>
              <a:t>实例</a:t>
            </a:r>
          </a:p>
        </p:txBody>
      </p:sp>
      <p:pic>
        <p:nvPicPr>
          <p:cNvPr id="18" name="图片 17"/>
          <p:cNvPicPr>
            <a:picLocks noChangeAspect="1"/>
          </p:cNvPicPr>
          <p:nvPr/>
        </p:nvPicPr>
        <p:blipFill>
          <a:blip r:embed="rId4"/>
          <a:stretch>
            <a:fillRect/>
          </a:stretch>
        </p:blipFill>
        <p:spPr>
          <a:xfrm>
            <a:off x="487823" y="1488558"/>
            <a:ext cx="4821490" cy="3853487"/>
          </a:xfrm>
          <a:prstGeom prst="rect">
            <a:avLst/>
          </a:prstGeom>
        </p:spPr>
      </p:pic>
      <p:sp>
        <p:nvSpPr>
          <p:cNvPr id="192" name="文本框 191"/>
          <p:cNvSpPr txBox="1"/>
          <p:nvPr/>
        </p:nvSpPr>
        <p:spPr>
          <a:xfrm>
            <a:off x="2422948" y="5439262"/>
            <a:ext cx="1723549"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单总线模型</a:t>
            </a:r>
            <a:endParaRPr lang="zh-CN" altLang="en-US" sz="2400" b="1">
              <a:latin typeface="微软雅黑" panose="020B0503020204020204" pitchFamily="34" charset="-122"/>
              <a:ea typeface="微软雅黑" panose="020B0503020204020204" pitchFamily="34" charset="-122"/>
              <a:cs typeface="+mj-cs"/>
            </a:endParaRPr>
          </a:p>
        </p:txBody>
      </p:sp>
      <p:grpSp>
        <p:nvGrpSpPr>
          <p:cNvPr id="4" name="组合 3"/>
          <p:cNvGrpSpPr/>
          <p:nvPr/>
        </p:nvGrpSpPr>
        <p:grpSpPr>
          <a:xfrm>
            <a:off x="5706212" y="1488558"/>
            <a:ext cx="5931448" cy="4375436"/>
            <a:chOff x="5706212" y="1488558"/>
            <a:chExt cx="5931448" cy="4375436"/>
          </a:xfrm>
        </p:grpSpPr>
        <p:pic>
          <p:nvPicPr>
            <p:cNvPr id="191" name="图片 190"/>
            <p:cNvPicPr>
              <a:picLocks noChangeAspect="1"/>
            </p:cNvPicPr>
            <p:nvPr/>
          </p:nvPicPr>
          <p:blipFill>
            <a:blip r:embed="rId5"/>
            <a:stretch>
              <a:fillRect/>
            </a:stretch>
          </p:blipFill>
          <p:spPr>
            <a:xfrm>
              <a:off x="5706212" y="1488558"/>
              <a:ext cx="5931448" cy="3774558"/>
            </a:xfrm>
            <a:prstGeom prst="rect">
              <a:avLst/>
            </a:prstGeom>
            <a:ln>
              <a:solidFill>
                <a:schemeClr val="accent2">
                  <a:lumMod val="75000"/>
                </a:schemeClr>
              </a:solidFill>
            </a:ln>
            <a:effectLst>
              <a:outerShdw blurRad="50800" dist="38100" dir="5400000" algn="t" rotWithShape="0">
                <a:prstClr val="black">
                  <a:alpha val="40000"/>
                </a:prstClr>
              </a:outerShdw>
            </a:effectLst>
          </p:spPr>
        </p:pic>
        <p:sp>
          <p:nvSpPr>
            <p:cNvPr id="210" name="文本框 209"/>
            <p:cNvSpPr txBox="1"/>
            <p:nvPr/>
          </p:nvSpPr>
          <p:spPr>
            <a:xfrm>
              <a:off x="7203425" y="5439262"/>
              <a:ext cx="2937022" cy="424732"/>
            </a:xfrm>
            <a:prstGeom prst="rect">
              <a:avLst/>
            </a:prstGeom>
            <a:noFill/>
          </p:spPr>
          <p:txBody>
            <a:bodyPr wrap="none" rtlCol="0">
              <a:spAutoFit/>
            </a:bodyPr>
            <a:lstStyle/>
            <a:p>
              <a:pPr>
                <a:lnSpc>
                  <a:spcPct val="90000"/>
                </a:lnSpc>
                <a:spcBef>
                  <a:spcPct val="0"/>
                </a:spcBef>
              </a:pPr>
              <a:r>
                <a:rPr lang="zh-CN" altLang="en-US" sz="2400" b="1">
                  <a:latin typeface="微软雅黑" panose="020B0503020204020204" pitchFamily="34" charset="-122"/>
                  <a:ea typeface="微软雅黑" panose="020B0503020204020204" pitchFamily="34" charset="-122"/>
                </a:rPr>
                <a:t>单总线</a:t>
              </a:r>
              <a:r>
                <a:rPr lang="en-US" altLang="zh-CN" sz="2400" b="1">
                  <a:latin typeface="微软雅黑" panose="020B0503020204020204" pitchFamily="34" charset="-122"/>
                  <a:ea typeface="微软雅黑" panose="020B0503020204020204" pitchFamily="34" charset="-122"/>
                </a:rPr>
                <a:t>Logisim</a:t>
              </a:r>
              <a:r>
                <a:rPr lang="zh-CN" altLang="en-US" sz="2400" b="1">
                  <a:latin typeface="微软雅黑" panose="020B0503020204020204" pitchFamily="34" charset="-122"/>
                  <a:ea typeface="微软雅黑" panose="020B0503020204020204" pitchFamily="34" charset="-122"/>
                </a:rPr>
                <a:t>实现</a:t>
              </a:r>
              <a:endParaRPr lang="zh-CN" altLang="en-US" sz="2400" b="1">
                <a:latin typeface="微软雅黑" panose="020B0503020204020204" pitchFamily="34" charset="-122"/>
                <a:ea typeface="微软雅黑" panose="020B0503020204020204" pitchFamily="34" charset="-122"/>
                <a:cs typeface="+mj-cs"/>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1809">
        <p:fade/>
      </p:transition>
    </mc:Choice>
    <mc:Fallback xmlns="">
      <p:transition spd="slow" advTm="118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单总线结构</a:t>
            </a:r>
            <a:r>
              <a:rPr lang="en-US" altLang="zh-CN" dirty="0"/>
              <a:t>MIPS CPU  </a:t>
            </a:r>
            <a:r>
              <a:rPr lang="zh-CN" altLang="en-US" dirty="0"/>
              <a:t>典型指令</a:t>
            </a:r>
          </a:p>
        </p:txBody>
      </p:sp>
      <p:graphicFrame>
        <p:nvGraphicFramePr>
          <p:cNvPr id="4" name="表格 3"/>
          <p:cNvGraphicFramePr>
            <a:graphicFrameLocks noGrp="1"/>
          </p:cNvGraphicFramePr>
          <p:nvPr/>
        </p:nvGraphicFramePr>
        <p:xfrm>
          <a:off x="243911" y="1633288"/>
          <a:ext cx="11704178" cy="4224807"/>
        </p:xfrm>
        <a:graphic>
          <a:graphicData uri="http://schemas.openxmlformats.org/drawingml/2006/table">
            <a:tbl>
              <a:tblPr firstRow="1" bandRow="1">
                <a:tableStyleId>{5C22544A-7EE6-4342-B048-85BDC9FD1C3A}</a:tableStyleId>
              </a:tblPr>
              <a:tblGrid>
                <a:gridCol w="843186">
                  <a:extLst>
                    <a:ext uri="{9D8B030D-6E8A-4147-A177-3AD203B41FA5}">
                      <a16:colId xmlns:a16="http://schemas.microsoft.com/office/drawing/2014/main" val="20000"/>
                    </a:ext>
                  </a:extLst>
                </a:gridCol>
                <a:gridCol w="2931874">
                  <a:extLst>
                    <a:ext uri="{9D8B030D-6E8A-4147-A177-3AD203B41FA5}">
                      <a16:colId xmlns:a16="http://schemas.microsoft.com/office/drawing/2014/main" val="20001"/>
                    </a:ext>
                  </a:extLst>
                </a:gridCol>
                <a:gridCol w="7929118">
                  <a:extLst>
                    <a:ext uri="{9D8B030D-6E8A-4147-A177-3AD203B41FA5}">
                      <a16:colId xmlns:a16="http://schemas.microsoft.com/office/drawing/2014/main" val="20002"/>
                    </a:ext>
                  </a:extLst>
                </a:gridCol>
              </a:tblGrid>
              <a:tr h="582007">
                <a:tc>
                  <a:txBody>
                    <a:bodyPr/>
                    <a:lstStyle/>
                    <a:p>
                      <a:pPr algn="l"/>
                      <a:r>
                        <a:rPr lang="en-US" altLang="zh-CN"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23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zh-CN" altLang="en-US" sz="2300">
                          <a:latin typeface="微软雅黑" panose="020B0503020204020204" pitchFamily="34" charset="-122"/>
                          <a:ea typeface="微软雅黑" panose="020B0503020204020204" pitchFamily="34" charset="-122"/>
                        </a:rPr>
                        <a:t>指令功能 </a:t>
                      </a:r>
                      <a:r>
                        <a:rPr lang="en-US" altLang="zh-CN" sz="2300">
                          <a:latin typeface="微软雅黑" panose="020B0503020204020204" pitchFamily="34" charset="-122"/>
                          <a:ea typeface="微软雅黑" panose="020B0503020204020204" pitchFamily="34" charset="-122"/>
                        </a:rPr>
                        <a:t>(RTL</a:t>
                      </a:r>
                      <a:r>
                        <a:rPr lang="zh-CN" altLang="en-US" sz="2300">
                          <a:latin typeface="微软雅黑" panose="020B0503020204020204" pitchFamily="34" charset="-122"/>
                          <a:ea typeface="微软雅黑" panose="020B0503020204020204" pitchFamily="34" charset="-122"/>
                        </a:rPr>
                        <a:t>描述</a:t>
                      </a:r>
                      <a:r>
                        <a:rPr lang="en-US" altLang="zh-CN" sz="230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1</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marR="0" lvl="0" indent="8890" algn="ctr" defTabSz="914400" rtl="0" eaLnBrk="1" fontAlgn="auto" latinLnBrk="0" hangingPunct="1">
                        <a:lnSpc>
                          <a:spcPct val="150000"/>
                        </a:lnSpc>
                        <a:spcBef>
                          <a:spcPts val="0"/>
                        </a:spcBef>
                        <a:spcAft>
                          <a:spcPts val="0"/>
                        </a:spcAft>
                        <a:buClrTx/>
                        <a:buSzTx/>
                        <a:buFontTx/>
                        <a:buNone/>
                        <a:defRPr/>
                      </a:pP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altLang="zh-CN"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M[R[rs] + SignExt(imm)]</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extLst>
                  <a:ext uri="{0D108BD9-81ED-4DB2-BD59-A6C34878D82A}">
                    <a16:rowId xmlns:a16="http://schemas.microsoft.com/office/drawing/2014/main" val="10001"/>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2</a:t>
                      </a: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M[R[rs] + SignExt(imm)]←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10002"/>
                  </a:ext>
                </a:extLst>
              </a:tr>
              <a:tr h="728560">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3</a:t>
                      </a:r>
                    </a:p>
                  </a:txBody>
                  <a:tcPr marL="86699" marR="86699" marT="43349" marB="43349"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if(R[</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rs</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]==R[rt]) PC←PC+4+SignExt(</a:t>
                      </a:r>
                      <a:r>
                        <a:rPr lang="en-US" sz="2300" b="1" kern="1200" dirty="0" err="1">
                          <a:solidFill>
                            <a:schemeClr val="dk1"/>
                          </a:solidFill>
                          <a:latin typeface="Courier New" panose="02070309020205020404" pitchFamily="49" charset="0"/>
                          <a:ea typeface="Segoe UI Black" panose="020B0A02040204020203" pitchFamily="34" charset="0"/>
                          <a:cs typeface="Courier New" panose="02070309020205020404" pitchFamily="49" charset="0"/>
                        </a:rPr>
                        <a:t>imm</a:t>
                      </a:r>
                      <a:r>
                        <a:rPr lang="en-US"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)&lt;&lt; 2</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10003"/>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4</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addi</a:t>
                      </a: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,rs,imm</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rt</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SignExt(imm)   </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10004"/>
                  </a:ext>
                </a:extLst>
              </a:tr>
              <a:tr h="728560">
                <a:tc>
                  <a:txBody>
                    <a:bodyPr/>
                    <a:lstStyle/>
                    <a:p>
                      <a:pPr algn="l">
                        <a:lnSpc>
                          <a:spcPct val="150000"/>
                        </a:lnSpc>
                      </a:pPr>
                      <a:r>
                        <a:rPr lang="en-US" altLang="zh-CN"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5</a:t>
                      </a:r>
                      <a:endParaRPr lang="zh-CN" altLang="en-US" sz="2300" b="1" kern="1200" dirty="0">
                        <a:solidFill>
                          <a:schemeClr val="dk1"/>
                        </a:solidFill>
                        <a:latin typeface="Courier New" panose="02070309020205020404" pitchFamily="49" charset="0"/>
                        <a:ea typeface="MS PGothic" panose="020B0600070205080204" pitchFamily="34" charset="-128"/>
                        <a:cs typeface="Courier New" panose="02070309020205020404" pitchFamily="49" charset="0"/>
                      </a:endParaRPr>
                    </a:p>
                  </a:txBody>
                  <a:tcPr marL="86699" marR="86699" marT="43349" marB="43349" anchorCtr="1"/>
                </a:tc>
                <a:tc>
                  <a:txBody>
                    <a:bodyPr/>
                    <a:lstStyle/>
                    <a:p>
                      <a:pPr algn="l">
                        <a:lnSpc>
                          <a:spcPct val="150000"/>
                        </a:lnSpc>
                      </a:pPr>
                      <a:r>
                        <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300" b="1" kern="1200" dirty="0" err="1">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en-US" altLang="zh-CN" sz="23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,rs,rt</a:t>
                      </a:r>
                      <a:endParaRPr lang="en-US" altLang="zh-CN" sz="23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86699" marR="86699" marT="43349" marB="43349" anchorCtr="1"/>
                </a:tc>
                <a:tc>
                  <a:txBody>
                    <a:bodyPr/>
                    <a:lstStyle/>
                    <a:p>
                      <a:pPr marL="0" indent="8890" algn="ctr" defTabSz="914400" rtl="0" eaLnBrk="1" latinLnBrk="0" hangingPunct="1">
                        <a:lnSpc>
                          <a:spcPct val="150000"/>
                        </a:lnSpc>
                        <a:spcAft>
                          <a:spcPts val="0"/>
                        </a:spcAft>
                      </a:pP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R[</a:t>
                      </a:r>
                      <a:r>
                        <a:rPr lang="pt-BR" sz="2300" b="1" kern="1200" dirty="0">
                          <a:solidFill>
                            <a:srgbClr val="0000FF"/>
                          </a:solidFill>
                          <a:latin typeface="Courier New" panose="02070309020205020404" pitchFamily="49" charset="0"/>
                          <a:ea typeface="Segoe UI Black" panose="020B0A02040204020203" pitchFamily="34" charset="0"/>
                          <a:cs typeface="Courier New" panose="02070309020205020404" pitchFamily="49" charset="0"/>
                        </a:rPr>
                        <a:t>rd</a:t>
                      </a:r>
                      <a:r>
                        <a:rPr lang="pt-BR" sz="2300" b="1" kern="1200" dirty="0">
                          <a:solidFill>
                            <a:schemeClr val="dk1"/>
                          </a:solidFill>
                          <a:latin typeface="Courier New" panose="02070309020205020404" pitchFamily="49" charset="0"/>
                          <a:ea typeface="Segoe UI Black" panose="020B0A02040204020203" pitchFamily="34" charset="0"/>
                          <a:cs typeface="Courier New" panose="02070309020205020404" pitchFamily="49" charset="0"/>
                        </a:rPr>
                        <a:t>] ← R[rs] + R[rt]</a:t>
                      </a:r>
                      <a:endParaRPr lang="zh-CN" altLang="en-US" sz="2300" b="1" kern="1200" dirty="0">
                        <a:solidFill>
                          <a:schemeClr val="dk1"/>
                        </a:solidFill>
                        <a:latin typeface="Courier New" panose="02070309020205020404" pitchFamily="49" charset="0"/>
                        <a:ea typeface="宋体" panose="02010600030101010101" pitchFamily="2" charset="-122"/>
                        <a:cs typeface="Courier New" panose="02070309020205020404" pitchFamily="49" charset="0"/>
                      </a:endParaRPr>
                    </a:p>
                  </a:txBody>
                  <a:tcPr marL="68580" marR="68580" marT="0" marB="0" anchor="ct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1"/>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2"/>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4"/>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3747294" cy="617641"/>
          </a:xfrm>
        </p:spPr>
        <p:txBody>
          <a:bodyPr/>
          <a:lstStyle/>
          <a:p>
            <a:r>
              <a:rPr lang="zh-CN" altLang="en-US"/>
              <a:t>取指令数据通路</a:t>
            </a:r>
          </a:p>
        </p:txBody>
      </p:sp>
      <p:sp>
        <p:nvSpPr>
          <p:cNvPr id="191" name="TextBox 24"/>
          <p:cNvSpPr txBox="1"/>
          <p:nvPr/>
        </p:nvSpPr>
        <p:spPr>
          <a:xfrm>
            <a:off x="1495346" y="1247671"/>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M[PC++]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4">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56" name="组合 55"/>
          <p:cNvGrpSpPr/>
          <p:nvPr/>
        </p:nvGrpSpPr>
        <p:grpSpPr>
          <a:xfrm>
            <a:off x="673407" y="2215949"/>
            <a:ext cx="4195043" cy="1223631"/>
            <a:chOff x="673407" y="2215949"/>
            <a:chExt cx="4195043" cy="1223631"/>
          </a:xfrm>
        </p:grpSpPr>
        <p:grpSp>
          <p:nvGrpSpPr>
            <p:cNvPr id="258" name="组合 257"/>
            <p:cNvGrpSpPr/>
            <p:nvPr/>
          </p:nvGrpSpPr>
          <p:grpSpPr>
            <a:xfrm>
              <a:off x="673407" y="2755575"/>
              <a:ext cx="4195043" cy="373490"/>
              <a:chOff x="2853381" y="4467962"/>
              <a:chExt cx="4424460" cy="393915"/>
            </a:xfrm>
          </p:grpSpPr>
          <p:sp>
            <p:nvSpPr>
              <p:cNvPr id="259" name="object 81"/>
              <p:cNvSpPr txBox="1"/>
              <p:nvPr/>
            </p:nvSpPr>
            <p:spPr>
              <a:xfrm>
                <a:off x="2853381" y="4591371"/>
                <a:ext cx="504032" cy="270506"/>
              </a:xfrm>
              <a:prstGeom prst="rect">
                <a:avLst/>
              </a:prstGeom>
            </p:spPr>
            <p:txBody>
              <a:bodyPr vert="horz" wrap="square" lIns="0" tIns="0" rIns="0" bIns="0" rtlCol="0">
                <a:spAutoFit/>
              </a:bodyPr>
              <a:lstStyle/>
              <a:p>
                <a:pPr marL="12700">
                  <a:lnSpc>
                    <a:spcPts val="1975"/>
                  </a:lnSpc>
                </a:pPr>
                <a:r>
                  <a:rPr sz="1895" spc="-1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Cl</a:t>
                </a:r>
                <a:r>
                  <a:rPr sz="1895" spc="-6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k</a:t>
                </a:r>
                <a:endParaRPr sz="1895"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60" name="直接连接符 259"/>
              <p:cNvCxnSpPr/>
              <p:nvPr/>
            </p:nvCxnSpPr>
            <p:spPr>
              <a:xfrm>
                <a:off x="2967184" y="4474755"/>
                <a:ext cx="556109" cy="0"/>
              </a:xfrm>
              <a:prstGeom prst="line">
                <a:avLst/>
              </a:prstGeom>
              <a:ln w="28575" cap="sq">
                <a:solidFill>
                  <a:srgbClr val="000000"/>
                </a:solidFill>
                <a:miter lim="800000"/>
              </a:ln>
            </p:spPr>
          </p:cxnSp>
          <p:cxnSp>
            <p:nvCxnSpPr>
              <p:cNvPr id="261" name="直接连接符 260"/>
              <p:cNvCxnSpPr/>
              <p:nvPr/>
            </p:nvCxnSpPr>
            <p:spPr>
              <a:xfrm>
                <a:off x="3523293" y="4474755"/>
                <a:ext cx="0" cy="359333"/>
              </a:xfrm>
              <a:prstGeom prst="line">
                <a:avLst/>
              </a:prstGeom>
              <a:ln w="28575" cap="sq">
                <a:solidFill>
                  <a:srgbClr val="000000"/>
                </a:solidFill>
                <a:miter lim="800000"/>
                <a:tailEnd w="lg" len="lg"/>
              </a:ln>
            </p:spPr>
          </p:cxnSp>
          <p:cxnSp>
            <p:nvCxnSpPr>
              <p:cNvPr id="262" name="直接连接符 261"/>
              <p:cNvCxnSpPr/>
              <p:nvPr/>
            </p:nvCxnSpPr>
            <p:spPr>
              <a:xfrm>
                <a:off x="3534541" y="4834088"/>
                <a:ext cx="1866963" cy="0"/>
              </a:xfrm>
              <a:prstGeom prst="line">
                <a:avLst/>
              </a:prstGeom>
              <a:ln w="28575" cap="sq">
                <a:solidFill>
                  <a:srgbClr val="000000"/>
                </a:solidFill>
                <a:miter lim="800000"/>
              </a:ln>
            </p:spPr>
          </p:cxnSp>
          <p:cxnSp>
            <p:nvCxnSpPr>
              <p:cNvPr id="263" name="直接连接符 262"/>
              <p:cNvCxnSpPr/>
              <p:nvPr/>
            </p:nvCxnSpPr>
            <p:spPr>
              <a:xfrm>
                <a:off x="5410878" y="4467962"/>
                <a:ext cx="1866963" cy="0"/>
              </a:xfrm>
              <a:prstGeom prst="line">
                <a:avLst/>
              </a:prstGeom>
              <a:ln w="28575" cap="sq">
                <a:solidFill>
                  <a:srgbClr val="000000"/>
                </a:solidFill>
                <a:miter lim="800000"/>
              </a:ln>
            </p:spPr>
          </p:cxnSp>
          <p:cxnSp>
            <p:nvCxnSpPr>
              <p:cNvPr id="264" name="直接连接符 263"/>
              <p:cNvCxnSpPr/>
              <p:nvPr/>
            </p:nvCxnSpPr>
            <p:spPr>
              <a:xfrm>
                <a:off x="7277841" y="4474755"/>
                <a:ext cx="0" cy="359333"/>
              </a:xfrm>
              <a:prstGeom prst="line">
                <a:avLst/>
              </a:prstGeom>
              <a:ln w="28575" cap="sq">
                <a:solidFill>
                  <a:srgbClr val="000000"/>
                </a:solidFill>
                <a:miter lim="800000"/>
              </a:ln>
            </p:spPr>
          </p:cxnSp>
          <p:cxnSp>
            <p:nvCxnSpPr>
              <p:cNvPr id="269" name="直接连接符 268"/>
              <p:cNvCxnSpPr/>
              <p:nvPr/>
            </p:nvCxnSpPr>
            <p:spPr>
              <a:xfrm>
                <a:off x="5408605" y="4469213"/>
                <a:ext cx="0" cy="359333"/>
              </a:xfrm>
              <a:prstGeom prst="line">
                <a:avLst/>
              </a:prstGeom>
              <a:ln w="28575" cap="sq">
                <a:solidFill>
                  <a:srgbClr val="000000"/>
                </a:solidFill>
                <a:miter lim="800000"/>
                <a:headEnd type="triangle" w="lg" len="lg"/>
                <a:tailEnd type="none" w="lg" len="lg"/>
              </a:ln>
            </p:spPr>
          </p:cxnSp>
        </p:grpSp>
        <p:cxnSp>
          <p:nvCxnSpPr>
            <p:cNvPr id="270" name="直接连接符 269"/>
            <p:cNvCxnSpPr/>
            <p:nvPr/>
          </p:nvCxnSpPr>
          <p:spPr>
            <a:xfrm>
              <a:off x="1303373" y="2352661"/>
              <a:ext cx="0" cy="340701"/>
            </a:xfrm>
            <a:prstGeom prst="line">
              <a:avLst/>
            </a:prstGeom>
            <a:ln w="28575" cap="sq">
              <a:solidFill>
                <a:schemeClr val="accent1"/>
              </a:solidFill>
              <a:miter lim="800000"/>
              <a:tailEnd w="lg" len="lg"/>
            </a:ln>
          </p:spPr>
        </p:cxnSp>
        <p:cxnSp>
          <p:nvCxnSpPr>
            <p:cNvPr id="271" name="直接连接符 270"/>
            <p:cNvCxnSpPr/>
            <p:nvPr/>
          </p:nvCxnSpPr>
          <p:spPr>
            <a:xfrm>
              <a:off x="4868450" y="2352660"/>
              <a:ext cx="0" cy="340701"/>
            </a:xfrm>
            <a:prstGeom prst="line">
              <a:avLst/>
            </a:prstGeom>
            <a:ln w="28575" cap="sq">
              <a:solidFill>
                <a:schemeClr val="accent1"/>
              </a:solidFill>
              <a:miter lim="800000"/>
              <a:tailEnd w="lg" len="lg"/>
            </a:ln>
          </p:spPr>
        </p:cxnSp>
        <p:cxnSp>
          <p:nvCxnSpPr>
            <p:cNvPr id="272" name="直接连接符 271"/>
            <p:cNvCxnSpPr/>
            <p:nvPr/>
          </p:nvCxnSpPr>
          <p:spPr>
            <a:xfrm>
              <a:off x="1303373" y="2498599"/>
              <a:ext cx="3565077" cy="0"/>
            </a:xfrm>
            <a:prstGeom prst="line">
              <a:avLst/>
            </a:prstGeom>
            <a:ln w="28575" cap="sq">
              <a:solidFill>
                <a:schemeClr val="accent1"/>
              </a:solidFill>
              <a:miter lim="800000"/>
              <a:headEnd type="triangle"/>
              <a:tailEnd type="triangle"/>
            </a:ln>
          </p:spPr>
        </p:cxnSp>
        <p:sp>
          <p:nvSpPr>
            <p:cNvPr id="273" name="object 81"/>
            <p:cNvSpPr txBox="1"/>
            <p:nvPr/>
          </p:nvSpPr>
          <p:spPr>
            <a:xfrm>
              <a:off x="2080663" y="2215949"/>
              <a:ext cx="2383577" cy="256480"/>
            </a:xfrm>
            <a:prstGeom prst="rect">
              <a:avLst/>
            </a:prstGeom>
          </p:spPr>
          <p:txBody>
            <a:bodyPr vert="horz" wrap="square" lIns="0" tIns="0" rIns="0" bIns="0" rtlCol="0">
              <a:spAutoFit/>
            </a:bodyPr>
            <a:lstStyle/>
            <a:p>
              <a:pPr marL="12700">
                <a:lnSpc>
                  <a:spcPts val="1975"/>
                </a:lnSpc>
              </a:pPr>
              <a:r>
                <a:rPr lang="zh-CN" altLang="en-US" sz="1895" spc="-1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控制信号生命周期</a:t>
              </a:r>
              <a:endParaRPr sz="189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4" name="object 81"/>
            <p:cNvSpPr txBox="1"/>
            <p:nvPr/>
          </p:nvSpPr>
          <p:spPr>
            <a:xfrm>
              <a:off x="2539311" y="3183100"/>
              <a:ext cx="1330896" cy="256480"/>
            </a:xfrm>
            <a:prstGeom prst="rect">
              <a:avLst/>
            </a:prstGeom>
          </p:spPr>
          <p:txBody>
            <a:bodyPr vert="horz" wrap="square" lIns="0" tIns="0" rIns="0" bIns="0" rtlCol="0">
              <a:spAutoFit/>
            </a:bodyPr>
            <a:lstStyle/>
            <a:p>
              <a:pPr marL="12700">
                <a:lnSpc>
                  <a:spcPts val="1975"/>
                </a:lnSpc>
              </a:pPr>
              <a:r>
                <a:rPr lang="zh-CN" altLang="en-US" sz="1895" spc="-1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时钟触发</a:t>
              </a:r>
              <a:endParaRPr sz="1895"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Click="0" advTm="302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wipe(left)">
                                      <p:cBhvr>
                                        <p:cTn id="7" dur="5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8"/>
                                        </p:tgtEl>
                                        <p:attrNameLst>
                                          <p:attrName>style.visibility</p:attrName>
                                        </p:attrNameLst>
                                      </p:cBhvr>
                                      <p:to>
                                        <p:strVal val="visible"/>
                                      </p:to>
                                    </p:set>
                                    <p:animEffect transition="in" filter="wipe(up)">
                                      <p:cBhvr>
                                        <p:cTn id="12" dur="500"/>
                                        <p:tgtEl>
                                          <p:spTgt spid="4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354"/>
                                        </p:tgtEl>
                                        <p:attrNameLst>
                                          <p:attrName>style.visibility</p:attrName>
                                        </p:attrNameLst>
                                      </p:cBhvr>
                                      <p:to>
                                        <p:strVal val="visible"/>
                                      </p:to>
                                    </p:set>
                                    <p:animEffect transition="in" filter="wipe(left)">
                                      <p:cBhvr>
                                        <p:cTn id="21" dur="500"/>
                                        <p:tgtEl>
                                          <p:spTgt spid="35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364"/>
                                        </p:tgtEl>
                                        <p:attrNameLst>
                                          <p:attrName>style.visibility</p:attrName>
                                        </p:attrNameLst>
                                      </p:cBhvr>
                                      <p:to>
                                        <p:strVal val="visible"/>
                                      </p:to>
                                    </p:set>
                                    <p:animEffect transition="in" filter="wipe(up)">
                                      <p:cBhvr>
                                        <p:cTn id="29" dur="500"/>
                                        <p:tgtEl>
                                          <p:spTgt spid="364"/>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right)">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wipe(down)">
                                      <p:cBhvr>
                                        <p:cTn id="48" dur="500"/>
                                        <p:tgtEl>
                                          <p:spTgt spid="235"/>
                                        </p:tgtEl>
                                      </p:cBhvr>
                                    </p:animEffect>
                                  </p:childTnLst>
                                </p:cTn>
                              </p:par>
                            </p:childTnLst>
                          </p:cTn>
                        </p:par>
                        <p:par>
                          <p:cTn id="49" fill="hold">
                            <p:stCondLst>
                              <p:cond delay="500"/>
                            </p:stCondLst>
                            <p:childTnLst>
                              <p:par>
                                <p:cTn id="50" presetID="35" presetClass="emph" presetSubtype="0" repeatCount="3000" fill="hold" nodeType="afterEffect">
                                  <p:stCondLst>
                                    <p:cond delay="0"/>
                                  </p:stCondLst>
                                  <p:childTnLst>
                                    <p:anim calcmode="discrete" valueType="str">
                                      <p:cBhvr>
                                        <p:cTn id="51" dur="1000" fill="hold"/>
                                        <p:tgtEl>
                                          <p:spTgt spid="235"/>
                                        </p:tgtEl>
                                        <p:attrNameLst>
                                          <p:attrName>style.visibility</p:attrName>
                                        </p:attrNameLst>
                                      </p:cBhvr>
                                      <p:tavLst>
                                        <p:tav tm="0">
                                          <p:val>
                                            <p:strVal val="hidden"/>
                                          </p:val>
                                        </p:tav>
                                        <p:tav tm="50000">
                                          <p:val>
                                            <p:strVal val="visible"/>
                                          </p:val>
                                        </p:tav>
                                      </p:tavLst>
                                    </p:anim>
                                  </p:childTnLst>
                                </p:cTn>
                              </p:par>
                            </p:childTnLst>
                          </p:cTn>
                        </p:par>
                        <p:par>
                          <p:cTn id="52" fill="hold">
                            <p:stCondLst>
                              <p:cond delay="1500"/>
                            </p:stCondLst>
                            <p:childTnLst>
                              <p:par>
                                <p:cTn id="53" presetID="22" presetClass="entr" presetSubtype="2" fill="hold" grpId="0" nodeType="afterEffect">
                                  <p:stCondLst>
                                    <p:cond delay="0"/>
                                  </p:stCondLst>
                                  <p:childTnLst>
                                    <p:set>
                                      <p:cBhvr>
                                        <p:cTn id="54" dur="1" fill="hold">
                                          <p:stCondLst>
                                            <p:cond delay="0"/>
                                          </p:stCondLst>
                                        </p:cTn>
                                        <p:tgtEl>
                                          <p:spTgt spid="363"/>
                                        </p:tgtEl>
                                        <p:attrNameLst>
                                          <p:attrName>style.visibility</p:attrName>
                                        </p:attrNameLst>
                                      </p:cBhvr>
                                      <p:to>
                                        <p:strVal val="visible"/>
                                      </p:to>
                                    </p:set>
                                    <p:animEffect transition="in" filter="wipe(right)">
                                      <p:cBhvr>
                                        <p:cTn id="55" dur="500"/>
                                        <p:tgtEl>
                                          <p:spTgt spid="363"/>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57"/>
                                        </p:tgtEl>
                                        <p:attrNameLst>
                                          <p:attrName>style.visibility</p:attrName>
                                        </p:attrNameLst>
                                      </p:cBhvr>
                                      <p:to>
                                        <p:strVal val="visible"/>
                                      </p:to>
                                    </p:set>
                                    <p:animEffect transition="in" filter="wipe(right)">
                                      <p:cBhvr>
                                        <p:cTn id="58" dur="500"/>
                                        <p:tgtEl>
                                          <p:spTgt spid="35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0"/>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6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22"/>
                                        </p:tgtEl>
                                        <p:attrNameLst>
                                          <p:attrName>style.visibility</p:attrName>
                                        </p:attrNameLst>
                                      </p:cBhvr>
                                      <p:to>
                                        <p:strVal val="visible"/>
                                      </p:to>
                                    </p:set>
                                    <p:animEffect transition="in" filter="wipe(left)">
                                      <p:cBhvr>
                                        <p:cTn id="77" dur="500"/>
                                        <p:tgtEl>
                                          <p:spTgt spid="4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67"/>
                                        </p:tgtEl>
                                        <p:attrNameLst>
                                          <p:attrName>style.visibility</p:attrName>
                                        </p:attrNameLst>
                                      </p:cBhvr>
                                      <p:to>
                                        <p:strVal val="visible"/>
                                      </p:to>
                                    </p:set>
                                    <p:animEffect transition="in" filter="wipe(up)">
                                      <p:cBhvr>
                                        <p:cTn id="82" dur="500"/>
                                        <p:tgtEl>
                                          <p:spTgt spid="36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2" fill="hold"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nodeType="clickEffect">
                                  <p:stCondLst>
                                    <p:cond delay="0"/>
                                  </p:stCondLst>
                                  <p:childTnLst>
                                    <p:set>
                                      <p:cBhvr>
                                        <p:cTn id="96" dur="1" fill="hold">
                                          <p:stCondLst>
                                            <p:cond delay="0"/>
                                          </p:stCondLst>
                                        </p:cTn>
                                        <p:tgtEl>
                                          <p:spTgt spid="379"/>
                                        </p:tgtEl>
                                        <p:attrNameLst>
                                          <p:attrName>style.visibility</p:attrName>
                                        </p:attrNameLst>
                                      </p:cBhvr>
                                      <p:to>
                                        <p:strVal val="visible"/>
                                      </p:to>
                                    </p:set>
                                    <p:animEffect transition="in" filter="wipe(up)">
                                      <p:cBhvr>
                                        <p:cTn id="97" dur="500"/>
                                        <p:tgtEl>
                                          <p:spTgt spid="37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44"/>
                                        </p:tgtEl>
                                        <p:attrNameLst>
                                          <p:attrName>style.visibility</p:attrName>
                                        </p:attrNameLst>
                                      </p:cBhvr>
                                      <p:to>
                                        <p:strVal val="visible"/>
                                      </p:to>
                                    </p:set>
                                    <p:animEffect transition="in" filter="wipe(down)">
                                      <p:cBhvr>
                                        <p:cTn id="102" dur="500"/>
                                        <p:tgtEl>
                                          <p:spTgt spid="244"/>
                                        </p:tgtEl>
                                      </p:cBhvr>
                                    </p:animEffect>
                                  </p:childTnLst>
                                </p:cTn>
                              </p:par>
                            </p:childTnLst>
                          </p:cTn>
                        </p:par>
                        <p:par>
                          <p:cTn id="103" fill="hold">
                            <p:stCondLst>
                              <p:cond delay="500"/>
                            </p:stCondLst>
                            <p:childTnLst>
                              <p:par>
                                <p:cTn id="104" presetID="35" presetClass="emph" presetSubtype="0" repeatCount="3000" fill="hold" nodeType="afterEffect">
                                  <p:stCondLst>
                                    <p:cond delay="0"/>
                                  </p:stCondLst>
                                  <p:childTnLst>
                                    <p:anim calcmode="discrete" valueType="str">
                                      <p:cBhvr>
                                        <p:cTn id="105" dur="1000" fill="hold"/>
                                        <p:tgtEl>
                                          <p:spTgt spid="244"/>
                                        </p:tgtEl>
                                        <p:attrNameLst>
                                          <p:attrName>style.visibility</p:attrName>
                                        </p:attrNameLst>
                                      </p:cBhvr>
                                      <p:tavLst>
                                        <p:tav tm="0">
                                          <p:val>
                                            <p:strVal val="hidden"/>
                                          </p:val>
                                        </p:tav>
                                        <p:tav tm="50000">
                                          <p:val>
                                            <p:strVal val="visible"/>
                                          </p:val>
                                        </p:tav>
                                      </p:tavLst>
                                    </p:anim>
                                  </p:childTnLst>
                                </p:cTn>
                              </p:par>
                            </p:childTnLst>
                          </p:cTn>
                        </p:par>
                        <p:par>
                          <p:cTn id="106" fill="hold">
                            <p:stCondLst>
                              <p:cond delay="1500"/>
                            </p:stCondLst>
                            <p:childTnLst>
                              <p:par>
                                <p:cTn id="107" presetID="22" presetClass="entr" presetSubtype="1" fill="hold" grpId="0" nodeType="afterEffect">
                                  <p:stCondLst>
                                    <p:cond delay="0"/>
                                  </p:stCondLst>
                                  <p:childTnLst>
                                    <p:set>
                                      <p:cBhvr>
                                        <p:cTn id="108" dur="1" fill="hold">
                                          <p:stCondLst>
                                            <p:cond delay="0"/>
                                          </p:stCondLst>
                                        </p:cTn>
                                        <p:tgtEl>
                                          <p:spTgt spid="378"/>
                                        </p:tgtEl>
                                        <p:attrNameLst>
                                          <p:attrName>style.visibility</p:attrName>
                                        </p:attrNameLst>
                                      </p:cBhvr>
                                      <p:to>
                                        <p:strVal val="visible"/>
                                      </p:to>
                                    </p:set>
                                    <p:animEffect transition="in" filter="wipe(up)">
                                      <p:cBhvr>
                                        <p:cTn id="109" dur="500"/>
                                        <p:tgtEl>
                                          <p:spTgt spid="378"/>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nodeType="clickEffect">
                                  <p:stCondLst>
                                    <p:cond delay="0"/>
                                  </p:stCondLst>
                                  <p:childTnLst>
                                    <p:set>
                                      <p:cBhvr>
                                        <p:cTn id="113" dur="1" fill="hold">
                                          <p:stCondLst>
                                            <p:cond delay="0"/>
                                          </p:stCondLst>
                                        </p:cTn>
                                        <p:tgtEl>
                                          <p:spTgt spid="367"/>
                                        </p:tgtEl>
                                        <p:attrNameLst>
                                          <p:attrName>style.visibility</p:attrName>
                                        </p:attrNameLst>
                                      </p:cBhvr>
                                      <p:to>
                                        <p:strVal val="hidden"/>
                                      </p:to>
                                    </p:set>
                                  </p:childTnLst>
                                </p:cTn>
                              </p:par>
                              <p:par>
                                <p:cTn id="114" presetID="1" presetClass="exit" presetSubtype="0" fill="hold" nodeType="withEffect">
                                  <p:stCondLst>
                                    <p:cond delay="0"/>
                                  </p:stCondLst>
                                  <p:childTnLst>
                                    <p:set>
                                      <p:cBhvr>
                                        <p:cTn id="115" dur="1" fill="hold">
                                          <p:stCondLst>
                                            <p:cond delay="0"/>
                                          </p:stCondLst>
                                        </p:cTn>
                                        <p:tgtEl>
                                          <p:spTgt spid="24"/>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37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23"/>
                                        </p:tgtEl>
                                        <p:attrNameLst>
                                          <p:attrName>style.visibility</p:attrName>
                                        </p:attrNameLst>
                                      </p:cBhvr>
                                      <p:to>
                                        <p:strVal val="visible"/>
                                      </p:to>
                                    </p:set>
                                    <p:animEffect transition="in" filter="wipe(left)">
                                      <p:cBhvr>
                                        <p:cTn id="122" dur="500"/>
                                        <p:tgtEl>
                                          <p:spTgt spid="42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407"/>
                                        </p:tgtEl>
                                        <p:attrNameLst>
                                          <p:attrName>style.visibility</p:attrName>
                                        </p:attrNameLst>
                                      </p:cBhvr>
                                      <p:to>
                                        <p:strVal val="visible"/>
                                      </p:to>
                                    </p:set>
                                    <p:animEffect transition="in" filter="wipe(down)">
                                      <p:cBhvr>
                                        <p:cTn id="137" dur="500"/>
                                        <p:tgtEl>
                                          <p:spTgt spid="40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402"/>
                                        </p:tgtEl>
                                        <p:attrNameLst>
                                          <p:attrName>style.visibility</p:attrName>
                                        </p:attrNameLst>
                                      </p:cBhvr>
                                      <p:to>
                                        <p:strVal val="visible"/>
                                      </p:to>
                                    </p:set>
                                    <p:animEffect transition="in" filter="wipe(right)">
                                      <p:cBhvr>
                                        <p:cTn id="142" dur="500"/>
                                        <p:tgtEl>
                                          <p:spTgt spid="402"/>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2" fill="hold" grpId="0" nodeType="clickEffect">
                                  <p:stCondLst>
                                    <p:cond delay="0"/>
                                  </p:stCondLst>
                                  <p:childTnLst>
                                    <p:set>
                                      <p:cBhvr>
                                        <p:cTn id="146" dur="1" fill="hold">
                                          <p:stCondLst>
                                            <p:cond delay="0"/>
                                          </p:stCondLst>
                                        </p:cTn>
                                        <p:tgtEl>
                                          <p:spTgt spid="365"/>
                                        </p:tgtEl>
                                        <p:attrNameLst>
                                          <p:attrName>style.visibility</p:attrName>
                                        </p:attrNameLst>
                                      </p:cBhvr>
                                      <p:to>
                                        <p:strVal val="visible"/>
                                      </p:to>
                                    </p:set>
                                    <p:animEffect transition="in" filter="wipe(right)">
                                      <p:cBhvr>
                                        <p:cTn id="147" dur="500"/>
                                        <p:tgtEl>
                                          <p:spTgt spid="365"/>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25"/>
                                        </p:tgtEl>
                                        <p:attrNameLst>
                                          <p:attrName>style.visibility</p:attrName>
                                        </p:attrNameLst>
                                      </p:cBhvr>
                                      <p:to>
                                        <p:strVal val="visible"/>
                                      </p:to>
                                    </p:set>
                                    <p:animEffect transition="in" filter="wipe(up)">
                                      <p:cBhvr>
                                        <p:cTn id="151" dur="500"/>
                                        <p:tgtEl>
                                          <p:spTgt spid="2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388"/>
                                        </p:tgtEl>
                                        <p:attrNameLst>
                                          <p:attrName>style.visibility</p:attrName>
                                        </p:attrNameLst>
                                      </p:cBhvr>
                                      <p:to>
                                        <p:strVal val="visible"/>
                                      </p:to>
                                    </p:set>
                                    <p:animEffect transition="in" filter="wipe(left)">
                                      <p:cBhvr>
                                        <p:cTn id="156" dur="500"/>
                                        <p:tgtEl>
                                          <p:spTgt spid="38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391"/>
                                        </p:tgtEl>
                                        <p:attrNameLst>
                                          <p:attrName>style.visibility</p:attrName>
                                        </p:attrNameLst>
                                      </p:cBhvr>
                                      <p:to>
                                        <p:strVal val="visible"/>
                                      </p:to>
                                    </p:set>
                                    <p:animEffect transition="in" filter="wipe(left)">
                                      <p:cBhvr>
                                        <p:cTn id="161" dur="500"/>
                                        <p:tgtEl>
                                          <p:spTgt spid="39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81"/>
                                        </p:tgtEl>
                                        <p:attrNameLst>
                                          <p:attrName>style.visibility</p:attrName>
                                        </p:attrNameLst>
                                      </p:cBhvr>
                                      <p:to>
                                        <p:strVal val="visible"/>
                                      </p:to>
                                    </p:set>
                                    <p:animEffect transition="in" filter="wipe(left)">
                                      <p:cBhvr>
                                        <p:cTn id="166" dur="500"/>
                                        <p:tgtEl>
                                          <p:spTgt spid="381"/>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nodeType="click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down)">
                                      <p:cBhvr>
                                        <p:cTn id="171" dur="500"/>
                                        <p:tgtEl>
                                          <p:spTgt spid="36"/>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nodeType="clickEffect">
                                  <p:stCondLst>
                                    <p:cond delay="0"/>
                                  </p:stCondLst>
                                  <p:childTnLst>
                                    <p:set>
                                      <p:cBhvr>
                                        <p:cTn id="175" dur="1" fill="hold">
                                          <p:stCondLst>
                                            <p:cond delay="0"/>
                                          </p:stCondLst>
                                        </p:cTn>
                                        <p:tgtEl>
                                          <p:spTgt spid="247"/>
                                        </p:tgtEl>
                                        <p:attrNameLst>
                                          <p:attrName>style.visibility</p:attrName>
                                        </p:attrNameLst>
                                      </p:cBhvr>
                                      <p:to>
                                        <p:strVal val="visible"/>
                                      </p:to>
                                    </p:set>
                                    <p:animEffect transition="in" filter="wipe(down)">
                                      <p:cBhvr>
                                        <p:cTn id="176" dur="500"/>
                                        <p:tgtEl>
                                          <p:spTgt spid="247"/>
                                        </p:tgtEl>
                                      </p:cBhvr>
                                    </p:animEffect>
                                  </p:childTnLst>
                                </p:cTn>
                              </p:par>
                            </p:childTnLst>
                          </p:cTn>
                        </p:par>
                        <p:par>
                          <p:cTn id="177" fill="hold">
                            <p:stCondLst>
                              <p:cond delay="500"/>
                            </p:stCondLst>
                            <p:childTnLst>
                              <p:par>
                                <p:cTn id="178" presetID="35" presetClass="emph" presetSubtype="0" repeatCount="3000" fill="hold" nodeType="afterEffect">
                                  <p:stCondLst>
                                    <p:cond delay="0"/>
                                  </p:stCondLst>
                                  <p:childTnLst>
                                    <p:anim calcmode="discrete" valueType="str">
                                      <p:cBhvr>
                                        <p:cTn id="179" dur="1000" fill="hold"/>
                                        <p:tgtEl>
                                          <p:spTgt spid="247"/>
                                        </p:tgtEl>
                                        <p:attrNameLst>
                                          <p:attrName>style.visibility</p:attrName>
                                        </p:attrNameLst>
                                      </p:cBhvr>
                                      <p:tavLst>
                                        <p:tav tm="0">
                                          <p:val>
                                            <p:strVal val="hidden"/>
                                          </p:val>
                                        </p:tav>
                                        <p:tav tm="50000">
                                          <p:val>
                                            <p:strVal val="visible"/>
                                          </p:val>
                                        </p:tav>
                                      </p:tavLst>
                                    </p:anim>
                                  </p:childTnLst>
                                </p:cTn>
                              </p:par>
                            </p:childTnLst>
                          </p:cTn>
                        </p:par>
                        <p:par>
                          <p:cTn id="180" fill="hold">
                            <p:stCondLst>
                              <p:cond delay="1500"/>
                            </p:stCondLst>
                            <p:childTnLst>
                              <p:par>
                                <p:cTn id="181" presetID="22" presetClass="entr" presetSubtype="2" fill="hold" grpId="0" nodeType="afterEffect">
                                  <p:stCondLst>
                                    <p:cond delay="0"/>
                                  </p:stCondLst>
                                  <p:childTnLst>
                                    <p:set>
                                      <p:cBhvr>
                                        <p:cTn id="182" dur="1" fill="hold">
                                          <p:stCondLst>
                                            <p:cond delay="0"/>
                                          </p:stCondLst>
                                        </p:cTn>
                                        <p:tgtEl>
                                          <p:spTgt spid="405"/>
                                        </p:tgtEl>
                                        <p:attrNameLst>
                                          <p:attrName>style.visibility</p:attrName>
                                        </p:attrNameLst>
                                      </p:cBhvr>
                                      <p:to>
                                        <p:strVal val="visible"/>
                                      </p:to>
                                    </p:set>
                                    <p:animEffect transition="in" filter="wipe(right)">
                                      <p:cBhvr>
                                        <p:cTn id="183" dur="500"/>
                                        <p:tgtEl>
                                          <p:spTgt spid="405"/>
                                        </p:tgtEl>
                                      </p:cBhvr>
                                    </p:animEffect>
                                  </p:childTnLst>
                                </p:cTn>
                              </p:par>
                              <p:par>
                                <p:cTn id="184" presetID="22" presetClass="entr" presetSubtype="8" fill="hold" grpId="0" nodeType="withEffect">
                                  <p:stCondLst>
                                    <p:cond delay="0"/>
                                  </p:stCondLst>
                                  <p:childTnLst>
                                    <p:set>
                                      <p:cBhvr>
                                        <p:cTn id="185" dur="1" fill="hold">
                                          <p:stCondLst>
                                            <p:cond delay="0"/>
                                          </p:stCondLst>
                                        </p:cTn>
                                        <p:tgtEl>
                                          <p:spTgt spid="392"/>
                                        </p:tgtEl>
                                        <p:attrNameLst>
                                          <p:attrName>style.visibility</p:attrName>
                                        </p:attrNameLst>
                                      </p:cBhvr>
                                      <p:to>
                                        <p:strVal val="visible"/>
                                      </p:to>
                                    </p:set>
                                    <p:animEffect transition="in" filter="wipe(left)">
                                      <p:cBhvr>
                                        <p:cTn id="186" dur="500"/>
                                        <p:tgtEl>
                                          <p:spTgt spid="392"/>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26"/>
                                        </p:tgtEl>
                                        <p:attrNameLst>
                                          <p:attrName>style.visibility</p:attrName>
                                        </p:attrNameLst>
                                      </p:cBhvr>
                                      <p:to>
                                        <p:strVal val="hidden"/>
                                      </p:to>
                                    </p:set>
                                  </p:childTnLst>
                                </p:cTn>
                              </p:par>
                              <p:par>
                                <p:cTn id="191" presetID="1" presetClass="exit" presetSubtype="0" fill="hold" grpId="1" nodeType="withEffect">
                                  <p:stCondLst>
                                    <p:cond delay="0"/>
                                  </p:stCondLst>
                                  <p:childTnLst>
                                    <p:set>
                                      <p:cBhvr>
                                        <p:cTn id="192" dur="1" fill="hold">
                                          <p:stCondLst>
                                            <p:cond delay="0"/>
                                          </p:stCondLst>
                                        </p:cTn>
                                        <p:tgtEl>
                                          <p:spTgt spid="407"/>
                                        </p:tgtEl>
                                        <p:attrNameLst>
                                          <p:attrName>style.visibility</p:attrName>
                                        </p:attrNameLst>
                                      </p:cBhvr>
                                      <p:to>
                                        <p:strVal val="hidden"/>
                                      </p:to>
                                    </p:set>
                                  </p:childTnLst>
                                </p:cTn>
                              </p:par>
                              <p:par>
                                <p:cTn id="193" presetID="1" presetClass="exit" presetSubtype="0" fill="hold" grpId="1" nodeType="withEffect">
                                  <p:stCondLst>
                                    <p:cond delay="0"/>
                                  </p:stCondLst>
                                  <p:childTnLst>
                                    <p:set>
                                      <p:cBhvr>
                                        <p:cTn id="194" dur="1" fill="hold">
                                          <p:stCondLst>
                                            <p:cond delay="0"/>
                                          </p:stCondLst>
                                        </p:cTn>
                                        <p:tgtEl>
                                          <p:spTgt spid="402"/>
                                        </p:tgtEl>
                                        <p:attrNameLst>
                                          <p:attrName>style.visibility</p:attrName>
                                        </p:attrNameLst>
                                      </p:cBhvr>
                                      <p:to>
                                        <p:strVal val="hidden"/>
                                      </p:to>
                                    </p:set>
                                  </p:childTnLst>
                                </p:cTn>
                              </p:par>
                            </p:childTnLst>
                          </p:cTn>
                        </p:par>
                        <p:par>
                          <p:cTn id="195" fill="hold">
                            <p:stCondLst>
                              <p:cond delay="0"/>
                            </p:stCondLst>
                            <p:childTnLst>
                              <p:par>
                                <p:cTn id="196" presetID="1" presetClass="exit" presetSubtype="0" fill="hold" nodeType="afterEffect">
                                  <p:stCondLst>
                                    <p:cond delay="0"/>
                                  </p:stCondLst>
                                  <p:childTnLst>
                                    <p:set>
                                      <p:cBhvr>
                                        <p:cTn id="197" dur="1" fill="hold">
                                          <p:stCondLst>
                                            <p:cond delay="0"/>
                                          </p:stCondLst>
                                        </p:cTn>
                                        <p:tgtEl>
                                          <p:spTgt spid="25"/>
                                        </p:tgtEl>
                                        <p:attrNameLst>
                                          <p:attrName>style.visibility</p:attrName>
                                        </p:attrNameLst>
                                      </p:cBhvr>
                                      <p:to>
                                        <p:strVal val="hidden"/>
                                      </p:to>
                                    </p:set>
                                  </p:childTnLst>
                                </p:cTn>
                              </p:par>
                              <p:par>
                                <p:cTn id="198" presetID="1" presetClass="exit" presetSubtype="0" fill="hold" grpId="1" nodeType="withEffect">
                                  <p:stCondLst>
                                    <p:cond delay="0"/>
                                  </p:stCondLst>
                                  <p:childTnLst>
                                    <p:set>
                                      <p:cBhvr>
                                        <p:cTn id="199" dur="1" fill="hold">
                                          <p:stCondLst>
                                            <p:cond delay="0"/>
                                          </p:stCondLst>
                                        </p:cTn>
                                        <p:tgtEl>
                                          <p:spTgt spid="388"/>
                                        </p:tgtEl>
                                        <p:attrNameLst>
                                          <p:attrName>style.visibility</p:attrName>
                                        </p:attrNameLst>
                                      </p:cBhvr>
                                      <p:to>
                                        <p:strVal val="hidden"/>
                                      </p:to>
                                    </p:set>
                                  </p:childTnLst>
                                </p:cTn>
                              </p:par>
                              <p:par>
                                <p:cTn id="200" presetID="1" presetClass="exit" presetSubtype="0" fill="hold" grpId="1" nodeType="withEffect">
                                  <p:stCondLst>
                                    <p:cond delay="0"/>
                                  </p:stCondLst>
                                  <p:childTnLst>
                                    <p:set>
                                      <p:cBhvr>
                                        <p:cTn id="201" dur="1" fill="hold">
                                          <p:stCondLst>
                                            <p:cond delay="0"/>
                                          </p:stCondLst>
                                        </p:cTn>
                                        <p:tgtEl>
                                          <p:spTgt spid="391"/>
                                        </p:tgtEl>
                                        <p:attrNameLst>
                                          <p:attrName>style.visibility</p:attrName>
                                        </p:attrNameLst>
                                      </p:cBhvr>
                                      <p:to>
                                        <p:strVal val="hidden"/>
                                      </p:to>
                                    </p:set>
                                  </p:childTnLst>
                                </p:cTn>
                              </p:par>
                              <p:par>
                                <p:cTn id="202" presetID="1" presetClass="exit" presetSubtype="0" fill="hold" nodeType="withEffect">
                                  <p:stCondLst>
                                    <p:cond delay="0"/>
                                  </p:stCondLst>
                                  <p:childTnLst>
                                    <p:set>
                                      <p:cBhvr>
                                        <p:cTn id="203" dur="1" fill="hold">
                                          <p:stCondLst>
                                            <p:cond delay="0"/>
                                          </p:stCondLst>
                                        </p:cTn>
                                        <p:tgtEl>
                                          <p:spTgt spid="381"/>
                                        </p:tgtEl>
                                        <p:attrNameLst>
                                          <p:attrName>style.visibility</p:attrName>
                                        </p:attrNameLst>
                                      </p:cBhvr>
                                      <p:to>
                                        <p:strVal val="hidden"/>
                                      </p:to>
                                    </p:set>
                                  </p:childTnLst>
                                </p:cTn>
                              </p:par>
                              <p:par>
                                <p:cTn id="204" presetID="1" presetClass="exit" presetSubtype="0" fill="hold" nodeType="withEffect">
                                  <p:stCondLst>
                                    <p:cond delay="0"/>
                                  </p:stCondLst>
                                  <p:childTnLst>
                                    <p:set>
                                      <p:cBhvr>
                                        <p:cTn id="205" dur="1" fill="hold">
                                          <p:stCondLst>
                                            <p:cond delay="0"/>
                                          </p:stCondLst>
                                        </p:cTn>
                                        <p:tgtEl>
                                          <p:spTgt spid="36"/>
                                        </p:tgtEl>
                                        <p:attrNameLst>
                                          <p:attrName>style.visibility</p:attrName>
                                        </p:attrNameLst>
                                      </p:cBhvr>
                                      <p:to>
                                        <p:strVal val="hidden"/>
                                      </p:to>
                                    </p:set>
                                  </p:childTnLst>
                                </p:cTn>
                              </p:par>
                              <p:par>
                                <p:cTn id="206" presetID="1" presetClass="exit" presetSubtype="0" fill="hold" nodeType="withEffect">
                                  <p:stCondLst>
                                    <p:cond delay="0"/>
                                  </p:stCondLst>
                                  <p:childTnLst>
                                    <p:set>
                                      <p:cBhvr>
                                        <p:cTn id="207" dur="1" fill="hold">
                                          <p:stCondLst>
                                            <p:cond delay="0"/>
                                          </p:stCondLst>
                                        </p:cTn>
                                        <p:tgtEl>
                                          <p:spTgt spid="44"/>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424"/>
                                        </p:tgtEl>
                                        <p:attrNameLst>
                                          <p:attrName>style.visibility</p:attrName>
                                        </p:attrNameLst>
                                      </p:cBhvr>
                                      <p:to>
                                        <p:strVal val="visible"/>
                                      </p:to>
                                    </p:set>
                                    <p:animEffect transition="in" filter="wipe(left)">
                                      <p:cBhvr>
                                        <p:cTn id="212" dur="500"/>
                                        <p:tgtEl>
                                          <p:spTgt spid="424"/>
                                        </p:tgtEl>
                                      </p:cBhvr>
                                    </p:animEffect>
                                  </p:childTnLst>
                                </p:cTn>
                              </p:par>
                            </p:childTnLst>
                          </p:cTn>
                        </p:par>
                      </p:childTnLst>
                    </p:cTn>
                  </p:par>
                  <p:par>
                    <p:cTn id="213" fill="hold">
                      <p:stCondLst>
                        <p:cond delay="indefinite"/>
                      </p:stCondLst>
                      <p:childTnLst>
                        <p:par>
                          <p:cTn id="214" fill="hold">
                            <p:stCondLst>
                              <p:cond delay="0"/>
                            </p:stCondLst>
                            <p:childTnLst>
                              <p:par>
                                <p:cTn id="215" presetID="22" presetClass="entr" presetSubtype="4" fill="hold" nodeType="clickEffect">
                                  <p:stCondLst>
                                    <p:cond delay="0"/>
                                  </p:stCondLst>
                                  <p:childTnLst>
                                    <p:set>
                                      <p:cBhvr>
                                        <p:cTn id="216" dur="1" fill="hold">
                                          <p:stCondLst>
                                            <p:cond delay="0"/>
                                          </p:stCondLst>
                                        </p:cTn>
                                        <p:tgtEl>
                                          <p:spTgt spid="63"/>
                                        </p:tgtEl>
                                        <p:attrNameLst>
                                          <p:attrName>style.visibility</p:attrName>
                                        </p:attrNameLst>
                                      </p:cBhvr>
                                      <p:to>
                                        <p:strVal val="visible"/>
                                      </p:to>
                                    </p:set>
                                    <p:animEffect transition="in" filter="wipe(down)">
                                      <p:cBhvr>
                                        <p:cTn id="217" dur="500"/>
                                        <p:tgtEl>
                                          <p:spTgt spid="63"/>
                                        </p:tgtEl>
                                      </p:cBhvr>
                                    </p:animEffect>
                                  </p:childTnLst>
                                </p:cTn>
                              </p:par>
                            </p:childTnLst>
                          </p:cTn>
                        </p:par>
                      </p:childTnLst>
                    </p:cTn>
                  </p:par>
                  <p:par>
                    <p:cTn id="218" fill="hold">
                      <p:stCondLst>
                        <p:cond delay="indefinite"/>
                      </p:stCondLst>
                      <p:childTnLst>
                        <p:par>
                          <p:cTn id="219" fill="hold">
                            <p:stCondLst>
                              <p:cond delay="0"/>
                            </p:stCondLst>
                            <p:childTnLst>
                              <p:par>
                                <p:cTn id="220" presetID="22" presetClass="entr" presetSubtype="8" fill="hold" nodeType="clickEffect">
                                  <p:stCondLst>
                                    <p:cond delay="0"/>
                                  </p:stCondLst>
                                  <p:childTnLst>
                                    <p:set>
                                      <p:cBhvr>
                                        <p:cTn id="221" dur="1" fill="hold">
                                          <p:stCondLst>
                                            <p:cond delay="0"/>
                                          </p:stCondLst>
                                        </p:cTn>
                                        <p:tgtEl>
                                          <p:spTgt spid="57"/>
                                        </p:tgtEl>
                                        <p:attrNameLst>
                                          <p:attrName>style.visibility</p:attrName>
                                        </p:attrNameLst>
                                      </p:cBhvr>
                                      <p:to>
                                        <p:strVal val="visible"/>
                                      </p:to>
                                    </p:set>
                                    <p:animEffect transition="in" filter="wipe(left)">
                                      <p:cBhvr>
                                        <p:cTn id="222" dur="500"/>
                                        <p:tgtEl>
                                          <p:spTgt spid="57"/>
                                        </p:tgtEl>
                                      </p:cBhvr>
                                    </p:animEffect>
                                  </p:childTnLst>
                                </p:cTn>
                              </p:par>
                            </p:childTnLst>
                          </p:cTn>
                        </p:par>
                      </p:childTnLst>
                    </p:cTn>
                  </p:par>
                  <p:par>
                    <p:cTn id="223" fill="hold">
                      <p:stCondLst>
                        <p:cond delay="indefinite"/>
                      </p:stCondLst>
                      <p:childTnLst>
                        <p:par>
                          <p:cTn id="224" fill="hold">
                            <p:stCondLst>
                              <p:cond delay="0"/>
                            </p:stCondLst>
                            <p:childTnLst>
                              <p:par>
                                <p:cTn id="225" presetID="22" presetClass="entr" presetSubtype="8" fill="hold" grpId="0" nodeType="click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wipe(left)">
                                      <p:cBhvr>
                                        <p:cTn id="227" dur="500"/>
                                        <p:tgtEl>
                                          <p:spTgt spid="413"/>
                                        </p:tgtEl>
                                      </p:cBhvr>
                                    </p:animEffect>
                                  </p:childTnLst>
                                </p:cTn>
                              </p:par>
                            </p:childTnLst>
                          </p:cTn>
                        </p:par>
                      </p:childTnLst>
                    </p:cTn>
                  </p:par>
                  <p:par>
                    <p:cTn id="228" fill="hold">
                      <p:stCondLst>
                        <p:cond delay="indefinite"/>
                      </p:stCondLst>
                      <p:childTnLst>
                        <p:par>
                          <p:cTn id="229" fill="hold">
                            <p:stCondLst>
                              <p:cond delay="0"/>
                            </p:stCondLst>
                            <p:childTnLst>
                              <p:par>
                                <p:cTn id="230" presetID="22" presetClass="entr" presetSubtype="8" fill="hold" grpId="0" nodeType="clickEffect">
                                  <p:stCondLst>
                                    <p:cond delay="0"/>
                                  </p:stCondLst>
                                  <p:childTnLst>
                                    <p:set>
                                      <p:cBhvr>
                                        <p:cTn id="231" dur="1" fill="hold">
                                          <p:stCondLst>
                                            <p:cond delay="0"/>
                                          </p:stCondLst>
                                        </p:cTn>
                                        <p:tgtEl>
                                          <p:spTgt spid="411"/>
                                        </p:tgtEl>
                                        <p:attrNameLst>
                                          <p:attrName>style.visibility</p:attrName>
                                        </p:attrNameLst>
                                      </p:cBhvr>
                                      <p:to>
                                        <p:strVal val="visible"/>
                                      </p:to>
                                    </p:set>
                                    <p:animEffect transition="in" filter="wipe(left)">
                                      <p:cBhvr>
                                        <p:cTn id="232" dur="500"/>
                                        <p:tgtEl>
                                          <p:spTgt spid="411"/>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2" fill="hold" nodeType="click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wipe(right)">
                                      <p:cBhvr>
                                        <p:cTn id="237" dur="500"/>
                                        <p:tgtEl>
                                          <p:spTgt spid="60"/>
                                        </p:tgtEl>
                                      </p:cBhvr>
                                    </p:animEffect>
                                  </p:childTnLst>
                                </p:cTn>
                              </p:par>
                            </p:childTnLst>
                          </p:cTn>
                        </p:par>
                      </p:childTnLst>
                    </p:cTn>
                  </p:par>
                  <p:par>
                    <p:cTn id="238" fill="hold">
                      <p:stCondLst>
                        <p:cond delay="indefinite"/>
                      </p:stCondLst>
                      <p:childTnLst>
                        <p:par>
                          <p:cTn id="239" fill="hold">
                            <p:stCondLst>
                              <p:cond delay="0"/>
                            </p:stCondLst>
                            <p:childTnLst>
                              <p:par>
                                <p:cTn id="240" presetID="22" presetClass="entr" presetSubtype="4" fill="hold" nodeType="clickEffect">
                                  <p:stCondLst>
                                    <p:cond delay="0"/>
                                  </p:stCondLst>
                                  <p:childTnLst>
                                    <p:set>
                                      <p:cBhvr>
                                        <p:cTn id="241" dur="1" fill="hold">
                                          <p:stCondLst>
                                            <p:cond delay="0"/>
                                          </p:stCondLst>
                                        </p:cTn>
                                        <p:tgtEl>
                                          <p:spTgt spid="250"/>
                                        </p:tgtEl>
                                        <p:attrNameLst>
                                          <p:attrName>style.visibility</p:attrName>
                                        </p:attrNameLst>
                                      </p:cBhvr>
                                      <p:to>
                                        <p:strVal val="visible"/>
                                      </p:to>
                                    </p:set>
                                    <p:animEffect transition="in" filter="wipe(down)">
                                      <p:cBhvr>
                                        <p:cTn id="242" dur="500"/>
                                        <p:tgtEl>
                                          <p:spTgt spid="250"/>
                                        </p:tgtEl>
                                      </p:cBhvr>
                                    </p:animEffect>
                                  </p:childTnLst>
                                </p:cTn>
                              </p:par>
                            </p:childTnLst>
                          </p:cTn>
                        </p:par>
                        <p:par>
                          <p:cTn id="243" fill="hold">
                            <p:stCondLst>
                              <p:cond delay="500"/>
                            </p:stCondLst>
                            <p:childTnLst>
                              <p:par>
                                <p:cTn id="244" presetID="35" presetClass="emph" presetSubtype="0" repeatCount="3000" fill="hold" nodeType="afterEffect">
                                  <p:stCondLst>
                                    <p:cond delay="0"/>
                                  </p:stCondLst>
                                  <p:childTnLst>
                                    <p:anim calcmode="discrete" valueType="str">
                                      <p:cBhvr>
                                        <p:cTn id="245" dur="1000" fill="hold"/>
                                        <p:tgtEl>
                                          <p:spTgt spid="250"/>
                                        </p:tgtEl>
                                        <p:attrNameLst>
                                          <p:attrName>style.visibility</p:attrName>
                                        </p:attrNameLst>
                                      </p:cBhvr>
                                      <p:tavLst>
                                        <p:tav tm="0">
                                          <p:val>
                                            <p:strVal val="hidden"/>
                                          </p:val>
                                        </p:tav>
                                        <p:tav tm="50000">
                                          <p:val>
                                            <p:strVal val="visible"/>
                                          </p:val>
                                        </p:tav>
                                      </p:tavLst>
                                    </p:anim>
                                  </p:childTnLst>
                                </p:cTn>
                              </p:par>
                            </p:childTnLst>
                          </p:cTn>
                        </p:par>
                        <p:par>
                          <p:cTn id="246" fill="hold">
                            <p:stCondLst>
                              <p:cond delay="1500"/>
                            </p:stCondLst>
                            <p:childTnLst>
                              <p:par>
                                <p:cTn id="247" presetID="22" presetClass="entr" presetSubtype="8" fill="hold" grpId="0" nodeType="afterEffect">
                                  <p:stCondLst>
                                    <p:cond delay="0"/>
                                  </p:stCondLst>
                                  <p:childTnLst>
                                    <p:set>
                                      <p:cBhvr>
                                        <p:cTn id="248" dur="1" fill="hold">
                                          <p:stCondLst>
                                            <p:cond delay="0"/>
                                          </p:stCondLst>
                                        </p:cTn>
                                        <p:tgtEl>
                                          <p:spTgt spid="410"/>
                                        </p:tgtEl>
                                        <p:attrNameLst>
                                          <p:attrName>style.visibility</p:attrName>
                                        </p:attrNameLst>
                                      </p:cBhvr>
                                      <p:to>
                                        <p:strVal val="visible"/>
                                      </p:to>
                                    </p:set>
                                    <p:animEffect transition="in" filter="wipe(left)">
                                      <p:cBhvr>
                                        <p:cTn id="249" dur="500"/>
                                        <p:tgtEl>
                                          <p:spTgt spid="410"/>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nodeType="clickEffect">
                                  <p:stCondLst>
                                    <p:cond delay="0"/>
                                  </p:stCondLst>
                                  <p:childTnLst>
                                    <p:set>
                                      <p:cBhvr>
                                        <p:cTn id="253" dur="1" fill="hold">
                                          <p:stCondLst>
                                            <p:cond delay="0"/>
                                          </p:stCondLst>
                                        </p:cTn>
                                        <p:tgtEl>
                                          <p:spTgt spid="56"/>
                                        </p:tgtEl>
                                        <p:attrNameLst>
                                          <p:attrName>style.visibility</p:attrName>
                                        </p:attrNameLst>
                                      </p:cBhvr>
                                      <p:to>
                                        <p:strVal val="visible"/>
                                      </p:to>
                                    </p:set>
                                    <p:animEffect transition="in" filter="wipe(left)">
                                      <p:cBhvr>
                                        <p:cTn id="2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365" grpId="0" animBg="1"/>
      <p:bldP spid="354" grpId="0" animBg="1"/>
      <p:bldP spid="357" grpId="0" animBg="1"/>
      <p:bldP spid="363" grpId="0" animBg="1"/>
      <p:bldP spid="364" grpId="0" animBg="1"/>
      <p:bldP spid="364" grpId="1" animBg="1"/>
      <p:bldP spid="388" grpId="0" animBg="1"/>
      <p:bldP spid="388" grpId="1" animBg="1"/>
      <p:bldP spid="391" grpId="0" animBg="1"/>
      <p:bldP spid="391" grpId="1" animBg="1"/>
      <p:bldP spid="392" grpId="0" animBg="1"/>
      <p:bldP spid="378" grpId="0" animBg="1"/>
      <p:bldP spid="402" grpId="0" animBg="1"/>
      <p:bldP spid="402" grpId="1" animBg="1"/>
      <p:bldP spid="405" grpId="0" animBg="1"/>
      <p:bldP spid="407" grpId="0" animBg="1"/>
      <p:bldP spid="407" grpId="1" animBg="1"/>
      <p:bldP spid="410" grpId="0" animBg="1"/>
      <p:bldP spid="411" grpId="0" animBg="1"/>
      <p:bldP spid="4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表格 31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339" name="表格 338"/>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chemeClr val="tx1"/>
                          </a:solidFill>
                          <a:latin typeface="微软雅黑" panose="020B0503020204020204" pitchFamily="34" charset="-122"/>
                          <a:ea typeface="微软雅黑" panose="020B0503020204020204" pitchFamily="34" charset="-122"/>
                        </a:rPr>
                        <a:t>X+</a:t>
                      </a:r>
                      <a:r>
                        <a:rPr lang="en-US" altLang="zh-CN" sz="1700" b="1" dirty="0" err="1">
                          <a:solidFill>
                            <a:srgbClr val="7030A0"/>
                          </a:solidFill>
                          <a:latin typeface="微软雅黑" panose="020B0503020204020204" pitchFamily="34" charset="-122"/>
                          <a:ea typeface="微软雅黑" panose="020B0503020204020204" pitchFamily="34" charset="-122"/>
                        </a:rPr>
                        <a:t>sExt</a:t>
                      </a:r>
                      <a:r>
                        <a:rPr lang="en-US" altLang="zh-CN" sz="1700" b="1" dirty="0">
                          <a:solidFill>
                            <a:srgbClr val="7030A0"/>
                          </a:solidFill>
                          <a:latin typeface="微软雅黑" panose="020B0503020204020204" pitchFamily="34" charset="-122"/>
                          <a:ea typeface="微软雅黑" panose="020B0503020204020204" pitchFamily="34" charset="-122"/>
                        </a:rPr>
                        <a:t>(</a:t>
                      </a:r>
                      <a:r>
                        <a:rPr lang="en-US" altLang="zh-CN" sz="1700" b="1" dirty="0" err="1">
                          <a:solidFill>
                            <a:srgbClr val="7030A0"/>
                          </a:solidFill>
                          <a:latin typeface="微软雅黑" panose="020B0503020204020204" pitchFamily="34" charset="-122"/>
                          <a:ea typeface="微软雅黑" panose="020B0503020204020204" pitchFamily="34" charset="-122"/>
                        </a:rPr>
                        <a:t>imm</a:t>
                      </a:r>
                      <a:r>
                        <a:rPr lang="en-US" altLang="zh-CN" sz="1700" b="1" dirty="0">
                          <a:solidFill>
                            <a:schemeClr val="tx1"/>
                          </a:solidFill>
                          <a:latin typeface="微软雅黑" panose="020B0503020204020204" pitchFamily="34" charset="-122"/>
                          <a:ea typeface="微软雅黑" panose="020B0503020204020204" pitchFamily="34" charset="-122"/>
                        </a:rPr>
                        <a:t>)</a:t>
                      </a:r>
                      <a:r>
                        <a:rPr lang="en-US" altLang="zh-CN" sz="1700" b="1"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7030A0"/>
                          </a:solidFill>
                          <a:latin typeface="微软雅黑" panose="020B0503020204020204" pitchFamily="34" charset="-122"/>
                          <a:ea typeface="微软雅黑" panose="020B0503020204020204" pitchFamily="34" charset="-122"/>
                        </a:rPr>
                        <a:t>IR(I)</a:t>
                      </a:r>
                      <a:r>
                        <a:rPr lang="en-US" altLang="zh-CN" sz="1700" b="1" baseline="-25000" dirty="0" err="1">
                          <a:solidFill>
                            <a:srgbClr val="7030A0"/>
                          </a:solidFill>
                          <a:latin typeface="微软雅黑" panose="020B0503020204020204" pitchFamily="34" charset="-122"/>
                          <a:ea typeface="微软雅黑" panose="020B0503020204020204" pitchFamily="34" charset="-122"/>
                        </a:rPr>
                        <a:t>out</a:t>
                      </a:r>
                      <a:r>
                        <a:rPr lang="en-US" altLang="zh-CN" sz="1700" b="1" dirty="0" err="1">
                          <a:solidFill>
                            <a:schemeClr val="tx1"/>
                          </a:solidFill>
                          <a:latin typeface="微软雅黑" panose="020B0503020204020204" pitchFamily="34" charset="-122"/>
                          <a:ea typeface="微软雅黑" panose="020B0503020204020204" pitchFamily="34" charset="-122"/>
                        </a:rPr>
                        <a:t>,</a:t>
                      </a:r>
                      <a:r>
                        <a:rPr lang="en-US" altLang="zh-CN" sz="1700" b="1" dirty="0" err="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2"/>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340" name="表格 339"/>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3"/>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341" name="表格 340"/>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DRE</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342" name="表格 341"/>
          <p:cNvGraphicFramePr>
            <a:graphicFrameLocks noGrp="1"/>
          </p:cNvGraphicFramePr>
          <p:nvPr/>
        </p:nvGraphicFramePr>
        <p:xfrm>
          <a:off x="2275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dirty="0">
                          <a:solidFill>
                            <a:sysClr val="windowText" lastClr="000000"/>
                          </a:solidFill>
                          <a:latin typeface="微软雅黑" panose="020B0503020204020204" pitchFamily="34" charset="-122"/>
                          <a:ea typeface="微软雅黑" panose="020B0503020204020204" pitchFamily="34" charset="-122"/>
                        </a:rPr>
                        <a:t>R[</a:t>
                      </a:r>
                      <a:r>
                        <a:rPr lang="en-US" altLang="zh-CN" sz="1700" b="0" dirty="0" err="1">
                          <a:solidFill>
                            <a:sysClr val="windowText" lastClr="000000"/>
                          </a:solidFill>
                          <a:latin typeface="微软雅黑" panose="020B0503020204020204" pitchFamily="34" charset="-122"/>
                          <a:ea typeface="微软雅黑" panose="020B0503020204020204" pitchFamily="34" charset="-122"/>
                        </a:rPr>
                        <a:t>rs</a:t>
                      </a:r>
                      <a:r>
                        <a:rPr lang="en-US" altLang="zh-CN" sz="1700" b="0" dirty="0">
                          <a:solidFill>
                            <a:sysClr val="windowText" lastClr="000000"/>
                          </a:solidFill>
                          <a:latin typeface="微软雅黑" panose="020B0503020204020204" pitchFamily="34" charset="-122"/>
                          <a:ea typeface="微软雅黑" panose="020B0503020204020204" pitchFamily="34" charset="-122"/>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p>
                  </a:txBody>
                  <a:tcPr marL="86699" marR="86699" marT="43349" marB="43349" anchor="ctr" anchorCtr="1">
                    <a:solidFill>
                      <a:srgbClr val="D2DEEF"/>
                    </a:solidFill>
                  </a:tcPr>
                </a:tc>
                <a:tc>
                  <a:txBody>
                    <a:bodyPr/>
                    <a:lstStyle/>
                    <a:p>
                      <a:pPr algn="l"/>
                      <a:r>
                        <a:rPr lang="en-US" altLang="zh-CN" sz="1700" b="0" dirty="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out</a:t>
                      </a:r>
                      <a:r>
                        <a:rPr lang="en-US" altLang="zh-CN" sz="1700" b="0" dirty="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DRE</a:t>
                      </a:r>
                      <a:r>
                        <a:rPr lang="en-US" altLang="zh-CN" sz="1700" b="0" baseline="-25000">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R</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5"/>
                  </a:ext>
                </a:extLst>
              </a:tr>
            </a:tbl>
          </a:graphicData>
        </a:graphic>
      </p:graphicFrame>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8" name="组合 57"/>
          <p:cNvGrpSpPr/>
          <p:nvPr/>
        </p:nvGrpSpPr>
        <p:grpSpPr>
          <a:xfrm>
            <a:off x="9957732" y="4191329"/>
            <a:ext cx="1158542" cy="1183791"/>
            <a:chOff x="10106025" y="4347609"/>
            <a:chExt cx="1158542" cy="1183791"/>
          </a:xfrm>
          <a:effectLst/>
        </p:grpSpPr>
        <p:sp>
          <p:nvSpPr>
            <p:cNvPr id="315"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6"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7"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8"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7288617" cy="617641"/>
          </a:xfrm>
        </p:spPr>
        <p:txBody>
          <a:bodyPr>
            <a:normAutofit/>
          </a:bodyPr>
          <a:lstStyle/>
          <a:p>
            <a:r>
              <a:rPr lang="en-US" altLang="zh-CN"/>
              <a:t>LW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lw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07336" y="2181522"/>
            <a:ext cx="4140694" cy="561116"/>
          </a:xfrm>
          <a:prstGeom prst="rect">
            <a:avLst/>
          </a:prstGeom>
          <a:noFill/>
        </p:spPr>
        <p:txBody>
          <a:bodyPr wrap="square" rtlCol="0">
            <a:spAutoFit/>
          </a:bodyPr>
          <a:lstStyle/>
          <a:p>
            <a:pPr>
              <a:lnSpc>
                <a:spcPct val="130000"/>
              </a:lnSpc>
              <a:spcBef>
                <a:spcPts val="570"/>
              </a:spcBef>
              <a:spcAft>
                <a:spcPts val="570"/>
              </a:spcAft>
            </a:pP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M[</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rs</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 + </a:t>
            </a:r>
            <a:r>
              <a:rPr lang="en-US" altLang="zh-CN" sz="2400" b="1" dirty="0" err="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imm</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dirty="0">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3" name="组合 2"/>
          <p:cNvGrpSpPr/>
          <p:nvPr/>
        </p:nvGrpSpPr>
        <p:grpSpPr>
          <a:xfrm>
            <a:off x="9960717" y="5274768"/>
            <a:ext cx="505805" cy="700264"/>
            <a:chOff x="9960717" y="5274768"/>
            <a:chExt cx="505805" cy="700264"/>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274768"/>
              <a:ext cx="505805" cy="494130"/>
              <a:chOff x="5347918" y="5340113"/>
              <a:chExt cx="505805" cy="494130"/>
            </a:xfrm>
            <a:noFill/>
          </p:grpSpPr>
          <p:grpSp>
            <p:nvGrpSpPr>
              <p:cNvPr id="259" name="组合 258"/>
              <p:cNvGrpSpPr/>
              <p:nvPr/>
            </p:nvGrpSpPr>
            <p:grpSpPr>
              <a:xfrm>
                <a:off x="5347918" y="5340113"/>
                <a:ext cx="505805" cy="457929"/>
                <a:chOff x="5347918" y="5340113"/>
                <a:chExt cx="505805" cy="457929"/>
              </a:xfrm>
              <a:grpFill/>
            </p:grpSpPr>
            <p:sp>
              <p:nvSpPr>
                <p:cNvPr id="262" name="Line 7"/>
                <p:cNvSpPr>
                  <a:spLocks noChangeShapeType="1"/>
                </p:cNvSpPr>
                <p:nvPr/>
              </p:nvSpPr>
              <p:spPr bwMode="auto">
                <a:xfrm rot="16200000">
                  <a:off x="5430627" y="5496955"/>
                  <a:ext cx="313684" cy="0"/>
                </a:xfrm>
                <a:prstGeom prst="line">
                  <a:avLst/>
                </a:prstGeom>
                <a:grp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22" name="组合 21"/>
          <p:cNvGrpSpPr/>
          <p:nvPr/>
        </p:nvGrpSpPr>
        <p:grpSpPr>
          <a:xfrm>
            <a:off x="6658496" y="3857092"/>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5345" y="537991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7" name="Line 7"/>
          <p:cNvSpPr>
            <a:spLocks noChangeShapeType="1"/>
          </p:cNvSpPr>
          <p:nvPr/>
        </p:nvSpPr>
        <p:spPr bwMode="auto">
          <a:xfrm flipH="1">
            <a:off x="6404460" y="2352661"/>
            <a:ext cx="1038419"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36" name="组合 35"/>
          <p:cNvGrpSpPr/>
          <p:nvPr/>
        </p:nvGrpSpPr>
        <p:grpSpPr>
          <a:xfrm>
            <a:off x="6046988" y="1469409"/>
            <a:ext cx="417020" cy="615200"/>
            <a:chOff x="6198241" y="1621808"/>
            <a:chExt cx="417020" cy="615200"/>
          </a:xfrm>
        </p:grpSpPr>
        <p:sp>
          <p:nvSpPr>
            <p:cNvPr id="239" name="Line 127"/>
            <p:cNvSpPr>
              <a:spLocks noChangeShapeType="1"/>
            </p:cNvSpPr>
            <p:nvPr/>
          </p:nvSpPr>
          <p:spPr bwMode="auto">
            <a:xfrm>
              <a:off x="6333046" y="1897389"/>
              <a:ext cx="0" cy="339619"/>
            </a:xfrm>
            <a:prstGeom prst="line">
              <a:avLst/>
            </a:prstGeom>
            <a:no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0" name="Text Box 126"/>
            <p:cNvSpPr txBox="1">
              <a:spLocks noChangeArrowheads="1"/>
            </p:cNvSpPr>
            <p:nvPr/>
          </p:nvSpPr>
          <p:spPr bwMode="auto">
            <a:xfrm>
              <a:off x="6198241" y="1621808"/>
              <a:ext cx="417020" cy="2705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sp>
        <p:nvSpPr>
          <p:cNvPr id="243" name="Line 7"/>
          <p:cNvSpPr>
            <a:spLocks noChangeShapeType="1"/>
          </p:cNvSpPr>
          <p:nvPr/>
        </p:nvSpPr>
        <p:spPr bwMode="auto">
          <a:xfrm>
            <a:off x="6392571" y="3197651"/>
            <a:ext cx="1046744"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45" name="组合 244"/>
          <p:cNvGrpSpPr/>
          <p:nvPr/>
        </p:nvGrpSpPr>
        <p:grpSpPr>
          <a:xfrm>
            <a:off x="7039350" y="3336617"/>
            <a:ext cx="605501" cy="301263"/>
            <a:chOff x="7039350" y="3336617"/>
            <a:chExt cx="605501" cy="301263"/>
          </a:xfrm>
        </p:grpSpPr>
        <p:cxnSp>
          <p:nvCxnSpPr>
            <p:cNvPr id="246" name="直接箭头连接符 245"/>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49"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64" name="组合 263"/>
          <p:cNvGrpSpPr/>
          <p:nvPr/>
        </p:nvGrpSpPr>
        <p:grpSpPr>
          <a:xfrm>
            <a:off x="8134054" y="3336781"/>
            <a:ext cx="550269" cy="299544"/>
            <a:chOff x="8279510" y="3489017"/>
            <a:chExt cx="550269" cy="299544"/>
          </a:xfrm>
        </p:grpSpPr>
        <p:cxnSp>
          <p:nvCxnSpPr>
            <p:cNvPr id="295" name="直接箭头连接符 29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29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7" name="组合 296"/>
          <p:cNvGrpSpPr/>
          <p:nvPr/>
        </p:nvGrpSpPr>
        <p:grpSpPr>
          <a:xfrm>
            <a:off x="8317840" y="3138708"/>
            <a:ext cx="794870" cy="150880"/>
            <a:chOff x="8470636" y="3290696"/>
            <a:chExt cx="794870" cy="150880"/>
          </a:xfrm>
        </p:grpSpPr>
        <p:cxnSp>
          <p:nvCxnSpPr>
            <p:cNvPr id="298" name="直接连接符 297"/>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299" name="等腰三角形 298"/>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01" name="Line 7"/>
          <p:cNvSpPr>
            <a:spLocks noChangeShapeType="1"/>
          </p:cNvSpPr>
          <p:nvPr/>
        </p:nvSpPr>
        <p:spPr bwMode="auto">
          <a:xfrm>
            <a:off x="9208196" y="4632523"/>
            <a:ext cx="728681"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0" name="上下箭头 299"/>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10319839" y="5270354"/>
            <a:ext cx="697432" cy="707710"/>
            <a:chOff x="10319839" y="5270354"/>
            <a:chExt cx="697432" cy="707710"/>
          </a:xfrm>
        </p:grpSpPr>
        <p:grpSp>
          <p:nvGrpSpPr>
            <p:cNvPr id="37" name="组合 36"/>
            <p:cNvGrpSpPr/>
            <p:nvPr/>
          </p:nvGrpSpPr>
          <p:grpSpPr>
            <a:xfrm>
              <a:off x="10319839" y="5708595"/>
              <a:ext cx="361266" cy="269469"/>
              <a:chOff x="10465747" y="5850460"/>
              <a:chExt cx="361266" cy="269469"/>
            </a:xfrm>
          </p:grpSpPr>
          <p:sp>
            <p:nvSpPr>
              <p:cNvPr id="302" name="Line 7"/>
              <p:cNvSpPr>
                <a:spLocks noChangeShapeType="1"/>
              </p:cNvSpPr>
              <p:nvPr/>
            </p:nvSpPr>
            <p:spPr bwMode="auto">
              <a:xfrm rot="16200000">
                <a:off x="10348000" y="6002182"/>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3" name="Line 7"/>
              <p:cNvSpPr>
                <a:spLocks noChangeShapeType="1"/>
              </p:cNvSpPr>
              <p:nvPr/>
            </p:nvSpPr>
            <p:spPr bwMode="auto">
              <a:xfrm rot="16200000">
                <a:off x="10754104" y="5923369"/>
                <a:ext cx="145817" cy="0"/>
              </a:xfrm>
              <a:prstGeom prst="line">
                <a:avLst/>
              </a:prstGeom>
              <a:noFill/>
              <a:ln w="57150" cap="sq">
                <a:solidFill>
                  <a:srgbClr val="92D05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4" name="Line 7"/>
              <p:cNvSpPr>
                <a:spLocks noChangeShapeType="1"/>
              </p:cNvSpPr>
              <p:nvPr/>
            </p:nvSpPr>
            <p:spPr bwMode="auto">
              <a:xfrm rot="10800000" flipH="1">
                <a:off x="10465748" y="5996277"/>
                <a:ext cx="359816" cy="0"/>
              </a:xfrm>
              <a:prstGeom prst="line">
                <a:avLst/>
              </a:prstGeom>
              <a:noFill/>
              <a:ln w="57150" cap="sq">
                <a:solidFill>
                  <a:srgbClr val="92D05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0511466" y="5270354"/>
              <a:ext cx="505805" cy="481748"/>
              <a:chOff x="11202272" y="5245564"/>
              <a:chExt cx="505805" cy="481748"/>
            </a:xfrm>
          </p:grpSpPr>
          <p:sp>
            <p:nvSpPr>
              <p:cNvPr id="30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1202272" y="5450313"/>
                <a:ext cx="505805" cy="276999"/>
                <a:chOff x="10664620" y="5629176"/>
                <a:chExt cx="505805" cy="276999"/>
              </a:xfrm>
            </p:grpSpPr>
            <p:sp>
              <p:nvSpPr>
                <p:cNvPr id="306" name="流程图: 手动操作 305"/>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56" name="组合 55"/>
          <p:cNvGrpSpPr/>
          <p:nvPr/>
        </p:nvGrpSpPr>
        <p:grpSpPr>
          <a:xfrm>
            <a:off x="11062107" y="4289700"/>
            <a:ext cx="495445" cy="383918"/>
            <a:chOff x="11213367" y="4442743"/>
            <a:chExt cx="495445" cy="383918"/>
          </a:xfrm>
        </p:grpSpPr>
        <p:sp>
          <p:nvSpPr>
            <p:cNvPr id="309"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10" name="直接箭头连接符 309"/>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4">
              <a:clrChange>
                <a:clrFrom>
                  <a:srgbClr val="FFFFFF"/>
                </a:clrFrom>
                <a:clrTo>
                  <a:srgbClr val="FFFFFF">
                    <a:alpha val="0"/>
                  </a:srgbClr>
                </a:clrTo>
              </a:clrChange>
            </a:blip>
            <a:srcRect b="10195"/>
            <a:stretch>
              <a:fillRect/>
            </a:stretch>
          </p:blipFill>
          <p:spPr>
            <a:xfrm>
              <a:off x="4162720" y="475745"/>
              <a:ext cx="552450" cy="419139"/>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rotWithShape="1">
            <a:blip r:embed="rId4">
              <a:clrChange>
                <a:clrFrom>
                  <a:srgbClr val="FFFFFF"/>
                </a:clrFrom>
                <a:clrTo>
                  <a:srgbClr val="FFFFFF">
                    <a:alpha val="0"/>
                  </a:srgbClr>
                </a:clrTo>
              </a:clrChange>
            </a:blip>
            <a:srcRect b="9064"/>
            <a:stretch>
              <a:fillRect/>
            </a:stretch>
          </p:blipFill>
          <p:spPr>
            <a:xfrm>
              <a:off x="4162720" y="475745"/>
              <a:ext cx="552450" cy="424420"/>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4">
              <a:clrChange>
                <a:clrFrom>
                  <a:srgbClr val="FFFFFF"/>
                </a:clrFrom>
                <a:clrTo>
                  <a:srgbClr val="FFFFFF">
                    <a:alpha val="0"/>
                  </a:srgbClr>
                </a:clrTo>
              </a:clrChange>
            </a:blip>
            <a:srcRect b="8317"/>
            <a:stretch>
              <a:fillRect/>
            </a:stretch>
          </p:blipFill>
          <p:spPr>
            <a:xfrm>
              <a:off x="4162720" y="475745"/>
              <a:ext cx="552450" cy="427904"/>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4">
              <a:clrChange>
                <a:clrFrom>
                  <a:srgbClr val="FFFFFF"/>
                </a:clrFrom>
                <a:clrTo>
                  <a:srgbClr val="FFFFFF">
                    <a:alpha val="0"/>
                  </a:srgbClr>
                </a:clrTo>
              </a:clrChange>
            </a:blip>
            <a:srcRect t="1" b="9619"/>
            <a:stretch>
              <a:fillRect/>
            </a:stretch>
          </p:blipFill>
          <p:spPr>
            <a:xfrm>
              <a:off x="4162720" y="475745"/>
              <a:ext cx="552450" cy="421827"/>
            </a:xfrm>
            <a:prstGeom prst="rect">
              <a:avLst/>
            </a:prstGeom>
            <a:solidFill>
              <a:schemeClr val="accent1">
                <a:lumMod val="20000"/>
                <a:lumOff val="80000"/>
              </a:schemeClr>
            </a:solidFill>
          </p:spPr>
        </p:pic>
      </p:grpSp>
      <p:grpSp>
        <p:nvGrpSpPr>
          <p:cNvPr id="333" name="组合 332"/>
          <p:cNvGrpSpPr/>
          <p:nvPr/>
        </p:nvGrpSpPr>
        <p:grpSpPr>
          <a:xfrm>
            <a:off x="9593354" y="4223420"/>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4">
              <a:clrChange>
                <a:clrFrom>
                  <a:srgbClr val="FFFFFF"/>
                </a:clrFrom>
                <a:clrTo>
                  <a:srgbClr val="FFFFFF">
                    <a:alpha val="0"/>
                  </a:srgbClr>
                </a:clrTo>
              </a:clrChange>
            </a:blip>
            <a:srcRect b="8617"/>
            <a:stretch>
              <a:fillRect/>
            </a:stretch>
          </p:blipFill>
          <p:spPr>
            <a:xfrm>
              <a:off x="4158384" y="462735"/>
              <a:ext cx="552450" cy="426507"/>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OP=35</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dirty="0">
                <a:solidFill>
                  <a:srgbClr val="0000FF"/>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70" name="组合 69"/>
          <p:cNvGrpSpPr/>
          <p:nvPr/>
        </p:nvGrpSpPr>
        <p:grpSpPr>
          <a:xfrm>
            <a:off x="9952146" y="4196602"/>
            <a:ext cx="1158542" cy="1183791"/>
            <a:chOff x="12466417" y="2661883"/>
            <a:chExt cx="1158542" cy="1183791"/>
          </a:xfrm>
        </p:grpSpPr>
        <p:sp>
          <p:nvSpPr>
            <p:cNvPr id="336" name="Rectangle 104"/>
            <p:cNvSpPr>
              <a:spLocks noChangeArrowheads="1"/>
            </p:cNvSpPr>
            <p:nvPr/>
          </p:nvSpPr>
          <p:spPr bwMode="auto">
            <a:xfrm>
              <a:off x="12466417" y="2661883"/>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5" name="Text Box 36"/>
            <p:cNvSpPr txBox="1">
              <a:spLocks noChangeArrowheads="1"/>
            </p:cNvSpPr>
            <p:nvPr/>
          </p:nvSpPr>
          <p:spPr bwMode="auto">
            <a:xfrm>
              <a:off x="12547689" y="3458176"/>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6" name="Text Box 36"/>
            <p:cNvSpPr txBox="1">
              <a:spLocks noChangeArrowheads="1"/>
            </p:cNvSpPr>
            <p:nvPr/>
          </p:nvSpPr>
          <p:spPr bwMode="auto">
            <a:xfrm>
              <a:off x="13041676" y="3461756"/>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1" name="Text Box 36"/>
            <p:cNvSpPr txBox="1">
              <a:spLocks noChangeArrowheads="1"/>
            </p:cNvSpPr>
            <p:nvPr/>
          </p:nvSpPr>
          <p:spPr bwMode="auto">
            <a:xfrm>
              <a:off x="12691380" y="2979910"/>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4" name="Picture 250" descr="j031255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Click="0" advTm="262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9"/>
                                        </p:tgtEl>
                                        <p:attrNameLst>
                                          <p:attrName>style.visibility</p:attrName>
                                        </p:attrNameLst>
                                      </p:cBhvr>
                                      <p:to>
                                        <p:strVal val="visible"/>
                                      </p:to>
                                    </p:set>
                                    <p:animEffect transition="in" filter="wipe(left)">
                                      <p:cBhvr>
                                        <p:cTn id="17" dur="500"/>
                                        <p:tgtEl>
                                          <p:spTgt spid="3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500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righ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right)">
                                      <p:cBhvr>
                                        <p:cTn id="32" dur="500"/>
                                        <p:tgtEl>
                                          <p:spTgt spid="250"/>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248"/>
                                        </p:tgtEl>
                                        <p:attrNameLst>
                                          <p:attrName>style.visibility</p:attrName>
                                        </p:attrNameLst>
                                      </p:cBhvr>
                                      <p:to>
                                        <p:strVal val="visible"/>
                                      </p:to>
                                    </p:set>
                                    <p:animEffect transition="in" filter="wipe(down)">
                                      <p:cBhvr>
                                        <p:cTn id="40" dur="500"/>
                                        <p:tgtEl>
                                          <p:spTgt spid="248"/>
                                        </p:tgtEl>
                                      </p:cBhvr>
                                    </p:animEffect>
                                  </p:childTnLst>
                                </p:cTn>
                              </p:par>
                            </p:childTnLst>
                          </p:cTn>
                        </p:par>
                        <p:par>
                          <p:cTn id="41" fill="hold">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278"/>
                                        </p:tgtEl>
                                        <p:attrNameLst>
                                          <p:attrName>style.visibility</p:attrName>
                                        </p:attrNameLst>
                                      </p:cBhvr>
                                      <p:to>
                                        <p:strVal val="visible"/>
                                      </p:to>
                                    </p:set>
                                    <p:animEffect transition="in" filter="wipe(right)">
                                      <p:cBhvr>
                                        <p:cTn id="44" dur="500"/>
                                        <p:tgtEl>
                                          <p:spTgt spid="27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repeatCount="500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down)">
                                      <p:cBhvr>
                                        <p:cTn id="53" dur="500"/>
                                        <p:tgtEl>
                                          <p:spTgt spid="321"/>
                                        </p:tgtEl>
                                      </p:cBhvr>
                                    </p:animEffect>
                                  </p:childTnLst>
                                </p:cTn>
                              </p:par>
                            </p:childTnLst>
                          </p:cTn>
                        </p:par>
                        <p:par>
                          <p:cTn id="54" fill="hold">
                            <p:stCondLst>
                              <p:cond delay="1000"/>
                            </p:stCondLst>
                            <p:childTnLst>
                              <p:par>
                                <p:cTn id="55" presetID="35" presetClass="emph" presetSubtype="0" repeatCount="3000" fill="hold" nodeType="afterEffect">
                                  <p:stCondLst>
                                    <p:cond delay="0"/>
                                  </p:stCondLst>
                                  <p:childTnLst>
                                    <p:anim calcmode="discrete" valueType="str">
                                      <p:cBhvr>
                                        <p:cTn id="56" dur="1000" fill="hold"/>
                                        <p:tgtEl>
                                          <p:spTgt spid="321"/>
                                        </p:tgtEl>
                                        <p:attrNameLst>
                                          <p:attrName>style.visibility</p:attrName>
                                        </p:attrNameLst>
                                      </p:cBhvr>
                                      <p:tavLst>
                                        <p:tav tm="0">
                                          <p:val>
                                            <p:strVal val="hidden"/>
                                          </p:val>
                                        </p:tav>
                                        <p:tav tm="50000">
                                          <p:val>
                                            <p:strVal val="visible"/>
                                          </p:val>
                                        </p:tav>
                                      </p:tavLst>
                                    </p:anim>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270"/>
                                        </p:tgtEl>
                                        <p:attrNameLst>
                                          <p:attrName>style.visibility</p:attrName>
                                        </p:attrNameLst>
                                      </p:cBhvr>
                                      <p:to>
                                        <p:strVal val="visible"/>
                                      </p:to>
                                    </p:set>
                                    <p:animEffect transition="in" filter="wipe(right)">
                                      <p:cBhvr>
                                        <p:cTn id="60" dur="500"/>
                                        <p:tgtEl>
                                          <p:spTgt spid="270"/>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25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0"/>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248"/>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8"/>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8"/>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2"/>
                                        </p:tgtEl>
                                        <p:attrNameLst>
                                          <p:attrName>style.visibility</p:attrName>
                                        </p:attrNameLst>
                                      </p:cBhvr>
                                      <p:to>
                                        <p:strVal val="hidden"/>
                                      </p:to>
                                    </p:set>
                                  </p:childTnLst>
                                </p:cTn>
                              </p:par>
                            </p:childTnLst>
                          </p:cTn>
                        </p:par>
                        <p:par>
                          <p:cTn id="78" fill="hold">
                            <p:stCondLst>
                              <p:cond delay="0"/>
                            </p:stCondLst>
                            <p:childTnLst>
                              <p:par>
                                <p:cTn id="79" presetID="22" presetClass="entr" presetSubtype="8" fill="hold" nodeType="afterEffect">
                                  <p:stCondLst>
                                    <p:cond delay="0"/>
                                  </p:stCondLst>
                                  <p:childTnLst>
                                    <p:set>
                                      <p:cBhvr>
                                        <p:cTn id="80" dur="1" fill="hold">
                                          <p:stCondLst>
                                            <p:cond delay="0"/>
                                          </p:stCondLst>
                                        </p:cTn>
                                        <p:tgtEl>
                                          <p:spTgt spid="339"/>
                                        </p:tgtEl>
                                        <p:attrNameLst>
                                          <p:attrName>style.visibility</p:attrName>
                                        </p:attrNameLst>
                                      </p:cBhvr>
                                      <p:to>
                                        <p:strVal val="visible"/>
                                      </p:to>
                                    </p:set>
                                    <p:animEffect transition="in" filter="wipe(left)">
                                      <p:cBhvr>
                                        <p:cTn id="81" dur="500"/>
                                        <p:tgtEl>
                                          <p:spTgt spid="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grpId="0" nodeType="clickEffect">
                                  <p:stCondLst>
                                    <p:cond delay="0"/>
                                  </p:stCondLst>
                                  <p:childTnLst>
                                    <p:set>
                                      <p:cBhvr>
                                        <p:cTn id="85" dur="1" fill="hold">
                                          <p:stCondLst>
                                            <p:cond delay="0"/>
                                          </p:stCondLst>
                                        </p:cTn>
                                        <p:tgtEl>
                                          <p:spTgt spid="289"/>
                                        </p:tgtEl>
                                        <p:attrNameLst>
                                          <p:attrName>style.visibility</p:attrName>
                                        </p:attrNameLst>
                                      </p:cBhvr>
                                      <p:to>
                                        <p:strVal val="visible"/>
                                      </p:to>
                                    </p:set>
                                    <p:animEffect transition="in" filter="wipe(right)">
                                      <p:cBhvr>
                                        <p:cTn id="86" dur="500"/>
                                        <p:tgtEl>
                                          <p:spTgt spid="289"/>
                                        </p:tgtEl>
                                      </p:cBhvr>
                                    </p:animEffect>
                                  </p:childTnLst>
                                </p:cTn>
                              </p:par>
                            </p:childTnLst>
                          </p:cTn>
                        </p:par>
                        <p:par>
                          <p:cTn id="87" fill="hold">
                            <p:stCondLst>
                              <p:cond delay="500"/>
                            </p:stCondLst>
                            <p:childTnLst>
                              <p:par>
                                <p:cTn id="88" presetID="22" presetClass="entr" presetSubtype="2" fill="hold" nodeType="afterEffect">
                                  <p:stCondLst>
                                    <p:cond delay="0"/>
                                  </p:stCondLst>
                                  <p:childTnLst>
                                    <p:set>
                                      <p:cBhvr>
                                        <p:cTn id="89" dur="1" fill="hold">
                                          <p:stCondLst>
                                            <p:cond delay="0"/>
                                          </p:stCondLst>
                                        </p:cTn>
                                        <p:tgtEl>
                                          <p:spTgt spid="290"/>
                                        </p:tgtEl>
                                        <p:attrNameLst>
                                          <p:attrName>style.visibility</p:attrName>
                                        </p:attrNameLst>
                                      </p:cBhvr>
                                      <p:to>
                                        <p:strVal val="visible"/>
                                      </p:to>
                                    </p:set>
                                    <p:animEffect transition="in" filter="wipe(right)">
                                      <p:cBhvr>
                                        <p:cTn id="90" dur="500"/>
                                        <p:tgtEl>
                                          <p:spTgt spid="290"/>
                                        </p:tgtEl>
                                      </p:cBhvr>
                                    </p:animEffect>
                                  </p:childTnLst>
                                </p:cTn>
                              </p:par>
                            </p:childTnLst>
                          </p:cTn>
                        </p:par>
                        <p:par>
                          <p:cTn id="91" fill="hold">
                            <p:stCondLst>
                              <p:cond delay="1000"/>
                            </p:stCondLst>
                            <p:childTnLst>
                              <p:par>
                                <p:cTn id="92" presetID="22" presetClass="entr" presetSubtype="4" fill="hold" grpId="0" nodeType="afterEffect">
                                  <p:stCondLst>
                                    <p:cond delay="0"/>
                                  </p:stCondLst>
                                  <p:childTnLst>
                                    <p:set>
                                      <p:cBhvr>
                                        <p:cTn id="93" dur="1" fill="hold">
                                          <p:stCondLst>
                                            <p:cond delay="0"/>
                                          </p:stCondLst>
                                        </p:cTn>
                                        <p:tgtEl>
                                          <p:spTgt spid="216"/>
                                        </p:tgtEl>
                                        <p:attrNameLst>
                                          <p:attrName>style.visibility</p:attrName>
                                        </p:attrNameLst>
                                      </p:cBhvr>
                                      <p:to>
                                        <p:strVal val="visible"/>
                                      </p:to>
                                    </p:set>
                                    <p:animEffect transition="in" filter="wipe(down)">
                                      <p:cBhvr>
                                        <p:cTn id="94" dur="500"/>
                                        <p:tgtEl>
                                          <p:spTgt spid="216"/>
                                        </p:tgtEl>
                                      </p:cBhvr>
                                    </p:animEffect>
                                  </p:childTnLst>
                                </p:cTn>
                              </p:par>
                            </p:childTnLst>
                          </p:cTn>
                        </p:par>
                        <p:par>
                          <p:cTn id="95" fill="hold">
                            <p:stCondLst>
                              <p:cond delay="1500"/>
                            </p:stCondLst>
                            <p:childTnLst>
                              <p:par>
                                <p:cTn id="96" presetID="22" presetClass="entr" presetSubtype="2" fill="hold" grpId="0" nodeType="afterEffect">
                                  <p:stCondLst>
                                    <p:cond delay="0"/>
                                  </p:stCondLst>
                                  <p:childTnLst>
                                    <p:set>
                                      <p:cBhvr>
                                        <p:cTn id="97" dur="1" fill="hold">
                                          <p:stCondLst>
                                            <p:cond delay="0"/>
                                          </p:stCondLst>
                                        </p:cTn>
                                        <p:tgtEl>
                                          <p:spTgt spid="279"/>
                                        </p:tgtEl>
                                        <p:attrNameLst>
                                          <p:attrName>style.visibility</p:attrName>
                                        </p:attrNameLst>
                                      </p:cBhvr>
                                      <p:to>
                                        <p:strVal val="visible"/>
                                      </p:to>
                                    </p:set>
                                    <p:animEffect transition="in" filter="wipe(right)">
                                      <p:cBhvr>
                                        <p:cTn id="98" dur="500"/>
                                        <p:tgtEl>
                                          <p:spTgt spid="279"/>
                                        </p:tgtEl>
                                      </p:cBhvr>
                                    </p:animEffect>
                                  </p:childTnLst>
                                </p:cTn>
                              </p:par>
                            </p:childTnLst>
                          </p:cTn>
                        </p:par>
                        <p:par>
                          <p:cTn id="99" fill="hold">
                            <p:stCondLst>
                              <p:cond delay="2000"/>
                            </p:stCondLst>
                            <p:childTnLst>
                              <p:par>
                                <p:cTn id="100" presetID="22" presetClass="entr" presetSubtype="1" fill="hold" nodeType="afterEffect">
                                  <p:stCondLst>
                                    <p:cond delay="0"/>
                                  </p:stCondLst>
                                  <p:childTnLst>
                                    <p:set>
                                      <p:cBhvr>
                                        <p:cTn id="101" dur="1" fill="hold">
                                          <p:stCondLst>
                                            <p:cond delay="0"/>
                                          </p:stCondLst>
                                        </p:cTn>
                                        <p:tgtEl>
                                          <p:spTgt spid="277"/>
                                        </p:tgtEl>
                                        <p:attrNameLst>
                                          <p:attrName>style.visibility</p:attrName>
                                        </p:attrNameLst>
                                      </p:cBhvr>
                                      <p:to>
                                        <p:strVal val="visible"/>
                                      </p:to>
                                    </p:set>
                                    <p:animEffect transition="in" filter="wipe(up)">
                                      <p:cBhvr>
                                        <p:cTn id="102" dur="500"/>
                                        <p:tgtEl>
                                          <p:spTgt spid="277"/>
                                        </p:tgtEl>
                                      </p:cBhvr>
                                    </p:animEffect>
                                  </p:childTnLst>
                                </p:cTn>
                              </p:par>
                              <p:par>
                                <p:cTn id="103" presetID="22" presetClass="entr" presetSubtype="1" fill="hold" nodeType="withEffect">
                                  <p:stCondLst>
                                    <p:cond delay="0"/>
                                  </p:stCondLst>
                                  <p:childTnLst>
                                    <p:set>
                                      <p:cBhvr>
                                        <p:cTn id="104" dur="1" fill="hold">
                                          <p:stCondLst>
                                            <p:cond delay="0"/>
                                          </p:stCondLst>
                                        </p:cTn>
                                        <p:tgtEl>
                                          <p:spTgt spid="217"/>
                                        </p:tgtEl>
                                        <p:attrNameLst>
                                          <p:attrName>style.visibility</p:attrName>
                                        </p:attrNameLst>
                                      </p:cBhvr>
                                      <p:to>
                                        <p:strVal val="visible"/>
                                      </p:to>
                                    </p:set>
                                    <p:animEffect transition="in" filter="wipe(up)">
                                      <p:cBhvr>
                                        <p:cTn id="105" dur="500"/>
                                        <p:tgtEl>
                                          <p:spTgt spid="217"/>
                                        </p:tgtEl>
                                      </p:cBhvr>
                                    </p:animEffect>
                                  </p:childTnLst>
                                </p:cTn>
                              </p:par>
                            </p:childTnLst>
                          </p:cTn>
                        </p:par>
                        <p:par>
                          <p:cTn id="106" fill="hold">
                            <p:stCondLst>
                              <p:cond delay="2500"/>
                            </p:stCondLst>
                            <p:childTnLst>
                              <p:par>
                                <p:cTn id="107" presetID="22" presetClass="entr" presetSubtype="1" fill="hold" nodeType="afterEffect">
                                  <p:stCondLst>
                                    <p:cond delay="0"/>
                                  </p:stCondLst>
                                  <p:childTnLst>
                                    <p:set>
                                      <p:cBhvr>
                                        <p:cTn id="108" dur="1" fill="hold">
                                          <p:stCondLst>
                                            <p:cond delay="0"/>
                                          </p:stCondLst>
                                        </p:cTn>
                                        <p:tgtEl>
                                          <p:spTgt spid="219"/>
                                        </p:tgtEl>
                                        <p:attrNameLst>
                                          <p:attrName>style.visibility</p:attrName>
                                        </p:attrNameLst>
                                      </p:cBhvr>
                                      <p:to>
                                        <p:strVal val="visible"/>
                                      </p:to>
                                    </p:set>
                                    <p:animEffect transition="in" filter="wipe(up)">
                                      <p:cBhvr>
                                        <p:cTn id="109" dur="500"/>
                                        <p:tgtEl>
                                          <p:spTgt spid="219"/>
                                        </p:tgtEl>
                                      </p:cBhvr>
                                    </p:animEffect>
                                  </p:childTnLst>
                                </p:cTn>
                              </p:par>
                              <p:par>
                                <p:cTn id="110" presetID="22" presetClass="entr" presetSubtype="1" fill="hold" nodeType="withEffect">
                                  <p:stCondLst>
                                    <p:cond delay="0"/>
                                  </p:stCondLst>
                                  <p:childTnLst>
                                    <p:set>
                                      <p:cBhvr>
                                        <p:cTn id="111" dur="1" fill="hold">
                                          <p:stCondLst>
                                            <p:cond delay="0"/>
                                          </p:stCondLst>
                                        </p:cTn>
                                        <p:tgtEl>
                                          <p:spTgt spid="281"/>
                                        </p:tgtEl>
                                        <p:attrNameLst>
                                          <p:attrName>style.visibility</p:attrName>
                                        </p:attrNameLst>
                                      </p:cBhvr>
                                      <p:to>
                                        <p:strVal val="visible"/>
                                      </p:to>
                                    </p:set>
                                    <p:animEffect transition="in" filter="wipe(up)">
                                      <p:cBhvr>
                                        <p:cTn id="112" dur="500"/>
                                        <p:tgtEl>
                                          <p:spTgt spid="281"/>
                                        </p:tgtEl>
                                      </p:cBhvr>
                                    </p:animEffect>
                                  </p:childTnLst>
                                </p:cTn>
                              </p:par>
                            </p:childTnLst>
                          </p:cTn>
                        </p:par>
                        <p:par>
                          <p:cTn id="113" fill="hold">
                            <p:stCondLst>
                              <p:cond delay="3000"/>
                            </p:stCondLst>
                            <p:childTnLst>
                              <p:par>
                                <p:cTn id="114" presetID="22" presetClass="entr" presetSubtype="4" repeatCount="5000" fill="hold" nodeType="afterEffect">
                                  <p:stCondLst>
                                    <p:cond delay="0"/>
                                  </p:stCondLst>
                                  <p:childTnLst>
                                    <p:set>
                                      <p:cBhvr>
                                        <p:cTn id="115" dur="1" fill="hold">
                                          <p:stCondLst>
                                            <p:cond delay="0"/>
                                          </p:stCondLst>
                                        </p:cTn>
                                        <p:tgtEl>
                                          <p:spTgt spid="19"/>
                                        </p:tgtEl>
                                        <p:attrNameLst>
                                          <p:attrName>style.visibility</p:attrName>
                                        </p:attrNameLst>
                                      </p:cBhvr>
                                      <p:to>
                                        <p:strVal val="visible"/>
                                      </p:to>
                                    </p:set>
                                    <p:animEffect transition="in" filter="wipe(down)">
                                      <p:cBhvr>
                                        <p:cTn id="116" dur="500"/>
                                        <p:tgtEl>
                                          <p:spTgt spid="19"/>
                                        </p:tgtEl>
                                      </p:cBhvr>
                                    </p:animEffect>
                                  </p:childTnLst>
                                </p:cTn>
                              </p:par>
                              <p:par>
                                <p:cTn id="117" presetID="22" presetClass="entr" presetSubtype="2" repeatCount="500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wipe(right)">
                                      <p:cBhvr>
                                        <p:cTn id="119" dur="500"/>
                                        <p:tgtEl>
                                          <p:spTgt spid="23"/>
                                        </p:tgtEl>
                                      </p:cBhvr>
                                    </p:animEffect>
                                  </p:childTnLst>
                                </p:cTn>
                              </p:par>
                            </p:childTnLst>
                          </p:cTn>
                        </p:par>
                        <p:par>
                          <p:cTn id="120" fill="hold">
                            <p:stCondLst>
                              <p:cond delay="3500"/>
                            </p:stCondLst>
                            <p:childTnLst>
                              <p:par>
                                <p:cTn id="121" presetID="22" presetClass="entr" presetSubtype="4" fill="hold" nodeType="afterEffect">
                                  <p:stCondLst>
                                    <p:cond delay="0"/>
                                  </p:stCondLst>
                                  <p:childTnLst>
                                    <p:set>
                                      <p:cBhvr>
                                        <p:cTn id="122" dur="1" fill="hold">
                                          <p:stCondLst>
                                            <p:cond delay="0"/>
                                          </p:stCondLst>
                                        </p:cTn>
                                        <p:tgtEl>
                                          <p:spTgt spid="324"/>
                                        </p:tgtEl>
                                        <p:attrNameLst>
                                          <p:attrName>style.visibility</p:attrName>
                                        </p:attrNameLst>
                                      </p:cBhvr>
                                      <p:to>
                                        <p:strVal val="visible"/>
                                      </p:to>
                                    </p:set>
                                    <p:animEffect transition="in" filter="wipe(down)">
                                      <p:cBhvr>
                                        <p:cTn id="123" dur="500"/>
                                        <p:tgtEl>
                                          <p:spTgt spid="324"/>
                                        </p:tgtEl>
                                      </p:cBhvr>
                                    </p:animEffect>
                                  </p:childTnLst>
                                </p:cTn>
                              </p:par>
                            </p:childTnLst>
                          </p:cTn>
                        </p:par>
                        <p:par>
                          <p:cTn id="124" fill="hold">
                            <p:stCondLst>
                              <p:cond delay="4000"/>
                            </p:stCondLst>
                            <p:childTnLst>
                              <p:par>
                                <p:cTn id="125" presetID="35" presetClass="emph" presetSubtype="0" repeatCount="3000" fill="hold" nodeType="afterEffect">
                                  <p:stCondLst>
                                    <p:cond delay="0"/>
                                  </p:stCondLst>
                                  <p:childTnLst>
                                    <p:anim calcmode="discrete" valueType="str">
                                      <p:cBhvr>
                                        <p:cTn id="126" dur="1000" fill="hold"/>
                                        <p:tgtEl>
                                          <p:spTgt spid="324"/>
                                        </p:tgtEl>
                                        <p:attrNameLst>
                                          <p:attrName>style.visibility</p:attrName>
                                        </p:attrNameLst>
                                      </p:cBhvr>
                                      <p:tavLst>
                                        <p:tav tm="0">
                                          <p:val>
                                            <p:strVal val="hidden"/>
                                          </p:val>
                                        </p:tav>
                                        <p:tav tm="50000">
                                          <p:val>
                                            <p:strVal val="visible"/>
                                          </p:val>
                                        </p:tav>
                                      </p:tavLst>
                                    </p:anim>
                                  </p:childTnLst>
                                </p:cTn>
                              </p:par>
                            </p:childTnLst>
                          </p:cTn>
                        </p:par>
                        <p:par>
                          <p:cTn id="127" fill="hold">
                            <p:stCondLst>
                              <p:cond delay="5000"/>
                            </p:stCondLst>
                            <p:childTnLst>
                              <p:par>
                                <p:cTn id="128" presetID="22" presetClass="entr" presetSubtype="1" fill="hold" grpId="0" nodeType="afterEffect">
                                  <p:stCondLst>
                                    <p:cond delay="0"/>
                                  </p:stCondLst>
                                  <p:childTnLst>
                                    <p:set>
                                      <p:cBhvr>
                                        <p:cTn id="129" dur="1" fill="hold">
                                          <p:stCondLst>
                                            <p:cond delay="0"/>
                                          </p:stCondLst>
                                        </p:cTn>
                                        <p:tgtEl>
                                          <p:spTgt spid="280"/>
                                        </p:tgtEl>
                                        <p:attrNameLst>
                                          <p:attrName>style.visibility</p:attrName>
                                        </p:attrNameLst>
                                      </p:cBhvr>
                                      <p:to>
                                        <p:strVal val="visible"/>
                                      </p:to>
                                    </p:set>
                                    <p:animEffect transition="in" filter="wipe(up)">
                                      <p:cBhvr>
                                        <p:cTn id="130" dur="500"/>
                                        <p:tgtEl>
                                          <p:spTgt spid="280"/>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90"/>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279"/>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77"/>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1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16"/>
                                        </p:tgtEl>
                                        <p:attrNameLst>
                                          <p:attrName>style.visibility</p:attrName>
                                        </p:attrNameLst>
                                      </p:cBhvr>
                                      <p:to>
                                        <p:strVal val="hidden"/>
                                      </p:to>
                                    </p:set>
                                  </p:childTnLst>
                                </p:cTn>
                              </p:par>
                            </p:childTnLst>
                          </p:cTn>
                        </p:par>
                        <p:par>
                          <p:cTn id="143" fill="hold">
                            <p:stCondLst>
                              <p:cond delay="0"/>
                            </p:stCondLst>
                            <p:childTnLst>
                              <p:par>
                                <p:cTn id="144" presetID="1" presetClass="exit" presetSubtype="0" fill="hold" nodeType="afterEffect">
                                  <p:stCondLst>
                                    <p:cond delay="0"/>
                                  </p:stCondLst>
                                  <p:childTnLst>
                                    <p:set>
                                      <p:cBhvr>
                                        <p:cTn id="145" dur="1" fill="hold">
                                          <p:stCondLst>
                                            <p:cond delay="0"/>
                                          </p:stCondLst>
                                        </p:cTn>
                                        <p:tgtEl>
                                          <p:spTgt spid="219"/>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281"/>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1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23"/>
                                        </p:tgtEl>
                                        <p:attrNameLst>
                                          <p:attrName>style.visibility</p:attrName>
                                        </p:attrNameLst>
                                      </p:cBhvr>
                                      <p:to>
                                        <p:strVal val="hidden"/>
                                      </p:to>
                                    </p:set>
                                  </p:childTnLst>
                                </p:cTn>
                              </p:par>
                            </p:childTnLst>
                          </p:cTn>
                        </p:par>
                        <p:par>
                          <p:cTn id="154" fill="hold">
                            <p:stCondLst>
                              <p:cond delay="0"/>
                            </p:stCondLst>
                            <p:childTnLst>
                              <p:par>
                                <p:cTn id="155" presetID="22" presetClass="entr" presetSubtype="8" fill="hold" nodeType="afterEffect">
                                  <p:stCondLst>
                                    <p:cond delay="0"/>
                                  </p:stCondLst>
                                  <p:childTnLst>
                                    <p:set>
                                      <p:cBhvr>
                                        <p:cTn id="156" dur="1" fill="hold">
                                          <p:stCondLst>
                                            <p:cond delay="0"/>
                                          </p:stCondLst>
                                        </p:cTn>
                                        <p:tgtEl>
                                          <p:spTgt spid="340"/>
                                        </p:tgtEl>
                                        <p:attrNameLst>
                                          <p:attrName>style.visibility</p:attrName>
                                        </p:attrNameLst>
                                      </p:cBhvr>
                                      <p:to>
                                        <p:strVal val="visible"/>
                                      </p:to>
                                    </p:set>
                                    <p:animEffect transition="in" filter="wipe(left)">
                                      <p:cBhvr>
                                        <p:cTn id="157" dur="500"/>
                                        <p:tgtEl>
                                          <p:spTgt spid="340"/>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25"/>
                                        </p:tgtEl>
                                        <p:attrNameLst>
                                          <p:attrName>style.visibility</p:attrName>
                                        </p:attrNameLst>
                                      </p:cBhvr>
                                      <p:to>
                                        <p:strVal val="visible"/>
                                      </p:to>
                                    </p:set>
                                    <p:animEffect transition="in" filter="wipe(left)">
                                      <p:cBhvr>
                                        <p:cTn id="162" dur="500"/>
                                        <p:tgtEl>
                                          <p:spTgt spid="25"/>
                                        </p:tgtEl>
                                      </p:cBhvr>
                                    </p:animEffect>
                                  </p:childTnLst>
                                </p:cTn>
                              </p:par>
                            </p:childTnLst>
                          </p:cTn>
                        </p:par>
                        <p:par>
                          <p:cTn id="163" fill="hold">
                            <p:stCondLst>
                              <p:cond delay="500"/>
                            </p:stCondLst>
                            <p:childTnLst>
                              <p:par>
                                <p:cTn id="164" presetID="22" presetClass="entr" presetSubtype="4" fill="hold" grpId="0" nodeType="afterEffect">
                                  <p:stCondLst>
                                    <p:cond delay="0"/>
                                  </p:stCondLst>
                                  <p:childTnLst>
                                    <p:set>
                                      <p:cBhvr>
                                        <p:cTn id="165" dur="1" fill="hold">
                                          <p:stCondLst>
                                            <p:cond delay="0"/>
                                          </p:stCondLst>
                                        </p:cTn>
                                        <p:tgtEl>
                                          <p:spTgt spid="231"/>
                                        </p:tgtEl>
                                        <p:attrNameLst>
                                          <p:attrName>style.visibility</p:attrName>
                                        </p:attrNameLst>
                                      </p:cBhvr>
                                      <p:to>
                                        <p:strVal val="visible"/>
                                      </p:to>
                                    </p:set>
                                    <p:animEffect transition="in" filter="wipe(down)">
                                      <p:cBhvr>
                                        <p:cTn id="166" dur="500"/>
                                        <p:tgtEl>
                                          <p:spTgt spid="231"/>
                                        </p:tgtEl>
                                      </p:cBhvr>
                                    </p:animEffect>
                                  </p:childTnLst>
                                </p:cTn>
                              </p:par>
                            </p:childTnLst>
                          </p:cTn>
                        </p:par>
                        <p:par>
                          <p:cTn id="167" fill="hold">
                            <p:stCondLst>
                              <p:cond delay="1000"/>
                            </p:stCondLst>
                            <p:childTnLst>
                              <p:par>
                                <p:cTn id="168" presetID="22" presetClass="entr" presetSubtype="2" fill="hold" grpId="0" nodeType="afterEffect">
                                  <p:stCondLst>
                                    <p:cond delay="0"/>
                                  </p:stCondLst>
                                  <p:childTnLst>
                                    <p:set>
                                      <p:cBhvr>
                                        <p:cTn id="169" dur="1" fill="hold">
                                          <p:stCondLst>
                                            <p:cond delay="0"/>
                                          </p:stCondLst>
                                        </p:cTn>
                                        <p:tgtEl>
                                          <p:spTgt spid="232"/>
                                        </p:tgtEl>
                                        <p:attrNameLst>
                                          <p:attrName>style.visibility</p:attrName>
                                        </p:attrNameLst>
                                      </p:cBhvr>
                                      <p:to>
                                        <p:strVal val="visible"/>
                                      </p:to>
                                    </p:set>
                                    <p:animEffect transition="in" filter="wipe(right)">
                                      <p:cBhvr>
                                        <p:cTn id="170" dur="500"/>
                                        <p:tgtEl>
                                          <p:spTgt spid="232"/>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8" repeatCount="3000" fill="hold" nodeType="clickEffect">
                                  <p:stCondLst>
                                    <p:cond delay="0"/>
                                  </p:stCondLst>
                                  <p:childTnLst>
                                    <p:set>
                                      <p:cBhvr>
                                        <p:cTn id="174" dur="1" fill="hold">
                                          <p:stCondLst>
                                            <p:cond delay="0"/>
                                          </p:stCondLst>
                                        </p:cTn>
                                        <p:tgtEl>
                                          <p:spTgt spid="24"/>
                                        </p:tgtEl>
                                        <p:attrNameLst>
                                          <p:attrName>style.visibility</p:attrName>
                                        </p:attrNameLst>
                                      </p:cBhvr>
                                      <p:to>
                                        <p:strVal val="visible"/>
                                      </p:to>
                                    </p:set>
                                    <p:animEffect transition="in" filter="wipe(left)">
                                      <p:cBhvr>
                                        <p:cTn id="175" dur="500"/>
                                        <p:tgtEl>
                                          <p:spTgt spid="24"/>
                                        </p:tgtEl>
                                      </p:cBhvr>
                                    </p:animEffect>
                                  </p:childTnLst>
                                </p:cTn>
                              </p:par>
                              <p:par>
                                <p:cTn id="176" presetID="22" presetClass="entr" presetSubtype="2" repeatCount="3000" fill="hold" nodeType="withEffect">
                                  <p:stCondLst>
                                    <p:cond delay="0"/>
                                  </p:stCondLst>
                                  <p:childTnLst>
                                    <p:set>
                                      <p:cBhvr>
                                        <p:cTn id="177" dur="1" fill="hold">
                                          <p:stCondLst>
                                            <p:cond delay="0"/>
                                          </p:stCondLst>
                                        </p:cTn>
                                        <p:tgtEl>
                                          <p:spTgt spid="26"/>
                                        </p:tgtEl>
                                        <p:attrNameLst>
                                          <p:attrName>style.visibility</p:attrName>
                                        </p:attrNameLst>
                                      </p:cBhvr>
                                      <p:to>
                                        <p:strVal val="visible"/>
                                      </p:to>
                                    </p:set>
                                    <p:animEffect transition="in" filter="wipe(right)">
                                      <p:cBhvr>
                                        <p:cTn id="178" dur="500"/>
                                        <p:tgtEl>
                                          <p:spTgt spid="26"/>
                                        </p:tgtEl>
                                      </p:cBhvr>
                                    </p:animEffect>
                                  </p:childTnLst>
                                </p:cTn>
                              </p:par>
                            </p:childTnLst>
                          </p:cTn>
                        </p:par>
                        <p:par>
                          <p:cTn id="179" fill="hold">
                            <p:stCondLst>
                              <p:cond delay="500"/>
                            </p:stCondLst>
                            <p:childTnLst>
                              <p:par>
                                <p:cTn id="180" presetID="22" presetClass="entr" presetSubtype="4" fill="hold" nodeType="afterEffect">
                                  <p:stCondLst>
                                    <p:cond delay="0"/>
                                  </p:stCondLst>
                                  <p:childTnLst>
                                    <p:set>
                                      <p:cBhvr>
                                        <p:cTn id="181" dur="1" fill="hold">
                                          <p:stCondLst>
                                            <p:cond delay="0"/>
                                          </p:stCondLst>
                                        </p:cTn>
                                        <p:tgtEl>
                                          <p:spTgt spid="327"/>
                                        </p:tgtEl>
                                        <p:attrNameLst>
                                          <p:attrName>style.visibility</p:attrName>
                                        </p:attrNameLst>
                                      </p:cBhvr>
                                      <p:to>
                                        <p:strVal val="visible"/>
                                      </p:to>
                                    </p:set>
                                    <p:animEffect transition="in" filter="wipe(down)">
                                      <p:cBhvr>
                                        <p:cTn id="182" dur="500"/>
                                        <p:tgtEl>
                                          <p:spTgt spid="327"/>
                                        </p:tgtEl>
                                      </p:cBhvr>
                                    </p:animEffect>
                                  </p:childTnLst>
                                </p:cTn>
                              </p:par>
                            </p:childTnLst>
                          </p:cTn>
                        </p:par>
                        <p:par>
                          <p:cTn id="183" fill="hold">
                            <p:stCondLst>
                              <p:cond delay="1000"/>
                            </p:stCondLst>
                            <p:childTnLst>
                              <p:par>
                                <p:cTn id="184" presetID="35" presetClass="emph" presetSubtype="0" repeatCount="3000" fill="hold" nodeType="afterEffect">
                                  <p:stCondLst>
                                    <p:cond delay="0"/>
                                  </p:stCondLst>
                                  <p:childTnLst>
                                    <p:anim calcmode="discrete" valueType="str">
                                      <p:cBhvr>
                                        <p:cTn id="185" dur="1000" fill="hold"/>
                                        <p:tgtEl>
                                          <p:spTgt spid="327"/>
                                        </p:tgtEl>
                                        <p:attrNameLst>
                                          <p:attrName>style.visibility</p:attrName>
                                        </p:attrNameLst>
                                      </p:cBhvr>
                                      <p:tavLst>
                                        <p:tav tm="0">
                                          <p:val>
                                            <p:strVal val="hidden"/>
                                          </p:val>
                                        </p:tav>
                                        <p:tav tm="50000">
                                          <p:val>
                                            <p:strVal val="visible"/>
                                          </p:val>
                                        </p:tav>
                                      </p:tavLst>
                                    </p:anim>
                                  </p:childTnLst>
                                </p:cTn>
                              </p:par>
                            </p:childTnLst>
                          </p:cTn>
                        </p:par>
                        <p:par>
                          <p:cTn id="186" fill="hold">
                            <p:stCondLst>
                              <p:cond delay="2000"/>
                            </p:stCondLst>
                            <p:childTnLst>
                              <p:par>
                                <p:cTn id="187" presetID="22" presetClass="entr" presetSubtype="2" fill="hold" grpId="0" nodeType="afterEffect">
                                  <p:stCondLst>
                                    <p:cond delay="0"/>
                                  </p:stCondLst>
                                  <p:childTnLst>
                                    <p:set>
                                      <p:cBhvr>
                                        <p:cTn id="188" dur="1" fill="hold">
                                          <p:stCondLst>
                                            <p:cond delay="0"/>
                                          </p:stCondLst>
                                        </p:cTn>
                                        <p:tgtEl>
                                          <p:spTgt spid="233"/>
                                        </p:tgtEl>
                                        <p:attrNameLst>
                                          <p:attrName>style.visibility</p:attrName>
                                        </p:attrNameLst>
                                      </p:cBhvr>
                                      <p:to>
                                        <p:strVal val="visible"/>
                                      </p:to>
                                    </p:set>
                                    <p:animEffect transition="in" filter="wipe(right)">
                                      <p:cBhvr>
                                        <p:cTn id="189" dur="500"/>
                                        <p:tgtEl>
                                          <p:spTgt spid="233"/>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25"/>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231"/>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232"/>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24"/>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26"/>
                                        </p:tgtEl>
                                        <p:attrNameLst>
                                          <p:attrName>style.visibility</p:attrName>
                                        </p:attrNameLst>
                                      </p:cBhvr>
                                      <p:to>
                                        <p:strVal val="hidden"/>
                                      </p:to>
                                    </p:set>
                                  </p:childTnLst>
                                </p:cTn>
                              </p:par>
                            </p:childTnLst>
                          </p:cTn>
                        </p:par>
                        <p:par>
                          <p:cTn id="202" fill="hold">
                            <p:stCondLst>
                              <p:cond delay="0"/>
                            </p:stCondLst>
                            <p:childTnLst>
                              <p:par>
                                <p:cTn id="203" presetID="22" presetClass="entr" presetSubtype="8" fill="hold" nodeType="afterEffect">
                                  <p:stCondLst>
                                    <p:cond delay="0"/>
                                  </p:stCondLst>
                                  <p:childTnLst>
                                    <p:set>
                                      <p:cBhvr>
                                        <p:cTn id="204" dur="1" fill="hold">
                                          <p:stCondLst>
                                            <p:cond delay="0"/>
                                          </p:stCondLst>
                                        </p:cTn>
                                        <p:tgtEl>
                                          <p:spTgt spid="341"/>
                                        </p:tgtEl>
                                        <p:attrNameLst>
                                          <p:attrName>style.visibility</p:attrName>
                                        </p:attrNameLst>
                                      </p:cBhvr>
                                      <p:to>
                                        <p:strVal val="visible"/>
                                      </p:to>
                                    </p:set>
                                    <p:animEffect transition="in" filter="wipe(left)">
                                      <p:cBhvr>
                                        <p:cTn id="205" dur="500"/>
                                        <p:tgtEl>
                                          <p:spTgt spid="341"/>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2" fill="hold" grpId="0" nodeType="clickEffect">
                                  <p:stCondLst>
                                    <p:cond delay="0"/>
                                  </p:stCondLst>
                                  <p:childTnLst>
                                    <p:set>
                                      <p:cBhvr>
                                        <p:cTn id="209" dur="1" fill="hold">
                                          <p:stCondLst>
                                            <p:cond delay="0"/>
                                          </p:stCondLst>
                                        </p:cTn>
                                        <p:tgtEl>
                                          <p:spTgt spid="237"/>
                                        </p:tgtEl>
                                        <p:attrNameLst>
                                          <p:attrName>style.visibility</p:attrName>
                                        </p:attrNameLst>
                                      </p:cBhvr>
                                      <p:to>
                                        <p:strVal val="visible"/>
                                      </p:to>
                                    </p:set>
                                    <p:animEffect transition="in" filter="wipe(right)">
                                      <p:cBhvr>
                                        <p:cTn id="210" dur="500"/>
                                        <p:tgtEl>
                                          <p:spTgt spid="237"/>
                                        </p:tgtEl>
                                      </p:cBhvr>
                                    </p:animEffect>
                                  </p:childTnLst>
                                </p:cTn>
                              </p:par>
                            </p:childTnLst>
                          </p:cTn>
                        </p:par>
                        <p:par>
                          <p:cTn id="211" fill="hold">
                            <p:stCondLst>
                              <p:cond delay="500"/>
                            </p:stCondLst>
                            <p:childTnLst>
                              <p:par>
                                <p:cTn id="212" presetID="22" presetClass="entr" presetSubtype="1" fill="hold" grpId="0" nodeType="afterEffect">
                                  <p:stCondLst>
                                    <p:cond delay="0"/>
                                  </p:stCondLst>
                                  <p:childTnLst>
                                    <p:set>
                                      <p:cBhvr>
                                        <p:cTn id="213" dur="1" fill="hold">
                                          <p:stCondLst>
                                            <p:cond delay="0"/>
                                          </p:stCondLst>
                                        </p:cTn>
                                        <p:tgtEl>
                                          <p:spTgt spid="271"/>
                                        </p:tgtEl>
                                        <p:attrNameLst>
                                          <p:attrName>style.visibility</p:attrName>
                                        </p:attrNameLst>
                                      </p:cBhvr>
                                      <p:to>
                                        <p:strVal val="visible"/>
                                      </p:to>
                                    </p:set>
                                    <p:animEffect transition="in" filter="wipe(up)">
                                      <p:cBhvr>
                                        <p:cTn id="214" dur="500"/>
                                        <p:tgtEl>
                                          <p:spTgt spid="271"/>
                                        </p:tgtEl>
                                      </p:cBhvr>
                                    </p:animEffect>
                                  </p:childTnLst>
                                </p:cTn>
                              </p:par>
                            </p:childTnLst>
                          </p:cTn>
                        </p:par>
                        <p:par>
                          <p:cTn id="215" fill="hold">
                            <p:stCondLst>
                              <p:cond delay="1000"/>
                            </p:stCondLst>
                            <p:childTnLst>
                              <p:par>
                                <p:cTn id="216" presetID="22" presetClass="entr" presetSubtype="8" fill="hold" grpId="0" nodeType="afterEffect">
                                  <p:stCondLst>
                                    <p:cond delay="0"/>
                                  </p:stCondLst>
                                  <p:childTnLst>
                                    <p:set>
                                      <p:cBhvr>
                                        <p:cTn id="217" dur="1" fill="hold">
                                          <p:stCondLst>
                                            <p:cond delay="0"/>
                                          </p:stCondLst>
                                        </p:cTn>
                                        <p:tgtEl>
                                          <p:spTgt spid="243"/>
                                        </p:tgtEl>
                                        <p:attrNameLst>
                                          <p:attrName>style.visibility</p:attrName>
                                        </p:attrNameLst>
                                      </p:cBhvr>
                                      <p:to>
                                        <p:strVal val="visible"/>
                                      </p:to>
                                    </p:set>
                                    <p:animEffect transition="in" filter="wipe(left)">
                                      <p:cBhvr>
                                        <p:cTn id="218" dur="500"/>
                                        <p:tgtEl>
                                          <p:spTgt spid="243"/>
                                        </p:tgtEl>
                                      </p:cBhvr>
                                    </p:animEffect>
                                  </p:childTnLst>
                                </p:cTn>
                              </p:par>
                            </p:childTnLst>
                          </p:cTn>
                        </p:par>
                        <p:par>
                          <p:cTn id="219" fill="hold">
                            <p:stCondLst>
                              <p:cond delay="1500"/>
                            </p:stCondLst>
                            <p:childTnLst>
                              <p:par>
                                <p:cTn id="220" presetID="22" presetClass="entr" presetSubtype="1" repeatCount="5000" fill="hold" nodeType="afterEffect">
                                  <p:stCondLst>
                                    <p:cond delay="0"/>
                                  </p:stCondLst>
                                  <p:childTnLst>
                                    <p:set>
                                      <p:cBhvr>
                                        <p:cTn id="221" dur="1" fill="hold">
                                          <p:stCondLst>
                                            <p:cond delay="0"/>
                                          </p:stCondLst>
                                        </p:cTn>
                                        <p:tgtEl>
                                          <p:spTgt spid="36"/>
                                        </p:tgtEl>
                                        <p:attrNameLst>
                                          <p:attrName>style.visibility</p:attrName>
                                        </p:attrNameLst>
                                      </p:cBhvr>
                                      <p:to>
                                        <p:strVal val="visible"/>
                                      </p:to>
                                    </p:set>
                                    <p:animEffect transition="in" filter="wipe(up)">
                                      <p:cBhvr>
                                        <p:cTn id="222" dur="500"/>
                                        <p:tgtEl>
                                          <p:spTgt spid="36"/>
                                        </p:tgtEl>
                                      </p:cBhvr>
                                    </p:animEffect>
                                  </p:childTnLst>
                                </p:cTn>
                              </p:par>
                              <p:par>
                                <p:cTn id="223" presetID="22" presetClass="entr" presetSubtype="4" repeatCount="5000" fill="hold" nodeType="withEffect">
                                  <p:stCondLst>
                                    <p:cond delay="0"/>
                                  </p:stCondLst>
                                  <p:childTnLst>
                                    <p:set>
                                      <p:cBhvr>
                                        <p:cTn id="224" dur="1" fill="hold">
                                          <p:stCondLst>
                                            <p:cond delay="0"/>
                                          </p:stCondLst>
                                        </p:cTn>
                                        <p:tgtEl>
                                          <p:spTgt spid="245"/>
                                        </p:tgtEl>
                                        <p:attrNameLst>
                                          <p:attrName>style.visibility</p:attrName>
                                        </p:attrNameLst>
                                      </p:cBhvr>
                                      <p:to>
                                        <p:strVal val="visible"/>
                                      </p:to>
                                    </p:set>
                                    <p:animEffect transition="in" filter="wipe(down)">
                                      <p:cBhvr>
                                        <p:cTn id="225" dur="500"/>
                                        <p:tgtEl>
                                          <p:spTgt spid="245"/>
                                        </p:tgtEl>
                                      </p:cBhvr>
                                    </p:animEffect>
                                  </p:childTnLst>
                                </p:cTn>
                              </p:par>
                            </p:childTnLst>
                          </p:cTn>
                        </p:par>
                        <p:par>
                          <p:cTn id="226" fill="hold">
                            <p:stCondLst>
                              <p:cond delay="2000"/>
                            </p:stCondLst>
                            <p:childTnLst>
                              <p:par>
                                <p:cTn id="227" presetID="22" presetClass="entr" presetSubtype="4" fill="hold" nodeType="afterEffect">
                                  <p:stCondLst>
                                    <p:cond delay="0"/>
                                  </p:stCondLst>
                                  <p:childTnLst>
                                    <p:set>
                                      <p:cBhvr>
                                        <p:cTn id="228" dur="1" fill="hold">
                                          <p:stCondLst>
                                            <p:cond delay="0"/>
                                          </p:stCondLst>
                                        </p:cTn>
                                        <p:tgtEl>
                                          <p:spTgt spid="330"/>
                                        </p:tgtEl>
                                        <p:attrNameLst>
                                          <p:attrName>style.visibility</p:attrName>
                                        </p:attrNameLst>
                                      </p:cBhvr>
                                      <p:to>
                                        <p:strVal val="visible"/>
                                      </p:to>
                                    </p:set>
                                    <p:animEffect transition="in" filter="wipe(down)">
                                      <p:cBhvr>
                                        <p:cTn id="229" dur="500"/>
                                        <p:tgtEl>
                                          <p:spTgt spid="330"/>
                                        </p:tgtEl>
                                      </p:cBhvr>
                                    </p:animEffect>
                                  </p:childTnLst>
                                </p:cTn>
                              </p:par>
                            </p:childTnLst>
                          </p:cTn>
                        </p:par>
                        <p:par>
                          <p:cTn id="230" fill="hold">
                            <p:stCondLst>
                              <p:cond delay="2500"/>
                            </p:stCondLst>
                            <p:childTnLst>
                              <p:par>
                                <p:cTn id="231" presetID="35" presetClass="emph" presetSubtype="0" repeatCount="3000" fill="hold" nodeType="afterEffect">
                                  <p:stCondLst>
                                    <p:cond delay="0"/>
                                  </p:stCondLst>
                                  <p:childTnLst>
                                    <p:anim calcmode="discrete" valueType="str">
                                      <p:cBhvr>
                                        <p:cTn id="232" dur="1000" fill="hold"/>
                                        <p:tgtEl>
                                          <p:spTgt spid="330"/>
                                        </p:tgtEl>
                                        <p:attrNameLst>
                                          <p:attrName>style.visibility</p:attrName>
                                        </p:attrNameLst>
                                      </p:cBhvr>
                                      <p:tavLst>
                                        <p:tav tm="0">
                                          <p:val>
                                            <p:strVal val="hidden"/>
                                          </p:val>
                                        </p:tav>
                                        <p:tav tm="50000">
                                          <p:val>
                                            <p:strVal val="visible"/>
                                          </p:val>
                                        </p:tav>
                                      </p:tavLst>
                                    </p:anim>
                                  </p:childTnLst>
                                </p:cTn>
                              </p:par>
                            </p:childTnLst>
                          </p:cTn>
                        </p:par>
                        <p:par>
                          <p:cTn id="233" fill="hold">
                            <p:stCondLst>
                              <p:cond delay="3500"/>
                            </p:stCondLst>
                            <p:childTnLst>
                              <p:par>
                                <p:cTn id="234" presetID="22" presetClass="entr" presetSubtype="8" fill="hold" grpId="0" nodeType="afterEffect">
                                  <p:stCondLst>
                                    <p:cond delay="0"/>
                                  </p:stCondLst>
                                  <p:childTnLst>
                                    <p:set>
                                      <p:cBhvr>
                                        <p:cTn id="235" dur="1" fill="hold">
                                          <p:stCondLst>
                                            <p:cond delay="0"/>
                                          </p:stCondLst>
                                        </p:cTn>
                                        <p:tgtEl>
                                          <p:spTgt spid="244"/>
                                        </p:tgtEl>
                                        <p:attrNameLst>
                                          <p:attrName>style.visibility</p:attrName>
                                        </p:attrNameLst>
                                      </p:cBhvr>
                                      <p:to>
                                        <p:strVal val="visible"/>
                                      </p:to>
                                    </p:set>
                                    <p:animEffect transition="in" filter="wipe(left)">
                                      <p:cBhvr>
                                        <p:cTn id="236" dur="500"/>
                                        <p:tgtEl>
                                          <p:spTgt spid="244"/>
                                        </p:tgtEl>
                                      </p:cBhvr>
                                    </p:animEffect>
                                  </p:childTnLst>
                                </p:cTn>
                              </p:par>
                            </p:childTnLst>
                          </p:cTn>
                        </p:par>
                      </p:childTnLst>
                    </p:cTn>
                  </p:par>
                  <p:par>
                    <p:cTn id="237" fill="hold">
                      <p:stCondLst>
                        <p:cond delay="indefinite"/>
                      </p:stCondLst>
                      <p:childTnLst>
                        <p:par>
                          <p:cTn id="238" fill="hold">
                            <p:stCondLst>
                              <p:cond delay="0"/>
                            </p:stCondLst>
                            <p:childTnLst>
                              <p:par>
                                <p:cTn id="239" presetID="1" presetClass="exit" presetSubtype="0" fill="hold" grpId="1" nodeType="clickEffect">
                                  <p:stCondLst>
                                    <p:cond delay="0"/>
                                  </p:stCondLst>
                                  <p:childTnLst>
                                    <p:set>
                                      <p:cBhvr>
                                        <p:cTn id="240" dur="1" fill="hold">
                                          <p:stCondLst>
                                            <p:cond delay="0"/>
                                          </p:stCondLst>
                                        </p:cTn>
                                        <p:tgtEl>
                                          <p:spTgt spid="237"/>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271"/>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43"/>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36"/>
                                        </p:tgtEl>
                                        <p:attrNameLst>
                                          <p:attrName>style.visibility</p:attrName>
                                        </p:attrNameLst>
                                      </p:cBhvr>
                                      <p:to>
                                        <p:strVal val="hidden"/>
                                      </p:to>
                                    </p:set>
                                  </p:childTnLst>
                                </p:cTn>
                              </p:par>
                            </p:childTnLst>
                          </p:cTn>
                        </p:par>
                        <p:par>
                          <p:cTn id="247" fill="hold">
                            <p:stCondLst>
                              <p:cond delay="0"/>
                            </p:stCondLst>
                            <p:childTnLst>
                              <p:par>
                                <p:cTn id="248" presetID="1" presetClass="exit" presetSubtype="0" fill="hold" nodeType="afterEffect">
                                  <p:stCondLst>
                                    <p:cond delay="0"/>
                                  </p:stCondLst>
                                  <p:childTnLst>
                                    <p:set>
                                      <p:cBhvr>
                                        <p:cTn id="249" dur="1" fill="hold">
                                          <p:stCondLst>
                                            <p:cond delay="0"/>
                                          </p:stCondLst>
                                        </p:cTn>
                                        <p:tgtEl>
                                          <p:spTgt spid="245"/>
                                        </p:tgtEl>
                                        <p:attrNameLst>
                                          <p:attrName>style.visibility</p:attrName>
                                        </p:attrNameLst>
                                      </p:cBhvr>
                                      <p:to>
                                        <p:strVal val="hidden"/>
                                      </p:to>
                                    </p:set>
                                  </p:childTnLst>
                                </p:cTn>
                              </p:par>
                            </p:childTnLst>
                          </p:cTn>
                        </p:par>
                        <p:par>
                          <p:cTn id="250" fill="hold">
                            <p:stCondLst>
                              <p:cond delay="0"/>
                            </p:stCondLst>
                            <p:childTnLst>
                              <p:par>
                                <p:cTn id="251" presetID="22" presetClass="entr" presetSubtype="8" fill="hold" nodeType="afterEffect">
                                  <p:stCondLst>
                                    <p:cond delay="0"/>
                                  </p:stCondLst>
                                  <p:childTnLst>
                                    <p:set>
                                      <p:cBhvr>
                                        <p:cTn id="252" dur="1" fill="hold">
                                          <p:stCondLst>
                                            <p:cond delay="0"/>
                                          </p:stCondLst>
                                        </p:cTn>
                                        <p:tgtEl>
                                          <p:spTgt spid="342"/>
                                        </p:tgtEl>
                                        <p:attrNameLst>
                                          <p:attrName>style.visibility</p:attrName>
                                        </p:attrNameLst>
                                      </p:cBhvr>
                                      <p:to>
                                        <p:strVal val="visible"/>
                                      </p:to>
                                    </p:set>
                                    <p:animEffect transition="in" filter="wipe(left)">
                                      <p:cBhvr>
                                        <p:cTn id="253" dur="500"/>
                                        <p:tgtEl>
                                          <p:spTgt spid="342"/>
                                        </p:tgtEl>
                                      </p:cBhvr>
                                    </p:animEffect>
                                  </p:childTnLst>
                                </p:cTn>
                              </p:par>
                            </p:childTnLst>
                          </p:cTn>
                        </p:par>
                      </p:childTnLst>
                    </p:cTn>
                  </p:par>
                  <p:par>
                    <p:cTn id="254" fill="hold">
                      <p:stCondLst>
                        <p:cond delay="indefinite"/>
                      </p:stCondLst>
                      <p:childTnLst>
                        <p:par>
                          <p:cTn id="255" fill="hold">
                            <p:stCondLst>
                              <p:cond delay="0"/>
                            </p:stCondLst>
                            <p:childTnLst>
                              <p:par>
                                <p:cTn id="256" presetID="22" presetClass="entr" presetSubtype="8" fill="hold" nodeType="clickEffect">
                                  <p:stCondLst>
                                    <p:cond delay="0"/>
                                  </p:stCondLst>
                                  <p:childTnLst>
                                    <p:set>
                                      <p:cBhvr>
                                        <p:cTn id="257" dur="1" fill="hold">
                                          <p:stCondLst>
                                            <p:cond delay="0"/>
                                          </p:stCondLst>
                                        </p:cTn>
                                        <p:tgtEl>
                                          <p:spTgt spid="297"/>
                                        </p:tgtEl>
                                        <p:attrNameLst>
                                          <p:attrName>style.visibility</p:attrName>
                                        </p:attrNameLst>
                                      </p:cBhvr>
                                      <p:to>
                                        <p:strVal val="visible"/>
                                      </p:to>
                                    </p:set>
                                    <p:animEffect transition="in" filter="wipe(left)">
                                      <p:cBhvr>
                                        <p:cTn id="258" dur="500"/>
                                        <p:tgtEl>
                                          <p:spTgt spid="297"/>
                                        </p:tgtEl>
                                      </p:cBhvr>
                                    </p:animEffect>
                                  </p:childTnLst>
                                </p:cTn>
                              </p:par>
                            </p:childTnLst>
                          </p:cTn>
                        </p:par>
                        <p:par>
                          <p:cTn id="259" fill="hold">
                            <p:stCondLst>
                              <p:cond delay="500"/>
                            </p:stCondLst>
                            <p:childTnLst>
                              <p:par>
                                <p:cTn id="260" presetID="22" presetClass="entr" presetSubtype="8" fill="hold" grpId="0" nodeType="afterEffect">
                                  <p:stCondLst>
                                    <p:cond delay="0"/>
                                  </p:stCondLst>
                                  <p:childTnLst>
                                    <p:set>
                                      <p:cBhvr>
                                        <p:cTn id="261" dur="1" fill="hold">
                                          <p:stCondLst>
                                            <p:cond delay="0"/>
                                          </p:stCondLst>
                                        </p:cTn>
                                        <p:tgtEl>
                                          <p:spTgt spid="300"/>
                                        </p:tgtEl>
                                        <p:attrNameLst>
                                          <p:attrName>style.visibility</p:attrName>
                                        </p:attrNameLst>
                                      </p:cBhvr>
                                      <p:to>
                                        <p:strVal val="visible"/>
                                      </p:to>
                                    </p:set>
                                    <p:animEffect transition="in" filter="wipe(left)">
                                      <p:cBhvr>
                                        <p:cTn id="262" dur="500"/>
                                        <p:tgtEl>
                                          <p:spTgt spid="300"/>
                                        </p:tgtEl>
                                      </p:cBhvr>
                                    </p:animEffect>
                                  </p:childTnLst>
                                </p:cTn>
                              </p:par>
                            </p:childTnLst>
                          </p:cTn>
                        </p:par>
                        <p:par>
                          <p:cTn id="263" fill="hold">
                            <p:stCondLst>
                              <p:cond delay="1000"/>
                            </p:stCondLst>
                            <p:childTnLst>
                              <p:par>
                                <p:cTn id="264" presetID="22" presetClass="entr" presetSubtype="8" fill="hold" grpId="0" nodeType="afterEffect">
                                  <p:stCondLst>
                                    <p:cond delay="0"/>
                                  </p:stCondLst>
                                  <p:childTnLst>
                                    <p:set>
                                      <p:cBhvr>
                                        <p:cTn id="265" dur="1" fill="hold">
                                          <p:stCondLst>
                                            <p:cond delay="0"/>
                                          </p:stCondLst>
                                        </p:cTn>
                                        <p:tgtEl>
                                          <p:spTgt spid="301"/>
                                        </p:tgtEl>
                                        <p:attrNameLst>
                                          <p:attrName>style.visibility</p:attrName>
                                        </p:attrNameLst>
                                      </p:cBhvr>
                                      <p:to>
                                        <p:strVal val="visible"/>
                                      </p:to>
                                    </p:set>
                                    <p:animEffect transition="in" filter="wipe(left)">
                                      <p:cBhvr>
                                        <p:cTn id="266" dur="500"/>
                                        <p:tgtEl>
                                          <p:spTgt spid="301"/>
                                        </p:tgtEl>
                                      </p:cBhvr>
                                    </p:animEffect>
                                  </p:childTnLst>
                                </p:cTn>
                              </p:par>
                            </p:childTnLst>
                          </p:cTn>
                        </p:par>
                        <p:par>
                          <p:cTn id="267" fill="hold">
                            <p:stCondLst>
                              <p:cond delay="1500"/>
                            </p:stCondLst>
                            <p:childTnLst>
                              <p:par>
                                <p:cTn id="268" presetID="22" presetClass="entr" presetSubtype="4" fill="hold" nodeType="afterEffect">
                                  <p:stCondLst>
                                    <p:cond delay="0"/>
                                  </p:stCondLst>
                                  <p:childTnLst>
                                    <p:set>
                                      <p:cBhvr>
                                        <p:cTn id="269" dur="1" fill="hold">
                                          <p:stCondLst>
                                            <p:cond delay="0"/>
                                          </p:stCondLst>
                                        </p:cTn>
                                        <p:tgtEl>
                                          <p:spTgt spid="57"/>
                                        </p:tgtEl>
                                        <p:attrNameLst>
                                          <p:attrName>style.visibility</p:attrName>
                                        </p:attrNameLst>
                                      </p:cBhvr>
                                      <p:to>
                                        <p:strVal val="visible"/>
                                      </p:to>
                                    </p:set>
                                    <p:animEffect transition="in" filter="wipe(down)">
                                      <p:cBhvr>
                                        <p:cTn id="270" dur="500"/>
                                        <p:tgtEl>
                                          <p:spTgt spid="57"/>
                                        </p:tgtEl>
                                      </p:cBhvr>
                                    </p:animEffect>
                                  </p:childTnLst>
                                </p:cTn>
                              </p:par>
                            </p:childTnLst>
                          </p:cTn>
                        </p:par>
                        <p:par>
                          <p:cTn id="271" fill="hold">
                            <p:stCondLst>
                              <p:cond delay="2000"/>
                            </p:stCondLst>
                            <p:childTnLst>
                              <p:par>
                                <p:cTn id="272" presetID="22" presetClass="entr" presetSubtype="2" repeatCount="4000" fill="hold" nodeType="afterEffect">
                                  <p:stCondLst>
                                    <p:cond delay="0"/>
                                  </p:stCondLst>
                                  <p:childTnLst>
                                    <p:set>
                                      <p:cBhvr>
                                        <p:cTn id="273" dur="1" fill="hold">
                                          <p:stCondLst>
                                            <p:cond delay="0"/>
                                          </p:stCondLst>
                                        </p:cTn>
                                        <p:tgtEl>
                                          <p:spTgt spid="56"/>
                                        </p:tgtEl>
                                        <p:attrNameLst>
                                          <p:attrName>style.visibility</p:attrName>
                                        </p:attrNameLst>
                                      </p:cBhvr>
                                      <p:to>
                                        <p:strVal val="visible"/>
                                      </p:to>
                                    </p:set>
                                    <p:animEffect transition="in" filter="wipe(right)">
                                      <p:cBhvr>
                                        <p:cTn id="274" dur="500"/>
                                        <p:tgtEl>
                                          <p:spTgt spid="56"/>
                                        </p:tgtEl>
                                      </p:cBhvr>
                                    </p:animEffect>
                                  </p:childTnLst>
                                </p:cTn>
                              </p:par>
                              <p:par>
                                <p:cTn id="275" presetID="22" presetClass="entr" presetSubtype="4" repeatCount="4000" fill="hold" nodeType="withEffect">
                                  <p:stCondLst>
                                    <p:cond delay="0"/>
                                  </p:stCondLst>
                                  <p:childTnLst>
                                    <p:set>
                                      <p:cBhvr>
                                        <p:cTn id="276" dur="1" fill="hold">
                                          <p:stCondLst>
                                            <p:cond delay="0"/>
                                          </p:stCondLst>
                                        </p:cTn>
                                        <p:tgtEl>
                                          <p:spTgt spid="264"/>
                                        </p:tgtEl>
                                        <p:attrNameLst>
                                          <p:attrName>style.visibility</p:attrName>
                                        </p:attrNameLst>
                                      </p:cBhvr>
                                      <p:to>
                                        <p:strVal val="visible"/>
                                      </p:to>
                                    </p:set>
                                    <p:animEffect transition="in" filter="wipe(down)">
                                      <p:cBhvr>
                                        <p:cTn id="277" dur="500"/>
                                        <p:tgtEl>
                                          <p:spTgt spid="264"/>
                                        </p:tgtEl>
                                      </p:cBhvr>
                                    </p:animEffect>
                                  </p:childTnLst>
                                </p:cTn>
                              </p:par>
                            </p:childTnLst>
                          </p:cTn>
                        </p:par>
                        <p:par>
                          <p:cTn id="278" fill="hold">
                            <p:stCondLst>
                              <p:cond delay="2500"/>
                            </p:stCondLst>
                            <p:childTnLst>
                              <p:par>
                                <p:cTn id="279" presetID="22" presetClass="entr" presetSubtype="4" fill="hold" nodeType="afterEffect">
                                  <p:stCondLst>
                                    <p:cond delay="0"/>
                                  </p:stCondLst>
                                  <p:childTnLst>
                                    <p:set>
                                      <p:cBhvr>
                                        <p:cTn id="280" dur="1" fill="hold">
                                          <p:stCondLst>
                                            <p:cond delay="0"/>
                                          </p:stCondLst>
                                        </p:cTn>
                                        <p:tgtEl>
                                          <p:spTgt spid="333"/>
                                        </p:tgtEl>
                                        <p:attrNameLst>
                                          <p:attrName>style.visibility</p:attrName>
                                        </p:attrNameLst>
                                      </p:cBhvr>
                                      <p:to>
                                        <p:strVal val="visible"/>
                                      </p:to>
                                    </p:set>
                                    <p:animEffect transition="in" filter="wipe(down)">
                                      <p:cBhvr>
                                        <p:cTn id="281" dur="500"/>
                                        <p:tgtEl>
                                          <p:spTgt spid="333"/>
                                        </p:tgtEl>
                                      </p:cBhvr>
                                    </p:animEffect>
                                  </p:childTnLst>
                                </p:cTn>
                              </p:par>
                            </p:childTnLst>
                          </p:cTn>
                        </p:par>
                        <p:par>
                          <p:cTn id="282" fill="hold">
                            <p:stCondLst>
                              <p:cond delay="3000"/>
                            </p:stCondLst>
                            <p:childTnLst>
                              <p:par>
                                <p:cTn id="283" presetID="35" presetClass="emph" presetSubtype="0" repeatCount="3000" fill="hold" nodeType="afterEffect">
                                  <p:stCondLst>
                                    <p:cond delay="0"/>
                                  </p:stCondLst>
                                  <p:childTnLst>
                                    <p:anim calcmode="discrete" valueType="str">
                                      <p:cBhvr>
                                        <p:cTn id="284" dur="1000" fill="hold"/>
                                        <p:tgtEl>
                                          <p:spTgt spid="333"/>
                                        </p:tgtEl>
                                        <p:attrNameLst>
                                          <p:attrName>style.visibility</p:attrName>
                                        </p:attrNameLst>
                                      </p:cBhvr>
                                      <p:tavLst>
                                        <p:tav tm="0">
                                          <p:val>
                                            <p:strVal val="hidden"/>
                                          </p:val>
                                        </p:tav>
                                        <p:tav tm="50000">
                                          <p:val>
                                            <p:strVal val="visible"/>
                                          </p:val>
                                        </p:tav>
                                      </p:tavLst>
                                    </p:anim>
                                  </p:childTnLst>
                                </p:cTn>
                              </p:par>
                            </p:childTnLst>
                          </p:cTn>
                        </p:par>
                        <p:par>
                          <p:cTn id="285" fill="hold">
                            <p:stCondLst>
                              <p:cond delay="4000"/>
                            </p:stCondLst>
                            <p:childTnLst>
                              <p:par>
                                <p:cTn id="286" presetID="22" presetClass="entr" presetSubtype="8" fill="hold" nodeType="afterEffect">
                                  <p:stCondLst>
                                    <p:cond delay="0"/>
                                  </p:stCondLst>
                                  <p:childTnLst>
                                    <p:set>
                                      <p:cBhvr>
                                        <p:cTn id="287" dur="1" fill="hold">
                                          <p:stCondLst>
                                            <p:cond delay="0"/>
                                          </p:stCondLst>
                                        </p:cTn>
                                        <p:tgtEl>
                                          <p:spTgt spid="58"/>
                                        </p:tgtEl>
                                        <p:attrNameLst>
                                          <p:attrName>style.visibility</p:attrName>
                                        </p:attrNameLst>
                                      </p:cBhvr>
                                      <p:to>
                                        <p:strVal val="visible"/>
                                      </p:to>
                                    </p:set>
                                    <p:animEffect transition="in" filter="wipe(left)">
                                      <p:cBhvr>
                                        <p:cTn id="288" dur="500"/>
                                        <p:tgtEl>
                                          <p:spTgt spid="58"/>
                                        </p:tgtEl>
                                      </p:cBhvr>
                                    </p:animEffect>
                                  </p:childTnLst>
                                </p:cTn>
                              </p:par>
                            </p:childTnLst>
                          </p:cTn>
                        </p:par>
                        <p:par>
                          <p:cTn id="289" fill="hold">
                            <p:stCondLst>
                              <p:cond delay="4500"/>
                            </p:stCondLst>
                            <p:childTnLst>
                              <p:par>
                                <p:cTn id="290" presetID="22" presetClass="entr" presetSubtype="8" fill="hold" nodeType="afterEffect">
                                  <p:stCondLst>
                                    <p:cond delay="0"/>
                                  </p:stCondLst>
                                  <p:childTnLst>
                                    <p:set>
                                      <p:cBhvr>
                                        <p:cTn id="291" dur="1" fill="hold">
                                          <p:stCondLst>
                                            <p:cond delay="0"/>
                                          </p:stCondLst>
                                        </p:cTn>
                                        <p:tgtEl>
                                          <p:spTgt spid="70"/>
                                        </p:tgtEl>
                                        <p:attrNameLst>
                                          <p:attrName>style.visibility</p:attrName>
                                        </p:attrNameLst>
                                      </p:cBhvr>
                                      <p:to>
                                        <p:strVal val="visible"/>
                                      </p:to>
                                    </p:set>
                                    <p:animEffect transition="in" filter="wipe(left)">
                                      <p:cBhvr>
                                        <p:cTn id="29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 grpId="0" animBg="1"/>
      <p:bldP spid="250" grpId="1" animBg="1"/>
      <p:bldP spid="191" grpId="0"/>
      <p:bldP spid="278" grpId="0" animBg="1"/>
      <p:bldP spid="278" grpId="1" animBg="1"/>
      <p:bldP spid="279" grpId="0" animBg="1"/>
      <p:bldP spid="279" grpId="1" animBg="1"/>
      <p:bldP spid="270" grpId="0"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7" grpId="0" animBg="1"/>
      <p:bldP spid="237" grpId="1" animBg="1"/>
      <p:bldP spid="233" grpId="0" animBg="1"/>
      <p:bldP spid="243" grpId="0" animBg="1"/>
      <p:bldP spid="243" grpId="1" animBg="1"/>
      <p:bldP spid="244" grpId="0" animBg="1"/>
      <p:bldP spid="301" grpId="0" animBg="1"/>
      <p:bldP spid="300" grpId="0" animBg="1"/>
      <p:bldP spid="271" grpId="0" animBg="1"/>
      <p:bldP spid="271"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立即数输出控制</a:t>
            </a:r>
          </a:p>
        </p:txBody>
      </p:sp>
      <p:pic>
        <p:nvPicPr>
          <p:cNvPr id="4" name="内容占位符 3"/>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1433715" y="942975"/>
            <a:ext cx="8622895" cy="5637213"/>
          </a:xfrm>
          <a:prstGeom prst="rect">
            <a:avLst/>
          </a:prstGeom>
        </p:spPr>
      </p:pic>
      <p:sp>
        <p:nvSpPr>
          <p:cNvPr id="5" name="椭圆 4"/>
          <p:cNvSpPr/>
          <p:nvPr/>
        </p:nvSpPr>
        <p:spPr>
          <a:xfrm>
            <a:off x="2755396" y="4558247"/>
            <a:ext cx="914921" cy="696159"/>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cxnSp>
        <p:nvCxnSpPr>
          <p:cNvPr id="9" name="直接连接符 8"/>
          <p:cNvCxnSpPr/>
          <p:nvPr/>
        </p:nvCxnSpPr>
        <p:spPr>
          <a:xfrm>
            <a:off x="3594538" y="3415862"/>
            <a:ext cx="2665453" cy="0"/>
          </a:xfrm>
          <a:prstGeom prst="line">
            <a:avLst/>
          </a:prstGeom>
          <a:ln w="920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958388" y="3415862"/>
            <a:ext cx="1455242" cy="0"/>
          </a:xfrm>
          <a:prstGeom prst="line">
            <a:avLst/>
          </a:prstGeom>
          <a:ln w="920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620000" y="3379074"/>
            <a:ext cx="0" cy="2081050"/>
          </a:xfrm>
          <a:prstGeom prst="line">
            <a:avLst/>
          </a:prstGeom>
          <a:ln w="92075">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384827" y="5460124"/>
            <a:ext cx="4278792" cy="0"/>
          </a:xfrm>
          <a:prstGeom prst="line">
            <a:avLst/>
          </a:prstGeom>
          <a:ln w="920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149497" y="3597016"/>
            <a:ext cx="849603" cy="0"/>
          </a:xfrm>
          <a:prstGeom prst="line">
            <a:avLst/>
          </a:prstGeom>
          <a:ln w="920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9993349" y="3545257"/>
            <a:ext cx="0" cy="2872795"/>
          </a:xfrm>
          <a:prstGeom prst="line">
            <a:avLst/>
          </a:prstGeom>
          <a:ln w="920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19333" y="6452558"/>
            <a:ext cx="6620024" cy="0"/>
          </a:xfrm>
          <a:prstGeom prst="line">
            <a:avLst/>
          </a:prstGeom>
          <a:ln w="920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2794657" y="5556177"/>
            <a:ext cx="914921" cy="696159"/>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right)">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childTnLst>
                          </p:cTn>
                        </p:par>
                        <p:par>
                          <p:cTn id="34" fill="hold">
                            <p:stCondLst>
                              <p:cond delay="1000"/>
                            </p:stCondLst>
                            <p:childTnLst>
                              <p:par>
                                <p:cTn id="35" presetID="22" presetClass="entr" presetSubtype="2"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righ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solidFill>
                  <a:srgbClr val="C00000"/>
                </a:solidFill>
                <a:effectLst>
                  <a:outerShdw blurRad="38100" dist="38100" dir="2700000" algn="tl">
                    <a:srgbClr val="000000">
                      <a:alpha val="43137"/>
                    </a:srgbClr>
                  </a:outerShdw>
                </a:effectLst>
              </a:rPr>
              <a:t>6.1 </a:t>
            </a:r>
            <a:r>
              <a:rPr lang="zh-CN" altLang="en-US" b="1" dirty="0">
                <a:solidFill>
                  <a:srgbClr val="C00000"/>
                </a:solidFill>
                <a:effectLst>
                  <a:outerShdw blurRad="38100" dist="38100" dir="2700000" algn="tl">
                    <a:srgbClr val="000000">
                      <a:alpha val="43137"/>
                    </a:srgbClr>
                  </a:outerShdw>
                </a:effectLst>
              </a:rPr>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1"/>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282" name="表格 281"/>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7030A0"/>
                          </a:solidFill>
                          <a:latin typeface="微软雅黑" panose="020B0503020204020204" pitchFamily="34" charset="-122"/>
                          <a:ea typeface="微软雅黑" panose="020B0503020204020204" pitchFamily="34" charset="-122"/>
                        </a:rPr>
                        <a:t>IR(I)</a:t>
                      </a:r>
                      <a:r>
                        <a:rPr lang="en-US" altLang="zh-CN" sz="1700" b="1" baseline="-25000" dirty="0" err="1">
                          <a:solidFill>
                            <a:srgbClr val="7030A0"/>
                          </a:solidFill>
                          <a:latin typeface="微软雅黑" panose="020B0503020204020204" pitchFamily="34" charset="-122"/>
                          <a:ea typeface="微软雅黑" panose="020B0503020204020204" pitchFamily="34" charset="-122"/>
                        </a:rPr>
                        <a:t>out</a:t>
                      </a:r>
                      <a:r>
                        <a:rPr lang="en-US" altLang="zh-CN" sz="1700" b="1" dirty="0" err="1">
                          <a:solidFill>
                            <a:schemeClr val="tx1"/>
                          </a:solidFill>
                          <a:latin typeface="微软雅黑" panose="020B0503020204020204" pitchFamily="34" charset="-122"/>
                          <a:ea typeface="微软雅黑" panose="020B0503020204020204" pitchFamily="34" charset="-122"/>
                        </a:rPr>
                        <a:t>,</a:t>
                      </a:r>
                      <a:r>
                        <a:rPr lang="en-US" altLang="zh-CN" sz="1700" b="1" dirty="0" err="1">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286" name="表格 28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3"/>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295" name="表格 294"/>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 Rs/Rt, </a:t>
                      </a:r>
                      <a:r>
                        <a:rPr lang="en-US" altLang="zh-CN" sz="1700" b="1">
                          <a:solidFill>
                            <a:srgbClr val="FF0000"/>
                          </a:solidFill>
                          <a:latin typeface="微软雅黑" panose="020B0503020204020204" pitchFamily="34" charset="-122"/>
                          <a:ea typeface="微软雅黑" panose="020B0503020204020204" pitchFamily="34" charset="-122"/>
                        </a:rPr>
                        <a:t>DR</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296" name="表格 295"/>
          <p:cNvGraphicFramePr>
            <a:graphicFrameLocks noGrp="1"/>
          </p:cNvGraphicFramePr>
          <p:nvPr/>
        </p:nvGraphicFramePr>
        <p:xfrm>
          <a:off x="252920" y="3353535"/>
          <a:ext cx="5474089" cy="2855022"/>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a:t>
                      </a:r>
                      <a:r>
                        <a:rPr lang="en-US" altLang="zh-CN" sz="1700" b="0" dirty="0" err="1">
                          <a:solidFill>
                            <a:srgbClr val="7030A0"/>
                          </a:solidFill>
                          <a:latin typeface="微软雅黑" panose="020B0503020204020204" pitchFamily="34" charset="-122"/>
                          <a:ea typeface="微软雅黑" panose="020B0503020204020204" pitchFamily="34" charset="-122"/>
                        </a:rPr>
                        <a:t>sExt</a:t>
                      </a:r>
                      <a:r>
                        <a:rPr lang="en-US" altLang="zh-CN" sz="1700" b="0" dirty="0">
                          <a:solidFill>
                            <a:srgbClr val="7030A0"/>
                          </a:solidFill>
                          <a:latin typeface="微软雅黑" panose="020B0503020204020204" pitchFamily="34" charset="-122"/>
                          <a:ea typeface="微软雅黑" panose="020B0503020204020204" pitchFamily="34" charset="-122"/>
                        </a:rPr>
                        <a:t>(</a:t>
                      </a:r>
                      <a:r>
                        <a:rPr lang="en-US" altLang="zh-CN" sz="1700" b="0" dirty="0" err="1">
                          <a:solidFill>
                            <a:srgbClr val="7030A0"/>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IR(I)</a:t>
                      </a:r>
                      <a:r>
                        <a:rPr lang="en-US" altLang="zh-CN" sz="1700" b="0" baseline="-25000" dirty="0" err="1">
                          <a:solidFill>
                            <a:srgbClr val="7030A0"/>
                          </a:solidFill>
                          <a:latin typeface="微软雅黑" panose="020B0503020204020204" pitchFamily="34" charset="-122"/>
                          <a:ea typeface="微软雅黑" panose="020B0503020204020204" pitchFamily="34" charset="-122"/>
                        </a:rPr>
                        <a:t>out</a:t>
                      </a:r>
                      <a:r>
                        <a:rPr lang="en-US" altLang="zh-CN" sz="1700" b="0" dirty="0" err="1">
                          <a:solidFill>
                            <a:schemeClr val="tx1"/>
                          </a:solidFill>
                          <a:latin typeface="微软雅黑" panose="020B0503020204020204" pitchFamily="34" charset="-122"/>
                          <a:ea typeface="微软雅黑" panose="020B0503020204020204" pitchFamily="34" charset="-122"/>
                        </a:rPr>
                        <a:t>,ADD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AR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Write</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5"/>
                  </a:ext>
                </a:extLst>
              </a:tr>
            </a:tbl>
          </a:graphicData>
        </a:graphic>
      </p:graphicFrame>
      <p:sp>
        <p:nvSpPr>
          <p:cNvPr id="337"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 name="标题 1"/>
          <p:cNvSpPr>
            <a:spLocks noGrp="1"/>
          </p:cNvSpPr>
          <p:nvPr>
            <p:ph type="title"/>
          </p:nvPr>
        </p:nvSpPr>
        <p:spPr>
          <a:xfrm>
            <a:off x="487822" y="257614"/>
            <a:ext cx="6980266" cy="617641"/>
          </a:xfrm>
        </p:spPr>
        <p:txBody>
          <a:bodyPr>
            <a:normAutofit/>
          </a:bodyPr>
          <a:lstStyle/>
          <a:p>
            <a:r>
              <a:rPr lang="en-US" altLang="zh-CN"/>
              <a:t>SW </a:t>
            </a:r>
            <a:r>
              <a:rPr lang="zh-CN" altLang="en-US"/>
              <a:t>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sw rt,imm(rs)</a:t>
            </a:r>
            <a:endParaRPr lang="zh-CN" altLang="en-US"/>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83" name="Text Box 109"/>
          <p:cNvSpPr txBox="1">
            <a:spLocks noChangeArrowheads="1"/>
          </p:cNvSpPr>
          <p:nvPr/>
        </p:nvSpPr>
        <p:spPr bwMode="auto">
          <a:xfrm>
            <a:off x="8473910" y="1240256"/>
            <a:ext cx="758322" cy="32257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84" name="上下箭头 83"/>
          <p:cNvSpPr/>
          <p:nvPr/>
        </p:nvSpPr>
        <p:spPr>
          <a:xfrm>
            <a:off x="9074049" y="1226542"/>
            <a:ext cx="177326" cy="4934647"/>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7258572" y="5872349"/>
            <a:ext cx="1755294" cy="288842"/>
            <a:chOff x="7258572" y="5872349"/>
            <a:chExt cx="1755294" cy="288842"/>
          </a:xfrm>
          <a:noFill/>
        </p:grpSpPr>
        <p:sp>
          <p:nvSpPr>
            <p:cNvPr id="149"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51"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8319750" y="3213009"/>
              <a:ext cx="783831" cy="0"/>
            </a:xfrm>
            <a:prstGeom prst="line">
              <a:avLst/>
            </a:prstGeom>
            <a:grpFill/>
            <a:ln w="19050">
              <a:solidFill>
                <a:srgbClr val="000000"/>
              </a:solidFill>
              <a:round/>
              <a:tailEnd type="none" w="lg" len="lg"/>
            </a:ln>
          </p:spPr>
        </p:cxnSp>
        <p:sp>
          <p:nvSpPr>
            <p:cNvPr id="170" name="等腰三角形 169"/>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191" name="TextBox 24"/>
          <p:cNvSpPr txBox="1"/>
          <p:nvPr/>
        </p:nvSpPr>
        <p:spPr>
          <a:xfrm>
            <a:off x="750880" y="218152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M[</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imm</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1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250" name="Rectangle 104"/>
          <p:cNvSpPr>
            <a:spLocks noChangeArrowheads="1"/>
          </p:cNvSpPr>
          <p:nvPr/>
        </p:nvSpPr>
        <p:spPr bwMode="auto">
          <a:xfrm>
            <a:off x="9953625" y="4195209"/>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0" name="组合 19"/>
          <p:cNvGrpSpPr/>
          <p:nvPr/>
        </p:nvGrpSpPr>
        <p:grpSpPr>
          <a:xfrm>
            <a:off x="9216337" y="4731932"/>
            <a:ext cx="728683" cy="150880"/>
            <a:chOff x="9216337" y="4731932"/>
            <a:chExt cx="728683" cy="150880"/>
          </a:xfrm>
        </p:grpSpPr>
        <p:cxnSp>
          <p:nvCxnSpPr>
            <p:cNvPr id="265" name="直接连接符 264"/>
            <p:cNvCxnSpPr/>
            <p:nvPr/>
          </p:nvCxnSpPr>
          <p:spPr>
            <a:xfrm flipH="1">
              <a:off x="9216337" y="4807372"/>
              <a:ext cx="728683" cy="0"/>
            </a:xfrm>
            <a:prstGeom prst="line">
              <a:avLst/>
            </a:prstGeom>
            <a:noFill/>
            <a:ln w="57150">
              <a:solidFill>
                <a:srgbClr val="FF66FF"/>
              </a:solidFill>
              <a:round/>
              <a:tailEnd type="none" w="lg" len="lg"/>
            </a:ln>
          </p:spPr>
        </p:cxnSp>
        <p:sp>
          <p:nvSpPr>
            <p:cNvPr id="266" name="等腰三角形 265"/>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8" name="组合 17"/>
          <p:cNvGrpSpPr/>
          <p:nvPr/>
        </p:nvGrpSpPr>
        <p:grpSpPr>
          <a:xfrm>
            <a:off x="11059230" y="4601403"/>
            <a:ext cx="533809" cy="383918"/>
            <a:chOff x="11059230" y="4601403"/>
            <a:chExt cx="533809" cy="383918"/>
          </a:xfrm>
        </p:grpSpPr>
        <p:cxnSp>
          <p:nvCxnSpPr>
            <p:cNvPr id="252" name="直接箭头连接符 25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25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sp>
        <p:nvSpPr>
          <p:cNvPr id="254"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5"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6"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58" name="Text Box 36"/>
          <p:cNvSpPr txBox="1">
            <a:spLocks noChangeArrowheads="1"/>
          </p:cNvSpPr>
          <p:nvPr/>
        </p:nvSpPr>
        <p:spPr bwMode="auto">
          <a:xfrm>
            <a:off x="9948160" y="5879002"/>
            <a:ext cx="411201"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277" name="直接连接符 276"/>
          <p:cNvCxnSpPr/>
          <p:nvPr/>
        </p:nvCxnSpPr>
        <p:spPr>
          <a:xfrm>
            <a:off x="7863568" y="4132588"/>
            <a:ext cx="0" cy="257307"/>
          </a:xfrm>
          <a:prstGeom prst="line">
            <a:avLst/>
          </a:prstGeom>
          <a:noFill/>
          <a:ln w="57150" cap="sq">
            <a:solidFill>
              <a:srgbClr val="00B0F0"/>
            </a:solidFill>
            <a:miter lim="800000"/>
            <a:tailEnd type="triangle" w="sm" len="sm"/>
          </a:ln>
        </p:spPr>
      </p:cxnSp>
      <p:sp>
        <p:nvSpPr>
          <p:cNvPr id="278"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9"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281" name="直接连接符 280"/>
          <p:cNvCxnSpPr/>
          <p:nvPr/>
        </p:nvCxnSpPr>
        <p:spPr>
          <a:xfrm>
            <a:off x="7545804" y="4882812"/>
            <a:ext cx="0" cy="288015"/>
          </a:xfrm>
          <a:prstGeom prst="line">
            <a:avLst/>
          </a:prstGeom>
          <a:noFill/>
          <a:ln w="57150">
            <a:solidFill>
              <a:srgbClr val="ED7D31"/>
            </a:solidFill>
            <a:round/>
            <a:tailEnd type="triangle" w="sm" len="sm"/>
          </a:ln>
        </p:spPr>
      </p:cxnSp>
      <p:grpSp>
        <p:nvGrpSpPr>
          <p:cNvPr id="23" name="组合 22"/>
          <p:cNvGrpSpPr/>
          <p:nvPr/>
        </p:nvGrpSpPr>
        <p:grpSpPr>
          <a:xfrm>
            <a:off x="7987750" y="4534409"/>
            <a:ext cx="1128624" cy="442981"/>
            <a:chOff x="7987750" y="4534409"/>
            <a:chExt cx="1128624" cy="442981"/>
          </a:xfrm>
        </p:grpSpPr>
        <p:cxnSp>
          <p:nvCxnSpPr>
            <p:cNvPr id="285" name="直接箭头连接符 28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273"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sp>
        <p:nvSpPr>
          <p:cNvPr id="289"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290" name="组合 289"/>
          <p:cNvGrpSpPr/>
          <p:nvPr/>
        </p:nvGrpSpPr>
        <p:grpSpPr>
          <a:xfrm rot="16200000">
            <a:off x="9497097" y="3239979"/>
            <a:ext cx="150880" cy="728683"/>
            <a:chOff x="6712622" y="6427719"/>
            <a:chExt cx="159131" cy="768533"/>
          </a:xfrm>
          <a:noFill/>
        </p:grpSpPr>
        <p:cxnSp>
          <p:nvCxnSpPr>
            <p:cNvPr id="292" name="直接连接符 291"/>
            <p:cNvCxnSpPr/>
            <p:nvPr/>
          </p:nvCxnSpPr>
          <p:spPr>
            <a:xfrm rot="5400000" flipH="1">
              <a:off x="6407921" y="6811986"/>
              <a:ext cx="768533" cy="0"/>
            </a:xfrm>
            <a:prstGeom prst="line">
              <a:avLst/>
            </a:prstGeom>
            <a:grpFill/>
            <a:ln w="57150">
              <a:solidFill>
                <a:srgbClr val="00B0F0"/>
              </a:solidFill>
              <a:round/>
              <a:tailEnd type="none" w="lg" len="lg"/>
            </a:ln>
          </p:spPr>
        </p:cxnSp>
        <p:sp>
          <p:nvSpPr>
            <p:cNvPr id="293" name="等腰三角形 292"/>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 name="组合 18"/>
          <p:cNvGrpSpPr/>
          <p:nvPr/>
        </p:nvGrpSpPr>
        <p:grpSpPr>
          <a:xfrm>
            <a:off x="10790994" y="3710387"/>
            <a:ext cx="825761" cy="298438"/>
            <a:chOff x="10790994" y="3710387"/>
            <a:chExt cx="825761" cy="298438"/>
          </a:xfrm>
        </p:grpSpPr>
        <p:sp>
          <p:nvSpPr>
            <p:cNvPr id="291"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288" name="直接箭头连接符 287"/>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grpSp>
        <p:nvGrpSpPr>
          <p:cNvPr id="22" name="组合 21"/>
          <p:cNvGrpSpPr/>
          <p:nvPr/>
        </p:nvGrpSpPr>
        <p:grpSpPr>
          <a:xfrm>
            <a:off x="6660877" y="3861854"/>
            <a:ext cx="389597" cy="231896"/>
            <a:chOff x="6658496" y="3857092"/>
            <a:chExt cx="389597" cy="231896"/>
          </a:xfrm>
        </p:grpSpPr>
        <p:cxnSp>
          <p:nvCxnSpPr>
            <p:cNvPr id="284" name="直接箭头连接符 283"/>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213"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cxnSp>
        <p:nvCxnSpPr>
          <p:cNvPr id="217" name="直接连接符 216"/>
          <p:cNvCxnSpPr/>
          <p:nvPr/>
        </p:nvCxnSpPr>
        <p:spPr>
          <a:xfrm>
            <a:off x="7268527" y="4083159"/>
            <a:ext cx="0" cy="314191"/>
          </a:xfrm>
          <a:prstGeom prst="line">
            <a:avLst/>
          </a:prstGeom>
          <a:noFill/>
          <a:ln w="57150">
            <a:solidFill>
              <a:srgbClr val="FF66FF"/>
            </a:solidFill>
            <a:round/>
            <a:tailEnd type="triangle" w="sm" len="sm"/>
          </a:ln>
        </p:spPr>
      </p:cxnSp>
      <p:grpSp>
        <p:nvGrpSpPr>
          <p:cNvPr id="219" name="组合 218"/>
          <p:cNvGrpSpPr/>
          <p:nvPr/>
        </p:nvGrpSpPr>
        <p:grpSpPr>
          <a:xfrm>
            <a:off x="6918833" y="4367229"/>
            <a:ext cx="1285607" cy="499228"/>
            <a:chOff x="6928881" y="4357181"/>
            <a:chExt cx="1285607" cy="499228"/>
          </a:xfrm>
          <a:effectLst/>
        </p:grpSpPr>
        <p:sp>
          <p:nvSpPr>
            <p:cNvPr id="220" name="任意多边形 219"/>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21" name="矩形 220"/>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22"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223"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24" name="组合 23"/>
          <p:cNvGrpSpPr/>
          <p:nvPr/>
        </p:nvGrpSpPr>
        <p:grpSpPr>
          <a:xfrm>
            <a:off x="6796385" y="5379000"/>
            <a:ext cx="534216" cy="261502"/>
            <a:chOff x="6946740" y="5532112"/>
            <a:chExt cx="534216" cy="261502"/>
          </a:xfrm>
        </p:grpSpPr>
        <p:cxnSp>
          <p:nvCxnSpPr>
            <p:cNvPr id="225" name="直接箭头连接符 224"/>
            <p:cNvCxnSpPr/>
            <p:nvPr/>
          </p:nvCxnSpPr>
          <p:spPr>
            <a:xfrm>
              <a:off x="6964917" y="5542220"/>
              <a:ext cx="516039" cy="0"/>
            </a:xfrm>
            <a:prstGeom prst="straightConnector1">
              <a:avLst/>
            </a:prstGeom>
            <a:noFill/>
            <a:ln w="25400">
              <a:solidFill>
                <a:srgbClr val="FF0000"/>
              </a:solidFill>
              <a:round/>
              <a:headEnd w="lg" len="lg"/>
              <a:tailEnd type="stealth" w="lg" len="lg"/>
            </a:ln>
          </p:spPr>
        </p:cxnSp>
        <p:sp>
          <p:nvSpPr>
            <p:cNvPr id="226" name="Text Box 38"/>
            <p:cNvSpPr txBox="1">
              <a:spLocks noChangeArrowheads="1"/>
            </p:cNvSpPr>
            <p:nvPr/>
          </p:nvSpPr>
          <p:spPr bwMode="auto">
            <a:xfrm>
              <a:off x="6946740" y="5532112"/>
              <a:ext cx="534215" cy="2615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 name="组合 24"/>
          <p:cNvGrpSpPr/>
          <p:nvPr/>
        </p:nvGrpSpPr>
        <p:grpSpPr>
          <a:xfrm>
            <a:off x="7740435" y="5320256"/>
            <a:ext cx="1379296" cy="150880"/>
            <a:chOff x="7885840" y="5469422"/>
            <a:chExt cx="1379296" cy="150880"/>
          </a:xfrm>
        </p:grpSpPr>
        <p:cxnSp>
          <p:nvCxnSpPr>
            <p:cNvPr id="228" name="直接连接符 227"/>
            <p:cNvCxnSpPr/>
            <p:nvPr/>
          </p:nvCxnSpPr>
          <p:spPr>
            <a:xfrm>
              <a:off x="7885840" y="5542220"/>
              <a:ext cx="1379296" cy="0"/>
            </a:xfrm>
            <a:prstGeom prst="line">
              <a:avLst/>
            </a:prstGeom>
            <a:noFill/>
            <a:ln w="57150">
              <a:solidFill>
                <a:srgbClr val="ED7D31"/>
              </a:solidFill>
              <a:round/>
              <a:tailEnd type="none" w="lg" len="lg"/>
            </a:ln>
          </p:spPr>
        </p:cxnSp>
        <p:sp>
          <p:nvSpPr>
            <p:cNvPr id="229" name="等腰三角形 228"/>
            <p:cNvSpPr/>
            <p:nvPr/>
          </p:nvSpPr>
          <p:spPr>
            <a:xfrm rot="5400000" flipH="1">
              <a:off x="8488030" y="54743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28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232" name="Line 7"/>
          <p:cNvSpPr>
            <a:spLocks noChangeShapeType="1"/>
          </p:cNvSpPr>
          <p:nvPr/>
        </p:nvSpPr>
        <p:spPr bwMode="auto">
          <a:xfrm flipH="1">
            <a:off x="8318122" y="2251410"/>
            <a:ext cx="812675"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48" name="上下箭头 247"/>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16" name="上下箭头 215"/>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231" name="上下箭头 230"/>
          <p:cNvSpPr/>
          <p:nvPr/>
        </p:nvSpPr>
        <p:spPr>
          <a:xfrm>
            <a:off x="9074049" y="1226542"/>
            <a:ext cx="177326" cy="4934647"/>
          </a:xfrm>
          <a:prstGeom prst="upDownArrow">
            <a:avLst/>
          </a:prstGeom>
          <a:solidFill>
            <a:schemeClr val="accent2"/>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6" name="组合 25"/>
          <p:cNvGrpSpPr/>
          <p:nvPr/>
        </p:nvGrpSpPr>
        <p:grpSpPr>
          <a:xfrm>
            <a:off x="8318744" y="2318827"/>
            <a:ext cx="731766" cy="257570"/>
            <a:chOff x="8470522" y="2470728"/>
            <a:chExt cx="731766" cy="257570"/>
          </a:xfrm>
        </p:grpSpPr>
        <p:cxnSp>
          <p:nvCxnSpPr>
            <p:cNvPr id="234" name="直接箭头连接符 233"/>
            <p:cNvCxnSpPr/>
            <p:nvPr/>
          </p:nvCxnSpPr>
          <p:spPr>
            <a:xfrm flipH="1">
              <a:off x="8470522" y="2614879"/>
              <a:ext cx="332495" cy="0"/>
            </a:xfrm>
            <a:prstGeom prst="straightConnector1">
              <a:avLst/>
            </a:prstGeom>
            <a:noFill/>
            <a:ln w="25400">
              <a:solidFill>
                <a:srgbClr val="FF0000"/>
              </a:solidFill>
              <a:round/>
              <a:headEnd w="lg" len="lg"/>
              <a:tailEnd type="stealth" w="lg" len="lg"/>
            </a:ln>
          </p:spPr>
        </p:cxnSp>
        <p:sp>
          <p:nvSpPr>
            <p:cNvPr id="235" name="Text Box 50"/>
            <p:cNvSpPr txBox="1">
              <a:spLocks noChangeArrowheads="1"/>
            </p:cNvSpPr>
            <p:nvPr/>
          </p:nvSpPr>
          <p:spPr bwMode="auto">
            <a:xfrm>
              <a:off x="8822800" y="2470728"/>
              <a:ext cx="379488" cy="25757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33" name="Rectangle 104"/>
          <p:cNvSpPr>
            <a:spLocks noChangeArrowheads="1"/>
          </p:cNvSpPr>
          <p:nvPr/>
        </p:nvSpPr>
        <p:spPr bwMode="auto">
          <a:xfrm>
            <a:off x="7461095" y="2158959"/>
            <a:ext cx="84783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grpSp>
        <p:nvGrpSpPr>
          <p:cNvPr id="57" name="组合 56"/>
          <p:cNvGrpSpPr/>
          <p:nvPr/>
        </p:nvGrpSpPr>
        <p:grpSpPr>
          <a:xfrm>
            <a:off x="10319839" y="5475103"/>
            <a:ext cx="675729" cy="502961"/>
            <a:chOff x="10319839" y="5475103"/>
            <a:chExt cx="675729" cy="502961"/>
          </a:xfrm>
        </p:grpSpPr>
        <p:sp>
          <p:nvSpPr>
            <p:cNvPr id="30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4" name="组合 43"/>
            <p:cNvGrpSpPr/>
            <p:nvPr/>
          </p:nvGrpSpPr>
          <p:grpSpPr>
            <a:xfrm>
              <a:off x="10538060" y="5475103"/>
              <a:ext cx="457508" cy="276999"/>
              <a:chOff x="10691214" y="5629176"/>
              <a:chExt cx="457508" cy="276999"/>
            </a:xfrm>
          </p:grpSpPr>
          <p:sp>
            <p:nvSpPr>
              <p:cNvPr id="307" name="矩形 306"/>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08" name="矩形 307"/>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271" name="Rectangle 129"/>
          <p:cNvSpPr>
            <a:spLocks noChangeArrowheads="1"/>
          </p:cNvSpPr>
          <p:nvPr/>
        </p:nvSpPr>
        <p:spPr bwMode="auto">
          <a:xfrm>
            <a:off x="5571094"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grpSp>
        <p:nvGrpSpPr>
          <p:cNvPr id="321" name="组合 320"/>
          <p:cNvGrpSpPr/>
          <p:nvPr/>
        </p:nvGrpSpPr>
        <p:grpSpPr>
          <a:xfrm>
            <a:off x="6674703" y="3527618"/>
            <a:ext cx="292482" cy="292482"/>
            <a:chOff x="4039397" y="292531"/>
            <a:chExt cx="799099" cy="799099"/>
          </a:xfrm>
        </p:grpSpPr>
        <p:sp>
          <p:nvSpPr>
            <p:cNvPr id="322" name="椭圆 321"/>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3" name="图片 322"/>
            <p:cNvPicPr>
              <a:picLocks noChangeAspect="1"/>
            </p:cNvPicPr>
            <p:nvPr/>
          </p:nvPicPr>
          <p:blipFill rotWithShape="1">
            <a:blip r:embed="rId4">
              <a:clrChange>
                <a:clrFrom>
                  <a:srgbClr val="FFFFFF"/>
                </a:clrFrom>
                <a:clrTo>
                  <a:srgbClr val="FFFFFF">
                    <a:alpha val="0"/>
                  </a:srgbClr>
                </a:clrTo>
              </a:clrChange>
            </a:blip>
            <a:srcRect r="1840" b="10196"/>
            <a:stretch>
              <a:fillRect/>
            </a:stretch>
          </p:blipFill>
          <p:spPr>
            <a:xfrm>
              <a:off x="4171397" y="462735"/>
              <a:ext cx="542284" cy="419136"/>
            </a:xfrm>
            <a:prstGeom prst="rect">
              <a:avLst/>
            </a:prstGeom>
            <a:solidFill>
              <a:schemeClr val="accent1">
                <a:lumMod val="20000"/>
                <a:lumOff val="80000"/>
              </a:schemeClr>
            </a:solidFill>
          </p:spPr>
        </p:pic>
      </p:grpSp>
      <p:grpSp>
        <p:nvGrpSpPr>
          <p:cNvPr id="324" name="组合 323"/>
          <p:cNvGrpSpPr/>
          <p:nvPr/>
        </p:nvGrpSpPr>
        <p:grpSpPr>
          <a:xfrm>
            <a:off x="7726194" y="4898872"/>
            <a:ext cx="292482" cy="292482"/>
            <a:chOff x="4039397" y="292531"/>
            <a:chExt cx="799099" cy="799099"/>
          </a:xfrm>
        </p:grpSpPr>
        <p:sp>
          <p:nvSpPr>
            <p:cNvPr id="325" name="椭圆 32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6" name="图片 325"/>
            <p:cNvPicPr>
              <a:picLocks noChangeAspect="1"/>
            </p:cNvPicPr>
            <p:nvPr/>
          </p:nvPicPr>
          <p:blipFill>
            <a:blip r:embed="rId4">
              <a:clrChange>
                <a:clrFrom>
                  <a:srgbClr val="FFFFFF"/>
                </a:clrFrom>
                <a:clrTo>
                  <a:srgbClr val="FFFFFF">
                    <a:alpha val="0"/>
                  </a:srgbClr>
                </a:clrTo>
              </a:clrChange>
            </a:blip>
            <a:stretch>
              <a:fillRect/>
            </a:stretch>
          </p:blipFill>
          <p:spPr>
            <a:xfrm>
              <a:off x="4175730" y="462735"/>
              <a:ext cx="552450" cy="466724"/>
            </a:xfrm>
            <a:prstGeom prst="rect">
              <a:avLst/>
            </a:prstGeom>
            <a:solidFill>
              <a:schemeClr val="accent1">
                <a:lumMod val="20000"/>
                <a:lumOff val="80000"/>
              </a:schemeClr>
            </a:solidFill>
          </p:spPr>
        </p:pic>
      </p:grpSp>
      <p:grpSp>
        <p:nvGrpSpPr>
          <p:cNvPr id="327" name="组合 326"/>
          <p:cNvGrpSpPr/>
          <p:nvPr/>
        </p:nvGrpSpPr>
        <p:grpSpPr>
          <a:xfrm>
            <a:off x="7723442" y="2598897"/>
            <a:ext cx="292482" cy="292482"/>
            <a:chOff x="4039397" y="292531"/>
            <a:chExt cx="799099" cy="799099"/>
          </a:xfrm>
        </p:grpSpPr>
        <p:sp>
          <p:nvSpPr>
            <p:cNvPr id="328" name="椭圆 32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9" name="图片 328"/>
            <p:cNvPicPr>
              <a:picLocks noChangeAspect="1"/>
            </p:cNvPicPr>
            <p:nvPr/>
          </p:nvPicPr>
          <p:blipFill rotWithShape="1">
            <a:blip r:embed="rId4">
              <a:clrChange>
                <a:clrFrom>
                  <a:srgbClr val="FFFFFF"/>
                </a:clrFrom>
                <a:clrTo>
                  <a:srgbClr val="FFFFFF">
                    <a:alpha val="0"/>
                  </a:srgbClr>
                </a:clrTo>
              </a:clrChange>
            </a:blip>
            <a:srcRect t="10833" b="7389"/>
            <a:stretch>
              <a:fillRect/>
            </a:stretch>
          </p:blipFill>
          <p:spPr>
            <a:xfrm>
              <a:off x="4180069" y="513295"/>
              <a:ext cx="552450" cy="381679"/>
            </a:xfrm>
            <a:prstGeom prst="rect">
              <a:avLst/>
            </a:prstGeom>
            <a:solidFill>
              <a:schemeClr val="accent1">
                <a:lumMod val="20000"/>
                <a:lumOff val="80000"/>
              </a:schemeClr>
            </a:solidFill>
          </p:spPr>
        </p:pic>
      </p:grpSp>
      <p:grpSp>
        <p:nvGrpSpPr>
          <p:cNvPr id="330" name="组合 329"/>
          <p:cNvGrpSpPr/>
          <p:nvPr/>
        </p:nvGrpSpPr>
        <p:grpSpPr>
          <a:xfrm>
            <a:off x="7731301" y="3381377"/>
            <a:ext cx="292482" cy="292482"/>
            <a:chOff x="4039397" y="292531"/>
            <a:chExt cx="799099" cy="799099"/>
          </a:xfrm>
        </p:grpSpPr>
        <p:sp>
          <p:nvSpPr>
            <p:cNvPr id="331" name="椭圆 33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2" name="图片 331"/>
            <p:cNvPicPr>
              <a:picLocks noChangeAspect="1"/>
            </p:cNvPicPr>
            <p:nvPr/>
          </p:nvPicPr>
          <p:blipFill rotWithShape="1">
            <a:blip r:embed="rId4">
              <a:clrChange>
                <a:clrFrom>
                  <a:srgbClr val="FFFFFF"/>
                </a:clrFrom>
                <a:clrTo>
                  <a:srgbClr val="FFFFFF">
                    <a:alpha val="0"/>
                  </a:srgbClr>
                </a:clrTo>
              </a:clrChange>
            </a:blip>
            <a:srcRect t="9998" b="10082"/>
            <a:stretch>
              <a:fillRect/>
            </a:stretch>
          </p:blipFill>
          <p:spPr>
            <a:xfrm>
              <a:off x="4171394" y="509388"/>
              <a:ext cx="552450" cy="373004"/>
            </a:xfrm>
            <a:prstGeom prst="rect">
              <a:avLst/>
            </a:prstGeom>
            <a:solidFill>
              <a:schemeClr val="accent1">
                <a:lumMod val="20000"/>
                <a:lumOff val="80000"/>
              </a:schemeClr>
            </a:solidFill>
          </p:spPr>
        </p:pic>
      </p:grpSp>
      <p:grpSp>
        <p:nvGrpSpPr>
          <p:cNvPr id="333" name="组合 332"/>
          <p:cNvGrpSpPr/>
          <p:nvPr/>
        </p:nvGrpSpPr>
        <p:grpSpPr>
          <a:xfrm>
            <a:off x="5837034" y="2203724"/>
            <a:ext cx="292482" cy="292482"/>
            <a:chOff x="4039397" y="292531"/>
            <a:chExt cx="799099" cy="799099"/>
          </a:xfrm>
        </p:grpSpPr>
        <p:sp>
          <p:nvSpPr>
            <p:cNvPr id="334" name="椭圆 33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5" name="图片 334"/>
            <p:cNvPicPr>
              <a:picLocks noChangeAspect="1"/>
            </p:cNvPicPr>
            <p:nvPr/>
          </p:nvPicPr>
          <p:blipFill rotWithShape="1">
            <a:blip r:embed="rId4">
              <a:clrChange>
                <a:clrFrom>
                  <a:srgbClr val="FFFFFF"/>
                </a:clrFrom>
                <a:clrTo>
                  <a:srgbClr val="FFFFFF">
                    <a:alpha val="0"/>
                  </a:srgbClr>
                </a:clrTo>
              </a:clrChange>
            </a:blip>
            <a:srcRect t="7977" b="10243"/>
            <a:stretch>
              <a:fillRect/>
            </a:stretch>
          </p:blipFill>
          <p:spPr>
            <a:xfrm>
              <a:off x="4180069" y="499971"/>
              <a:ext cx="552450" cy="381679"/>
            </a:xfrm>
            <a:prstGeom prst="rect">
              <a:avLst/>
            </a:prstGeom>
            <a:solidFill>
              <a:schemeClr val="accent1">
                <a:lumMod val="20000"/>
                <a:lumOff val="80000"/>
              </a:schemeClr>
            </a:solidFill>
          </p:spPr>
        </p:pic>
      </p:gr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ea"/>
                  <a:ea typeface="+mj-ea"/>
                </a:rPr>
                <a:t>OP=43</a:t>
              </a:r>
              <a:endParaRPr lang="zh-CN" altLang="en-US" sz="1400" b="1" kern="0" dirty="0">
                <a:solidFill>
                  <a:sysClr val="window" lastClr="FFFFFF"/>
                </a:solidFill>
                <a:latin typeface="+mj-ea"/>
                <a:ea typeface="+mj-ea"/>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ea"/>
                  <a:ea typeface="+mj-ea"/>
                </a:rPr>
                <a:t>6bits</a:t>
              </a:r>
              <a:endParaRPr lang="zh-CN" altLang="en-US" sz="1400" b="1" kern="0" dirty="0">
                <a:solidFill>
                  <a:srgbClr val="0070C0"/>
                </a:solidFill>
                <a:latin typeface="+mj-ea"/>
                <a:ea typeface="+mj-ea"/>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5bits</a:t>
              </a:r>
              <a:endParaRPr lang="zh-CN" altLang="en-US" sz="1400" b="1" kern="0" dirty="0">
                <a:solidFill>
                  <a:srgbClr val="0070C0"/>
                </a:solidFill>
                <a:latin typeface="+mj-ea"/>
                <a:ea typeface="+mj-ea"/>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ea"/>
                  <a:ea typeface="+mj-ea"/>
                </a:rPr>
                <a:t>16bits</a:t>
              </a:r>
              <a:endParaRPr lang="zh-CN" altLang="en-US" sz="1400" b="1" kern="0" dirty="0">
                <a:solidFill>
                  <a:srgbClr val="0070C0"/>
                </a:solidFill>
                <a:latin typeface="+mj-ea"/>
                <a:ea typeface="+mj-ea"/>
              </a:endParaRPr>
            </a:p>
          </p:txBody>
        </p:sp>
      </p:grpSp>
      <p:sp>
        <p:nvSpPr>
          <p:cNvPr id="283" name="Line 7"/>
          <p:cNvSpPr>
            <a:spLocks noChangeShapeType="1"/>
          </p:cNvSpPr>
          <p:nvPr/>
        </p:nvSpPr>
        <p:spPr bwMode="auto">
          <a:xfrm flipH="1">
            <a:off x="8326459" y="3056935"/>
            <a:ext cx="812675" cy="0"/>
          </a:xfrm>
          <a:prstGeom prst="line">
            <a:avLst/>
          </a:prstGeom>
          <a:noFill/>
          <a:ln w="57150">
            <a:solidFill>
              <a:srgbClr val="00B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87" name="上下箭头 286"/>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11" name="组合 310"/>
          <p:cNvGrpSpPr/>
          <p:nvPr/>
        </p:nvGrpSpPr>
        <p:grpSpPr>
          <a:xfrm>
            <a:off x="9957732" y="4191329"/>
            <a:ext cx="1158542" cy="1183791"/>
            <a:chOff x="10106025" y="4347609"/>
            <a:chExt cx="1158542" cy="1183791"/>
          </a:xfrm>
          <a:effectLst/>
        </p:grpSpPr>
        <p:sp>
          <p:nvSpPr>
            <p:cNvPr id="312"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3"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4"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20"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61" name="组合 60"/>
          <p:cNvGrpSpPr/>
          <p:nvPr/>
        </p:nvGrpSpPr>
        <p:grpSpPr>
          <a:xfrm>
            <a:off x="9960717" y="5282521"/>
            <a:ext cx="505805" cy="692511"/>
            <a:chOff x="9960717" y="5282521"/>
            <a:chExt cx="505805" cy="692511"/>
          </a:xfrm>
        </p:grpSpPr>
        <p:sp>
          <p:nvSpPr>
            <p:cNvPr id="35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 name="组合 2"/>
            <p:cNvGrpSpPr/>
            <p:nvPr/>
          </p:nvGrpSpPr>
          <p:grpSpPr>
            <a:xfrm>
              <a:off x="9960717" y="5491899"/>
              <a:ext cx="505805" cy="483133"/>
              <a:chOff x="9960717" y="5491899"/>
              <a:chExt cx="505805" cy="483133"/>
            </a:xfrm>
          </p:grpSpPr>
          <p:sp>
            <p:nvSpPr>
              <p:cNvPr id="294"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57" name="组合 256"/>
              <p:cNvGrpSpPr/>
              <p:nvPr/>
            </p:nvGrpSpPr>
            <p:grpSpPr>
              <a:xfrm>
                <a:off x="9960717" y="5491899"/>
                <a:ext cx="505805" cy="276999"/>
                <a:chOff x="5347918" y="5557244"/>
                <a:chExt cx="505805" cy="276999"/>
              </a:xfrm>
              <a:noFill/>
            </p:grpSpPr>
            <p:sp>
              <p:nvSpPr>
                <p:cNvPr id="263" name="流程图: 手动操作 262"/>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260" name="矩形 259"/>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261" name="矩形 260"/>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grpSp>
        <p:nvGrpSpPr>
          <p:cNvPr id="4" name="组合 3"/>
          <p:cNvGrpSpPr/>
          <p:nvPr/>
        </p:nvGrpSpPr>
        <p:grpSpPr>
          <a:xfrm>
            <a:off x="8116279" y="2623713"/>
            <a:ext cx="447707" cy="305302"/>
            <a:chOff x="8269502" y="2776113"/>
            <a:chExt cx="447707" cy="305302"/>
          </a:xfrm>
        </p:grpSpPr>
        <p:cxnSp>
          <p:nvCxnSpPr>
            <p:cNvPr id="361" name="直接箭头连接符 360"/>
            <p:cNvCxnSpPr/>
            <p:nvPr/>
          </p:nvCxnSpPr>
          <p:spPr>
            <a:xfrm>
              <a:off x="8269502" y="2804753"/>
              <a:ext cx="0" cy="276662"/>
            </a:xfrm>
            <a:prstGeom prst="straightConnector1">
              <a:avLst/>
            </a:prstGeom>
            <a:noFill/>
            <a:ln w="25400">
              <a:solidFill>
                <a:srgbClr val="FF0000"/>
              </a:solidFill>
              <a:round/>
              <a:headEnd w="lg" len="lg"/>
              <a:tailEnd type="stealth" w="lg" len="lg"/>
            </a:ln>
          </p:spPr>
        </p:cxnSp>
        <p:sp>
          <p:nvSpPr>
            <p:cNvPr id="362" name="Text Box 49"/>
            <p:cNvSpPr txBox="1">
              <a:spLocks noChangeArrowheads="1"/>
            </p:cNvSpPr>
            <p:nvPr/>
          </p:nvSpPr>
          <p:spPr bwMode="auto">
            <a:xfrm>
              <a:off x="8346561" y="2776113"/>
              <a:ext cx="370648" cy="2676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397938" y="2964536"/>
            <a:ext cx="1046745" cy="150880"/>
            <a:chOff x="6549203" y="3117734"/>
            <a:chExt cx="1046745" cy="150880"/>
          </a:xfrm>
        </p:grpSpPr>
        <p:cxnSp>
          <p:nvCxnSpPr>
            <p:cNvPr id="363" name="直接连接符 362"/>
            <p:cNvCxnSpPr/>
            <p:nvPr/>
          </p:nvCxnSpPr>
          <p:spPr>
            <a:xfrm flipH="1">
              <a:off x="6549203" y="3202206"/>
              <a:ext cx="1046745" cy="0"/>
            </a:xfrm>
            <a:prstGeom prst="line">
              <a:avLst/>
            </a:prstGeom>
            <a:noFill/>
            <a:ln w="57150">
              <a:solidFill>
                <a:srgbClr val="00B050"/>
              </a:solidFill>
              <a:round/>
              <a:tailEnd type="none" w="lg" len="lg"/>
            </a:ln>
          </p:spPr>
        </p:cxnSp>
        <p:sp>
          <p:nvSpPr>
            <p:cNvPr id="364" name="等腰三角形 363"/>
            <p:cNvSpPr/>
            <p:nvPr/>
          </p:nvSpPr>
          <p:spPr>
            <a:xfrm rot="16200000">
              <a:off x="6961450" y="3122667"/>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grpSp>
      <p:sp>
        <p:nvSpPr>
          <p:cNvPr id="244" name="Rectangle 104"/>
          <p:cNvSpPr>
            <a:spLocks noChangeArrowheads="1"/>
          </p:cNvSpPr>
          <p:nvPr/>
        </p:nvSpPr>
        <p:spPr bwMode="auto">
          <a:xfrm>
            <a:off x="7455823" y="2936607"/>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59" name="组合 58"/>
          <p:cNvGrpSpPr/>
          <p:nvPr/>
        </p:nvGrpSpPr>
        <p:grpSpPr>
          <a:xfrm>
            <a:off x="5557660" y="1469888"/>
            <a:ext cx="482671" cy="615200"/>
            <a:chOff x="5709579" y="1621808"/>
            <a:chExt cx="482671" cy="615200"/>
          </a:xfrm>
        </p:grpSpPr>
        <p:sp>
          <p:nvSpPr>
            <p:cNvPr id="365" name="Text Box 125"/>
            <p:cNvSpPr txBox="1">
              <a:spLocks noChangeArrowheads="1"/>
            </p:cNvSpPr>
            <p:nvPr/>
          </p:nvSpPr>
          <p:spPr bwMode="auto">
            <a:xfrm>
              <a:off x="5709579" y="1621808"/>
              <a:ext cx="482671" cy="2622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366" name="Line 127"/>
            <p:cNvSpPr>
              <a:spLocks noChangeShapeType="1"/>
            </p:cNvSpPr>
            <p:nvPr/>
          </p:nvSpPr>
          <p:spPr bwMode="auto">
            <a:xfrm>
              <a:off x="5961571" y="1897389"/>
              <a:ext cx="0" cy="339619"/>
            </a:xfrm>
            <a:prstGeom prst="line">
              <a:avLst/>
            </a:prstGeom>
            <a:no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 name="组合 59"/>
          <p:cNvGrpSpPr/>
          <p:nvPr/>
        </p:nvGrpSpPr>
        <p:grpSpPr>
          <a:xfrm>
            <a:off x="6960509" y="2622424"/>
            <a:ext cx="658917" cy="301163"/>
            <a:chOff x="7113979" y="2776113"/>
            <a:chExt cx="658917" cy="301163"/>
          </a:xfrm>
        </p:grpSpPr>
        <p:cxnSp>
          <p:nvCxnSpPr>
            <p:cNvPr id="367" name="直接箭头连接符 366"/>
            <p:cNvCxnSpPr/>
            <p:nvPr/>
          </p:nvCxnSpPr>
          <p:spPr>
            <a:xfrm>
              <a:off x="7772896" y="2800614"/>
              <a:ext cx="0" cy="276662"/>
            </a:xfrm>
            <a:prstGeom prst="straightConnector1">
              <a:avLst/>
            </a:prstGeom>
            <a:noFill/>
            <a:ln w="25400">
              <a:solidFill>
                <a:srgbClr val="FF0000"/>
              </a:solidFill>
              <a:round/>
              <a:headEnd w="lg" len="lg"/>
              <a:tailEnd type="stealth" w="lg" len="lg"/>
            </a:ln>
          </p:spPr>
        </p:cxnSp>
        <p:sp>
          <p:nvSpPr>
            <p:cNvPr id="368" name="Text Box 9"/>
            <p:cNvSpPr txBox="1">
              <a:spLocks noChangeArrowheads="1"/>
            </p:cNvSpPr>
            <p:nvPr/>
          </p:nvSpPr>
          <p:spPr bwMode="auto">
            <a:xfrm>
              <a:off x="7113979" y="2776113"/>
              <a:ext cx="657847" cy="26054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70" name="组合 369"/>
          <p:cNvGrpSpPr/>
          <p:nvPr/>
        </p:nvGrpSpPr>
        <p:grpSpPr>
          <a:xfrm>
            <a:off x="9961585" y="5282914"/>
            <a:ext cx="505805" cy="486377"/>
            <a:chOff x="9960717" y="5282521"/>
            <a:chExt cx="505805" cy="486377"/>
          </a:xfrm>
        </p:grpSpPr>
        <p:sp>
          <p:nvSpPr>
            <p:cNvPr id="371"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74" name="组合 373"/>
            <p:cNvGrpSpPr/>
            <p:nvPr/>
          </p:nvGrpSpPr>
          <p:grpSpPr>
            <a:xfrm>
              <a:off x="9960717" y="5491899"/>
              <a:ext cx="505805" cy="276999"/>
              <a:chOff x="5347918" y="5557244"/>
              <a:chExt cx="505805" cy="276999"/>
            </a:xfrm>
            <a:noFill/>
          </p:grpSpPr>
          <p:sp>
            <p:nvSpPr>
              <p:cNvPr id="375" name="流程图: 手动操作 37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6" name="矩形 37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7" name="矩形 37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62" name="组合 61"/>
          <p:cNvGrpSpPr/>
          <p:nvPr/>
        </p:nvGrpSpPr>
        <p:grpSpPr>
          <a:xfrm>
            <a:off x="9417794" y="5632091"/>
            <a:ext cx="585518" cy="412670"/>
            <a:chOff x="9570242" y="5784920"/>
            <a:chExt cx="585518" cy="412670"/>
          </a:xfrm>
        </p:grpSpPr>
        <p:cxnSp>
          <p:nvCxnSpPr>
            <p:cNvPr id="378" name="直接箭头连接符 3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3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80" name="组合 379"/>
          <p:cNvGrpSpPr/>
          <p:nvPr/>
        </p:nvGrpSpPr>
        <p:grpSpPr>
          <a:xfrm>
            <a:off x="9213970" y="4728268"/>
            <a:ext cx="728683" cy="150880"/>
            <a:chOff x="9216337" y="4731932"/>
            <a:chExt cx="728683" cy="150880"/>
          </a:xfrm>
        </p:grpSpPr>
        <p:cxnSp>
          <p:nvCxnSpPr>
            <p:cNvPr id="381" name="直接连接符 380"/>
            <p:cNvCxnSpPr/>
            <p:nvPr/>
          </p:nvCxnSpPr>
          <p:spPr>
            <a:xfrm flipH="1">
              <a:off x="9216337" y="4807372"/>
              <a:ext cx="728683" cy="0"/>
            </a:xfrm>
            <a:prstGeom prst="line">
              <a:avLst/>
            </a:prstGeom>
            <a:noFill/>
            <a:ln w="57150">
              <a:solidFill>
                <a:srgbClr val="00B050"/>
              </a:solidFill>
              <a:round/>
              <a:tailEnd type="none" w="lg" len="lg"/>
            </a:ln>
          </p:spPr>
        </p:cxnSp>
        <p:sp>
          <p:nvSpPr>
            <p:cNvPr id="382" name="等腰三角形 38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Click="0" advTm="1000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50"/>
                                        </p:tgtEl>
                                        <p:attrNameLst>
                                          <p:attrName>style.visibility</p:attrName>
                                        </p:attrNameLst>
                                      </p:cBhvr>
                                      <p:to>
                                        <p:strVal val="visible"/>
                                      </p:to>
                                    </p:set>
                                  </p:childTnLst>
                                </p:cTn>
                              </p:par>
                            </p:childTnLst>
                          </p:cTn>
                        </p:par>
                        <p:par>
                          <p:cTn id="22" fill="hold">
                            <p:stCondLst>
                              <p:cond delay="0"/>
                            </p:stCondLst>
                            <p:childTnLst>
                              <p:par>
                                <p:cTn id="23" presetID="22" presetClass="entr" presetSubtype="2"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right)">
                                      <p:cBhvr>
                                        <p:cTn id="25" dur="500"/>
                                        <p:tgtEl>
                                          <p:spTgt spid="2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248"/>
                                        </p:tgtEl>
                                        <p:attrNameLst>
                                          <p:attrName>style.visibility</p:attrName>
                                        </p:attrNameLst>
                                      </p:cBhvr>
                                      <p:to>
                                        <p:strVal val="visible"/>
                                      </p:to>
                                    </p:set>
                                    <p:animEffect transition="in" filter="wipe(right)">
                                      <p:cBhvr>
                                        <p:cTn id="29" dur="500"/>
                                        <p:tgtEl>
                                          <p:spTgt spid="248"/>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78"/>
                                        </p:tgtEl>
                                        <p:attrNameLst>
                                          <p:attrName>style.visibility</p:attrName>
                                        </p:attrNameLst>
                                      </p:cBhvr>
                                      <p:to>
                                        <p:strVal val="visible"/>
                                      </p:to>
                                    </p:set>
                                    <p:animEffect transition="in" filter="wipe(right)">
                                      <p:cBhvr>
                                        <p:cTn id="33" dur="500"/>
                                        <p:tgtEl>
                                          <p:spTgt spid="278"/>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right)">
                                      <p:cBhvr>
                                        <p:cTn id="37" dur="500"/>
                                        <p:tgtEl>
                                          <p:spTgt spid="18"/>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par>
                          <p:cTn id="46" fill="hold">
                            <p:stCondLst>
                              <p:cond delay="3000"/>
                            </p:stCondLst>
                            <p:childTnLst>
                              <p:par>
                                <p:cTn id="47" presetID="22" presetClass="entr" presetSubtype="2" fill="hold" nodeType="after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right)">
                                      <p:cBhvr>
                                        <p:cTn id="49" dur="500"/>
                                        <p:tgtEl>
                                          <p:spTgt spid="321"/>
                                        </p:tgtEl>
                                      </p:cBhvr>
                                    </p:animEffect>
                                  </p:childTnLst>
                                </p:cTn>
                              </p:par>
                            </p:childTnLst>
                          </p:cTn>
                        </p:par>
                        <p:par>
                          <p:cTn id="50" fill="hold">
                            <p:stCondLst>
                              <p:cond delay="3500"/>
                            </p:stCondLst>
                            <p:childTnLst>
                              <p:par>
                                <p:cTn id="51" presetID="22" presetClass="entr" presetSubtype="2" fill="hold" nodeType="afterEffect">
                                  <p:stCondLst>
                                    <p:cond delay="0"/>
                                  </p:stCondLst>
                                  <p:childTnLst>
                                    <p:set>
                                      <p:cBhvr>
                                        <p:cTn id="52" dur="1" fill="hold">
                                          <p:stCondLst>
                                            <p:cond delay="0"/>
                                          </p:stCondLst>
                                        </p:cTn>
                                        <p:tgtEl>
                                          <p:spTgt spid="321"/>
                                        </p:tgtEl>
                                        <p:attrNameLst>
                                          <p:attrName>style.visibility</p:attrName>
                                        </p:attrNameLst>
                                      </p:cBhvr>
                                      <p:to>
                                        <p:strVal val="visible"/>
                                      </p:to>
                                    </p:set>
                                    <p:animEffect transition="in" filter="wipe(right)">
                                      <p:cBhvr>
                                        <p:cTn id="53" dur="500"/>
                                        <p:tgtEl>
                                          <p:spTgt spid="321"/>
                                        </p:tgtEl>
                                      </p:cBhvr>
                                    </p:animEffect>
                                  </p:childTnLst>
                                </p:cTn>
                              </p:par>
                            </p:childTnLst>
                          </p:cTn>
                        </p:par>
                        <p:par>
                          <p:cTn id="54" fill="hold">
                            <p:stCondLst>
                              <p:cond delay="4000"/>
                            </p:stCondLst>
                            <p:childTnLst>
                              <p:par>
                                <p:cTn id="55" presetID="22" presetClass="entr" presetSubtype="2" fill="hold" grpId="0" nodeType="afterEffect">
                                  <p:stCondLst>
                                    <p:cond delay="0"/>
                                  </p:stCondLst>
                                  <p:childTnLst>
                                    <p:set>
                                      <p:cBhvr>
                                        <p:cTn id="56" dur="1" fill="hold">
                                          <p:stCondLst>
                                            <p:cond delay="0"/>
                                          </p:stCondLst>
                                        </p:cTn>
                                        <p:tgtEl>
                                          <p:spTgt spid="270"/>
                                        </p:tgtEl>
                                        <p:attrNameLst>
                                          <p:attrName>style.visibility</p:attrName>
                                        </p:attrNameLst>
                                      </p:cBhvr>
                                      <p:to>
                                        <p:strVal val="visible"/>
                                      </p:to>
                                    </p:set>
                                    <p:animEffect transition="in" filter="wipe(right)">
                                      <p:cBhvr>
                                        <p:cTn id="57" dur="500"/>
                                        <p:tgtEl>
                                          <p:spTgt spid="27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250"/>
                                        </p:tgtEl>
                                      </p:cBhvr>
                                    </p:animEffect>
                                    <p:set>
                                      <p:cBhvr>
                                        <p:cTn id="62" dur="1" fill="hold">
                                          <p:stCondLst>
                                            <p:cond delay="499"/>
                                          </p:stCondLst>
                                        </p:cTn>
                                        <p:tgtEl>
                                          <p:spTgt spid="250"/>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0"/>
                                        </p:tgtEl>
                                      </p:cBhvr>
                                    </p:animEffect>
                                    <p:set>
                                      <p:cBhvr>
                                        <p:cTn id="65" dur="1" fill="hold">
                                          <p:stCondLst>
                                            <p:cond delay="499"/>
                                          </p:stCondLst>
                                        </p:cTn>
                                        <p:tgtEl>
                                          <p:spTgt spid="20"/>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61"/>
                                        </p:tgtEl>
                                      </p:cBhvr>
                                    </p:animEffect>
                                    <p:set>
                                      <p:cBhvr>
                                        <p:cTn id="68" dur="1" fill="hold">
                                          <p:stCondLst>
                                            <p:cond delay="499"/>
                                          </p:stCondLst>
                                        </p:cTn>
                                        <p:tgtEl>
                                          <p:spTgt spid="6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
                                        </p:tgtEl>
                                      </p:cBhvr>
                                    </p:animEffect>
                                    <p:set>
                                      <p:cBhvr>
                                        <p:cTn id="71" dur="1" fill="hold">
                                          <p:stCondLst>
                                            <p:cond delay="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48"/>
                                        </p:tgtEl>
                                      </p:cBhvr>
                                    </p:animEffect>
                                    <p:set>
                                      <p:cBhvr>
                                        <p:cTn id="74" dur="1" fill="hold">
                                          <p:stCondLst>
                                            <p:cond delay="499"/>
                                          </p:stCondLst>
                                        </p:cTn>
                                        <p:tgtEl>
                                          <p:spTgt spid="24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278"/>
                                        </p:tgtEl>
                                      </p:cBhvr>
                                    </p:animEffect>
                                    <p:set>
                                      <p:cBhvr>
                                        <p:cTn id="77" dur="1" fill="hold">
                                          <p:stCondLst>
                                            <p:cond delay="499"/>
                                          </p:stCondLst>
                                        </p:cTn>
                                        <p:tgtEl>
                                          <p:spTgt spid="278"/>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282"/>
                                        </p:tgtEl>
                                        <p:attrNameLst>
                                          <p:attrName>style.visibility</p:attrName>
                                        </p:attrNameLst>
                                      </p:cBhvr>
                                      <p:to>
                                        <p:strVal val="visible"/>
                                      </p:to>
                                    </p:set>
                                    <p:animEffect transition="in" filter="wipe(left)">
                                      <p:cBhvr>
                                        <p:cTn id="84" dur="500"/>
                                        <p:tgtEl>
                                          <p:spTgt spid="282"/>
                                        </p:tgtEl>
                                      </p:cBhvr>
                                    </p:animEffect>
                                  </p:childTnLst>
                                </p:cTn>
                              </p:par>
                            </p:childTnLst>
                          </p:cTn>
                        </p:par>
                        <p:par>
                          <p:cTn id="85" fill="hold">
                            <p:stCondLst>
                              <p:cond delay="1000"/>
                            </p:stCondLst>
                            <p:childTnLst>
                              <p:par>
                                <p:cTn id="86" presetID="22" presetClass="entr" presetSubtype="2" fill="hold" grpId="0" nodeType="afterEffect">
                                  <p:stCondLst>
                                    <p:cond delay="0"/>
                                  </p:stCondLst>
                                  <p:childTnLst>
                                    <p:set>
                                      <p:cBhvr>
                                        <p:cTn id="87" dur="1" fill="hold">
                                          <p:stCondLst>
                                            <p:cond delay="0"/>
                                          </p:stCondLst>
                                        </p:cTn>
                                        <p:tgtEl>
                                          <p:spTgt spid="289"/>
                                        </p:tgtEl>
                                        <p:attrNameLst>
                                          <p:attrName>style.visibility</p:attrName>
                                        </p:attrNameLst>
                                      </p:cBhvr>
                                      <p:to>
                                        <p:strVal val="visible"/>
                                      </p:to>
                                    </p:set>
                                    <p:animEffect transition="in" filter="wipe(right)">
                                      <p:cBhvr>
                                        <p:cTn id="88" dur="500"/>
                                        <p:tgtEl>
                                          <p:spTgt spid="289"/>
                                        </p:tgtEl>
                                      </p:cBhvr>
                                    </p:animEffect>
                                  </p:childTnLst>
                                </p:cTn>
                              </p:par>
                            </p:childTnLst>
                          </p:cTn>
                        </p:par>
                        <p:par>
                          <p:cTn id="89" fill="hold">
                            <p:stCondLst>
                              <p:cond delay="1500"/>
                            </p:stCondLst>
                            <p:childTnLst>
                              <p:par>
                                <p:cTn id="90" presetID="22" presetClass="entr" presetSubtype="2" fill="hold" nodeType="afterEffect">
                                  <p:stCondLst>
                                    <p:cond delay="0"/>
                                  </p:stCondLst>
                                  <p:childTnLst>
                                    <p:set>
                                      <p:cBhvr>
                                        <p:cTn id="91" dur="1" fill="hold">
                                          <p:stCondLst>
                                            <p:cond delay="0"/>
                                          </p:stCondLst>
                                        </p:cTn>
                                        <p:tgtEl>
                                          <p:spTgt spid="290"/>
                                        </p:tgtEl>
                                        <p:attrNameLst>
                                          <p:attrName>style.visibility</p:attrName>
                                        </p:attrNameLst>
                                      </p:cBhvr>
                                      <p:to>
                                        <p:strVal val="visible"/>
                                      </p:to>
                                    </p:set>
                                    <p:animEffect transition="in" filter="wipe(right)">
                                      <p:cBhvr>
                                        <p:cTn id="92" dur="500"/>
                                        <p:tgtEl>
                                          <p:spTgt spid="290"/>
                                        </p:tgtEl>
                                      </p:cBhvr>
                                    </p:animEffect>
                                  </p:childTnLst>
                                </p:cTn>
                              </p:par>
                            </p:childTnLst>
                          </p:cTn>
                        </p:par>
                        <p:par>
                          <p:cTn id="93" fill="hold">
                            <p:stCondLst>
                              <p:cond delay="2000"/>
                            </p:stCondLst>
                            <p:childTnLst>
                              <p:par>
                                <p:cTn id="94" presetID="22" presetClass="entr" presetSubtype="2" fill="hold" grpId="0" nodeType="afterEffect">
                                  <p:stCondLst>
                                    <p:cond delay="0"/>
                                  </p:stCondLst>
                                  <p:childTnLst>
                                    <p:set>
                                      <p:cBhvr>
                                        <p:cTn id="95" dur="1" fill="hold">
                                          <p:stCondLst>
                                            <p:cond delay="0"/>
                                          </p:stCondLst>
                                        </p:cTn>
                                        <p:tgtEl>
                                          <p:spTgt spid="216"/>
                                        </p:tgtEl>
                                        <p:attrNameLst>
                                          <p:attrName>style.visibility</p:attrName>
                                        </p:attrNameLst>
                                      </p:cBhvr>
                                      <p:to>
                                        <p:strVal val="visible"/>
                                      </p:to>
                                    </p:set>
                                    <p:animEffect transition="in" filter="wipe(right)">
                                      <p:cBhvr>
                                        <p:cTn id="96" dur="500"/>
                                        <p:tgtEl>
                                          <p:spTgt spid="216"/>
                                        </p:tgtEl>
                                      </p:cBhvr>
                                    </p:animEffect>
                                  </p:childTnLst>
                                </p:cTn>
                              </p:par>
                            </p:childTnLst>
                          </p:cTn>
                        </p:par>
                        <p:par>
                          <p:cTn id="97" fill="hold">
                            <p:stCondLst>
                              <p:cond delay="2500"/>
                            </p:stCondLst>
                            <p:childTnLst>
                              <p:par>
                                <p:cTn id="98" presetID="22" presetClass="entr" presetSubtype="2" fill="hold" grpId="0" nodeType="afterEffect">
                                  <p:stCondLst>
                                    <p:cond delay="0"/>
                                  </p:stCondLst>
                                  <p:childTnLst>
                                    <p:set>
                                      <p:cBhvr>
                                        <p:cTn id="99" dur="1" fill="hold">
                                          <p:stCondLst>
                                            <p:cond delay="0"/>
                                          </p:stCondLst>
                                        </p:cTn>
                                        <p:tgtEl>
                                          <p:spTgt spid="279"/>
                                        </p:tgtEl>
                                        <p:attrNameLst>
                                          <p:attrName>style.visibility</p:attrName>
                                        </p:attrNameLst>
                                      </p:cBhvr>
                                      <p:to>
                                        <p:strVal val="visible"/>
                                      </p:to>
                                    </p:set>
                                    <p:animEffect transition="in" filter="wipe(right)">
                                      <p:cBhvr>
                                        <p:cTn id="100" dur="500"/>
                                        <p:tgtEl>
                                          <p:spTgt spid="279"/>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77"/>
                                        </p:tgtEl>
                                        <p:attrNameLst>
                                          <p:attrName>style.visibility</p:attrName>
                                        </p:attrNameLst>
                                      </p:cBhvr>
                                      <p:to>
                                        <p:strVal val="visible"/>
                                      </p:to>
                                    </p:set>
                                    <p:animEffect transition="in" filter="wipe(up)">
                                      <p:cBhvr>
                                        <p:cTn id="104" dur="500"/>
                                        <p:tgtEl>
                                          <p:spTgt spid="277"/>
                                        </p:tgtEl>
                                      </p:cBhvr>
                                    </p:animEffect>
                                  </p:childTnLst>
                                </p:cTn>
                              </p:par>
                            </p:childTnLst>
                          </p:cTn>
                        </p:par>
                        <p:par>
                          <p:cTn id="105" fill="hold">
                            <p:stCondLst>
                              <p:cond delay="3500"/>
                            </p:stCondLst>
                            <p:childTnLst>
                              <p:par>
                                <p:cTn id="106" presetID="22" presetClass="entr" presetSubtype="1" fill="hold" nodeType="afterEffect">
                                  <p:stCondLst>
                                    <p:cond delay="0"/>
                                  </p:stCondLst>
                                  <p:childTnLst>
                                    <p:set>
                                      <p:cBhvr>
                                        <p:cTn id="107" dur="1" fill="hold">
                                          <p:stCondLst>
                                            <p:cond delay="0"/>
                                          </p:stCondLst>
                                        </p:cTn>
                                        <p:tgtEl>
                                          <p:spTgt spid="217"/>
                                        </p:tgtEl>
                                        <p:attrNameLst>
                                          <p:attrName>style.visibility</p:attrName>
                                        </p:attrNameLst>
                                      </p:cBhvr>
                                      <p:to>
                                        <p:strVal val="visible"/>
                                      </p:to>
                                    </p:set>
                                    <p:animEffect transition="in" filter="wipe(up)">
                                      <p:cBhvr>
                                        <p:cTn id="108" dur="500"/>
                                        <p:tgtEl>
                                          <p:spTgt spid="217"/>
                                        </p:tgtEl>
                                      </p:cBhvr>
                                    </p:animEffect>
                                  </p:childTnLst>
                                </p:cTn>
                              </p:par>
                            </p:childTnLst>
                          </p:cTn>
                        </p:par>
                        <p:par>
                          <p:cTn id="109" fill="hold">
                            <p:stCondLst>
                              <p:cond delay="4000"/>
                            </p:stCondLst>
                            <p:childTnLst>
                              <p:par>
                                <p:cTn id="110" presetID="22" presetClass="entr" presetSubtype="1" fill="hold" nodeType="afterEffect">
                                  <p:stCondLst>
                                    <p:cond delay="0"/>
                                  </p:stCondLst>
                                  <p:childTnLst>
                                    <p:set>
                                      <p:cBhvr>
                                        <p:cTn id="111" dur="1" fill="hold">
                                          <p:stCondLst>
                                            <p:cond delay="0"/>
                                          </p:stCondLst>
                                        </p:cTn>
                                        <p:tgtEl>
                                          <p:spTgt spid="219"/>
                                        </p:tgtEl>
                                        <p:attrNameLst>
                                          <p:attrName>style.visibility</p:attrName>
                                        </p:attrNameLst>
                                      </p:cBhvr>
                                      <p:to>
                                        <p:strVal val="visible"/>
                                      </p:to>
                                    </p:set>
                                    <p:animEffect transition="in" filter="wipe(up)">
                                      <p:cBhvr>
                                        <p:cTn id="112" dur="500"/>
                                        <p:tgtEl>
                                          <p:spTgt spid="219"/>
                                        </p:tgtEl>
                                      </p:cBhvr>
                                    </p:animEffect>
                                  </p:childTnLst>
                                </p:cTn>
                              </p:par>
                            </p:childTnLst>
                          </p:cTn>
                        </p:par>
                        <p:par>
                          <p:cTn id="113" fill="hold">
                            <p:stCondLst>
                              <p:cond delay="4500"/>
                            </p:stCondLst>
                            <p:childTnLst>
                              <p:par>
                                <p:cTn id="114" presetID="22" presetClass="entr" presetSubtype="1" fill="hold" nodeType="afterEffect">
                                  <p:stCondLst>
                                    <p:cond delay="0"/>
                                  </p:stCondLst>
                                  <p:childTnLst>
                                    <p:set>
                                      <p:cBhvr>
                                        <p:cTn id="115" dur="1" fill="hold">
                                          <p:stCondLst>
                                            <p:cond delay="0"/>
                                          </p:stCondLst>
                                        </p:cTn>
                                        <p:tgtEl>
                                          <p:spTgt spid="281"/>
                                        </p:tgtEl>
                                        <p:attrNameLst>
                                          <p:attrName>style.visibility</p:attrName>
                                        </p:attrNameLst>
                                      </p:cBhvr>
                                      <p:to>
                                        <p:strVal val="visible"/>
                                      </p:to>
                                    </p:set>
                                    <p:animEffect transition="in" filter="wipe(up)">
                                      <p:cBhvr>
                                        <p:cTn id="116" dur="500"/>
                                        <p:tgtEl>
                                          <p:spTgt spid="281"/>
                                        </p:tgtEl>
                                      </p:cBhvr>
                                    </p:animEffect>
                                  </p:childTnLst>
                                </p:cTn>
                              </p:par>
                            </p:childTnLst>
                          </p:cTn>
                        </p:par>
                        <p:par>
                          <p:cTn id="117" fill="hold">
                            <p:stCondLst>
                              <p:cond delay="5000"/>
                            </p:stCondLst>
                            <p:childTnLst>
                              <p:par>
                                <p:cTn id="118" presetID="22" presetClass="entr" presetSubtype="4" fill="hold" nodeType="afterEffect">
                                  <p:stCondLst>
                                    <p:cond delay="0"/>
                                  </p:stCondLst>
                                  <p:childTnLst>
                                    <p:set>
                                      <p:cBhvr>
                                        <p:cTn id="119" dur="1" fill="hold">
                                          <p:stCondLst>
                                            <p:cond delay="0"/>
                                          </p:stCondLst>
                                        </p:cTn>
                                        <p:tgtEl>
                                          <p:spTgt spid="19"/>
                                        </p:tgtEl>
                                        <p:attrNameLst>
                                          <p:attrName>style.visibility</p:attrName>
                                        </p:attrNameLst>
                                      </p:cBhvr>
                                      <p:to>
                                        <p:strVal val="visible"/>
                                      </p:to>
                                    </p:set>
                                    <p:animEffect transition="in" filter="wipe(down)">
                                      <p:cBhvr>
                                        <p:cTn id="120" dur="500"/>
                                        <p:tgtEl>
                                          <p:spTgt spid="19"/>
                                        </p:tgtEl>
                                      </p:cBhvr>
                                    </p:animEffect>
                                  </p:childTnLst>
                                </p:cTn>
                              </p:par>
                            </p:childTnLst>
                          </p:cTn>
                        </p:par>
                        <p:par>
                          <p:cTn id="121" fill="hold">
                            <p:stCondLst>
                              <p:cond delay="5500"/>
                            </p:stCondLst>
                            <p:childTnLst>
                              <p:par>
                                <p:cTn id="122" presetID="22" presetClass="entr" presetSubtype="2" fill="hold" nodeType="after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wipe(right)">
                                      <p:cBhvr>
                                        <p:cTn id="124" dur="500"/>
                                        <p:tgtEl>
                                          <p:spTgt spid="23"/>
                                        </p:tgtEl>
                                      </p:cBhvr>
                                    </p:animEffect>
                                  </p:childTnLst>
                                </p:cTn>
                              </p:par>
                            </p:childTnLst>
                          </p:cTn>
                        </p:par>
                        <p:par>
                          <p:cTn id="125" fill="hold">
                            <p:stCondLst>
                              <p:cond delay="6000"/>
                            </p:stCondLst>
                            <p:childTnLst>
                              <p:par>
                                <p:cTn id="126" presetID="22" presetClass="entr" presetSubtype="2" fill="hold" nodeType="afterEffect">
                                  <p:stCondLst>
                                    <p:cond delay="0"/>
                                  </p:stCondLst>
                                  <p:childTnLst>
                                    <p:set>
                                      <p:cBhvr>
                                        <p:cTn id="127" dur="1" fill="hold">
                                          <p:stCondLst>
                                            <p:cond delay="0"/>
                                          </p:stCondLst>
                                        </p:cTn>
                                        <p:tgtEl>
                                          <p:spTgt spid="324"/>
                                        </p:tgtEl>
                                        <p:attrNameLst>
                                          <p:attrName>style.visibility</p:attrName>
                                        </p:attrNameLst>
                                      </p:cBhvr>
                                      <p:to>
                                        <p:strVal val="visible"/>
                                      </p:to>
                                    </p:set>
                                    <p:animEffect transition="in" filter="wipe(right)">
                                      <p:cBhvr>
                                        <p:cTn id="128" dur="500"/>
                                        <p:tgtEl>
                                          <p:spTgt spid="324"/>
                                        </p:tgtEl>
                                      </p:cBhvr>
                                    </p:animEffect>
                                  </p:childTnLst>
                                </p:cTn>
                              </p:par>
                            </p:childTnLst>
                          </p:cTn>
                        </p:par>
                        <p:par>
                          <p:cTn id="129" fill="hold">
                            <p:stCondLst>
                              <p:cond delay="6500"/>
                            </p:stCondLst>
                            <p:childTnLst>
                              <p:par>
                                <p:cTn id="130" presetID="22" presetClass="entr" presetSubtype="2" fill="hold" nodeType="afterEffect">
                                  <p:stCondLst>
                                    <p:cond delay="0"/>
                                  </p:stCondLst>
                                  <p:childTnLst>
                                    <p:set>
                                      <p:cBhvr>
                                        <p:cTn id="131" dur="1" fill="hold">
                                          <p:stCondLst>
                                            <p:cond delay="0"/>
                                          </p:stCondLst>
                                        </p:cTn>
                                        <p:tgtEl>
                                          <p:spTgt spid="324"/>
                                        </p:tgtEl>
                                        <p:attrNameLst>
                                          <p:attrName>style.visibility</p:attrName>
                                        </p:attrNameLst>
                                      </p:cBhvr>
                                      <p:to>
                                        <p:strVal val="visible"/>
                                      </p:to>
                                    </p:set>
                                    <p:animEffect transition="in" filter="wipe(right)">
                                      <p:cBhvr>
                                        <p:cTn id="132" dur="500"/>
                                        <p:tgtEl>
                                          <p:spTgt spid="324"/>
                                        </p:tgtEl>
                                      </p:cBhvr>
                                    </p:animEffect>
                                  </p:childTnLst>
                                </p:cTn>
                              </p:par>
                            </p:childTnLst>
                          </p:cTn>
                        </p:par>
                        <p:par>
                          <p:cTn id="133" fill="hold">
                            <p:stCondLst>
                              <p:cond delay="7000"/>
                            </p:stCondLst>
                            <p:childTnLst>
                              <p:par>
                                <p:cTn id="134" presetID="22" presetClass="entr" presetSubtype="1" fill="hold" grpId="0" nodeType="afterEffect">
                                  <p:stCondLst>
                                    <p:cond delay="0"/>
                                  </p:stCondLst>
                                  <p:childTnLst>
                                    <p:set>
                                      <p:cBhvr>
                                        <p:cTn id="135" dur="1" fill="hold">
                                          <p:stCondLst>
                                            <p:cond delay="0"/>
                                          </p:stCondLst>
                                        </p:cTn>
                                        <p:tgtEl>
                                          <p:spTgt spid="280"/>
                                        </p:tgtEl>
                                        <p:attrNameLst>
                                          <p:attrName>style.visibility</p:attrName>
                                        </p:attrNameLst>
                                      </p:cBhvr>
                                      <p:to>
                                        <p:strVal val="visible"/>
                                      </p:to>
                                    </p:set>
                                    <p:animEffect transition="in" filter="wipe(up)">
                                      <p:cBhvr>
                                        <p:cTn id="136" dur="500"/>
                                        <p:tgtEl>
                                          <p:spTgt spid="28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xit" presetSubtype="0" fill="hold" nodeType="clickEffect">
                                  <p:stCondLst>
                                    <p:cond delay="0"/>
                                  </p:stCondLst>
                                  <p:childTnLst>
                                    <p:animEffect transition="out" filter="fade">
                                      <p:cBhvr>
                                        <p:cTn id="140" dur="500"/>
                                        <p:tgtEl>
                                          <p:spTgt spid="290"/>
                                        </p:tgtEl>
                                      </p:cBhvr>
                                    </p:animEffect>
                                    <p:set>
                                      <p:cBhvr>
                                        <p:cTn id="141" dur="1" fill="hold">
                                          <p:stCondLst>
                                            <p:cond delay="499"/>
                                          </p:stCondLst>
                                        </p:cTn>
                                        <p:tgtEl>
                                          <p:spTgt spid="290"/>
                                        </p:tgtEl>
                                        <p:attrNameLst>
                                          <p:attrName>style.visibility</p:attrName>
                                        </p:attrNameLst>
                                      </p:cBhvr>
                                      <p:to>
                                        <p:strVal val="hidden"/>
                                      </p:to>
                                    </p:set>
                                  </p:childTnLst>
                                </p:cTn>
                              </p:par>
                              <p:par>
                                <p:cTn id="142" presetID="10" presetClass="exit" presetSubtype="0" fill="hold" grpId="1" nodeType="withEffect">
                                  <p:stCondLst>
                                    <p:cond delay="0"/>
                                  </p:stCondLst>
                                  <p:childTnLst>
                                    <p:animEffect transition="out" filter="fade">
                                      <p:cBhvr>
                                        <p:cTn id="143" dur="500"/>
                                        <p:tgtEl>
                                          <p:spTgt spid="279"/>
                                        </p:tgtEl>
                                      </p:cBhvr>
                                    </p:animEffect>
                                    <p:set>
                                      <p:cBhvr>
                                        <p:cTn id="144" dur="1" fill="hold">
                                          <p:stCondLst>
                                            <p:cond delay="499"/>
                                          </p:stCondLst>
                                        </p:cTn>
                                        <p:tgtEl>
                                          <p:spTgt spid="279"/>
                                        </p:tgtEl>
                                        <p:attrNameLst>
                                          <p:attrName>style.visibility</p:attrName>
                                        </p:attrNameLst>
                                      </p:cBhvr>
                                      <p:to>
                                        <p:strVal val="hidden"/>
                                      </p:to>
                                    </p:set>
                                  </p:childTnLst>
                                </p:cTn>
                              </p:par>
                              <p:par>
                                <p:cTn id="145" presetID="10" presetClass="exit" presetSubtype="0" fill="hold" nodeType="withEffect">
                                  <p:stCondLst>
                                    <p:cond delay="0"/>
                                  </p:stCondLst>
                                  <p:childTnLst>
                                    <p:animEffect transition="out" filter="fade">
                                      <p:cBhvr>
                                        <p:cTn id="146" dur="500"/>
                                        <p:tgtEl>
                                          <p:spTgt spid="277"/>
                                        </p:tgtEl>
                                      </p:cBhvr>
                                    </p:animEffect>
                                    <p:set>
                                      <p:cBhvr>
                                        <p:cTn id="147" dur="1" fill="hold">
                                          <p:stCondLst>
                                            <p:cond delay="499"/>
                                          </p:stCondLst>
                                        </p:cTn>
                                        <p:tgtEl>
                                          <p:spTgt spid="277"/>
                                        </p:tgtEl>
                                        <p:attrNameLst>
                                          <p:attrName>style.visibility</p:attrName>
                                        </p:attrNameLst>
                                      </p:cBhvr>
                                      <p:to>
                                        <p:strVal val="hidden"/>
                                      </p:to>
                                    </p:set>
                                  </p:childTnLst>
                                </p:cTn>
                              </p:par>
                              <p:par>
                                <p:cTn id="148" presetID="10" presetClass="exit" presetSubtype="0" fill="hold" nodeType="withEffect">
                                  <p:stCondLst>
                                    <p:cond delay="0"/>
                                  </p:stCondLst>
                                  <p:childTnLst>
                                    <p:animEffect transition="out" filter="fade">
                                      <p:cBhvr>
                                        <p:cTn id="149" dur="500"/>
                                        <p:tgtEl>
                                          <p:spTgt spid="217"/>
                                        </p:tgtEl>
                                      </p:cBhvr>
                                    </p:animEffect>
                                    <p:set>
                                      <p:cBhvr>
                                        <p:cTn id="150" dur="1" fill="hold">
                                          <p:stCondLst>
                                            <p:cond delay="499"/>
                                          </p:stCondLst>
                                        </p:cTn>
                                        <p:tgtEl>
                                          <p:spTgt spid="21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216"/>
                                        </p:tgtEl>
                                      </p:cBhvr>
                                    </p:animEffect>
                                    <p:set>
                                      <p:cBhvr>
                                        <p:cTn id="153" dur="1" fill="hold">
                                          <p:stCondLst>
                                            <p:cond delay="499"/>
                                          </p:stCondLst>
                                        </p:cTn>
                                        <p:tgtEl>
                                          <p:spTgt spid="216"/>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219"/>
                                        </p:tgtEl>
                                      </p:cBhvr>
                                    </p:animEffect>
                                    <p:set>
                                      <p:cBhvr>
                                        <p:cTn id="156" dur="1" fill="hold">
                                          <p:stCondLst>
                                            <p:cond delay="499"/>
                                          </p:stCondLst>
                                        </p:cTn>
                                        <p:tgtEl>
                                          <p:spTgt spid="21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281"/>
                                        </p:tgtEl>
                                      </p:cBhvr>
                                    </p:animEffect>
                                    <p:set>
                                      <p:cBhvr>
                                        <p:cTn id="159" dur="1" fill="hold">
                                          <p:stCondLst>
                                            <p:cond delay="499"/>
                                          </p:stCondLst>
                                        </p:cTn>
                                        <p:tgtEl>
                                          <p:spTgt spid="281"/>
                                        </p:tgtEl>
                                        <p:attrNameLst>
                                          <p:attrName>style.visibility</p:attrName>
                                        </p:attrNameLst>
                                      </p:cBhvr>
                                      <p:to>
                                        <p:strVal val="hidden"/>
                                      </p:to>
                                    </p:set>
                                  </p:childTnLst>
                                </p:cTn>
                              </p:par>
                              <p:par>
                                <p:cTn id="160" presetID="10" presetClass="exit" presetSubtype="0" fill="hold" nodeType="withEffect">
                                  <p:stCondLst>
                                    <p:cond delay="0"/>
                                  </p:stCondLst>
                                  <p:childTnLst>
                                    <p:animEffect transition="out" filter="fade">
                                      <p:cBhvr>
                                        <p:cTn id="161" dur="500"/>
                                        <p:tgtEl>
                                          <p:spTgt spid="19"/>
                                        </p:tgtEl>
                                      </p:cBhvr>
                                    </p:animEffect>
                                    <p:set>
                                      <p:cBhvr>
                                        <p:cTn id="162" dur="1" fill="hold">
                                          <p:stCondLst>
                                            <p:cond delay="499"/>
                                          </p:stCondLst>
                                        </p:cTn>
                                        <p:tgtEl>
                                          <p:spTgt spid="19"/>
                                        </p:tgtEl>
                                        <p:attrNameLst>
                                          <p:attrName>style.visibility</p:attrName>
                                        </p:attrNameLst>
                                      </p:cBhvr>
                                      <p:to>
                                        <p:strVal val="hidden"/>
                                      </p:to>
                                    </p:set>
                                  </p:childTnLst>
                                </p:cTn>
                              </p:par>
                              <p:par>
                                <p:cTn id="163" presetID="10" presetClass="exit" presetSubtype="0" fill="hold" nodeType="withEffect">
                                  <p:stCondLst>
                                    <p:cond delay="0"/>
                                  </p:stCondLst>
                                  <p:childTnLst>
                                    <p:animEffect transition="out" filter="fade">
                                      <p:cBhvr>
                                        <p:cTn id="164" dur="500"/>
                                        <p:tgtEl>
                                          <p:spTgt spid="19"/>
                                        </p:tgtEl>
                                      </p:cBhvr>
                                    </p:animEffect>
                                    <p:set>
                                      <p:cBhvr>
                                        <p:cTn id="165" dur="1" fill="hold">
                                          <p:stCondLst>
                                            <p:cond delay="499"/>
                                          </p:stCondLst>
                                        </p:cTn>
                                        <p:tgtEl>
                                          <p:spTgt spid="19"/>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par>
                          <p:cTn id="169" fill="hold">
                            <p:stCondLst>
                              <p:cond delay="500"/>
                            </p:stCondLst>
                            <p:childTnLst>
                              <p:par>
                                <p:cTn id="170" presetID="22" presetClass="entr" presetSubtype="8" fill="hold" nodeType="afterEffect">
                                  <p:stCondLst>
                                    <p:cond delay="0"/>
                                  </p:stCondLst>
                                  <p:childTnLst>
                                    <p:set>
                                      <p:cBhvr>
                                        <p:cTn id="171" dur="1" fill="hold">
                                          <p:stCondLst>
                                            <p:cond delay="0"/>
                                          </p:stCondLst>
                                        </p:cTn>
                                        <p:tgtEl>
                                          <p:spTgt spid="286"/>
                                        </p:tgtEl>
                                        <p:attrNameLst>
                                          <p:attrName>style.visibility</p:attrName>
                                        </p:attrNameLst>
                                      </p:cBhvr>
                                      <p:to>
                                        <p:strVal val="visible"/>
                                      </p:to>
                                    </p:set>
                                    <p:animEffect transition="in" filter="wipe(left)">
                                      <p:cBhvr>
                                        <p:cTn id="172" dur="500"/>
                                        <p:tgtEl>
                                          <p:spTgt spid="286"/>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nodeType="clickEffect">
                                  <p:stCondLst>
                                    <p:cond delay="0"/>
                                  </p:stCondLst>
                                  <p:childTnLst>
                                    <p:set>
                                      <p:cBhvr>
                                        <p:cTn id="176" dur="1" fill="hold">
                                          <p:stCondLst>
                                            <p:cond delay="0"/>
                                          </p:stCondLst>
                                        </p:cTn>
                                        <p:tgtEl>
                                          <p:spTgt spid="25"/>
                                        </p:tgtEl>
                                        <p:attrNameLst>
                                          <p:attrName>style.visibility</p:attrName>
                                        </p:attrNameLst>
                                      </p:cBhvr>
                                      <p:to>
                                        <p:strVal val="visible"/>
                                      </p:to>
                                    </p:set>
                                    <p:animEffect transition="in" filter="wipe(left)">
                                      <p:cBhvr>
                                        <p:cTn id="177" dur="500"/>
                                        <p:tgtEl>
                                          <p:spTgt spid="25"/>
                                        </p:tgtEl>
                                      </p:cBhvr>
                                    </p:animEffect>
                                  </p:childTnLst>
                                </p:cTn>
                              </p:par>
                            </p:childTnLst>
                          </p:cTn>
                        </p:par>
                        <p:par>
                          <p:cTn id="178" fill="hold">
                            <p:stCondLst>
                              <p:cond delay="500"/>
                            </p:stCondLst>
                            <p:childTnLst>
                              <p:par>
                                <p:cTn id="179" presetID="22" presetClass="entr" presetSubtype="4" fill="hold" grpId="0" nodeType="afterEffect">
                                  <p:stCondLst>
                                    <p:cond delay="0"/>
                                  </p:stCondLst>
                                  <p:childTnLst>
                                    <p:set>
                                      <p:cBhvr>
                                        <p:cTn id="180" dur="1" fill="hold">
                                          <p:stCondLst>
                                            <p:cond delay="0"/>
                                          </p:stCondLst>
                                        </p:cTn>
                                        <p:tgtEl>
                                          <p:spTgt spid="231"/>
                                        </p:tgtEl>
                                        <p:attrNameLst>
                                          <p:attrName>style.visibility</p:attrName>
                                        </p:attrNameLst>
                                      </p:cBhvr>
                                      <p:to>
                                        <p:strVal val="visible"/>
                                      </p:to>
                                    </p:set>
                                    <p:animEffect transition="in" filter="wipe(down)">
                                      <p:cBhvr>
                                        <p:cTn id="181" dur="500"/>
                                        <p:tgtEl>
                                          <p:spTgt spid="231"/>
                                        </p:tgtEl>
                                      </p:cBhvr>
                                    </p:animEffect>
                                  </p:childTnLst>
                                </p:cTn>
                              </p:par>
                            </p:childTnLst>
                          </p:cTn>
                        </p:par>
                        <p:par>
                          <p:cTn id="182" fill="hold">
                            <p:stCondLst>
                              <p:cond delay="1000"/>
                            </p:stCondLst>
                            <p:childTnLst>
                              <p:par>
                                <p:cTn id="183" presetID="22" presetClass="entr" presetSubtype="2" fill="hold" grpId="0" nodeType="afterEffect">
                                  <p:stCondLst>
                                    <p:cond delay="0"/>
                                  </p:stCondLst>
                                  <p:childTnLst>
                                    <p:set>
                                      <p:cBhvr>
                                        <p:cTn id="184" dur="1" fill="hold">
                                          <p:stCondLst>
                                            <p:cond delay="0"/>
                                          </p:stCondLst>
                                        </p:cTn>
                                        <p:tgtEl>
                                          <p:spTgt spid="232"/>
                                        </p:tgtEl>
                                        <p:attrNameLst>
                                          <p:attrName>style.visibility</p:attrName>
                                        </p:attrNameLst>
                                      </p:cBhvr>
                                      <p:to>
                                        <p:strVal val="visible"/>
                                      </p:to>
                                    </p:set>
                                    <p:animEffect transition="in" filter="wipe(right)">
                                      <p:cBhvr>
                                        <p:cTn id="185" dur="500"/>
                                        <p:tgtEl>
                                          <p:spTgt spid="232"/>
                                        </p:tgtEl>
                                      </p:cBhvr>
                                    </p:animEffec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wipe(left)">
                                      <p:cBhvr>
                                        <p:cTn id="189" dur="500"/>
                                        <p:tgtEl>
                                          <p:spTgt spid="24"/>
                                        </p:tgtEl>
                                      </p:cBhvr>
                                    </p:animEffect>
                                  </p:childTnLst>
                                </p:cTn>
                              </p:par>
                            </p:childTnLst>
                          </p:cTn>
                        </p:par>
                        <p:par>
                          <p:cTn id="190" fill="hold">
                            <p:stCondLst>
                              <p:cond delay="2000"/>
                            </p:stCondLst>
                            <p:childTnLst>
                              <p:par>
                                <p:cTn id="191" presetID="22" presetClass="entr" presetSubtype="2" fill="hold" nodeType="afterEffect">
                                  <p:stCondLst>
                                    <p:cond delay="0"/>
                                  </p:stCondLst>
                                  <p:childTnLst>
                                    <p:set>
                                      <p:cBhvr>
                                        <p:cTn id="192" dur="1" fill="hold">
                                          <p:stCondLst>
                                            <p:cond delay="0"/>
                                          </p:stCondLst>
                                        </p:cTn>
                                        <p:tgtEl>
                                          <p:spTgt spid="26"/>
                                        </p:tgtEl>
                                        <p:attrNameLst>
                                          <p:attrName>style.visibility</p:attrName>
                                        </p:attrNameLst>
                                      </p:cBhvr>
                                      <p:to>
                                        <p:strVal val="visible"/>
                                      </p:to>
                                    </p:set>
                                    <p:animEffect transition="in" filter="wipe(right)">
                                      <p:cBhvr>
                                        <p:cTn id="193" dur="500"/>
                                        <p:tgtEl>
                                          <p:spTgt spid="26"/>
                                        </p:tgtEl>
                                      </p:cBhvr>
                                    </p:animEffect>
                                  </p:childTnLst>
                                </p:cTn>
                              </p:par>
                            </p:childTnLst>
                          </p:cTn>
                        </p:par>
                        <p:par>
                          <p:cTn id="194" fill="hold">
                            <p:stCondLst>
                              <p:cond delay="2500"/>
                            </p:stCondLst>
                            <p:childTnLst>
                              <p:par>
                                <p:cTn id="195" presetID="22" presetClass="entr" presetSubtype="4" fill="hold" nodeType="afterEffect">
                                  <p:stCondLst>
                                    <p:cond delay="0"/>
                                  </p:stCondLst>
                                  <p:childTnLst>
                                    <p:set>
                                      <p:cBhvr>
                                        <p:cTn id="196" dur="1" fill="hold">
                                          <p:stCondLst>
                                            <p:cond delay="0"/>
                                          </p:stCondLst>
                                        </p:cTn>
                                        <p:tgtEl>
                                          <p:spTgt spid="327"/>
                                        </p:tgtEl>
                                        <p:attrNameLst>
                                          <p:attrName>style.visibility</p:attrName>
                                        </p:attrNameLst>
                                      </p:cBhvr>
                                      <p:to>
                                        <p:strVal val="visible"/>
                                      </p:to>
                                    </p:set>
                                    <p:animEffect transition="in" filter="wipe(down)">
                                      <p:cBhvr>
                                        <p:cTn id="197" dur="500"/>
                                        <p:tgtEl>
                                          <p:spTgt spid="327"/>
                                        </p:tgtEl>
                                      </p:cBhvr>
                                    </p:animEffect>
                                  </p:childTnLst>
                                </p:cTn>
                              </p:par>
                            </p:childTnLst>
                          </p:cTn>
                        </p:par>
                        <p:par>
                          <p:cTn id="198" fill="hold">
                            <p:stCondLst>
                              <p:cond delay="3000"/>
                            </p:stCondLst>
                            <p:childTnLst>
                              <p:par>
                                <p:cTn id="199" presetID="22" presetClass="entr" presetSubtype="4" fill="hold" nodeType="afterEffect">
                                  <p:stCondLst>
                                    <p:cond delay="0"/>
                                  </p:stCondLst>
                                  <p:childTnLst>
                                    <p:set>
                                      <p:cBhvr>
                                        <p:cTn id="200" dur="1" fill="hold">
                                          <p:stCondLst>
                                            <p:cond delay="0"/>
                                          </p:stCondLst>
                                        </p:cTn>
                                        <p:tgtEl>
                                          <p:spTgt spid="327"/>
                                        </p:tgtEl>
                                        <p:attrNameLst>
                                          <p:attrName>style.visibility</p:attrName>
                                        </p:attrNameLst>
                                      </p:cBhvr>
                                      <p:to>
                                        <p:strVal val="visible"/>
                                      </p:to>
                                    </p:set>
                                    <p:animEffect transition="in" filter="wipe(down)">
                                      <p:cBhvr>
                                        <p:cTn id="201" dur="500"/>
                                        <p:tgtEl>
                                          <p:spTgt spid="327"/>
                                        </p:tgtEl>
                                      </p:cBhvr>
                                    </p:animEffect>
                                  </p:childTnLst>
                                </p:cTn>
                              </p:par>
                            </p:childTnLst>
                          </p:cTn>
                        </p:par>
                        <p:par>
                          <p:cTn id="202" fill="hold">
                            <p:stCondLst>
                              <p:cond delay="3500"/>
                            </p:stCondLst>
                            <p:childTnLst>
                              <p:par>
                                <p:cTn id="203" presetID="22" presetClass="entr" presetSubtype="2" fill="hold" grpId="0" nodeType="afterEffect">
                                  <p:stCondLst>
                                    <p:cond delay="0"/>
                                  </p:stCondLst>
                                  <p:childTnLst>
                                    <p:set>
                                      <p:cBhvr>
                                        <p:cTn id="204" dur="1" fill="hold">
                                          <p:stCondLst>
                                            <p:cond delay="0"/>
                                          </p:stCondLst>
                                        </p:cTn>
                                        <p:tgtEl>
                                          <p:spTgt spid="233"/>
                                        </p:tgtEl>
                                        <p:attrNameLst>
                                          <p:attrName>style.visibility</p:attrName>
                                        </p:attrNameLst>
                                      </p:cBhvr>
                                      <p:to>
                                        <p:strVal val="visible"/>
                                      </p:to>
                                    </p:set>
                                    <p:animEffect transition="in" filter="wipe(right)">
                                      <p:cBhvr>
                                        <p:cTn id="205" dur="500"/>
                                        <p:tgtEl>
                                          <p:spTgt spid="233"/>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xit" presetSubtype="0" fill="hold" nodeType="clickEffect">
                                  <p:stCondLst>
                                    <p:cond delay="0"/>
                                  </p:stCondLst>
                                  <p:childTnLst>
                                    <p:animEffect transition="out" filter="fade">
                                      <p:cBhvr>
                                        <p:cTn id="209" dur="500"/>
                                        <p:tgtEl>
                                          <p:spTgt spid="25"/>
                                        </p:tgtEl>
                                      </p:cBhvr>
                                    </p:animEffect>
                                    <p:set>
                                      <p:cBhvr>
                                        <p:cTn id="210" dur="1" fill="hold">
                                          <p:stCondLst>
                                            <p:cond delay="499"/>
                                          </p:stCondLst>
                                        </p:cTn>
                                        <p:tgtEl>
                                          <p:spTgt spid="25"/>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231"/>
                                        </p:tgtEl>
                                      </p:cBhvr>
                                    </p:animEffect>
                                    <p:set>
                                      <p:cBhvr>
                                        <p:cTn id="213" dur="1" fill="hold">
                                          <p:stCondLst>
                                            <p:cond delay="499"/>
                                          </p:stCondLst>
                                        </p:cTn>
                                        <p:tgtEl>
                                          <p:spTgt spid="231"/>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232"/>
                                        </p:tgtEl>
                                      </p:cBhvr>
                                    </p:animEffect>
                                    <p:set>
                                      <p:cBhvr>
                                        <p:cTn id="216" dur="1" fill="hold">
                                          <p:stCondLst>
                                            <p:cond delay="499"/>
                                          </p:stCondLst>
                                        </p:cTn>
                                        <p:tgtEl>
                                          <p:spTgt spid="232"/>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4"/>
                                        </p:tgtEl>
                                      </p:cBhvr>
                                    </p:animEffect>
                                    <p:set>
                                      <p:cBhvr>
                                        <p:cTn id="219" dur="1" fill="hold">
                                          <p:stCondLst>
                                            <p:cond delay="499"/>
                                          </p:stCondLst>
                                        </p:cTn>
                                        <p:tgtEl>
                                          <p:spTgt spid="24"/>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childTnLst>
                          </p:cTn>
                        </p:par>
                        <p:par>
                          <p:cTn id="223" fill="hold">
                            <p:stCondLst>
                              <p:cond delay="500"/>
                            </p:stCondLst>
                            <p:childTnLst>
                              <p:par>
                                <p:cTn id="224" presetID="22" presetClass="entr" presetSubtype="8" fill="hold" nodeType="afterEffect">
                                  <p:stCondLst>
                                    <p:cond delay="0"/>
                                  </p:stCondLst>
                                  <p:childTnLst>
                                    <p:set>
                                      <p:cBhvr>
                                        <p:cTn id="225" dur="1" fill="hold">
                                          <p:stCondLst>
                                            <p:cond delay="0"/>
                                          </p:stCondLst>
                                        </p:cTn>
                                        <p:tgtEl>
                                          <p:spTgt spid="295"/>
                                        </p:tgtEl>
                                        <p:attrNameLst>
                                          <p:attrName>style.visibility</p:attrName>
                                        </p:attrNameLst>
                                      </p:cBhvr>
                                      <p:to>
                                        <p:strVal val="visible"/>
                                      </p:to>
                                    </p:set>
                                    <p:animEffect transition="in" filter="wipe(left)">
                                      <p:cBhvr>
                                        <p:cTn id="226" dur="500"/>
                                        <p:tgtEl>
                                          <p:spTgt spid="295"/>
                                        </p:tgtEl>
                                      </p:cBhvr>
                                    </p:animEffect>
                                  </p:childTnLst>
                                </p:cTn>
                              </p:par>
                            </p:childTnLst>
                          </p:cTn>
                        </p:par>
                      </p:childTnLst>
                    </p:cTn>
                  </p:par>
                  <p:par>
                    <p:cTn id="227" fill="hold">
                      <p:stCondLst>
                        <p:cond delay="indefinite"/>
                      </p:stCondLst>
                      <p:childTnLst>
                        <p:par>
                          <p:cTn id="228" fill="hold">
                            <p:stCondLst>
                              <p:cond delay="0"/>
                            </p:stCondLst>
                            <p:childTnLst>
                              <p:par>
                                <p:cTn id="229" presetID="22" presetClass="entr" presetSubtype="4" fill="hold" nodeType="clickEffect">
                                  <p:stCondLst>
                                    <p:cond delay="0"/>
                                  </p:stCondLst>
                                  <p:childTnLst>
                                    <p:set>
                                      <p:cBhvr>
                                        <p:cTn id="230" dur="1" fill="hold">
                                          <p:stCondLst>
                                            <p:cond delay="0"/>
                                          </p:stCondLst>
                                        </p:cTn>
                                        <p:tgtEl>
                                          <p:spTgt spid="57"/>
                                        </p:tgtEl>
                                        <p:attrNameLst>
                                          <p:attrName>style.visibility</p:attrName>
                                        </p:attrNameLst>
                                      </p:cBhvr>
                                      <p:to>
                                        <p:strVal val="visible"/>
                                      </p:to>
                                    </p:set>
                                    <p:animEffect transition="in" filter="wipe(down)">
                                      <p:cBhvr>
                                        <p:cTn id="231" dur="500"/>
                                        <p:tgtEl>
                                          <p:spTgt spid="57"/>
                                        </p:tgtEl>
                                      </p:cBhvr>
                                    </p:animEffect>
                                  </p:childTnLst>
                                </p:cTn>
                              </p:par>
                            </p:childTnLst>
                          </p:cTn>
                        </p:par>
                        <p:par>
                          <p:cTn id="232" fill="hold">
                            <p:stCondLst>
                              <p:cond delay="500"/>
                            </p:stCondLst>
                            <p:childTnLst>
                              <p:par>
                                <p:cTn id="233" presetID="22" presetClass="entr" presetSubtype="4" fill="hold" nodeType="afterEffect">
                                  <p:stCondLst>
                                    <p:cond delay="0"/>
                                  </p:stCondLst>
                                  <p:childTnLst>
                                    <p:set>
                                      <p:cBhvr>
                                        <p:cTn id="234" dur="1" fill="hold">
                                          <p:stCondLst>
                                            <p:cond delay="0"/>
                                          </p:stCondLst>
                                        </p:cTn>
                                        <p:tgtEl>
                                          <p:spTgt spid="370"/>
                                        </p:tgtEl>
                                        <p:attrNameLst>
                                          <p:attrName>style.visibility</p:attrName>
                                        </p:attrNameLst>
                                      </p:cBhvr>
                                      <p:to>
                                        <p:strVal val="visible"/>
                                      </p:to>
                                    </p:set>
                                    <p:animEffect transition="in" filter="wipe(down)">
                                      <p:cBhvr>
                                        <p:cTn id="235" dur="500"/>
                                        <p:tgtEl>
                                          <p:spTgt spid="370"/>
                                        </p:tgtEl>
                                      </p:cBhvr>
                                    </p:animEffect>
                                  </p:childTnLst>
                                </p:cTn>
                              </p:par>
                            </p:childTnLst>
                          </p:cTn>
                        </p:par>
                        <p:par>
                          <p:cTn id="236" fill="hold">
                            <p:stCondLst>
                              <p:cond delay="1000"/>
                            </p:stCondLst>
                            <p:childTnLst>
                              <p:par>
                                <p:cTn id="237" presetID="22" presetClass="entr" presetSubtype="2" fill="hold" nodeType="afterEffect">
                                  <p:stCondLst>
                                    <p:cond delay="0"/>
                                  </p:stCondLst>
                                  <p:childTnLst>
                                    <p:set>
                                      <p:cBhvr>
                                        <p:cTn id="238" dur="1" fill="hold">
                                          <p:stCondLst>
                                            <p:cond delay="0"/>
                                          </p:stCondLst>
                                        </p:cTn>
                                        <p:tgtEl>
                                          <p:spTgt spid="311"/>
                                        </p:tgtEl>
                                        <p:attrNameLst>
                                          <p:attrName>style.visibility</p:attrName>
                                        </p:attrNameLst>
                                      </p:cBhvr>
                                      <p:to>
                                        <p:strVal val="visible"/>
                                      </p:to>
                                    </p:set>
                                    <p:animEffect transition="in" filter="wipe(right)">
                                      <p:cBhvr>
                                        <p:cTn id="239" dur="500"/>
                                        <p:tgtEl>
                                          <p:spTgt spid="311"/>
                                        </p:tgtEl>
                                      </p:cBhvr>
                                    </p:animEffect>
                                  </p:childTnLst>
                                </p:cTn>
                              </p:par>
                            </p:childTnLst>
                          </p:cTn>
                        </p:par>
                        <p:par>
                          <p:cTn id="240" fill="hold">
                            <p:stCondLst>
                              <p:cond delay="1500"/>
                            </p:stCondLst>
                            <p:childTnLst>
                              <p:par>
                                <p:cTn id="241" presetID="22" presetClass="entr" presetSubtype="2" fill="hold" nodeType="afterEffect">
                                  <p:stCondLst>
                                    <p:cond delay="0"/>
                                  </p:stCondLst>
                                  <p:childTnLst>
                                    <p:set>
                                      <p:cBhvr>
                                        <p:cTn id="242" dur="1" fill="hold">
                                          <p:stCondLst>
                                            <p:cond delay="0"/>
                                          </p:stCondLst>
                                        </p:cTn>
                                        <p:tgtEl>
                                          <p:spTgt spid="380"/>
                                        </p:tgtEl>
                                        <p:attrNameLst>
                                          <p:attrName>style.visibility</p:attrName>
                                        </p:attrNameLst>
                                      </p:cBhvr>
                                      <p:to>
                                        <p:strVal val="visible"/>
                                      </p:to>
                                    </p:set>
                                    <p:animEffect transition="in" filter="wipe(right)">
                                      <p:cBhvr>
                                        <p:cTn id="243" dur="500"/>
                                        <p:tgtEl>
                                          <p:spTgt spid="380"/>
                                        </p:tgtEl>
                                      </p:cBhvr>
                                    </p:animEffect>
                                  </p:childTnLst>
                                </p:cTn>
                              </p:par>
                            </p:childTnLst>
                          </p:cTn>
                        </p:par>
                        <p:par>
                          <p:cTn id="244" fill="hold">
                            <p:stCondLst>
                              <p:cond delay="2000"/>
                            </p:stCondLst>
                            <p:childTnLst>
                              <p:par>
                                <p:cTn id="245" presetID="22" presetClass="entr" presetSubtype="4" fill="hold" grpId="0" nodeType="afterEffect">
                                  <p:stCondLst>
                                    <p:cond delay="0"/>
                                  </p:stCondLst>
                                  <p:childTnLst>
                                    <p:set>
                                      <p:cBhvr>
                                        <p:cTn id="246" dur="1" fill="hold">
                                          <p:stCondLst>
                                            <p:cond delay="0"/>
                                          </p:stCondLst>
                                        </p:cTn>
                                        <p:tgtEl>
                                          <p:spTgt spid="287"/>
                                        </p:tgtEl>
                                        <p:attrNameLst>
                                          <p:attrName>style.visibility</p:attrName>
                                        </p:attrNameLst>
                                      </p:cBhvr>
                                      <p:to>
                                        <p:strVal val="visible"/>
                                      </p:to>
                                    </p:set>
                                    <p:animEffect transition="in" filter="wipe(down)">
                                      <p:cBhvr>
                                        <p:cTn id="247" dur="500"/>
                                        <p:tgtEl>
                                          <p:spTgt spid="287"/>
                                        </p:tgtEl>
                                      </p:cBhvr>
                                    </p:animEffect>
                                  </p:childTnLst>
                                </p:cTn>
                              </p:par>
                            </p:childTnLst>
                          </p:cTn>
                        </p:par>
                        <p:par>
                          <p:cTn id="248" fill="hold">
                            <p:stCondLst>
                              <p:cond delay="2500"/>
                            </p:stCondLst>
                            <p:childTnLst>
                              <p:par>
                                <p:cTn id="249" presetID="22" presetClass="entr" presetSubtype="2" fill="hold" grpId="0" nodeType="afterEffect">
                                  <p:stCondLst>
                                    <p:cond delay="0"/>
                                  </p:stCondLst>
                                  <p:childTnLst>
                                    <p:set>
                                      <p:cBhvr>
                                        <p:cTn id="250" dur="1" fill="hold">
                                          <p:stCondLst>
                                            <p:cond delay="0"/>
                                          </p:stCondLst>
                                        </p:cTn>
                                        <p:tgtEl>
                                          <p:spTgt spid="283"/>
                                        </p:tgtEl>
                                        <p:attrNameLst>
                                          <p:attrName>style.visibility</p:attrName>
                                        </p:attrNameLst>
                                      </p:cBhvr>
                                      <p:to>
                                        <p:strVal val="visible"/>
                                      </p:to>
                                    </p:set>
                                    <p:animEffect transition="in" filter="wipe(right)">
                                      <p:cBhvr>
                                        <p:cTn id="251" dur="500"/>
                                        <p:tgtEl>
                                          <p:spTgt spid="283"/>
                                        </p:tgtEl>
                                      </p:cBhvr>
                                    </p:animEffect>
                                  </p:childTnLst>
                                </p:cTn>
                              </p:par>
                            </p:childTnLst>
                          </p:cTn>
                        </p:par>
                        <p:par>
                          <p:cTn id="252" fill="hold">
                            <p:stCondLst>
                              <p:cond delay="3000"/>
                            </p:stCondLst>
                            <p:childTnLst>
                              <p:par>
                                <p:cTn id="253" presetID="22" presetClass="entr" presetSubtype="2" fill="hold" nodeType="afterEffect">
                                  <p:stCondLst>
                                    <p:cond delay="0"/>
                                  </p:stCondLst>
                                  <p:childTnLst>
                                    <p:set>
                                      <p:cBhvr>
                                        <p:cTn id="254" dur="1" fill="hold">
                                          <p:stCondLst>
                                            <p:cond delay="0"/>
                                          </p:stCondLst>
                                        </p:cTn>
                                        <p:tgtEl>
                                          <p:spTgt spid="18"/>
                                        </p:tgtEl>
                                        <p:attrNameLst>
                                          <p:attrName>style.visibility</p:attrName>
                                        </p:attrNameLst>
                                      </p:cBhvr>
                                      <p:to>
                                        <p:strVal val="visible"/>
                                      </p:to>
                                    </p:set>
                                    <p:animEffect transition="in" filter="wipe(right)">
                                      <p:cBhvr>
                                        <p:cTn id="255" dur="500"/>
                                        <p:tgtEl>
                                          <p:spTgt spid="18"/>
                                        </p:tgtEl>
                                      </p:cBhvr>
                                    </p:animEffect>
                                  </p:childTnLst>
                                </p:cTn>
                              </p:par>
                            </p:childTnLst>
                          </p:cTn>
                        </p:par>
                        <p:par>
                          <p:cTn id="256" fill="hold">
                            <p:stCondLst>
                              <p:cond delay="3500"/>
                            </p:stCondLst>
                            <p:childTnLst>
                              <p:par>
                                <p:cTn id="257" presetID="22" presetClass="entr" presetSubtype="2" fill="hold" nodeType="afterEffect">
                                  <p:stCondLst>
                                    <p:cond delay="0"/>
                                  </p:stCondLst>
                                  <p:childTnLst>
                                    <p:set>
                                      <p:cBhvr>
                                        <p:cTn id="258" dur="1" fill="hold">
                                          <p:stCondLst>
                                            <p:cond delay="0"/>
                                          </p:stCondLst>
                                        </p:cTn>
                                        <p:tgtEl>
                                          <p:spTgt spid="62"/>
                                        </p:tgtEl>
                                        <p:attrNameLst>
                                          <p:attrName>style.visibility</p:attrName>
                                        </p:attrNameLst>
                                      </p:cBhvr>
                                      <p:to>
                                        <p:strVal val="visible"/>
                                      </p:to>
                                    </p:set>
                                    <p:animEffect transition="in" filter="wipe(right)">
                                      <p:cBhvr>
                                        <p:cTn id="259" dur="500"/>
                                        <p:tgtEl>
                                          <p:spTgt spid="62"/>
                                        </p:tgtEl>
                                      </p:cBhvr>
                                    </p:animEffect>
                                  </p:childTnLst>
                                </p:cTn>
                              </p:par>
                            </p:childTnLst>
                          </p:cTn>
                        </p:par>
                        <p:par>
                          <p:cTn id="260" fill="hold">
                            <p:stCondLst>
                              <p:cond delay="4000"/>
                            </p:stCondLst>
                            <p:childTnLst>
                              <p:par>
                                <p:cTn id="261" presetID="22" presetClass="entr" presetSubtype="1" fill="hold" nodeType="afterEffect">
                                  <p:stCondLst>
                                    <p:cond delay="0"/>
                                  </p:stCondLst>
                                  <p:childTnLst>
                                    <p:set>
                                      <p:cBhvr>
                                        <p:cTn id="262" dur="1" fill="hold">
                                          <p:stCondLst>
                                            <p:cond delay="0"/>
                                          </p:stCondLst>
                                        </p:cTn>
                                        <p:tgtEl>
                                          <p:spTgt spid="4"/>
                                        </p:tgtEl>
                                        <p:attrNameLst>
                                          <p:attrName>style.visibility</p:attrName>
                                        </p:attrNameLst>
                                      </p:cBhvr>
                                      <p:to>
                                        <p:strVal val="visible"/>
                                      </p:to>
                                    </p:set>
                                    <p:animEffect transition="in" filter="wipe(up)">
                                      <p:cBhvr>
                                        <p:cTn id="263" dur="500"/>
                                        <p:tgtEl>
                                          <p:spTgt spid="4"/>
                                        </p:tgtEl>
                                      </p:cBhvr>
                                    </p:animEffect>
                                  </p:childTnLst>
                                </p:cTn>
                              </p:par>
                            </p:childTnLst>
                          </p:cTn>
                        </p:par>
                        <p:par>
                          <p:cTn id="264" fill="hold">
                            <p:stCondLst>
                              <p:cond delay="4500"/>
                            </p:stCondLst>
                            <p:childTnLst>
                              <p:par>
                                <p:cTn id="265" presetID="22" presetClass="entr" presetSubtype="2" fill="hold" nodeType="afterEffect">
                                  <p:stCondLst>
                                    <p:cond delay="0"/>
                                  </p:stCondLst>
                                  <p:childTnLst>
                                    <p:set>
                                      <p:cBhvr>
                                        <p:cTn id="266" dur="1" fill="hold">
                                          <p:stCondLst>
                                            <p:cond delay="0"/>
                                          </p:stCondLst>
                                        </p:cTn>
                                        <p:tgtEl>
                                          <p:spTgt spid="330"/>
                                        </p:tgtEl>
                                        <p:attrNameLst>
                                          <p:attrName>style.visibility</p:attrName>
                                        </p:attrNameLst>
                                      </p:cBhvr>
                                      <p:to>
                                        <p:strVal val="visible"/>
                                      </p:to>
                                    </p:set>
                                    <p:animEffect transition="in" filter="wipe(right)">
                                      <p:cBhvr>
                                        <p:cTn id="267" dur="500"/>
                                        <p:tgtEl>
                                          <p:spTgt spid="330"/>
                                        </p:tgtEl>
                                      </p:cBhvr>
                                    </p:animEffect>
                                  </p:childTnLst>
                                </p:cTn>
                              </p:par>
                            </p:childTnLst>
                          </p:cTn>
                        </p:par>
                        <p:par>
                          <p:cTn id="268" fill="hold">
                            <p:stCondLst>
                              <p:cond delay="5000"/>
                            </p:stCondLst>
                            <p:childTnLst>
                              <p:par>
                                <p:cTn id="269" presetID="22" presetClass="entr" presetSubtype="2" fill="hold" grpId="0" nodeType="afterEffect">
                                  <p:stCondLst>
                                    <p:cond delay="0"/>
                                  </p:stCondLst>
                                  <p:childTnLst>
                                    <p:set>
                                      <p:cBhvr>
                                        <p:cTn id="270" dur="1" fill="hold">
                                          <p:stCondLst>
                                            <p:cond delay="0"/>
                                          </p:stCondLst>
                                        </p:cTn>
                                        <p:tgtEl>
                                          <p:spTgt spid="244"/>
                                        </p:tgtEl>
                                        <p:attrNameLst>
                                          <p:attrName>style.visibility</p:attrName>
                                        </p:attrNameLst>
                                      </p:cBhvr>
                                      <p:to>
                                        <p:strVal val="visible"/>
                                      </p:to>
                                    </p:set>
                                    <p:animEffect transition="in" filter="wipe(right)">
                                      <p:cBhvr>
                                        <p:cTn id="271" dur="500"/>
                                        <p:tgtEl>
                                          <p:spTgt spid="244"/>
                                        </p:tgtEl>
                                      </p:cBhvr>
                                    </p:animEffect>
                                  </p:childTnLst>
                                </p:cTn>
                              </p:par>
                            </p:childTnLst>
                          </p:cTn>
                        </p:par>
                      </p:childTnLst>
                    </p:cTn>
                  </p:par>
                  <p:par>
                    <p:cTn id="272" fill="hold">
                      <p:stCondLst>
                        <p:cond delay="indefinite"/>
                      </p:stCondLst>
                      <p:childTnLst>
                        <p:par>
                          <p:cTn id="273" fill="hold">
                            <p:stCondLst>
                              <p:cond delay="0"/>
                            </p:stCondLst>
                            <p:childTnLst>
                              <p:par>
                                <p:cTn id="274" presetID="10" presetClass="exit" presetSubtype="0" fill="hold" nodeType="clickEffect">
                                  <p:stCondLst>
                                    <p:cond delay="0"/>
                                  </p:stCondLst>
                                  <p:childTnLst>
                                    <p:animEffect transition="out" filter="fade">
                                      <p:cBhvr>
                                        <p:cTn id="275" dur="500"/>
                                        <p:tgtEl>
                                          <p:spTgt spid="311"/>
                                        </p:tgtEl>
                                      </p:cBhvr>
                                    </p:animEffect>
                                    <p:set>
                                      <p:cBhvr>
                                        <p:cTn id="276" dur="1" fill="hold">
                                          <p:stCondLst>
                                            <p:cond delay="499"/>
                                          </p:stCondLst>
                                        </p:cTn>
                                        <p:tgtEl>
                                          <p:spTgt spid="311"/>
                                        </p:tgtEl>
                                        <p:attrNameLst>
                                          <p:attrName>style.visibility</p:attrName>
                                        </p:attrNameLst>
                                      </p:cBhvr>
                                      <p:to>
                                        <p:strVal val="hidden"/>
                                      </p:to>
                                    </p:set>
                                  </p:childTnLst>
                                </p:cTn>
                              </p:par>
                              <p:par>
                                <p:cTn id="277" presetID="10" presetClass="exit" presetSubtype="0" fill="hold" grpId="1" nodeType="withEffect">
                                  <p:stCondLst>
                                    <p:cond delay="0"/>
                                  </p:stCondLst>
                                  <p:childTnLst>
                                    <p:animEffect transition="out" filter="fade">
                                      <p:cBhvr>
                                        <p:cTn id="278" dur="500"/>
                                        <p:tgtEl>
                                          <p:spTgt spid="287"/>
                                        </p:tgtEl>
                                      </p:cBhvr>
                                    </p:animEffect>
                                    <p:set>
                                      <p:cBhvr>
                                        <p:cTn id="279" dur="1" fill="hold">
                                          <p:stCondLst>
                                            <p:cond delay="499"/>
                                          </p:stCondLst>
                                        </p:cTn>
                                        <p:tgtEl>
                                          <p:spTgt spid="287"/>
                                        </p:tgtEl>
                                        <p:attrNameLst>
                                          <p:attrName>style.visibility</p:attrName>
                                        </p:attrNameLst>
                                      </p:cBhvr>
                                      <p:to>
                                        <p:strVal val="hidden"/>
                                      </p:to>
                                    </p:set>
                                  </p:childTnLst>
                                </p:cTn>
                              </p:par>
                              <p:par>
                                <p:cTn id="280" presetID="10" presetClass="exit" presetSubtype="0" fill="hold" nodeType="withEffect">
                                  <p:stCondLst>
                                    <p:cond delay="0"/>
                                  </p:stCondLst>
                                  <p:childTnLst>
                                    <p:animEffect transition="out" filter="fade">
                                      <p:cBhvr>
                                        <p:cTn id="281" dur="500"/>
                                        <p:tgtEl>
                                          <p:spTgt spid="380"/>
                                        </p:tgtEl>
                                      </p:cBhvr>
                                    </p:animEffect>
                                    <p:set>
                                      <p:cBhvr>
                                        <p:cTn id="282" dur="1" fill="hold">
                                          <p:stCondLst>
                                            <p:cond delay="499"/>
                                          </p:stCondLst>
                                        </p:cTn>
                                        <p:tgtEl>
                                          <p:spTgt spid="380"/>
                                        </p:tgtEl>
                                        <p:attrNameLst>
                                          <p:attrName>style.visibility</p:attrName>
                                        </p:attrNameLst>
                                      </p:cBhvr>
                                      <p:to>
                                        <p:strVal val="hidden"/>
                                      </p:to>
                                    </p:set>
                                  </p:childTnLst>
                                </p:cTn>
                              </p:par>
                              <p:par>
                                <p:cTn id="283" presetID="10" presetClass="exit" presetSubtype="0" fill="hold" nodeType="withEffect">
                                  <p:stCondLst>
                                    <p:cond delay="0"/>
                                  </p:stCondLst>
                                  <p:childTnLst>
                                    <p:animEffect transition="out" filter="fade">
                                      <p:cBhvr>
                                        <p:cTn id="284" dur="500"/>
                                        <p:tgtEl>
                                          <p:spTgt spid="62"/>
                                        </p:tgtEl>
                                      </p:cBhvr>
                                    </p:animEffect>
                                    <p:set>
                                      <p:cBhvr>
                                        <p:cTn id="285" dur="1" fill="hold">
                                          <p:stCondLst>
                                            <p:cond delay="499"/>
                                          </p:stCondLst>
                                        </p:cTn>
                                        <p:tgtEl>
                                          <p:spTgt spid="62"/>
                                        </p:tgtEl>
                                        <p:attrNameLst>
                                          <p:attrName>style.visibility</p:attrName>
                                        </p:attrNameLst>
                                      </p:cBhvr>
                                      <p:to>
                                        <p:strVal val="hidden"/>
                                      </p:to>
                                    </p:set>
                                  </p:childTnLst>
                                </p:cTn>
                              </p:par>
                              <p:par>
                                <p:cTn id="286" presetID="10" presetClass="exit" presetSubtype="0" fill="hold" nodeType="withEffect">
                                  <p:stCondLst>
                                    <p:cond delay="0"/>
                                  </p:stCondLst>
                                  <p:childTnLst>
                                    <p:animEffect transition="out" filter="fade">
                                      <p:cBhvr>
                                        <p:cTn id="287" dur="500"/>
                                        <p:tgtEl>
                                          <p:spTgt spid="370"/>
                                        </p:tgtEl>
                                      </p:cBhvr>
                                    </p:animEffect>
                                    <p:set>
                                      <p:cBhvr>
                                        <p:cTn id="288" dur="1" fill="hold">
                                          <p:stCondLst>
                                            <p:cond delay="499"/>
                                          </p:stCondLst>
                                        </p:cTn>
                                        <p:tgtEl>
                                          <p:spTgt spid="370"/>
                                        </p:tgtEl>
                                        <p:attrNameLst>
                                          <p:attrName>style.visibility</p:attrName>
                                        </p:attrNameLst>
                                      </p:cBhvr>
                                      <p:to>
                                        <p:strVal val="hidden"/>
                                      </p:to>
                                    </p:set>
                                  </p:childTnLst>
                                </p:cTn>
                              </p:par>
                              <p:par>
                                <p:cTn id="289" presetID="10" presetClass="exit" presetSubtype="0" fill="hold" grpId="1" nodeType="withEffect">
                                  <p:stCondLst>
                                    <p:cond delay="0"/>
                                  </p:stCondLst>
                                  <p:childTnLst>
                                    <p:animEffect transition="out" filter="fade">
                                      <p:cBhvr>
                                        <p:cTn id="290" dur="500"/>
                                        <p:tgtEl>
                                          <p:spTgt spid="283"/>
                                        </p:tgtEl>
                                      </p:cBhvr>
                                    </p:animEffect>
                                    <p:set>
                                      <p:cBhvr>
                                        <p:cTn id="291" dur="1" fill="hold">
                                          <p:stCondLst>
                                            <p:cond delay="499"/>
                                          </p:stCondLst>
                                        </p:cTn>
                                        <p:tgtEl>
                                          <p:spTgt spid="283"/>
                                        </p:tgtEl>
                                        <p:attrNameLst>
                                          <p:attrName>style.visibility</p:attrName>
                                        </p:attrNameLst>
                                      </p:cBhvr>
                                      <p:to>
                                        <p:strVal val="hidden"/>
                                      </p:to>
                                    </p:set>
                                  </p:childTnLst>
                                </p:cTn>
                              </p:par>
                              <p:par>
                                <p:cTn id="292" presetID="10" presetClass="exit" presetSubtype="0" fill="hold" nodeType="withEffect">
                                  <p:stCondLst>
                                    <p:cond delay="0"/>
                                  </p:stCondLst>
                                  <p:childTnLst>
                                    <p:animEffect transition="out" filter="fade">
                                      <p:cBhvr>
                                        <p:cTn id="293" dur="500"/>
                                        <p:tgtEl>
                                          <p:spTgt spid="18"/>
                                        </p:tgtEl>
                                      </p:cBhvr>
                                    </p:animEffect>
                                    <p:set>
                                      <p:cBhvr>
                                        <p:cTn id="294" dur="1" fill="hold">
                                          <p:stCondLst>
                                            <p:cond delay="499"/>
                                          </p:stCondLst>
                                        </p:cTn>
                                        <p:tgtEl>
                                          <p:spTgt spid="18"/>
                                        </p:tgtEl>
                                        <p:attrNameLst>
                                          <p:attrName>style.visibility</p:attrName>
                                        </p:attrNameLst>
                                      </p:cBhvr>
                                      <p:to>
                                        <p:strVal val="hidden"/>
                                      </p:to>
                                    </p:set>
                                  </p:childTnLst>
                                </p:cTn>
                              </p:par>
                              <p:par>
                                <p:cTn id="295" presetID="10" presetClass="exit" presetSubtype="0" fill="hold" nodeType="withEffect">
                                  <p:stCondLst>
                                    <p:cond delay="0"/>
                                  </p:stCondLst>
                                  <p:childTnLst>
                                    <p:animEffect transition="out" filter="fade">
                                      <p:cBhvr>
                                        <p:cTn id="296" dur="500"/>
                                        <p:tgtEl>
                                          <p:spTgt spid="57"/>
                                        </p:tgtEl>
                                      </p:cBhvr>
                                    </p:animEffect>
                                    <p:set>
                                      <p:cBhvr>
                                        <p:cTn id="297" dur="1" fill="hold">
                                          <p:stCondLst>
                                            <p:cond delay="499"/>
                                          </p:stCondLst>
                                        </p:cTn>
                                        <p:tgtEl>
                                          <p:spTgt spid="57"/>
                                        </p:tgtEl>
                                        <p:attrNameLst>
                                          <p:attrName>style.visibility</p:attrName>
                                        </p:attrNameLst>
                                      </p:cBhvr>
                                      <p:to>
                                        <p:strVal val="hidden"/>
                                      </p:to>
                                    </p:set>
                                  </p:childTnLst>
                                </p:cTn>
                              </p:par>
                              <p:par>
                                <p:cTn id="298" presetID="10" presetClass="exit" presetSubtype="0" fill="hold" nodeType="withEffect">
                                  <p:stCondLst>
                                    <p:cond delay="0"/>
                                  </p:stCondLst>
                                  <p:childTnLst>
                                    <p:animEffect transition="out" filter="fade">
                                      <p:cBhvr>
                                        <p:cTn id="299" dur="500"/>
                                        <p:tgtEl>
                                          <p:spTgt spid="4"/>
                                        </p:tgtEl>
                                      </p:cBhvr>
                                    </p:animEffect>
                                    <p:set>
                                      <p:cBhvr>
                                        <p:cTn id="300" dur="1" fill="hold">
                                          <p:stCondLst>
                                            <p:cond delay="499"/>
                                          </p:stCondLst>
                                        </p:cTn>
                                        <p:tgtEl>
                                          <p:spTgt spid="4"/>
                                        </p:tgtEl>
                                        <p:attrNameLst>
                                          <p:attrName>style.visibility</p:attrName>
                                        </p:attrNameLst>
                                      </p:cBhvr>
                                      <p:to>
                                        <p:strVal val="hidden"/>
                                      </p:to>
                                    </p:set>
                                  </p:childTnLst>
                                </p:cTn>
                              </p:par>
                            </p:childTnLst>
                          </p:cTn>
                        </p:par>
                        <p:par>
                          <p:cTn id="301" fill="hold">
                            <p:stCondLst>
                              <p:cond delay="500"/>
                            </p:stCondLst>
                            <p:childTnLst>
                              <p:par>
                                <p:cTn id="302" presetID="22" presetClass="entr" presetSubtype="8" fill="hold" nodeType="afterEffect">
                                  <p:stCondLst>
                                    <p:cond delay="0"/>
                                  </p:stCondLst>
                                  <p:childTnLst>
                                    <p:set>
                                      <p:cBhvr>
                                        <p:cTn id="303" dur="1" fill="hold">
                                          <p:stCondLst>
                                            <p:cond delay="0"/>
                                          </p:stCondLst>
                                        </p:cTn>
                                        <p:tgtEl>
                                          <p:spTgt spid="296"/>
                                        </p:tgtEl>
                                        <p:attrNameLst>
                                          <p:attrName>style.visibility</p:attrName>
                                        </p:attrNameLst>
                                      </p:cBhvr>
                                      <p:to>
                                        <p:strVal val="visible"/>
                                      </p:to>
                                    </p:set>
                                    <p:animEffect transition="in" filter="wipe(left)">
                                      <p:cBhvr>
                                        <p:cTn id="304" dur="500"/>
                                        <p:tgtEl>
                                          <p:spTgt spid="296"/>
                                        </p:tgtEl>
                                      </p:cBhvr>
                                    </p:animEffect>
                                  </p:childTnLst>
                                </p:cTn>
                              </p:par>
                            </p:childTnLst>
                          </p:cTn>
                        </p:par>
                      </p:childTnLst>
                    </p:cTn>
                  </p:par>
                  <p:par>
                    <p:cTn id="305" fill="hold">
                      <p:stCondLst>
                        <p:cond delay="indefinite"/>
                      </p:stCondLst>
                      <p:childTnLst>
                        <p:par>
                          <p:cTn id="306" fill="hold">
                            <p:stCondLst>
                              <p:cond delay="0"/>
                            </p:stCondLst>
                            <p:childTnLst>
                              <p:par>
                                <p:cTn id="307" presetID="1" presetClass="entr" presetSubtype="0" fill="hold" nodeType="clickEffect">
                                  <p:stCondLst>
                                    <p:cond delay="0"/>
                                  </p:stCondLst>
                                  <p:childTnLst>
                                    <p:set>
                                      <p:cBhvr>
                                        <p:cTn id="308" dur="1" fill="hold">
                                          <p:stCondLst>
                                            <p:cond delay="0"/>
                                          </p:stCondLst>
                                        </p:cTn>
                                        <p:tgtEl>
                                          <p:spTgt spid="60"/>
                                        </p:tgtEl>
                                        <p:attrNameLst>
                                          <p:attrName>style.visibility</p:attrName>
                                        </p:attrNameLst>
                                      </p:cBhvr>
                                      <p:to>
                                        <p:strVal val="visible"/>
                                      </p:to>
                                    </p:set>
                                  </p:childTnLst>
                                </p:cTn>
                              </p:par>
                            </p:childTnLst>
                          </p:cTn>
                        </p:par>
                        <p:par>
                          <p:cTn id="309" fill="hold">
                            <p:stCondLst>
                              <p:cond delay="0"/>
                            </p:stCondLst>
                            <p:childTnLst>
                              <p:par>
                                <p:cTn id="310" presetID="22" presetClass="entr" presetSubtype="1" fill="hold" nodeType="afterEffect">
                                  <p:stCondLst>
                                    <p:cond delay="0"/>
                                  </p:stCondLst>
                                  <p:childTnLst>
                                    <p:set>
                                      <p:cBhvr>
                                        <p:cTn id="311" dur="1" fill="hold">
                                          <p:stCondLst>
                                            <p:cond delay="0"/>
                                          </p:stCondLst>
                                        </p:cTn>
                                        <p:tgtEl>
                                          <p:spTgt spid="59"/>
                                        </p:tgtEl>
                                        <p:attrNameLst>
                                          <p:attrName>style.visibility</p:attrName>
                                        </p:attrNameLst>
                                      </p:cBhvr>
                                      <p:to>
                                        <p:strVal val="visible"/>
                                      </p:to>
                                    </p:set>
                                    <p:animEffect transition="in" filter="wipe(up)">
                                      <p:cBhvr>
                                        <p:cTn id="312" dur="500"/>
                                        <p:tgtEl>
                                          <p:spTgt spid="59"/>
                                        </p:tgtEl>
                                      </p:cBhvr>
                                    </p:animEffect>
                                  </p:childTnLst>
                                </p:cTn>
                              </p:par>
                            </p:childTnLst>
                          </p:cTn>
                        </p:par>
                        <p:par>
                          <p:cTn id="313" fill="hold">
                            <p:stCondLst>
                              <p:cond delay="500"/>
                            </p:stCondLst>
                            <p:childTnLst>
                              <p:par>
                                <p:cTn id="314" presetID="22" presetClass="entr" presetSubtype="2" fill="hold" nodeType="afterEffect">
                                  <p:stCondLst>
                                    <p:cond delay="0"/>
                                  </p:stCondLst>
                                  <p:childTnLst>
                                    <p:set>
                                      <p:cBhvr>
                                        <p:cTn id="315" dur="1" fill="hold">
                                          <p:stCondLst>
                                            <p:cond delay="0"/>
                                          </p:stCondLst>
                                        </p:cTn>
                                        <p:tgtEl>
                                          <p:spTgt spid="21"/>
                                        </p:tgtEl>
                                        <p:attrNameLst>
                                          <p:attrName>style.visibility</p:attrName>
                                        </p:attrNameLst>
                                      </p:cBhvr>
                                      <p:to>
                                        <p:strVal val="visible"/>
                                      </p:to>
                                    </p:set>
                                    <p:animEffect transition="in" filter="wipe(right)">
                                      <p:cBhvr>
                                        <p:cTn id="316" dur="500"/>
                                        <p:tgtEl>
                                          <p:spTgt spid="21"/>
                                        </p:tgtEl>
                                      </p:cBhvr>
                                    </p:animEffect>
                                  </p:childTnLst>
                                </p:cTn>
                              </p:par>
                            </p:childTnLst>
                          </p:cTn>
                        </p:par>
                        <p:par>
                          <p:cTn id="317" fill="hold">
                            <p:stCondLst>
                              <p:cond delay="1000"/>
                            </p:stCondLst>
                            <p:childTnLst>
                              <p:par>
                                <p:cTn id="318" presetID="1" presetClass="entr" presetSubtype="0" fill="hold" nodeType="afterEffect">
                                  <p:stCondLst>
                                    <p:cond delay="0"/>
                                  </p:stCondLst>
                                  <p:childTnLst>
                                    <p:set>
                                      <p:cBhvr>
                                        <p:cTn id="319" dur="1" fill="hold">
                                          <p:stCondLst>
                                            <p:cond delay="0"/>
                                          </p:stCondLst>
                                        </p:cTn>
                                        <p:tgtEl>
                                          <p:spTgt spid="333"/>
                                        </p:tgtEl>
                                        <p:attrNameLst>
                                          <p:attrName>style.visibility</p:attrName>
                                        </p:attrNameLst>
                                      </p:cBhvr>
                                      <p:to>
                                        <p:strVal val="visible"/>
                                      </p:to>
                                    </p:set>
                                  </p:childTnLst>
                                </p:cTn>
                              </p:par>
                            </p:childTnLst>
                          </p:cTn>
                        </p:par>
                        <p:par>
                          <p:cTn id="320" fill="hold">
                            <p:stCondLst>
                              <p:cond delay="1000"/>
                            </p:stCondLst>
                            <p:childTnLst>
                              <p:par>
                                <p:cTn id="321" presetID="22" presetClass="entr" presetSubtype="2" fill="hold" grpId="0" nodeType="afterEffect">
                                  <p:stCondLst>
                                    <p:cond delay="0"/>
                                  </p:stCondLst>
                                  <p:childTnLst>
                                    <p:set>
                                      <p:cBhvr>
                                        <p:cTn id="322" dur="1" fill="hold">
                                          <p:stCondLst>
                                            <p:cond delay="0"/>
                                          </p:stCondLst>
                                        </p:cTn>
                                        <p:tgtEl>
                                          <p:spTgt spid="271"/>
                                        </p:tgtEl>
                                        <p:attrNameLst>
                                          <p:attrName>style.visibility</p:attrName>
                                        </p:attrNameLst>
                                      </p:cBhvr>
                                      <p:to>
                                        <p:strVal val="visible"/>
                                      </p:to>
                                    </p:set>
                                    <p:animEffect transition="in" filter="wipe(right)">
                                      <p:cBhvr>
                                        <p:cTn id="323"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50" grpId="0" animBg="1"/>
      <p:bldP spid="250" grpId="1" animBg="1"/>
      <p:bldP spid="278" grpId="0" animBg="1"/>
      <p:bldP spid="278" grpId="1" animBg="1"/>
      <p:bldP spid="279" grpId="0" animBg="1"/>
      <p:bldP spid="279" grpId="1" animBg="1"/>
      <p:bldP spid="289" grpId="0" animBg="1"/>
      <p:bldP spid="280" grpId="0" animBg="1"/>
      <p:bldP spid="232" grpId="0" animBg="1"/>
      <p:bldP spid="232" grpId="1" animBg="1"/>
      <p:bldP spid="248" grpId="0" animBg="1"/>
      <p:bldP spid="248" grpId="1" animBg="1"/>
      <p:bldP spid="216" grpId="0" animBg="1"/>
      <p:bldP spid="216" grpId="1" animBg="1"/>
      <p:bldP spid="231" grpId="0" animBg="1"/>
      <p:bldP spid="231" grpId="1" animBg="1"/>
      <p:bldP spid="233" grpId="0" animBg="1"/>
      <p:bldP spid="271" grpId="0" animBg="1"/>
      <p:bldP spid="283" grpId="0" animBg="1"/>
      <p:bldP spid="283" grpId="1" animBg="1"/>
      <p:bldP spid="287" grpId="0" animBg="1"/>
      <p:bldP spid="287" grpId="1" animBg="1"/>
      <p:bldP spid="244" grpId="0" animBg="1"/>
      <p:bldP spid="2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20000"/>
                    </a:ext>
                  </a:extLst>
                </a:gridCol>
                <a:gridCol w="2352675">
                  <a:extLst>
                    <a:ext uri="{9D8B030D-6E8A-4147-A177-3AD203B41FA5}">
                      <a16:colId xmlns:a16="http://schemas.microsoft.com/office/drawing/2014/main" val="20001"/>
                    </a:ext>
                  </a:extLst>
                </a:gridCol>
                <a:gridCol w="2555184">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1"/>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308" name="表格 307"/>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20000"/>
                    </a:ext>
                  </a:extLst>
                </a:gridCol>
                <a:gridCol w="2352675">
                  <a:extLst>
                    <a:ext uri="{9D8B030D-6E8A-4147-A177-3AD203B41FA5}">
                      <a16:colId xmlns:a16="http://schemas.microsoft.com/office/drawing/2014/main" val="20001"/>
                    </a:ext>
                  </a:extLst>
                </a:gridCol>
                <a:gridCol w="2555184">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a:solidFill>
                            <a:schemeClr val="accent1">
                              <a:lumMod val="50000"/>
                            </a:schemeClr>
                          </a:solidFill>
                          <a:latin typeface="微软雅黑" panose="020B0503020204020204" pitchFamily="34" charset="-122"/>
                          <a:ea typeface="微软雅黑" panose="020B0503020204020204" pitchFamily="34" charset="-122"/>
                        </a:rPr>
                        <a:t>PSW</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rgbClr val="FF0000"/>
                          </a:solidFill>
                          <a:latin typeface="微软雅黑" panose="020B0503020204020204" pitchFamily="34" charset="-122"/>
                          <a:ea typeface="微软雅黑" panose="020B0503020204020204" pitchFamily="34" charset="-122"/>
                        </a:rPr>
                        <a:t>R</a:t>
                      </a:r>
                      <a:r>
                        <a:rPr lang="en-US" altLang="zh-CN" sz="1600" b="1" baseline="-25000">
                          <a:solidFill>
                            <a:srgbClr val="FF0000"/>
                          </a:solidFill>
                          <a:latin typeface="微软雅黑" panose="020B0503020204020204" pitchFamily="34" charset="-122"/>
                          <a:ea typeface="微软雅黑" panose="020B0503020204020204" pitchFamily="34" charset="-122"/>
                        </a:rPr>
                        <a:t>out</a:t>
                      </a:r>
                      <a:r>
                        <a:rPr lang="en-US" altLang="zh-CN" sz="1600" b="1" baseline="0">
                          <a:solidFill>
                            <a:srgbClr val="FF0000"/>
                          </a:solidFill>
                          <a:latin typeface="微软雅黑" panose="020B0503020204020204" pitchFamily="34" charset="-122"/>
                          <a:ea typeface="微软雅黑" panose="020B0503020204020204" pitchFamily="34" charset="-122"/>
                        </a:rPr>
                        <a:t>, Rs/Rt, </a:t>
                      </a:r>
                      <a:r>
                        <a:rPr lang="en-US" altLang="zh-CN" sz="1600" b="1">
                          <a:solidFill>
                            <a:srgbClr val="FF0000"/>
                          </a:solidFill>
                          <a:latin typeface="微软雅黑" panose="020B0503020204020204" pitchFamily="34" charset="-122"/>
                          <a:ea typeface="微软雅黑" panose="020B0503020204020204" pitchFamily="34" charset="-122"/>
                        </a:rPr>
                        <a:t>SUB, PSW</a:t>
                      </a:r>
                      <a:r>
                        <a:rPr lang="en-US" altLang="zh-CN" sz="1600" b="1" baseline="-25000">
                          <a:solidFill>
                            <a:srgbClr val="FF0000"/>
                          </a:solidFill>
                          <a:latin typeface="微软雅黑" panose="020B0503020204020204" pitchFamily="34" charset="-122"/>
                          <a:ea typeface="微软雅黑" panose="020B0503020204020204" pitchFamily="34" charset="-122"/>
                        </a:rPr>
                        <a:t>in</a:t>
                      </a:r>
                      <a:endParaRPr lang="zh-CN" altLang="en-US" sz="16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2"/>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311" name="表格 310"/>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20000"/>
                    </a:ext>
                  </a:extLst>
                </a:gridCol>
                <a:gridCol w="2352675">
                  <a:extLst>
                    <a:ext uri="{9D8B030D-6E8A-4147-A177-3AD203B41FA5}">
                      <a16:colId xmlns:a16="http://schemas.microsoft.com/office/drawing/2014/main" val="20001"/>
                    </a:ext>
                  </a:extLst>
                </a:gridCol>
                <a:gridCol w="2555184">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700" b="1" kern="1200">
                          <a:solidFill>
                            <a:schemeClr val="accent1">
                              <a:lumMod val="50000"/>
                            </a:schemeClr>
                          </a:solidFill>
                          <a:latin typeface="微软雅黑" panose="020B0503020204020204" pitchFamily="34" charset="-122"/>
                          <a:ea typeface="微软雅黑" panose="020B0503020204020204" pitchFamily="34" charset="-122"/>
                          <a:cs typeface="+mn-cs"/>
                        </a:rPr>
                        <a:t> X</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PC</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X</a:t>
                      </a:r>
                      <a:r>
                        <a:rPr lang="en-US" altLang="zh-CN" sz="1700" b="1" baseline="-25000">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3"/>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312" name="表格 311"/>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20000"/>
                    </a:ext>
                  </a:extLst>
                </a:gridCol>
                <a:gridCol w="2352675">
                  <a:extLst>
                    <a:ext uri="{9D8B030D-6E8A-4147-A177-3AD203B41FA5}">
                      <a16:colId xmlns:a16="http://schemas.microsoft.com/office/drawing/2014/main" val="20001"/>
                    </a:ext>
                  </a:extLst>
                </a:gridCol>
                <a:gridCol w="2555184">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T8</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sz="1700" b="0" kern="1200" dirty="0" err="1">
                          <a:solidFill>
                            <a:schemeClr val="tx1"/>
                          </a:solidFill>
                          <a:latin typeface="微软雅黑" panose="020B0503020204020204" pitchFamily="34" charset="-122"/>
                          <a:ea typeface="微软雅黑" panose="020B0503020204020204" pitchFamily="34" charset="-122"/>
                          <a:cs typeface="+mn-cs"/>
                        </a:rPr>
                        <a:t>X+</a:t>
                      </a:r>
                      <a:r>
                        <a:rPr lang="en-US" altLang="zh-CN" sz="1700" b="0" kern="1200" dirty="0" err="1">
                          <a:solidFill>
                            <a:srgbClr val="7030A0"/>
                          </a:solidFill>
                          <a:latin typeface="微软雅黑" panose="020B0503020204020204" pitchFamily="34" charset="-122"/>
                          <a:ea typeface="微软雅黑" panose="020B0503020204020204" pitchFamily="34" charset="-122"/>
                          <a:cs typeface="+mn-cs"/>
                        </a:rPr>
                        <a:t>sExt</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sz="1700" b="0" kern="1200" dirty="0" err="1">
                          <a:solidFill>
                            <a:srgbClr val="7030A0"/>
                          </a:solidFill>
                          <a:latin typeface="微软雅黑" panose="020B0503020204020204" pitchFamily="34" charset="-122"/>
                          <a:ea typeface="微软雅黑" panose="020B0503020204020204" pitchFamily="34" charset="-122"/>
                          <a:cs typeface="+mn-cs"/>
                        </a:rPr>
                        <a:t>Imm</a:t>
                      </a:r>
                      <a:r>
                        <a:rPr lang="en-US" sz="1700" b="0" kern="1200" dirty="0">
                          <a:solidFill>
                            <a:srgbClr val="7030A0"/>
                          </a:solidFill>
                          <a:latin typeface="微软雅黑" panose="020B0503020204020204" pitchFamily="34" charset="-122"/>
                          <a:ea typeface="微软雅黑" panose="020B0503020204020204" pitchFamily="34" charset="-122"/>
                          <a:cs typeface="+mn-cs"/>
                        </a:rPr>
                        <a:t>&lt;&lt;2</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dirty="0">
                          <a:solidFill>
                            <a:schemeClr val="tx1"/>
                          </a:solidFill>
                          <a:latin typeface="微软雅黑" panose="020B0503020204020204" pitchFamily="34" charset="-122"/>
                          <a:ea typeface="微软雅黑" panose="020B0503020204020204" pitchFamily="34" charset="-122"/>
                          <a:cs typeface="+mn-cs"/>
                        </a:rPr>
                        <a:t>Z</a:t>
                      </a:r>
                      <a:endParaRPr lang="zh-CN" sz="17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7030A0"/>
                          </a:solidFill>
                          <a:latin typeface="微软雅黑" panose="020B0503020204020204" pitchFamily="34" charset="-122"/>
                          <a:ea typeface="微软雅黑" panose="020B0503020204020204" pitchFamily="34" charset="-122"/>
                        </a:rPr>
                        <a:t>IR(A)</a:t>
                      </a:r>
                      <a:r>
                        <a:rPr lang="en-US" altLang="zh-CN" sz="1700" b="1" baseline="-25000" dirty="0">
                          <a:solidFill>
                            <a:srgbClr val="7030A0"/>
                          </a:solidFill>
                          <a:latin typeface="微软雅黑" panose="020B0503020204020204" pitchFamily="34" charset="-122"/>
                          <a:ea typeface="微软雅黑" panose="020B0503020204020204" pitchFamily="34" charset="-122"/>
                        </a:rPr>
                        <a:t>out</a:t>
                      </a:r>
                      <a:r>
                        <a:rPr lang="en-US" altLang="zh-CN" sz="1700" b="1" baseline="0" dirty="0">
                          <a:solidFill>
                            <a:schemeClr val="tx1"/>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ADD</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890"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700" b="0"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rgbClr val="D2DEEF"/>
                    </a:solidFill>
                  </a:tcPr>
                </a:tc>
                <a:extLst>
                  <a:ext uri="{0D108BD9-81ED-4DB2-BD59-A6C34878D82A}">
                    <a16:rowId xmlns:a16="http://schemas.microsoft.com/office/drawing/2014/main" val="10005"/>
                  </a:ext>
                </a:extLst>
              </a:tr>
            </a:tbl>
          </a:graphicData>
        </a:graphic>
      </p:graphicFrame>
      <p:graphicFrame>
        <p:nvGraphicFramePr>
          <p:cNvPr id="313" name="表格 312"/>
          <p:cNvGraphicFramePr>
            <a:graphicFrameLocks noGrp="1"/>
          </p:cNvGraphicFramePr>
          <p:nvPr/>
        </p:nvGraphicFramePr>
        <p:xfrm>
          <a:off x="252920" y="3347388"/>
          <a:ext cx="5474089" cy="2855022"/>
        </p:xfrm>
        <a:graphic>
          <a:graphicData uri="http://schemas.openxmlformats.org/drawingml/2006/table">
            <a:tbl>
              <a:tblPr firstRow="1" bandRow="1">
                <a:tableStyleId>{5C22544A-7EE6-4342-B048-85BDC9FD1C3A}</a:tableStyleId>
              </a:tblPr>
              <a:tblGrid>
                <a:gridCol w="566230">
                  <a:extLst>
                    <a:ext uri="{9D8B030D-6E8A-4147-A177-3AD203B41FA5}">
                      <a16:colId xmlns:a16="http://schemas.microsoft.com/office/drawing/2014/main" val="20000"/>
                    </a:ext>
                  </a:extLst>
                </a:gridCol>
                <a:gridCol w="2352675">
                  <a:extLst>
                    <a:ext uri="{9D8B030D-6E8A-4147-A177-3AD203B41FA5}">
                      <a16:colId xmlns:a16="http://schemas.microsoft.com/office/drawing/2014/main" val="20001"/>
                    </a:ext>
                  </a:extLst>
                </a:gridCol>
                <a:gridCol w="2555184">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 Rs/Rt, </a:t>
                      </a:r>
                      <a:r>
                        <a:rPr lang="en-US" altLang="zh-CN" sz="1700" b="0">
                          <a:solidFill>
                            <a:schemeClr val="tx1"/>
                          </a:solidFill>
                          <a:latin typeface="微软雅黑" panose="020B0503020204020204" pitchFamily="34" charset="-122"/>
                          <a:ea typeface="微软雅黑" panose="020B0503020204020204" pitchFamily="34" charset="-122"/>
                        </a:rPr>
                        <a:t>SUB, PSW</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a:latin typeface="微软雅黑" panose="020B0503020204020204" pitchFamily="34" charset="-122"/>
                          <a:ea typeface="微软雅黑" panose="020B0503020204020204" pitchFamily="34" charset="-122"/>
                        </a:rPr>
                        <a:t>T7</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a:solidFill>
                            <a:schemeClr val="tx1"/>
                          </a:solidFill>
                          <a:latin typeface="微软雅黑" panose="020B0503020204020204" pitchFamily="34" charset="-122"/>
                          <a:ea typeface="微软雅黑" panose="020B0503020204020204" pitchFamily="34" charset="-122"/>
                        </a:rPr>
                        <a:t>, X</a:t>
                      </a:r>
                      <a:r>
                        <a:rPr lang="en-US" altLang="zh-CN" sz="1700" b="0" baseline="-25000">
                          <a:solidFill>
                            <a:schemeClr val="tx1"/>
                          </a:solidFill>
                          <a:latin typeface="微软雅黑" panose="020B0503020204020204" pitchFamily="34" charset="-122"/>
                          <a:ea typeface="微软雅黑" panose="020B0503020204020204" pitchFamily="34" charset="-122"/>
                        </a:rPr>
                        <a:t>in</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T8</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dirty="0" err="1">
                          <a:solidFill>
                            <a:schemeClr val="tx1"/>
                          </a:solidFill>
                          <a:latin typeface="微软雅黑" panose="020B0503020204020204" pitchFamily="34" charset="-122"/>
                          <a:ea typeface="微软雅黑" panose="020B0503020204020204" pitchFamily="34" charset="-122"/>
                          <a:cs typeface="+mn-cs"/>
                        </a:rPr>
                        <a:t>X+</a:t>
                      </a:r>
                      <a:r>
                        <a:rPr lang="en-US" altLang="zh-CN" sz="1700" b="0" kern="1200" dirty="0" err="1">
                          <a:solidFill>
                            <a:srgbClr val="7030A0"/>
                          </a:solidFill>
                          <a:latin typeface="微软雅黑" panose="020B0503020204020204" pitchFamily="34" charset="-122"/>
                          <a:ea typeface="微软雅黑" panose="020B0503020204020204" pitchFamily="34" charset="-122"/>
                          <a:cs typeface="+mn-cs"/>
                        </a:rPr>
                        <a:t>sExt</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sz="1700" b="0" kern="1200" dirty="0" err="1">
                          <a:solidFill>
                            <a:srgbClr val="7030A0"/>
                          </a:solidFill>
                          <a:latin typeface="微软雅黑" panose="020B0503020204020204" pitchFamily="34" charset="-122"/>
                          <a:ea typeface="微软雅黑" panose="020B0503020204020204" pitchFamily="34" charset="-122"/>
                          <a:cs typeface="+mn-cs"/>
                        </a:rPr>
                        <a:t>Imm</a:t>
                      </a:r>
                      <a:r>
                        <a:rPr lang="en-US" sz="1700" b="0" kern="1200" dirty="0">
                          <a:solidFill>
                            <a:srgbClr val="7030A0"/>
                          </a:solidFill>
                          <a:latin typeface="微软雅黑" panose="020B0503020204020204" pitchFamily="34" charset="-122"/>
                          <a:ea typeface="微软雅黑" panose="020B0503020204020204" pitchFamily="34" charset="-122"/>
                          <a:cs typeface="+mn-cs"/>
                        </a:rPr>
                        <a:t>&lt;&lt;2</a:t>
                      </a:r>
                      <a:r>
                        <a:rPr lang="en-US" altLang="zh-CN" sz="1700" b="0" kern="1200" dirty="0">
                          <a:solidFill>
                            <a:srgbClr val="7030A0"/>
                          </a:solidFill>
                          <a:latin typeface="微软雅黑" panose="020B0503020204020204" pitchFamily="34" charset="-122"/>
                          <a:ea typeface="微软雅黑" panose="020B0503020204020204" pitchFamily="34" charset="-122"/>
                          <a:cs typeface="+mn-cs"/>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dirty="0">
                          <a:solidFill>
                            <a:schemeClr val="tx1"/>
                          </a:solidFill>
                          <a:latin typeface="微软雅黑" panose="020B0503020204020204" pitchFamily="34" charset="-122"/>
                          <a:ea typeface="微软雅黑" panose="020B0503020204020204" pitchFamily="34" charset="-122"/>
                          <a:cs typeface="+mn-cs"/>
                        </a:rPr>
                        <a:t>Z</a:t>
                      </a:r>
                      <a:endParaRPr lang="zh-CN" sz="1700" b="0" kern="1200" dirty="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a:solidFill>
                            <a:srgbClr val="7030A0"/>
                          </a:solidFill>
                          <a:latin typeface="微软雅黑" panose="020B0503020204020204" pitchFamily="34" charset="-122"/>
                          <a:ea typeface="微软雅黑" panose="020B0503020204020204" pitchFamily="34" charset="-122"/>
                        </a:rPr>
                        <a:t>IR(A)</a:t>
                      </a:r>
                      <a:r>
                        <a:rPr lang="en-US" altLang="zh-CN" sz="1700" b="0" baseline="-25000" dirty="0">
                          <a:solidFill>
                            <a:srgbClr val="7030A0"/>
                          </a:solidFill>
                          <a:latin typeface="微软雅黑" panose="020B0503020204020204" pitchFamily="34" charset="-122"/>
                          <a:ea typeface="微软雅黑" panose="020B0503020204020204" pitchFamily="34" charset="-122"/>
                        </a:rPr>
                        <a:t>out</a:t>
                      </a:r>
                      <a:r>
                        <a:rPr lang="en-US" altLang="zh-CN" sz="1700" b="0" baseline="0" dirty="0">
                          <a:solidFill>
                            <a:schemeClr val="tx1"/>
                          </a:solidFill>
                          <a:latin typeface="微软雅黑" panose="020B0503020204020204" pitchFamily="34" charset="-122"/>
                          <a:ea typeface="微软雅黑" panose="020B0503020204020204" pitchFamily="34" charset="-122"/>
                        </a:rPr>
                        <a:t>, ADD</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accent1">
                              <a:lumMod val="50000"/>
                            </a:schemeClr>
                          </a:solidFill>
                          <a:latin typeface="微软雅黑" panose="020B0503020204020204" pitchFamily="34" charset="-122"/>
                          <a:ea typeface="微软雅黑" panose="020B0503020204020204" pitchFamily="34" charset="-122"/>
                        </a:rPr>
                        <a:t>T9</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890" algn="ctr" defTabSz="914400" rtl="0" eaLnBrk="1" latinLnBrk="0" hangingPunct="1">
                        <a:spcAft>
                          <a:spcPts val="0"/>
                        </a:spcAft>
                      </a:pP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If (PSW.equal) Z</a:t>
                      </a:r>
                      <a:r>
                        <a:rPr lang="en-US" altLang="zh-CN" sz="16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sz="1600" b="1" kern="1200">
                          <a:solidFill>
                            <a:schemeClr val="accent1">
                              <a:lumMod val="50000"/>
                            </a:schemeClr>
                          </a:solidFill>
                          <a:latin typeface="微软雅黑" panose="020B0503020204020204" pitchFamily="34" charset="-122"/>
                          <a:ea typeface="微软雅黑" panose="020B0503020204020204" pitchFamily="34" charset="-122"/>
                          <a:cs typeface="+mn-cs"/>
                        </a:rPr>
                        <a:t>PC</a:t>
                      </a:r>
                      <a:endParaRPr lang="zh-CN" sz="16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Z</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out</a:t>
                      </a:r>
                      <a:r>
                        <a:rPr lang="zh-CN" altLang="en-US" sz="1600" b="1" kern="1200" baseline="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PC</a:t>
                      </a:r>
                      <a:r>
                        <a:rPr lang="en-US" altLang="zh-CN" sz="1600" b="1" kern="1200" baseline="-25000" dirty="0" err="1">
                          <a:solidFill>
                            <a:srgbClr val="FF0000"/>
                          </a:solidFill>
                          <a:latin typeface="微软雅黑" panose="020B0503020204020204" pitchFamily="34" charset="-122"/>
                          <a:ea typeface="微软雅黑" panose="020B0503020204020204" pitchFamily="34" charset="-122"/>
                          <a:cs typeface="+mn-cs"/>
                        </a:rPr>
                        <a:t>in</a:t>
                      </a:r>
                      <a:r>
                        <a:rPr lang="en-US" altLang="zh-CN" sz="1600" b="1" kern="1200" dirty="0">
                          <a:solidFill>
                            <a:srgbClr val="FF0000"/>
                          </a:solidFill>
                          <a:latin typeface="微软雅黑" panose="020B0503020204020204" pitchFamily="34" charset="-122"/>
                          <a:ea typeface="微软雅黑" panose="020B0503020204020204" pitchFamily="34" charset="-122"/>
                          <a:cs typeface="+mn-cs"/>
                        </a:rPr>
                        <a:t>=</a:t>
                      </a:r>
                      <a:r>
                        <a:rPr lang="en-US" altLang="zh-CN" sz="1600" b="1" kern="1200" dirty="0" err="1">
                          <a:solidFill>
                            <a:srgbClr val="FF0000"/>
                          </a:solidFill>
                          <a:latin typeface="微软雅黑" panose="020B0503020204020204" pitchFamily="34" charset="-122"/>
                          <a:ea typeface="微软雅黑" panose="020B0503020204020204" pitchFamily="34" charset="-122"/>
                          <a:cs typeface="+mn-cs"/>
                        </a:rPr>
                        <a:t>PSW.equal</a:t>
                      </a:r>
                      <a:endParaRPr lang="zh-CN" altLang="en-US" sz="1600" b="1" kern="1200" dirty="0">
                        <a:solidFill>
                          <a:srgbClr val="FF0000"/>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5"/>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sp>
        <p:nvSpPr>
          <p:cNvPr id="2" name="标题 1"/>
          <p:cNvSpPr>
            <a:spLocks noGrp="1"/>
          </p:cNvSpPr>
          <p:nvPr>
            <p:ph type="title"/>
          </p:nvPr>
        </p:nvSpPr>
        <p:spPr>
          <a:xfrm>
            <a:off x="487822" y="257614"/>
            <a:ext cx="6198301" cy="617641"/>
          </a:xfrm>
        </p:spPr>
        <p:txBody>
          <a:bodyPr>
            <a:normAutofit/>
          </a:bodyPr>
          <a:lstStyle/>
          <a:p>
            <a:r>
              <a:rPr lang="en-US" altLang="zh-CN"/>
              <a:t>BEQ </a:t>
            </a:r>
            <a:r>
              <a:rPr lang="zh-CN" altLang="en-US"/>
              <a:t>指令数据通路  </a:t>
            </a:r>
            <a:r>
              <a:rPr lang="en-US" altLang="zh-CN" i="1">
                <a:latin typeface="Consolas" panose="020B0609020204030204" pitchFamily="49" charset="0"/>
                <a:cs typeface="Times New Roman" panose="02020603050405020304" pitchFamily="18" charset="0"/>
                <a:sym typeface="Arial" panose="020B0604020202020204" pitchFamily="34" charset="0"/>
              </a:rPr>
              <a:t>beq rs,rt,imm</a:t>
            </a:r>
            <a:endParaRPr lang="zh-CN" altLang="en-US"/>
          </a:p>
        </p:txBody>
      </p:sp>
      <p:sp>
        <p:nvSpPr>
          <p:cNvPr id="191" name="TextBox 24"/>
          <p:cNvSpPr txBox="1"/>
          <p:nvPr/>
        </p:nvSpPr>
        <p:spPr>
          <a:xfrm>
            <a:off x="641990" y="2019628"/>
            <a:ext cx="4533492" cy="1046440"/>
          </a:xfrm>
          <a:prstGeom prst="rect">
            <a:avLst/>
          </a:prstGeom>
          <a:noFill/>
        </p:spPr>
        <p:txBody>
          <a:bodyPr wrap="square" rtlCol="0">
            <a:spAutoFit/>
          </a:bodyPr>
          <a:lstStyle/>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if (</a:t>
            </a:r>
            <a:r>
              <a:rPr lang="en-US" altLang="zh-CN" sz="2400" b="1">
                <a:solidFill>
                  <a:schemeClr val="accent1">
                    <a:lumMod val="75000"/>
                  </a:schemeClr>
                </a:solidFill>
                <a:latin typeface="微软雅黑" panose="020B0503020204020204" pitchFamily="34" charset="-122"/>
                <a:ea typeface="微软雅黑" panose="020B0503020204020204" pitchFamily="34" charset="-122"/>
                <a:sym typeface="Arial" panose="020B0604020202020204" pitchFamily="34" charset="0"/>
              </a:rPr>
              <a:t>R[rs] = R[rt]</a:t>
            </a:r>
            <a:r>
              <a:rPr lang="en-US" altLang="zh-CN" sz="24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p>
          <a:p>
            <a:pPr>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   PC + 4 + imm&lt;&lt; 2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PC</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2" name="组合 191"/>
          <p:cNvGrpSpPr/>
          <p:nvPr/>
        </p:nvGrpSpPr>
        <p:grpSpPr>
          <a:xfrm>
            <a:off x="523775" y="1157260"/>
            <a:ext cx="4792613" cy="574256"/>
            <a:chOff x="400250" y="925545"/>
            <a:chExt cx="6664199" cy="798512"/>
          </a:xfrm>
        </p:grpSpPr>
        <p:sp>
          <p:nvSpPr>
            <p:cNvPr id="344"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OP=4</a:t>
              </a:r>
              <a:endParaRPr lang="zh-CN" altLang="en-US" sz="1400" b="1" kern="0" dirty="0">
                <a:solidFill>
                  <a:sysClr val="window" lastClr="FFFFFF"/>
                </a:solidFill>
                <a:latin typeface="+mj-lt"/>
                <a:ea typeface="宋体" panose="02010600030101010101" pitchFamily="2" charset="-122"/>
              </a:endParaRPr>
            </a:p>
          </p:txBody>
        </p:sp>
        <p:sp>
          <p:nvSpPr>
            <p:cNvPr id="345"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46"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rPr>
                <a:t>rt</a:t>
              </a:r>
              <a:endParaRPr lang="zh-CN" altLang="en-US" b="1" kern="0" baseline="-25000" dirty="0">
                <a:solidFill>
                  <a:schemeClr val="bg1"/>
                </a:solidFill>
                <a:latin typeface="微软雅黑" panose="020B0503020204020204" pitchFamily="34" charset="-122"/>
                <a:ea typeface="微软雅黑" panose="020B0503020204020204" pitchFamily="34" charset="-122"/>
              </a:endParaRPr>
            </a:p>
          </p:txBody>
        </p:sp>
        <p:sp>
          <p:nvSpPr>
            <p:cNvPr id="347"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6bits</a:t>
              </a:r>
              <a:endParaRPr lang="zh-CN" altLang="en-US" sz="1400" b="1" kern="0" dirty="0">
                <a:solidFill>
                  <a:srgbClr val="0070C0"/>
                </a:solidFill>
                <a:latin typeface="+mj-lt"/>
                <a:ea typeface="华文细黑" panose="02010600040101010101" pitchFamily="2" charset="-122"/>
              </a:endParaRPr>
            </a:p>
          </p:txBody>
        </p:sp>
        <p:sp>
          <p:nvSpPr>
            <p:cNvPr id="348"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349"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0"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5bits</a:t>
              </a:r>
              <a:endParaRPr lang="zh-CN" altLang="en-US" sz="1400" b="1" kern="0" dirty="0">
                <a:solidFill>
                  <a:srgbClr val="0070C0"/>
                </a:solidFill>
                <a:latin typeface="+mj-lt"/>
                <a:ea typeface="华文细黑" panose="02010600040101010101" pitchFamily="2" charset="-122"/>
              </a:endParaRPr>
            </a:p>
          </p:txBody>
        </p:sp>
        <p:sp>
          <p:nvSpPr>
            <p:cNvPr id="351"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mj-lt"/>
                  <a:ea typeface="华文细黑" panose="02010600040101010101" pitchFamily="2" charset="-122"/>
                </a:rPr>
                <a:t>16bits</a:t>
              </a:r>
              <a:endParaRPr lang="zh-CN" altLang="en-US" sz="1400" b="1" kern="0" dirty="0">
                <a:solidFill>
                  <a:srgbClr val="0070C0"/>
                </a:solidFill>
                <a:latin typeface="+mj-lt"/>
                <a:ea typeface="华文细黑" panose="02010600040101010101" pitchFamily="2" charset="-122"/>
              </a:endParaRPr>
            </a:p>
          </p:txBody>
        </p:sp>
      </p:gr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692644"/>
              <a:chOff x="5347918" y="5340113"/>
              <a:chExt cx="505805" cy="692644"/>
            </a:xfrm>
            <a:grpFill/>
          </p:grpSpPr>
          <p:grpSp>
            <p:nvGrpSpPr>
              <p:cNvPr id="393" name="组合 392"/>
              <p:cNvGrpSpPr/>
              <p:nvPr/>
            </p:nvGrpSpPr>
            <p:grpSpPr>
              <a:xfrm>
                <a:off x="5347918" y="5340113"/>
                <a:ext cx="505805" cy="692644"/>
                <a:chOff x="5347918" y="5340113"/>
                <a:chExt cx="505805" cy="692644"/>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9"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901" name="组合 900"/>
          <p:cNvGrpSpPr/>
          <p:nvPr/>
        </p:nvGrpSpPr>
        <p:grpSpPr>
          <a:xfrm>
            <a:off x="6660877" y="1226542"/>
            <a:ext cx="4932162" cy="4934647"/>
            <a:chOff x="6660877" y="1226542"/>
            <a:chExt cx="4932162" cy="4934647"/>
          </a:xfrm>
        </p:grpSpPr>
        <p:grpSp>
          <p:nvGrpSpPr>
            <p:cNvPr id="902" name="组合 901"/>
            <p:cNvGrpSpPr/>
            <p:nvPr/>
          </p:nvGrpSpPr>
          <p:grpSpPr>
            <a:xfrm>
              <a:off x="11059230" y="4601403"/>
              <a:ext cx="533809" cy="383918"/>
              <a:chOff x="11059230" y="4601403"/>
              <a:chExt cx="533809" cy="383918"/>
            </a:xfrm>
          </p:grpSpPr>
          <p:cxnSp>
            <p:nvCxnSpPr>
              <p:cNvPr id="930" name="直接箭头连接符 929"/>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31"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903" name="组合 902"/>
            <p:cNvGrpSpPr/>
            <p:nvPr/>
          </p:nvGrpSpPr>
          <p:grpSpPr>
            <a:xfrm>
              <a:off x="6660877" y="1226542"/>
              <a:ext cx="4451290" cy="4934647"/>
              <a:chOff x="6660877" y="1226542"/>
              <a:chExt cx="4451290" cy="4934647"/>
            </a:xfrm>
          </p:grpSpPr>
          <p:grpSp>
            <p:nvGrpSpPr>
              <p:cNvPr id="904" name="组合 903"/>
              <p:cNvGrpSpPr/>
              <p:nvPr/>
            </p:nvGrpSpPr>
            <p:grpSpPr>
              <a:xfrm>
                <a:off x="9216337" y="4731932"/>
                <a:ext cx="728683" cy="150880"/>
                <a:chOff x="9216337" y="4731932"/>
                <a:chExt cx="728683" cy="150880"/>
              </a:xfrm>
            </p:grpSpPr>
            <p:cxnSp>
              <p:nvCxnSpPr>
                <p:cNvPr id="928" name="直接连接符 927"/>
                <p:cNvCxnSpPr/>
                <p:nvPr/>
              </p:nvCxnSpPr>
              <p:spPr>
                <a:xfrm flipH="1">
                  <a:off x="9216337" y="4807372"/>
                  <a:ext cx="728683" cy="0"/>
                </a:xfrm>
                <a:prstGeom prst="line">
                  <a:avLst/>
                </a:prstGeom>
                <a:noFill/>
                <a:ln w="57150">
                  <a:solidFill>
                    <a:srgbClr val="FF66FF"/>
                  </a:solidFill>
                  <a:round/>
                  <a:tailEnd type="none" w="lg" len="lg"/>
                </a:ln>
              </p:spPr>
            </p:cxnSp>
            <p:sp>
              <p:nvSpPr>
                <p:cNvPr id="929" name="等腰三角形 928"/>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05"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06" name="组合 905"/>
              <p:cNvGrpSpPr/>
              <p:nvPr/>
            </p:nvGrpSpPr>
            <p:grpSpPr>
              <a:xfrm>
                <a:off x="6660877" y="3861854"/>
                <a:ext cx="389597" cy="231896"/>
                <a:chOff x="6658496" y="3857092"/>
                <a:chExt cx="389597" cy="231896"/>
              </a:xfrm>
            </p:grpSpPr>
            <p:cxnSp>
              <p:nvCxnSpPr>
                <p:cNvPr id="926" name="直接箭头连接符 925"/>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927"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07" name="上下箭头 906"/>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08" name="组合 907"/>
              <p:cNvGrpSpPr/>
              <p:nvPr/>
            </p:nvGrpSpPr>
            <p:grpSpPr>
              <a:xfrm>
                <a:off x="6674703" y="3527618"/>
                <a:ext cx="292482" cy="292482"/>
                <a:chOff x="4039397" y="292531"/>
                <a:chExt cx="799099" cy="799099"/>
              </a:xfrm>
            </p:grpSpPr>
            <p:sp>
              <p:nvSpPr>
                <p:cNvPr id="924" name="椭圆 923"/>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25" name="图片 924"/>
                <p:cNvPicPr>
                  <a:picLocks noChangeAspect="1"/>
                </p:cNvPicPr>
                <p:nvPr/>
              </p:nvPicPr>
              <p:blipFill rotWithShape="1">
                <a:blip r:embed="rId4">
                  <a:clrChange>
                    <a:clrFrom>
                      <a:srgbClr val="FFFFFF"/>
                    </a:clrFrom>
                    <a:clrTo>
                      <a:srgbClr val="FFFFFF">
                        <a:alpha val="0"/>
                      </a:srgbClr>
                    </a:clrTo>
                  </a:clrChange>
                </a:blip>
                <a:srcRect b="8337"/>
                <a:stretch>
                  <a:fillRect/>
                </a:stretch>
              </p:blipFill>
              <p:spPr>
                <a:xfrm>
                  <a:off x="4162720" y="462735"/>
                  <a:ext cx="552450" cy="427811"/>
                </a:xfrm>
                <a:prstGeom prst="rect">
                  <a:avLst/>
                </a:prstGeom>
                <a:solidFill>
                  <a:schemeClr val="accent1">
                    <a:lumMod val="20000"/>
                    <a:lumOff val="80000"/>
                  </a:schemeClr>
                </a:solidFill>
              </p:spPr>
            </p:pic>
          </p:grpSp>
          <p:grpSp>
            <p:nvGrpSpPr>
              <p:cNvPr id="909" name="组合 908"/>
              <p:cNvGrpSpPr/>
              <p:nvPr/>
            </p:nvGrpSpPr>
            <p:grpSpPr>
              <a:xfrm>
                <a:off x="9960717" y="5282521"/>
                <a:ext cx="505805" cy="692511"/>
                <a:chOff x="9960717" y="5282521"/>
                <a:chExt cx="505805" cy="692511"/>
              </a:xfrm>
            </p:grpSpPr>
            <p:sp>
              <p:nvSpPr>
                <p:cNvPr id="917"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18" name="组合 917"/>
                <p:cNvGrpSpPr/>
                <p:nvPr/>
              </p:nvGrpSpPr>
              <p:grpSpPr>
                <a:xfrm>
                  <a:off x="9960717" y="5491899"/>
                  <a:ext cx="505805" cy="483133"/>
                  <a:chOff x="9960717" y="5491899"/>
                  <a:chExt cx="505805" cy="483133"/>
                </a:xfrm>
              </p:grpSpPr>
              <p:sp>
                <p:nvSpPr>
                  <p:cNvPr id="919"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20" name="组合 919"/>
                  <p:cNvGrpSpPr/>
                  <p:nvPr/>
                </p:nvGrpSpPr>
                <p:grpSpPr>
                  <a:xfrm>
                    <a:off x="9960717" y="5491899"/>
                    <a:ext cx="505805" cy="276999"/>
                    <a:chOff x="5347918" y="5557244"/>
                    <a:chExt cx="505805" cy="276999"/>
                  </a:xfrm>
                  <a:noFill/>
                </p:grpSpPr>
                <p:sp>
                  <p:nvSpPr>
                    <p:cNvPr id="921" name="流程图: 手动操作 920"/>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22" name="矩形 9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23" name="矩形 922"/>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910"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911" name="组合 910"/>
              <p:cNvGrpSpPr/>
              <p:nvPr/>
            </p:nvGrpSpPr>
            <p:grpSpPr>
              <a:xfrm>
                <a:off x="9957022" y="4191812"/>
                <a:ext cx="1155145" cy="1187188"/>
                <a:chOff x="9957022" y="4191812"/>
                <a:chExt cx="1155145" cy="1187188"/>
              </a:xfrm>
            </p:grpSpPr>
            <p:grpSp>
              <p:nvGrpSpPr>
                <p:cNvPr id="912" name="组合 911"/>
                <p:cNvGrpSpPr/>
                <p:nvPr/>
              </p:nvGrpSpPr>
              <p:grpSpPr>
                <a:xfrm>
                  <a:off x="9957022" y="4191812"/>
                  <a:ext cx="1155145" cy="1187188"/>
                  <a:chOff x="9957022" y="4191812"/>
                  <a:chExt cx="1155145" cy="1187188"/>
                </a:xfrm>
              </p:grpSpPr>
              <p:sp>
                <p:nvSpPr>
                  <p:cNvPr id="914"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5"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6"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913"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932" name="组合 931"/>
          <p:cNvGrpSpPr/>
          <p:nvPr/>
        </p:nvGrpSpPr>
        <p:grpSpPr>
          <a:xfrm>
            <a:off x="5885092" y="1226542"/>
            <a:ext cx="5707947" cy="4934647"/>
            <a:chOff x="5885092" y="1226542"/>
            <a:chExt cx="5707947" cy="4934647"/>
          </a:xfrm>
        </p:grpSpPr>
        <p:grpSp>
          <p:nvGrpSpPr>
            <p:cNvPr id="933" name="组合 932"/>
            <p:cNvGrpSpPr/>
            <p:nvPr/>
          </p:nvGrpSpPr>
          <p:grpSpPr>
            <a:xfrm>
              <a:off x="5885092" y="1226542"/>
              <a:ext cx="5707947" cy="4934647"/>
              <a:chOff x="5885092" y="1226542"/>
              <a:chExt cx="5707947" cy="4934647"/>
            </a:xfrm>
          </p:grpSpPr>
          <p:grpSp>
            <p:nvGrpSpPr>
              <p:cNvPr id="935" name="组合 934"/>
              <p:cNvGrpSpPr/>
              <p:nvPr/>
            </p:nvGrpSpPr>
            <p:grpSpPr>
              <a:xfrm>
                <a:off x="9417794" y="5632091"/>
                <a:ext cx="585518" cy="412670"/>
                <a:chOff x="9570242" y="5784920"/>
                <a:chExt cx="585518" cy="412670"/>
              </a:xfrm>
            </p:grpSpPr>
            <p:cxnSp>
              <p:nvCxnSpPr>
                <p:cNvPr id="978" name="直接箭头连接符 977"/>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979"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36" name="组合 935"/>
              <p:cNvGrpSpPr/>
              <p:nvPr/>
            </p:nvGrpSpPr>
            <p:grpSpPr>
              <a:xfrm>
                <a:off x="5885092" y="1226542"/>
                <a:ext cx="5707947" cy="4934647"/>
                <a:chOff x="5885092" y="1226542"/>
                <a:chExt cx="5707947" cy="4934647"/>
              </a:xfrm>
            </p:grpSpPr>
            <p:grpSp>
              <p:nvGrpSpPr>
                <p:cNvPr id="937" name="组合 936"/>
                <p:cNvGrpSpPr/>
                <p:nvPr/>
              </p:nvGrpSpPr>
              <p:grpSpPr>
                <a:xfrm>
                  <a:off x="11059230" y="4601403"/>
                  <a:ext cx="533809" cy="383918"/>
                  <a:chOff x="11059230" y="4601403"/>
                  <a:chExt cx="533809" cy="383918"/>
                </a:xfrm>
              </p:grpSpPr>
              <p:cxnSp>
                <p:nvCxnSpPr>
                  <p:cNvPr id="976" name="直接箭头连接符 975"/>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977"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938" name="直接连接符 937"/>
                <p:cNvCxnSpPr/>
                <p:nvPr/>
              </p:nvCxnSpPr>
              <p:spPr>
                <a:xfrm>
                  <a:off x="7863568" y="4132588"/>
                  <a:ext cx="0" cy="257307"/>
                </a:xfrm>
                <a:prstGeom prst="line">
                  <a:avLst/>
                </a:prstGeom>
                <a:noFill/>
                <a:ln w="57150" cap="sq">
                  <a:solidFill>
                    <a:srgbClr val="00B050"/>
                  </a:solidFill>
                  <a:miter lim="800000"/>
                  <a:tailEnd type="triangle" w="sm" len="sm"/>
                </a:ln>
              </p:spPr>
            </p:cxnSp>
            <p:sp>
              <p:nvSpPr>
                <p:cNvPr id="939"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0" name="组合 939"/>
                <p:cNvGrpSpPr/>
                <p:nvPr/>
              </p:nvGrpSpPr>
              <p:grpSpPr>
                <a:xfrm>
                  <a:off x="10319839" y="5475103"/>
                  <a:ext cx="675729" cy="502961"/>
                  <a:chOff x="10319839" y="5475103"/>
                  <a:chExt cx="675729" cy="502961"/>
                </a:xfrm>
              </p:grpSpPr>
              <p:sp>
                <p:nvSpPr>
                  <p:cNvPr id="972"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73" name="组合 972"/>
                  <p:cNvGrpSpPr/>
                  <p:nvPr/>
                </p:nvGrpSpPr>
                <p:grpSpPr>
                  <a:xfrm>
                    <a:off x="10538060" y="5475103"/>
                    <a:ext cx="457508" cy="276999"/>
                    <a:chOff x="10691214" y="5629176"/>
                    <a:chExt cx="457508" cy="276999"/>
                  </a:xfrm>
                </p:grpSpPr>
                <p:sp>
                  <p:nvSpPr>
                    <p:cNvPr id="974" name="矩形 973"/>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75" name="矩形 974"/>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941" name="上下箭头 940"/>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942" name="组合 941"/>
                <p:cNvGrpSpPr/>
                <p:nvPr/>
              </p:nvGrpSpPr>
              <p:grpSpPr>
                <a:xfrm>
                  <a:off x="9957732" y="4191329"/>
                  <a:ext cx="1158542" cy="1183791"/>
                  <a:chOff x="10106025" y="4347609"/>
                  <a:chExt cx="1158542" cy="1183791"/>
                </a:xfrm>
              </p:grpSpPr>
              <p:sp>
                <p:nvSpPr>
                  <p:cNvPr id="968"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69"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0"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1"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3" name="组合 942"/>
                <p:cNvGrpSpPr/>
                <p:nvPr/>
              </p:nvGrpSpPr>
              <p:grpSpPr>
                <a:xfrm>
                  <a:off x="9961585" y="5282914"/>
                  <a:ext cx="505805" cy="486377"/>
                  <a:chOff x="9960717" y="5282521"/>
                  <a:chExt cx="505805" cy="486377"/>
                </a:xfrm>
              </p:grpSpPr>
              <p:sp>
                <p:nvSpPr>
                  <p:cNvPr id="963"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64" name="组合 963"/>
                  <p:cNvGrpSpPr/>
                  <p:nvPr/>
                </p:nvGrpSpPr>
                <p:grpSpPr>
                  <a:xfrm>
                    <a:off x="9960717" y="5491899"/>
                    <a:ext cx="505805" cy="276999"/>
                    <a:chOff x="5347918" y="5557244"/>
                    <a:chExt cx="505805" cy="276999"/>
                  </a:xfrm>
                  <a:noFill/>
                </p:grpSpPr>
                <p:sp>
                  <p:nvSpPr>
                    <p:cNvPr id="965" name="流程图: 手动操作 964"/>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66" name="矩形 965"/>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967" name="矩形 966"/>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944" name="组合 943"/>
                <p:cNvGrpSpPr/>
                <p:nvPr/>
              </p:nvGrpSpPr>
              <p:grpSpPr>
                <a:xfrm>
                  <a:off x="9213970" y="4728268"/>
                  <a:ext cx="728683" cy="150880"/>
                  <a:chOff x="9216337" y="4731932"/>
                  <a:chExt cx="728683" cy="150880"/>
                </a:xfrm>
              </p:grpSpPr>
              <p:cxnSp>
                <p:nvCxnSpPr>
                  <p:cNvPr id="961" name="直接连接符 960"/>
                  <p:cNvCxnSpPr/>
                  <p:nvPr/>
                </p:nvCxnSpPr>
                <p:spPr>
                  <a:xfrm flipH="1">
                    <a:off x="9216337" y="4807372"/>
                    <a:ext cx="728683" cy="0"/>
                  </a:xfrm>
                  <a:prstGeom prst="line">
                    <a:avLst/>
                  </a:prstGeom>
                  <a:noFill/>
                  <a:ln w="57150">
                    <a:solidFill>
                      <a:srgbClr val="00B050"/>
                    </a:solidFill>
                    <a:round/>
                    <a:tailEnd type="none" w="lg" len="lg"/>
                  </a:ln>
                </p:spPr>
              </p:cxnSp>
              <p:sp>
                <p:nvSpPr>
                  <p:cNvPr id="962" name="等腰三角形 961"/>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945" name="组合 944"/>
                <p:cNvGrpSpPr/>
                <p:nvPr/>
              </p:nvGrpSpPr>
              <p:grpSpPr>
                <a:xfrm>
                  <a:off x="7874054" y="4716506"/>
                  <a:ext cx="1016332" cy="442981"/>
                  <a:chOff x="8024684" y="4869005"/>
                  <a:chExt cx="1016332" cy="442981"/>
                </a:xfrm>
              </p:grpSpPr>
              <p:cxnSp>
                <p:nvCxnSpPr>
                  <p:cNvPr id="959" name="直接箭头连接符 958"/>
                  <p:cNvCxnSpPr/>
                  <p:nvPr/>
                </p:nvCxnSpPr>
                <p:spPr>
                  <a:xfrm flipH="1">
                    <a:off x="8024684" y="4919293"/>
                    <a:ext cx="516040" cy="0"/>
                  </a:xfrm>
                  <a:prstGeom prst="straightConnector1">
                    <a:avLst/>
                  </a:prstGeom>
                  <a:noFill/>
                  <a:ln w="25400">
                    <a:solidFill>
                      <a:srgbClr val="FF0000"/>
                    </a:solidFill>
                    <a:round/>
                    <a:headEnd w="lg" len="lg"/>
                    <a:tailEnd type="stealth" w="lg" len="lg"/>
                  </a:ln>
                </p:spPr>
              </p:cxnSp>
              <p:sp>
                <p:nvSpPr>
                  <p:cNvPr id="960" name="Text Box 14"/>
                  <p:cNvSpPr txBox="1">
                    <a:spLocks noChangeArrowheads="1"/>
                  </p:cNvSpPr>
                  <p:nvPr/>
                </p:nvSpPr>
                <p:spPr bwMode="auto">
                  <a:xfrm>
                    <a:off x="8347781" y="4869005"/>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sp>
              <p:nvSpPr>
                <p:cNvPr id="946" name="Line 7"/>
                <p:cNvSpPr>
                  <a:spLocks noChangeShapeType="1"/>
                </p:cNvSpPr>
                <p:nvPr/>
              </p:nvSpPr>
              <p:spPr bwMode="auto">
                <a:xfrm flipH="1">
                  <a:off x="6410717" y="4674261"/>
                  <a:ext cx="785720" cy="0"/>
                </a:xfrm>
                <a:prstGeom prst="line">
                  <a:avLst/>
                </a:prstGeom>
                <a:noFill/>
                <a:ln w="57150">
                  <a:solidFill>
                    <a:schemeClr val="accent2">
                      <a:lumMod val="75000"/>
                    </a:schemeClr>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947" name="组合 946"/>
                <p:cNvGrpSpPr/>
                <p:nvPr/>
              </p:nvGrpSpPr>
              <p:grpSpPr>
                <a:xfrm>
                  <a:off x="6918833" y="4367229"/>
                  <a:ext cx="1285607" cy="499228"/>
                  <a:chOff x="6928881" y="4357181"/>
                  <a:chExt cx="1285607" cy="499228"/>
                </a:xfrm>
              </p:grpSpPr>
              <p:sp>
                <p:nvSpPr>
                  <p:cNvPr id="955" name="任意多边形 954"/>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956" name="矩形 955"/>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57"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958"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948" name="组合 947"/>
                <p:cNvGrpSpPr/>
                <p:nvPr/>
              </p:nvGrpSpPr>
              <p:grpSpPr>
                <a:xfrm>
                  <a:off x="5914821" y="3924845"/>
                  <a:ext cx="506350" cy="541827"/>
                  <a:chOff x="6066663" y="4079708"/>
                  <a:chExt cx="506350" cy="541827"/>
                </a:xfrm>
              </p:grpSpPr>
              <p:cxnSp>
                <p:nvCxnSpPr>
                  <p:cNvPr id="953" name="直接箭头连接符 952"/>
                  <p:cNvCxnSpPr/>
                  <p:nvPr/>
                </p:nvCxnSpPr>
                <p:spPr>
                  <a:xfrm>
                    <a:off x="6292130" y="4344873"/>
                    <a:ext cx="0" cy="276662"/>
                  </a:xfrm>
                  <a:prstGeom prst="straightConnector1">
                    <a:avLst/>
                  </a:prstGeom>
                  <a:noFill/>
                  <a:ln w="25400">
                    <a:solidFill>
                      <a:srgbClr val="FF0000"/>
                    </a:solidFill>
                    <a:round/>
                    <a:headEnd w="lg" len="lg"/>
                    <a:tailEnd type="stealth" w="lg" len="lg"/>
                  </a:ln>
                </p:spPr>
              </p:cxnSp>
              <p:sp>
                <p:nvSpPr>
                  <p:cNvPr id="954" name="Text Box 38"/>
                  <p:cNvSpPr txBox="1">
                    <a:spLocks noChangeArrowheads="1"/>
                  </p:cNvSpPr>
                  <p:nvPr/>
                </p:nvSpPr>
                <p:spPr bwMode="auto">
                  <a:xfrm>
                    <a:off x="6066663" y="4079708"/>
                    <a:ext cx="506350" cy="26516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49" name="组合 948"/>
                <p:cNvGrpSpPr/>
                <p:nvPr/>
              </p:nvGrpSpPr>
              <p:grpSpPr>
                <a:xfrm>
                  <a:off x="6459883" y="4298258"/>
                  <a:ext cx="292482" cy="292482"/>
                  <a:chOff x="4039397" y="292531"/>
                  <a:chExt cx="799099" cy="799099"/>
                </a:xfrm>
              </p:grpSpPr>
              <p:sp>
                <p:nvSpPr>
                  <p:cNvPr id="951" name="椭圆 9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52" name="图片 951"/>
                  <p:cNvPicPr>
                    <a:picLocks noChangeAspect="1"/>
                  </p:cNvPicPr>
                  <p:nvPr/>
                </p:nvPicPr>
                <p:blipFill rotWithShape="1">
                  <a:blip r:embed="rId4">
                    <a:clrChange>
                      <a:clrFrom>
                        <a:srgbClr val="FFFFFF"/>
                      </a:clrFrom>
                      <a:clrTo>
                        <a:srgbClr val="FFFFFF">
                          <a:alpha val="0"/>
                        </a:srgbClr>
                      </a:clrTo>
                    </a:clrChange>
                  </a:blip>
                  <a:srcRect b="9678"/>
                  <a:stretch>
                    <a:fillRect/>
                  </a:stretch>
                </p:blipFill>
                <p:spPr>
                  <a:xfrm>
                    <a:off x="4180069" y="462735"/>
                    <a:ext cx="552450" cy="421554"/>
                  </a:xfrm>
                  <a:prstGeom prst="rect">
                    <a:avLst/>
                  </a:prstGeom>
                  <a:solidFill>
                    <a:schemeClr val="accent1">
                      <a:lumMod val="20000"/>
                      <a:lumOff val="80000"/>
                    </a:schemeClr>
                  </a:solidFill>
                </p:spPr>
              </p:pic>
            </p:grpSp>
            <p:sp>
              <p:nvSpPr>
                <p:cNvPr id="950" name="Rectangle 104"/>
                <p:cNvSpPr>
                  <a:spLocks noChangeArrowheads="1"/>
                </p:cNvSpPr>
                <p:nvPr/>
              </p:nvSpPr>
              <p:spPr bwMode="auto">
                <a:xfrm>
                  <a:off x="5885092" y="4463286"/>
                  <a:ext cx="510393"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cxnSp>
          <p:nvCxnSpPr>
            <p:cNvPr id="934" name="直接连接符 933"/>
            <p:cNvCxnSpPr/>
            <p:nvPr/>
          </p:nvCxnSpPr>
          <p:spPr>
            <a:xfrm>
              <a:off x="7268527" y="4083159"/>
              <a:ext cx="0" cy="314191"/>
            </a:xfrm>
            <a:prstGeom prst="line">
              <a:avLst/>
            </a:prstGeom>
            <a:noFill/>
            <a:ln w="57150">
              <a:solidFill>
                <a:srgbClr val="FF66FF"/>
              </a:solidFill>
              <a:round/>
              <a:tailEnd type="triangle" w="sm" len="sm"/>
            </a:ln>
          </p:spPr>
        </p:cxnSp>
      </p:grpSp>
      <p:grpSp>
        <p:nvGrpSpPr>
          <p:cNvPr id="980" name="组合 979"/>
          <p:cNvGrpSpPr/>
          <p:nvPr/>
        </p:nvGrpSpPr>
        <p:grpSpPr>
          <a:xfrm>
            <a:off x="6660233" y="1226542"/>
            <a:ext cx="2591142" cy="4934647"/>
            <a:chOff x="6660233" y="1226542"/>
            <a:chExt cx="2591142" cy="4934647"/>
          </a:xfrm>
        </p:grpSpPr>
        <p:grpSp>
          <p:nvGrpSpPr>
            <p:cNvPr id="981" name="组合 980"/>
            <p:cNvGrpSpPr/>
            <p:nvPr/>
          </p:nvGrpSpPr>
          <p:grpSpPr>
            <a:xfrm>
              <a:off x="8319753" y="1847965"/>
              <a:ext cx="804234" cy="150880"/>
              <a:chOff x="8319753" y="1847965"/>
              <a:chExt cx="804234" cy="150880"/>
            </a:xfrm>
          </p:grpSpPr>
          <p:cxnSp>
            <p:nvCxnSpPr>
              <p:cNvPr id="992" name="直接连接符 99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993" name="等腰三角形 99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982"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983" name="组合 982"/>
            <p:cNvGrpSpPr/>
            <p:nvPr/>
          </p:nvGrpSpPr>
          <p:grpSpPr>
            <a:xfrm>
              <a:off x="6940931" y="1878569"/>
              <a:ext cx="516039" cy="284527"/>
              <a:chOff x="6940931" y="1878569"/>
              <a:chExt cx="516039" cy="284527"/>
            </a:xfrm>
          </p:grpSpPr>
          <p:cxnSp>
            <p:nvCxnSpPr>
              <p:cNvPr id="990" name="直接箭头连接符 989"/>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91"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984" name="组合 983"/>
            <p:cNvGrpSpPr/>
            <p:nvPr/>
          </p:nvGrpSpPr>
          <p:grpSpPr>
            <a:xfrm>
              <a:off x="6660233" y="3860383"/>
              <a:ext cx="389597" cy="231896"/>
              <a:chOff x="6660233" y="3860383"/>
              <a:chExt cx="389597" cy="231896"/>
            </a:xfrm>
          </p:grpSpPr>
          <p:cxnSp>
            <p:nvCxnSpPr>
              <p:cNvPr id="988" name="直接箭头连接符 987"/>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989"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985" name="Rectangle 104"/>
            <p:cNvSpPr>
              <a:spLocks noChangeArrowheads="1"/>
            </p:cNvSpPr>
            <p:nvPr/>
          </p:nvSpPr>
          <p:spPr bwMode="auto">
            <a:xfrm>
              <a:off x="7054760" y="367475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986" name="Line 7"/>
            <p:cNvSpPr>
              <a:spLocks noChangeShapeType="1"/>
            </p:cNvSpPr>
            <p:nvPr/>
          </p:nvSpPr>
          <p:spPr bwMode="auto">
            <a:xfrm flipH="1">
              <a:off x="7471096" y="384895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87" name="上下箭头 986"/>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994" name="组合 993"/>
          <p:cNvGrpSpPr/>
          <p:nvPr/>
        </p:nvGrpSpPr>
        <p:grpSpPr>
          <a:xfrm>
            <a:off x="6918833" y="1215642"/>
            <a:ext cx="4110855" cy="4934647"/>
            <a:chOff x="6918833" y="1215642"/>
            <a:chExt cx="4110855" cy="4934647"/>
          </a:xfrm>
          <a:effectLst/>
        </p:grpSpPr>
        <p:grpSp>
          <p:nvGrpSpPr>
            <p:cNvPr id="995" name="组合 994"/>
            <p:cNvGrpSpPr/>
            <p:nvPr/>
          </p:nvGrpSpPr>
          <p:grpSpPr>
            <a:xfrm>
              <a:off x="6918833" y="1215642"/>
              <a:ext cx="4110855" cy="4934647"/>
              <a:chOff x="6918833" y="1215642"/>
              <a:chExt cx="4110855" cy="4934647"/>
            </a:xfrm>
          </p:grpSpPr>
          <p:cxnSp>
            <p:nvCxnSpPr>
              <p:cNvPr id="999" name="直接连接符 998"/>
              <p:cNvCxnSpPr/>
              <p:nvPr/>
            </p:nvCxnSpPr>
            <p:spPr>
              <a:xfrm>
                <a:off x="7867135" y="4134388"/>
                <a:ext cx="0" cy="257307"/>
              </a:xfrm>
              <a:prstGeom prst="line">
                <a:avLst/>
              </a:prstGeom>
              <a:noFill/>
              <a:ln w="57150" cap="sq">
                <a:solidFill>
                  <a:srgbClr val="FF5050"/>
                </a:solidFill>
                <a:miter lim="800000"/>
                <a:tailEnd type="triangle" w="sm" len="sm"/>
              </a:ln>
            </p:spPr>
          </p:cxnSp>
          <p:sp>
            <p:nvSpPr>
              <p:cNvPr id="1000" name="Line 7"/>
              <p:cNvSpPr>
                <a:spLocks noChangeShapeType="1"/>
              </p:cNvSpPr>
              <p:nvPr/>
            </p:nvSpPr>
            <p:spPr bwMode="auto">
              <a:xfrm flipH="1">
                <a:off x="7875388" y="4133118"/>
                <a:ext cx="1244257" cy="0"/>
              </a:xfrm>
              <a:prstGeom prst="line">
                <a:avLst/>
              </a:prstGeom>
              <a:noFill/>
              <a:ln w="57150" cap="sq">
                <a:solidFill>
                  <a:srgbClr val="FF5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001" name="组合 1000"/>
              <p:cNvGrpSpPr/>
              <p:nvPr/>
            </p:nvGrpSpPr>
            <p:grpSpPr>
              <a:xfrm>
                <a:off x="6918833" y="1215642"/>
                <a:ext cx="4110855" cy="4934647"/>
                <a:chOff x="6918833" y="1215642"/>
                <a:chExt cx="4110855" cy="4934647"/>
              </a:xfrm>
            </p:grpSpPr>
            <p:sp>
              <p:nvSpPr>
                <p:cNvPr id="1002" name="Rectangle 104"/>
                <p:cNvSpPr>
                  <a:spLocks noChangeArrowheads="1"/>
                </p:cNvSpPr>
                <p:nvPr/>
              </p:nvSpPr>
              <p:spPr bwMode="auto">
                <a:xfrm>
                  <a:off x="9952417" y="3298070"/>
                  <a:ext cx="1077271" cy="404590"/>
                </a:xfrm>
                <a:prstGeom prst="rect">
                  <a:avLst/>
                </a:prstGeom>
                <a:solidFill>
                  <a:srgbClr val="FF5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1003" name="组合 1002"/>
                <p:cNvGrpSpPr/>
                <p:nvPr/>
              </p:nvGrpSpPr>
              <p:grpSpPr>
                <a:xfrm rot="16200000">
                  <a:off x="9499394" y="3235429"/>
                  <a:ext cx="150880" cy="728683"/>
                  <a:chOff x="6712622" y="6427719"/>
                  <a:chExt cx="159131" cy="768533"/>
                </a:xfrm>
                <a:solidFill>
                  <a:schemeClr val="accent4"/>
                </a:solidFill>
              </p:grpSpPr>
              <p:cxnSp>
                <p:nvCxnSpPr>
                  <p:cNvPr id="1017" name="直接连接符 1016"/>
                  <p:cNvCxnSpPr/>
                  <p:nvPr/>
                </p:nvCxnSpPr>
                <p:spPr>
                  <a:xfrm rot="5400000" flipH="1">
                    <a:off x="6407921" y="6811986"/>
                    <a:ext cx="768533" cy="0"/>
                  </a:xfrm>
                  <a:prstGeom prst="line">
                    <a:avLst/>
                  </a:prstGeom>
                  <a:grpFill/>
                  <a:ln w="57150">
                    <a:solidFill>
                      <a:srgbClr val="FF5050"/>
                    </a:solidFill>
                    <a:round/>
                    <a:tailEnd type="none" w="lg" len="lg"/>
                  </a:ln>
                </p:spPr>
              </p:cxnSp>
              <p:sp>
                <p:nvSpPr>
                  <p:cNvPr id="1018" name="等腰三角形 1017"/>
                  <p:cNvSpPr/>
                  <p:nvPr/>
                </p:nvSpPr>
                <p:spPr>
                  <a:xfrm>
                    <a:off x="6712622" y="6708917"/>
                    <a:ext cx="159131" cy="148725"/>
                  </a:xfrm>
                  <a:prstGeom prst="triangle">
                    <a:avLst/>
                  </a:prstGeom>
                  <a:solidFill>
                    <a:schemeClr val="bg1"/>
                  </a:solidFill>
                  <a:ln w="19050">
                    <a:solidFill>
                      <a:srgbClr val="FF5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04" name="组合 1003"/>
                <p:cNvGrpSpPr/>
                <p:nvPr/>
              </p:nvGrpSpPr>
              <p:grpSpPr>
                <a:xfrm>
                  <a:off x="6918833" y="1215642"/>
                  <a:ext cx="2334839" cy="4934647"/>
                  <a:chOff x="6918833" y="1215642"/>
                  <a:chExt cx="2334839" cy="4934647"/>
                </a:xfrm>
              </p:grpSpPr>
              <p:grpSp>
                <p:nvGrpSpPr>
                  <p:cNvPr id="1005" name="组合 1004"/>
                  <p:cNvGrpSpPr/>
                  <p:nvPr/>
                </p:nvGrpSpPr>
                <p:grpSpPr>
                  <a:xfrm>
                    <a:off x="6918833" y="4367229"/>
                    <a:ext cx="2197541" cy="1223183"/>
                    <a:chOff x="6918833" y="4367229"/>
                    <a:chExt cx="2197541" cy="1223183"/>
                  </a:xfrm>
                </p:grpSpPr>
                <p:cxnSp>
                  <p:nvCxnSpPr>
                    <p:cNvPr id="1007" name="直接连接符 1006"/>
                    <p:cNvCxnSpPr/>
                    <p:nvPr/>
                  </p:nvCxnSpPr>
                  <p:spPr>
                    <a:xfrm>
                      <a:off x="7545804" y="4882812"/>
                      <a:ext cx="0" cy="288015"/>
                    </a:xfrm>
                    <a:prstGeom prst="line">
                      <a:avLst/>
                    </a:prstGeom>
                    <a:noFill/>
                    <a:ln w="57150">
                      <a:solidFill>
                        <a:srgbClr val="ED7D31"/>
                      </a:solidFill>
                      <a:round/>
                      <a:tailEnd type="triangle" w="sm" len="sm"/>
                    </a:ln>
                  </p:spPr>
                </p:cxnSp>
                <p:grpSp>
                  <p:nvGrpSpPr>
                    <p:cNvPr id="1008" name="组合 1007"/>
                    <p:cNvGrpSpPr/>
                    <p:nvPr/>
                  </p:nvGrpSpPr>
                  <p:grpSpPr>
                    <a:xfrm>
                      <a:off x="7987750" y="4534409"/>
                      <a:ext cx="1128624" cy="442981"/>
                      <a:chOff x="7987750" y="4534409"/>
                      <a:chExt cx="1128624" cy="442981"/>
                    </a:xfrm>
                  </p:grpSpPr>
                  <p:cxnSp>
                    <p:nvCxnSpPr>
                      <p:cNvPr id="1015" name="直接箭头连接符 101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101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1009" name="组合 1008"/>
                    <p:cNvGrpSpPr/>
                    <p:nvPr/>
                  </p:nvGrpSpPr>
                  <p:grpSpPr>
                    <a:xfrm>
                      <a:off x="6918833" y="4367229"/>
                      <a:ext cx="1285607" cy="499228"/>
                      <a:chOff x="6928881" y="4357181"/>
                      <a:chExt cx="1285607" cy="499228"/>
                    </a:xfrm>
                  </p:grpSpPr>
                  <p:sp>
                    <p:nvSpPr>
                      <p:cNvPr id="1011" name="任意多边形 1010"/>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012" name="矩形 1011"/>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13"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014"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1010"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sp>
                <p:nvSpPr>
                  <p:cNvPr id="1006" name="上下箭头 1005"/>
                  <p:cNvSpPr/>
                  <p:nvPr/>
                </p:nvSpPr>
                <p:spPr>
                  <a:xfrm>
                    <a:off x="9076346" y="1215642"/>
                    <a:ext cx="177326" cy="4934647"/>
                  </a:xfrm>
                  <a:prstGeom prst="upDownArrow">
                    <a:avLst/>
                  </a:prstGeom>
                  <a:solidFill>
                    <a:srgbClr val="FF5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grpSp>
        <p:grpSp>
          <p:nvGrpSpPr>
            <p:cNvPr id="996" name="组合 995"/>
            <p:cNvGrpSpPr/>
            <p:nvPr/>
          </p:nvGrpSpPr>
          <p:grpSpPr>
            <a:xfrm>
              <a:off x="9490926" y="3709600"/>
              <a:ext cx="725345" cy="276662"/>
              <a:chOff x="9643434" y="3862904"/>
              <a:chExt cx="725345" cy="276662"/>
            </a:xfrm>
          </p:grpSpPr>
          <p:sp>
            <p:nvSpPr>
              <p:cNvPr id="997" name="Text Box 8"/>
              <p:cNvSpPr txBox="1">
                <a:spLocks noChangeArrowheads="1"/>
              </p:cNvSpPr>
              <p:nvPr/>
            </p:nvSpPr>
            <p:spPr bwMode="auto">
              <a:xfrm>
                <a:off x="9643434" y="3880050"/>
                <a:ext cx="702657" cy="254809"/>
              </a:xfrm>
              <a:prstGeom prst="rect">
                <a:avLst/>
              </a:prstGeom>
              <a:noFill/>
              <a:ln w="9525">
                <a:noFill/>
                <a:miter lim="800000"/>
              </a:ln>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998" name="直接箭头连接符 997"/>
              <p:cNvCxnSpPr/>
              <p:nvPr/>
            </p:nvCxnSpPr>
            <p:spPr>
              <a:xfrm flipV="1">
                <a:off x="10368779" y="3862904"/>
                <a:ext cx="0" cy="276662"/>
              </a:xfrm>
              <a:prstGeom prst="straightConnector1">
                <a:avLst/>
              </a:prstGeom>
              <a:noFill/>
              <a:ln w="25400">
                <a:solidFill>
                  <a:srgbClr val="FF0000"/>
                </a:solidFill>
                <a:round/>
                <a:headEnd w="lg" len="lg"/>
                <a:tailEnd type="stealth" w="lg" len="lg"/>
              </a:ln>
            </p:spPr>
          </p:cxnSp>
        </p:grpSp>
      </p:grpSp>
      <p:grpSp>
        <p:nvGrpSpPr>
          <p:cNvPr id="1019" name="组合 1018"/>
          <p:cNvGrpSpPr/>
          <p:nvPr/>
        </p:nvGrpSpPr>
        <p:grpSpPr>
          <a:xfrm>
            <a:off x="6794340" y="1226542"/>
            <a:ext cx="2457053" cy="4934647"/>
            <a:chOff x="6794340" y="1226542"/>
            <a:chExt cx="2457053" cy="4934647"/>
          </a:xfrm>
          <a:effectLst/>
        </p:grpSpPr>
        <p:grpSp>
          <p:nvGrpSpPr>
            <p:cNvPr id="1020" name="组合 1019"/>
            <p:cNvGrpSpPr/>
            <p:nvPr/>
          </p:nvGrpSpPr>
          <p:grpSpPr>
            <a:xfrm>
              <a:off x="6940926" y="1506756"/>
              <a:ext cx="516039" cy="383919"/>
              <a:chOff x="7177868" y="1654379"/>
              <a:chExt cx="544260" cy="404914"/>
            </a:xfrm>
            <a:noFill/>
          </p:grpSpPr>
          <p:cxnSp>
            <p:nvCxnSpPr>
              <p:cNvPr id="1033" name="直接箭头连接符 1032"/>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1034"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021" name="组合 1020"/>
            <p:cNvGrpSpPr/>
            <p:nvPr/>
          </p:nvGrpSpPr>
          <p:grpSpPr>
            <a:xfrm>
              <a:off x="6794340" y="5379711"/>
              <a:ext cx="679449" cy="383917"/>
              <a:chOff x="6794340" y="5379711"/>
              <a:chExt cx="679449" cy="383917"/>
            </a:xfrm>
          </p:grpSpPr>
          <p:sp>
            <p:nvSpPr>
              <p:cNvPr id="1031"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2" name="直接箭头连接符 1031"/>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1022" name="组合 1021"/>
            <p:cNvGrpSpPr/>
            <p:nvPr/>
          </p:nvGrpSpPr>
          <p:grpSpPr>
            <a:xfrm>
              <a:off x="7733439" y="5317022"/>
              <a:ext cx="1379296" cy="150880"/>
              <a:chOff x="7733439" y="5317022"/>
              <a:chExt cx="1379296" cy="150880"/>
            </a:xfrm>
          </p:grpSpPr>
          <p:cxnSp>
            <p:nvCxnSpPr>
              <p:cNvPr id="1029" name="直接连接符 1028"/>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1030" name="等腰三角形 1029"/>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3"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024"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025" name="上下箭头 1024"/>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1026" name="组合 1025"/>
            <p:cNvGrpSpPr/>
            <p:nvPr/>
          </p:nvGrpSpPr>
          <p:grpSpPr>
            <a:xfrm>
              <a:off x="7741154" y="1261925"/>
              <a:ext cx="292482" cy="292482"/>
              <a:chOff x="4039397" y="292531"/>
              <a:chExt cx="799099" cy="799099"/>
            </a:xfrm>
          </p:grpSpPr>
          <p:sp>
            <p:nvSpPr>
              <p:cNvPr id="1027" name="椭圆 1026"/>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图片 1027"/>
              <p:cNvPicPr>
                <a:picLocks noChangeAspect="1"/>
              </p:cNvPicPr>
              <p:nvPr/>
            </p:nvPicPr>
            <p:blipFill rotWithShape="1">
              <a:blip r:embed="rId4">
                <a:clrChange>
                  <a:clrFrom>
                    <a:srgbClr val="FFFFFF"/>
                  </a:clrFrom>
                  <a:clrTo>
                    <a:srgbClr val="FFFFFF">
                      <a:alpha val="0"/>
                    </a:srgbClr>
                  </a:clrTo>
                </a:clrChange>
              </a:blip>
              <a:srcRect t="8220" b="6749"/>
              <a:stretch>
                <a:fillRect/>
              </a:stretch>
            </p:blipFill>
            <p:spPr>
              <a:xfrm>
                <a:off x="4175733" y="501096"/>
                <a:ext cx="552450" cy="396858"/>
              </a:xfrm>
              <a:prstGeom prst="rect">
                <a:avLst/>
              </a:prstGeom>
              <a:solidFill>
                <a:schemeClr val="accent1">
                  <a:lumMod val="20000"/>
                  <a:lumOff val="80000"/>
                </a:schemeClr>
              </a:solidFill>
            </p:spPr>
          </p:pic>
        </p:grpSp>
      </p:grpSp>
    </p:spTree>
    <p:custDataLst>
      <p:tags r:id="rId1"/>
    </p:custDataLst>
  </p:cSld>
  <p:clrMapOvr>
    <a:masterClrMapping/>
  </p:clrMapOvr>
  <p:transition spd="slow" advClick="0" advTm="257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wipe(left)">
                                      <p:cBhvr>
                                        <p:cTn id="12" dur="500"/>
                                        <p:tgtEl>
                                          <p:spTgt spid="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left)">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901"/>
                                        </p:tgtEl>
                                        <p:attrNameLst>
                                          <p:attrName>style.visibility</p:attrName>
                                        </p:attrNameLst>
                                      </p:cBhvr>
                                      <p:to>
                                        <p:strVal val="visible"/>
                                      </p:to>
                                    </p:set>
                                    <p:animEffect transition="in" filter="wipe(right)">
                                      <p:cBhvr>
                                        <p:cTn id="22" dur="500"/>
                                        <p:tgtEl>
                                          <p:spTgt spid="90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901"/>
                                        </p:tgtEl>
                                      </p:cBhvr>
                                    </p:animEffect>
                                    <p:set>
                                      <p:cBhvr>
                                        <p:cTn id="27" dur="1" fill="hold">
                                          <p:stCondLst>
                                            <p:cond delay="499"/>
                                          </p:stCondLst>
                                        </p:cTn>
                                        <p:tgtEl>
                                          <p:spTgt spid="901"/>
                                        </p:tgtEl>
                                        <p:attrNameLst>
                                          <p:attrName>style.visibility</p:attrName>
                                        </p:attrNameLst>
                                      </p:cBhvr>
                                      <p:to>
                                        <p:strVal val="hidden"/>
                                      </p:to>
                                    </p:se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08"/>
                                        </p:tgtEl>
                                        <p:attrNameLst>
                                          <p:attrName>style.visibility</p:attrName>
                                        </p:attrNameLst>
                                      </p:cBhvr>
                                      <p:to>
                                        <p:strVal val="visible"/>
                                      </p:to>
                                    </p:set>
                                    <p:animEffect transition="in" filter="wipe(left)">
                                      <p:cBhvr>
                                        <p:cTn id="31" dur="500"/>
                                        <p:tgtEl>
                                          <p:spTgt spid="30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32"/>
                                        </p:tgtEl>
                                        <p:attrNameLst>
                                          <p:attrName>style.visibility</p:attrName>
                                        </p:attrNameLst>
                                      </p:cBhvr>
                                      <p:to>
                                        <p:strVal val="visible"/>
                                      </p:to>
                                    </p:set>
                                    <p:animEffect transition="in" filter="wipe(right)">
                                      <p:cBhvr>
                                        <p:cTn id="36" dur="500"/>
                                        <p:tgtEl>
                                          <p:spTgt spid="9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932"/>
                                        </p:tgtEl>
                                      </p:cBhvr>
                                    </p:animEffect>
                                    <p:set>
                                      <p:cBhvr>
                                        <p:cTn id="41" dur="1" fill="hold">
                                          <p:stCondLst>
                                            <p:cond delay="499"/>
                                          </p:stCondLst>
                                        </p:cTn>
                                        <p:tgtEl>
                                          <p:spTgt spid="932"/>
                                        </p:tgtEl>
                                        <p:attrNameLst>
                                          <p:attrName>style.visibility</p:attrName>
                                        </p:attrNameLst>
                                      </p:cBhvr>
                                      <p:to>
                                        <p:strVal val="hidden"/>
                                      </p:to>
                                    </p:se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11"/>
                                        </p:tgtEl>
                                        <p:attrNameLst>
                                          <p:attrName>style.visibility</p:attrName>
                                        </p:attrNameLst>
                                      </p:cBhvr>
                                      <p:to>
                                        <p:strVal val="visible"/>
                                      </p:to>
                                    </p:set>
                                    <p:animEffect transition="in" filter="wipe(left)">
                                      <p:cBhvr>
                                        <p:cTn id="45" dur="500"/>
                                        <p:tgtEl>
                                          <p:spTgt spid="3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980"/>
                                        </p:tgtEl>
                                        <p:attrNameLst>
                                          <p:attrName>style.visibility</p:attrName>
                                        </p:attrNameLst>
                                      </p:cBhvr>
                                      <p:to>
                                        <p:strVal val="visible"/>
                                      </p:to>
                                    </p:set>
                                    <p:animEffect transition="in" filter="wipe(up)">
                                      <p:cBhvr>
                                        <p:cTn id="50" dur="500"/>
                                        <p:tgtEl>
                                          <p:spTgt spid="98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80"/>
                                        </p:tgtEl>
                                      </p:cBhvr>
                                    </p:animEffect>
                                    <p:set>
                                      <p:cBhvr>
                                        <p:cTn id="55" dur="1" fill="hold">
                                          <p:stCondLst>
                                            <p:cond delay="499"/>
                                          </p:stCondLst>
                                        </p:cTn>
                                        <p:tgtEl>
                                          <p:spTgt spid="980"/>
                                        </p:tgtEl>
                                        <p:attrNameLst>
                                          <p:attrName>style.visibility</p:attrName>
                                        </p:attrNameLst>
                                      </p:cBhvr>
                                      <p:to>
                                        <p:strVal val="hidden"/>
                                      </p:to>
                                    </p:set>
                                  </p:childTnLst>
                                </p:cTn>
                              </p:par>
                              <p:par>
                                <p:cTn id="56" presetID="22" presetClass="entr" presetSubtype="8" fill="hold" nodeType="withEffect">
                                  <p:stCondLst>
                                    <p:cond delay="0"/>
                                  </p:stCondLst>
                                  <p:childTnLst>
                                    <p:set>
                                      <p:cBhvr>
                                        <p:cTn id="57" dur="1" fill="hold">
                                          <p:stCondLst>
                                            <p:cond delay="0"/>
                                          </p:stCondLst>
                                        </p:cTn>
                                        <p:tgtEl>
                                          <p:spTgt spid="312"/>
                                        </p:tgtEl>
                                        <p:attrNameLst>
                                          <p:attrName>style.visibility</p:attrName>
                                        </p:attrNameLst>
                                      </p:cBhvr>
                                      <p:to>
                                        <p:strVal val="visible"/>
                                      </p:to>
                                    </p:set>
                                    <p:animEffect transition="in" filter="wipe(left)">
                                      <p:cBhvr>
                                        <p:cTn id="58" dur="500"/>
                                        <p:tgtEl>
                                          <p:spTgt spid="3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994"/>
                                        </p:tgtEl>
                                        <p:attrNameLst>
                                          <p:attrName>style.visibility</p:attrName>
                                        </p:attrNameLst>
                                      </p:cBhvr>
                                      <p:to>
                                        <p:strVal val="visible"/>
                                      </p:to>
                                    </p:set>
                                    <p:animEffect transition="in" filter="wipe(up)">
                                      <p:cBhvr>
                                        <p:cTn id="63" dur="500"/>
                                        <p:tgtEl>
                                          <p:spTgt spid="99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994"/>
                                        </p:tgtEl>
                                      </p:cBhvr>
                                    </p:animEffect>
                                    <p:set>
                                      <p:cBhvr>
                                        <p:cTn id="68" dur="1" fill="hold">
                                          <p:stCondLst>
                                            <p:cond delay="499"/>
                                          </p:stCondLst>
                                        </p:cTn>
                                        <p:tgtEl>
                                          <p:spTgt spid="99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313"/>
                                        </p:tgtEl>
                                        <p:attrNameLst>
                                          <p:attrName>style.visibility</p:attrName>
                                        </p:attrNameLst>
                                      </p:cBhvr>
                                      <p:to>
                                        <p:strVal val="visible"/>
                                      </p:to>
                                    </p:set>
                                    <p:animEffect transition="in" filter="wipe(left)">
                                      <p:cBhvr>
                                        <p:cTn id="71" dur="500"/>
                                        <p:tgtEl>
                                          <p:spTgt spid="3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019"/>
                                        </p:tgtEl>
                                        <p:attrNameLst>
                                          <p:attrName>style.visibility</p:attrName>
                                        </p:attrNameLst>
                                      </p:cBhvr>
                                      <p:to>
                                        <p:strVal val="visible"/>
                                      </p:to>
                                    </p:set>
                                    <p:animEffect transition="in" filter="wipe(down)">
                                      <p:cBhvr>
                                        <p:cTn id="76" dur="500"/>
                                        <p:tgtEl>
                                          <p:spTgt spid="1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 </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1"/>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3"/>
                  </a:ext>
                </a:extLst>
              </a:tr>
            </a:tbl>
          </a:graphicData>
        </a:graphic>
      </p:graphicFrame>
      <p:graphicFrame>
        <p:nvGraphicFramePr>
          <p:cNvPr id="263" name="表格 262"/>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X+imm</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IR(I)out ,</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2"/>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solidFill>
                      <a:srgbClr val="D2DEE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3"/>
                  </a:ext>
                </a:extLst>
              </a:tr>
            </a:tbl>
          </a:graphicData>
        </a:graphic>
      </p:graphicFrame>
      <p:graphicFrame>
        <p:nvGraphicFramePr>
          <p:cNvPr id="264" name="表格 263"/>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 </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X+sExt</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err="1">
                          <a:solidFill>
                            <a:schemeClr val="tx1"/>
                          </a:solidFill>
                          <a:latin typeface="微软雅黑" panose="020B0503020204020204" pitchFamily="34" charset="-122"/>
                          <a:ea typeface="微软雅黑" panose="020B0503020204020204" pitchFamily="34" charset="-122"/>
                        </a:rPr>
                        <a:t>imm</a:t>
                      </a:r>
                      <a:r>
                        <a:rPr lang="en-US" altLang="zh-CN" sz="1700" b="0" dirty="0">
                          <a:solidFill>
                            <a:schemeClr val="tx1"/>
                          </a:solidFill>
                          <a:latin typeface="微软雅黑" panose="020B0503020204020204" pitchFamily="34" charset="-122"/>
                          <a:ea typeface="微软雅黑" panose="020B0503020204020204" pitchFamily="34" charset="-122"/>
                        </a:rPr>
                        <a:t>)</a:t>
                      </a:r>
                      <a:r>
                        <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IR(I)out ,</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R[rt]</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baseline="-25000" dirty="0">
                          <a:solidFill>
                            <a:srgbClr val="FF0000"/>
                          </a:solidFill>
                          <a:latin typeface="微软雅黑" panose="020B0503020204020204" pitchFamily="34" charset="-122"/>
                          <a:ea typeface="微软雅黑" panose="020B0503020204020204" pitchFamily="34" charset="-122"/>
                        </a:rPr>
                        <a:t> </a:t>
                      </a:r>
                      <a:r>
                        <a:rPr lang="en-US" altLang="zh-CN" sz="1700" b="1" dirty="0">
                          <a:solidFill>
                            <a:srgbClr val="FF0000"/>
                          </a:solidFill>
                          <a:latin typeface="微软雅黑" panose="020B0503020204020204" pitchFamily="34" charset="-122"/>
                          <a:ea typeface="微软雅黑" panose="020B0503020204020204" pitchFamily="34" charset="-122"/>
                        </a:rPr>
                        <a:t>, R</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3"/>
                  </a:ext>
                </a:extLst>
              </a:tr>
            </a:tbl>
          </a:graphicData>
        </a:graphic>
      </p:graphicFrame>
      <p:sp>
        <p:nvSpPr>
          <p:cNvPr id="2" name="标题 1"/>
          <p:cNvSpPr>
            <a:spLocks noGrp="1"/>
          </p:cNvSpPr>
          <p:nvPr>
            <p:ph type="title"/>
          </p:nvPr>
        </p:nvSpPr>
        <p:spPr>
          <a:xfrm>
            <a:off x="487822" y="257614"/>
            <a:ext cx="9467540" cy="617641"/>
          </a:xfrm>
        </p:spPr>
        <p:txBody>
          <a:bodyPr>
            <a:normAutofit/>
          </a:bodyPr>
          <a:lstStyle/>
          <a:p>
            <a:r>
              <a:rPr lang="en-US" altLang="zh-CN"/>
              <a:t>I</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addi rt,rs,imm</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none"/>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imm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rt</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288" name="组合 287"/>
          <p:cNvGrpSpPr/>
          <p:nvPr/>
        </p:nvGrpSpPr>
        <p:grpSpPr>
          <a:xfrm>
            <a:off x="523775" y="1157260"/>
            <a:ext cx="4792613" cy="574256"/>
            <a:chOff x="400250" y="925545"/>
            <a:chExt cx="6664199" cy="798512"/>
          </a:xfrm>
        </p:grpSpPr>
        <p:sp>
          <p:nvSpPr>
            <p:cNvPr id="536" name="矩形 7"/>
            <p:cNvSpPr/>
            <p:nvPr/>
          </p:nvSpPr>
          <p:spPr>
            <a:xfrm>
              <a:off x="400250" y="1295432"/>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400" b="1" kern="0">
                  <a:solidFill>
                    <a:sysClr val="window" lastClr="FFFFFF"/>
                  </a:solidFill>
                  <a:latin typeface="+mj-lt"/>
                  <a:ea typeface="宋体" panose="02010600030101010101" pitchFamily="2" charset="-122"/>
                </a:rPr>
                <a:t>OP=8</a:t>
              </a:r>
              <a:endParaRPr lang="zh-CN" altLang="en-US" sz="1400" b="1" kern="0" dirty="0">
                <a:solidFill>
                  <a:sysClr val="window" lastClr="FFFFFF"/>
                </a:solidFill>
                <a:latin typeface="+mj-lt"/>
                <a:ea typeface="宋体" panose="02010600030101010101" pitchFamily="2" charset="-122"/>
              </a:endParaRPr>
            </a:p>
          </p:txBody>
        </p:sp>
        <p:sp>
          <p:nvSpPr>
            <p:cNvPr id="537" name="矩形 24"/>
            <p:cNvSpPr/>
            <p:nvPr/>
          </p:nvSpPr>
          <p:spPr>
            <a:xfrm>
              <a:off x="1666907"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539" name="矩形 25"/>
            <p:cNvSpPr/>
            <p:nvPr/>
          </p:nvSpPr>
          <p:spPr>
            <a:xfrm>
              <a:off x="2725826" y="1295432"/>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rt</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540" name="TextBox 32"/>
            <p:cNvSpPr txBox="1"/>
            <p:nvPr/>
          </p:nvSpPr>
          <p:spPr>
            <a:xfrm>
              <a:off x="536291" y="925545"/>
              <a:ext cx="1031343"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1" name="矩形 26"/>
            <p:cNvSpPr/>
            <p:nvPr/>
          </p:nvSpPr>
          <p:spPr>
            <a:xfrm>
              <a:off x="3784744" y="1295432"/>
              <a:ext cx="3279705"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imm</a:t>
              </a:r>
              <a:endParaRPr lang="zh-CN" altLang="en-US" b="1" kern="0" dirty="0">
                <a:solidFill>
                  <a:sysClr val="window" lastClr="FFFFFF"/>
                </a:solidFill>
                <a:latin typeface="微软雅黑" panose="020B0503020204020204" pitchFamily="34" charset="-122"/>
                <a:ea typeface="微软雅黑" panose="020B0503020204020204" pitchFamily="34" charset="-122"/>
              </a:endParaRPr>
            </a:p>
          </p:txBody>
        </p:sp>
        <p:sp>
          <p:nvSpPr>
            <p:cNvPr id="542" name="TextBox 34"/>
            <p:cNvSpPr txBox="1"/>
            <p:nvPr/>
          </p:nvSpPr>
          <p:spPr>
            <a:xfrm>
              <a:off x="1652201" y="925545"/>
              <a:ext cx="103134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3" name="TextBox 35"/>
            <p:cNvSpPr txBox="1"/>
            <p:nvPr/>
          </p:nvSpPr>
          <p:spPr>
            <a:xfrm>
              <a:off x="2652292"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5bits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sp>
          <p:nvSpPr>
            <p:cNvPr id="544" name="TextBox 37"/>
            <p:cNvSpPr txBox="1"/>
            <p:nvPr/>
          </p:nvSpPr>
          <p:spPr>
            <a:xfrm>
              <a:off x="4819763" y="925545"/>
              <a:ext cx="1033182" cy="427969"/>
            </a:xfrm>
            <a:prstGeom prst="rect">
              <a:avLst/>
            </a:prstGeom>
            <a:noFill/>
          </p:spPr>
          <p:txBody>
            <a:bodyPr>
              <a:spAutoFit/>
            </a:bodyPr>
            <a:lstStyle/>
            <a:p>
              <a:pPr algn="ctr">
                <a:defRPr/>
              </a:pPr>
              <a:r>
                <a:rPr lang="en-US" altLang="zh-CN" sz="1400" b="1" kern="0" dirty="0">
                  <a:solidFill>
                    <a:srgbClr val="0070C0"/>
                  </a:solidFill>
                  <a:latin typeface="Arial" panose="020B0604020202020204" pitchFamily="34" charset="0"/>
                  <a:ea typeface="华文细黑" panose="02010600040101010101" pitchFamily="2" charset="-122"/>
                </a:rPr>
                <a:t>16bits</a:t>
              </a:r>
              <a:endParaRPr lang="zh-CN" altLang="en-US" sz="1400" b="1" kern="0" dirty="0">
                <a:solidFill>
                  <a:srgbClr val="0070C0"/>
                </a:solidFill>
                <a:latin typeface="Arial" panose="020B0604020202020204" pitchFamily="34" charset="0"/>
                <a:ea typeface="华文细黑" panose="02010600040101010101" pitchFamily="2" charset="-122"/>
              </a:endParaRPr>
            </a:p>
          </p:txBody>
        </p:sp>
      </p:gr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592" name="组合 591"/>
          <p:cNvGrpSpPr/>
          <p:nvPr/>
        </p:nvGrpSpPr>
        <p:grpSpPr>
          <a:xfrm>
            <a:off x="6918833" y="1226542"/>
            <a:ext cx="4697922" cy="4934647"/>
            <a:chOff x="6918833" y="1226542"/>
            <a:chExt cx="4697922" cy="4934647"/>
          </a:xfrm>
        </p:grpSpPr>
        <p:grpSp>
          <p:nvGrpSpPr>
            <p:cNvPr id="593" name="组合 592"/>
            <p:cNvGrpSpPr/>
            <p:nvPr/>
          </p:nvGrpSpPr>
          <p:grpSpPr>
            <a:xfrm>
              <a:off x="7987750" y="4534409"/>
              <a:ext cx="1128624" cy="442981"/>
              <a:chOff x="7987750" y="4534409"/>
              <a:chExt cx="1128624" cy="442981"/>
            </a:xfrm>
          </p:grpSpPr>
          <p:cxnSp>
            <p:nvCxnSpPr>
              <p:cNvPr id="616" name="直接箭头连接符 615"/>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617"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nvGrpSpPr>
            <p:cNvPr id="594" name="组合 593"/>
            <p:cNvGrpSpPr/>
            <p:nvPr/>
          </p:nvGrpSpPr>
          <p:grpSpPr>
            <a:xfrm>
              <a:off x="6918833" y="1226542"/>
              <a:ext cx="4697922" cy="4934647"/>
              <a:chOff x="6918833" y="1226542"/>
              <a:chExt cx="4697922" cy="4934647"/>
            </a:xfrm>
          </p:grpSpPr>
          <p:cxnSp>
            <p:nvCxnSpPr>
              <p:cNvPr id="595" name="直接连接符 594"/>
              <p:cNvCxnSpPr/>
              <p:nvPr/>
            </p:nvCxnSpPr>
            <p:spPr>
              <a:xfrm>
                <a:off x="7545804" y="4882812"/>
                <a:ext cx="0" cy="288015"/>
              </a:xfrm>
              <a:prstGeom prst="line">
                <a:avLst/>
              </a:prstGeom>
              <a:noFill/>
              <a:ln w="57150">
                <a:solidFill>
                  <a:srgbClr val="ED7D31"/>
                </a:solidFill>
                <a:round/>
                <a:tailEnd type="triangle" w="sm" len="sm"/>
              </a:ln>
            </p:spPr>
          </p:cxnSp>
          <p:grpSp>
            <p:nvGrpSpPr>
              <p:cNvPr id="596" name="组合 595"/>
              <p:cNvGrpSpPr/>
              <p:nvPr/>
            </p:nvGrpSpPr>
            <p:grpSpPr>
              <a:xfrm>
                <a:off x="6918833" y="4367229"/>
                <a:ext cx="1285607" cy="499228"/>
                <a:chOff x="6928881" y="4357181"/>
                <a:chExt cx="1285607" cy="499228"/>
              </a:xfrm>
            </p:grpSpPr>
            <p:sp>
              <p:nvSpPr>
                <p:cNvPr id="612" name="任意多边形 611"/>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13" name="矩形 612"/>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4"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615"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597" name="Rectangle 104"/>
              <p:cNvSpPr>
                <a:spLocks noChangeArrowheads="1"/>
              </p:cNvSpPr>
              <p:nvPr/>
            </p:nvSpPr>
            <p:spPr bwMode="auto">
              <a:xfrm>
                <a:off x="7334098" y="5185822"/>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598" name="组合 597"/>
              <p:cNvGrpSpPr/>
              <p:nvPr/>
            </p:nvGrpSpPr>
            <p:grpSpPr>
              <a:xfrm>
                <a:off x="7863568" y="1226542"/>
                <a:ext cx="3753187" cy="4934647"/>
                <a:chOff x="7863568" y="1226542"/>
                <a:chExt cx="3753187" cy="4934647"/>
              </a:xfrm>
            </p:grpSpPr>
            <p:cxnSp>
              <p:nvCxnSpPr>
                <p:cNvPr id="602" name="直接连接符 601"/>
                <p:cNvCxnSpPr/>
                <p:nvPr/>
              </p:nvCxnSpPr>
              <p:spPr>
                <a:xfrm>
                  <a:off x="7863568" y="4132588"/>
                  <a:ext cx="0" cy="257307"/>
                </a:xfrm>
                <a:prstGeom prst="line">
                  <a:avLst/>
                </a:prstGeom>
                <a:noFill/>
                <a:ln w="57150" cap="sq">
                  <a:solidFill>
                    <a:srgbClr val="00B0F0"/>
                  </a:solidFill>
                  <a:miter lim="800000"/>
                  <a:tailEnd type="triangle" w="sm" len="sm"/>
                </a:ln>
              </p:spPr>
            </p:cxnSp>
            <p:sp>
              <p:nvSpPr>
                <p:cNvPr id="603" name="Line 7"/>
                <p:cNvSpPr>
                  <a:spLocks noChangeShapeType="1"/>
                </p:cNvSpPr>
                <p:nvPr/>
              </p:nvSpPr>
              <p:spPr bwMode="auto">
                <a:xfrm flipH="1">
                  <a:off x="7873091" y="4132588"/>
                  <a:ext cx="1244257" cy="0"/>
                </a:xfrm>
                <a:prstGeom prst="line">
                  <a:avLst/>
                </a:prstGeom>
                <a:noFill/>
                <a:ln w="57150" cap="sq">
                  <a:solidFill>
                    <a:srgbClr val="00B0F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604" name="Rectangle 104"/>
                <p:cNvSpPr>
                  <a:spLocks noChangeArrowheads="1"/>
                </p:cNvSpPr>
                <p:nvPr/>
              </p:nvSpPr>
              <p:spPr bwMode="auto">
                <a:xfrm>
                  <a:off x="9943770" y="3298175"/>
                  <a:ext cx="1077271" cy="404590"/>
                </a:xfrm>
                <a:prstGeom prst="rect">
                  <a:avLst/>
                </a:prstGeom>
                <a:solidFill>
                  <a:srgbClr val="00B0F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grpSp>
              <p:nvGrpSpPr>
                <p:cNvPr id="605" name="组合 604"/>
                <p:cNvGrpSpPr/>
                <p:nvPr/>
              </p:nvGrpSpPr>
              <p:grpSpPr>
                <a:xfrm rot="16200000">
                  <a:off x="9497097" y="3239979"/>
                  <a:ext cx="150880" cy="728683"/>
                  <a:chOff x="6712622" y="6427719"/>
                  <a:chExt cx="159131" cy="768533"/>
                </a:xfrm>
                <a:noFill/>
              </p:grpSpPr>
              <p:cxnSp>
                <p:nvCxnSpPr>
                  <p:cNvPr id="610" name="直接连接符 609"/>
                  <p:cNvCxnSpPr/>
                  <p:nvPr/>
                </p:nvCxnSpPr>
                <p:spPr>
                  <a:xfrm rot="5400000" flipH="1">
                    <a:off x="6407921" y="6811986"/>
                    <a:ext cx="768533" cy="0"/>
                  </a:xfrm>
                  <a:prstGeom prst="line">
                    <a:avLst/>
                  </a:prstGeom>
                  <a:grpFill/>
                  <a:ln w="57150">
                    <a:solidFill>
                      <a:srgbClr val="00B0F0"/>
                    </a:solidFill>
                    <a:round/>
                    <a:tailEnd type="none" w="lg" len="lg"/>
                  </a:ln>
                </p:spPr>
              </p:cxnSp>
              <p:sp>
                <p:nvSpPr>
                  <p:cNvPr id="611" name="等腰三角形 610"/>
                  <p:cNvSpPr/>
                  <p:nvPr/>
                </p:nvSpPr>
                <p:spPr>
                  <a:xfrm>
                    <a:off x="6712622" y="6708917"/>
                    <a:ext cx="159131" cy="148725"/>
                  </a:xfrm>
                  <a:prstGeom prst="triangle">
                    <a:avLst/>
                  </a:prstGeom>
                  <a:solidFill>
                    <a:schemeClr val="bg1"/>
                  </a:solidFill>
                  <a:ln w="19050">
                    <a:solidFill>
                      <a:srgbClr val="00B0F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06" name="组合 605"/>
                <p:cNvGrpSpPr/>
                <p:nvPr/>
              </p:nvGrpSpPr>
              <p:grpSpPr>
                <a:xfrm>
                  <a:off x="10790994" y="3710387"/>
                  <a:ext cx="825761" cy="298438"/>
                  <a:chOff x="10790994" y="3710387"/>
                  <a:chExt cx="825761" cy="298438"/>
                </a:xfrm>
              </p:grpSpPr>
              <p:sp>
                <p:nvSpPr>
                  <p:cNvPr id="608" name="Text Box 35"/>
                  <p:cNvSpPr txBox="1">
                    <a:spLocks noChangeArrowheads="1"/>
                  </p:cNvSpPr>
                  <p:nvPr/>
                </p:nvSpPr>
                <p:spPr bwMode="auto">
                  <a:xfrm>
                    <a:off x="10879904" y="3741412"/>
                    <a:ext cx="736851" cy="2674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cxnSp>
                <p:nvCxnSpPr>
                  <p:cNvPr id="609" name="直接箭头连接符 608"/>
                  <p:cNvCxnSpPr/>
                  <p:nvPr/>
                </p:nvCxnSpPr>
                <p:spPr>
                  <a:xfrm flipV="1">
                    <a:off x="10790994" y="3710387"/>
                    <a:ext cx="0" cy="276662"/>
                  </a:xfrm>
                  <a:prstGeom prst="straightConnector1">
                    <a:avLst/>
                  </a:prstGeom>
                  <a:noFill/>
                  <a:ln w="25400">
                    <a:solidFill>
                      <a:srgbClr val="FF0000"/>
                    </a:solidFill>
                    <a:round/>
                    <a:headEnd w="lg" len="lg"/>
                    <a:tailEnd type="stealth" w="lg" len="lg"/>
                  </a:ln>
                </p:spPr>
              </p:cxnSp>
            </p:grpSp>
            <p:sp>
              <p:nvSpPr>
                <p:cNvPr id="607" name="上下箭头 606"/>
                <p:cNvSpPr/>
                <p:nvPr/>
              </p:nvSpPr>
              <p:spPr>
                <a:xfrm>
                  <a:off x="9074049" y="1226542"/>
                  <a:ext cx="177326" cy="4934647"/>
                </a:xfrm>
                <a:prstGeom prst="upDownArrow">
                  <a:avLst/>
                </a:prstGeom>
                <a:solidFill>
                  <a:srgbClr val="00B0F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grpSp>
            <p:nvGrpSpPr>
              <p:cNvPr id="599" name="组合 598"/>
              <p:cNvGrpSpPr/>
              <p:nvPr/>
            </p:nvGrpSpPr>
            <p:grpSpPr>
              <a:xfrm>
                <a:off x="7726194" y="4898872"/>
                <a:ext cx="292482" cy="292482"/>
                <a:chOff x="4039397" y="292531"/>
                <a:chExt cx="799099" cy="799099"/>
              </a:xfrm>
            </p:grpSpPr>
            <p:sp>
              <p:nvSpPr>
                <p:cNvPr id="600" name="椭圆 599"/>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01" name="图片 600"/>
                <p:cNvPicPr>
                  <a:picLocks noChangeAspect="1"/>
                </p:cNvPicPr>
                <p:nvPr/>
              </p:nvPicPr>
              <p:blipFill>
                <a:blip r:embed="rId4">
                  <a:clrChange>
                    <a:clrFrom>
                      <a:srgbClr val="FFFFFF"/>
                    </a:clrFrom>
                    <a:clrTo>
                      <a:srgbClr val="FFFFFF">
                        <a:alpha val="0"/>
                      </a:srgbClr>
                    </a:clrTo>
                  </a:clrChange>
                </a:blip>
                <a:stretch>
                  <a:fillRect/>
                </a:stretch>
              </p:blipFill>
              <p:spPr>
                <a:xfrm>
                  <a:off x="4175733" y="462735"/>
                  <a:ext cx="552450" cy="466724"/>
                </a:xfrm>
                <a:prstGeom prst="rect">
                  <a:avLst/>
                </a:prstGeom>
                <a:solidFill>
                  <a:schemeClr val="accent1">
                    <a:lumMod val="20000"/>
                    <a:lumOff val="80000"/>
                  </a:schemeClr>
                </a:solidFill>
              </p:spPr>
            </p:pic>
          </p:grpSp>
        </p:grpSp>
      </p:grpSp>
      <p:grpSp>
        <p:nvGrpSpPr>
          <p:cNvPr id="13" name="组合 12"/>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04792"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grpSp>
          <p:nvGrpSpPr>
            <p:cNvPr id="12" name="组合 11"/>
            <p:cNvGrpSpPr/>
            <p:nvPr/>
          </p:nvGrpSpPr>
          <p:grpSpPr>
            <a:xfrm>
              <a:off x="10296334" y="5725427"/>
              <a:ext cx="408213" cy="249605"/>
              <a:chOff x="10296334" y="5725427"/>
              <a:chExt cx="408213" cy="249605"/>
            </a:xfrm>
          </p:grpSpPr>
          <p:sp>
            <p:nvSpPr>
              <p:cNvPr id="274" name="Line 7"/>
              <p:cNvSpPr>
                <a:spLocks noChangeShapeType="1"/>
              </p:cNvSpPr>
              <p:nvPr/>
            </p:nvSpPr>
            <p:spPr bwMode="auto">
              <a:xfrm rot="16200000">
                <a:off x="10195600" y="5857285"/>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5" name="Line 7"/>
              <p:cNvSpPr>
                <a:spLocks noChangeShapeType="1"/>
              </p:cNvSpPr>
              <p:nvPr/>
            </p:nvSpPr>
            <p:spPr bwMode="auto">
              <a:xfrm rot="16200000">
                <a:off x="10613939" y="5784652"/>
                <a:ext cx="118450"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276" name="Line 7"/>
              <p:cNvSpPr>
                <a:spLocks noChangeShapeType="1"/>
              </p:cNvSpPr>
              <p:nvPr/>
            </p:nvSpPr>
            <p:spPr bwMode="auto">
              <a:xfrm>
                <a:off x="10296334" y="5843877"/>
                <a:ext cx="408213"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spTree>
    <p:custDataLst>
      <p:tags r:id="rId1"/>
    </p:custDataLst>
  </p:cSld>
  <p:clrMapOvr>
    <a:masterClrMapping/>
  </p:clrMapOvr>
  <p:transition spd="slow" advClick="0" advTm="9887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wipe(left)">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down)">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3"/>
                                        </p:tgtEl>
                                        <p:attrNameLst>
                                          <p:attrName>style.visibility</p:attrName>
                                        </p:attrNameLst>
                                      </p:cBhvr>
                                      <p:to>
                                        <p:strVal val="visible"/>
                                      </p:to>
                                    </p:set>
                                    <p:animEffect transition="in" filter="wipe(left)">
                                      <p:cBhvr>
                                        <p:cTn id="34" dur="500"/>
                                        <p:tgtEl>
                                          <p:spTgt spid="26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92"/>
                                        </p:tgtEl>
                                        <p:attrNameLst>
                                          <p:attrName>style.visibility</p:attrName>
                                        </p:attrNameLst>
                                      </p:cBhvr>
                                      <p:to>
                                        <p:strVal val="visible"/>
                                      </p:to>
                                    </p:set>
                                    <p:animEffect transition="in" filter="wipe(up)">
                                      <p:cBhvr>
                                        <p:cTn id="39" dur="500"/>
                                        <p:tgtEl>
                                          <p:spTgt spid="592"/>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92"/>
                                        </p:tgtEl>
                                      </p:cBhvr>
                                    </p:animEffect>
                                    <p:set>
                                      <p:cBhvr>
                                        <p:cTn id="47" dur="1" fill="hold">
                                          <p:stCondLst>
                                            <p:cond delay="499"/>
                                          </p:stCondLst>
                                        </p:cTn>
                                        <p:tgtEl>
                                          <p:spTgt spid="592"/>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64"/>
                                        </p:tgtEl>
                                        <p:attrNameLst>
                                          <p:attrName>style.visibility</p:attrName>
                                        </p:attrNameLst>
                                      </p:cBhvr>
                                      <p:to>
                                        <p:strVal val="visible"/>
                                      </p:to>
                                    </p:set>
                                    <p:animEffect transition="in" filter="wipe(left)">
                                      <p:cBhvr>
                                        <p:cTn id="51" dur="500"/>
                                        <p:tgtEl>
                                          <p:spTgt spid="26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2" name="表格 341"/>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T5</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R[rs]</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rgbClr val="FF0000"/>
                          </a:solidFill>
                          <a:latin typeface="微软雅黑" panose="020B0503020204020204" pitchFamily="34" charset="-122"/>
                          <a:ea typeface="微软雅黑" panose="020B0503020204020204" pitchFamily="34" charset="-122"/>
                        </a:rPr>
                        <a:t>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1"/>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bl>
          </a:graphicData>
        </a:graphic>
      </p:graphicFrame>
      <p:graphicFrame>
        <p:nvGraphicFramePr>
          <p:cNvPr id="288" name="表格 287"/>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T6</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X+R[rt]</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FF0000"/>
                          </a:solidFill>
                          <a:latin typeface="微软雅黑" panose="020B0503020204020204" pitchFamily="34" charset="-122"/>
                          <a:ea typeface="微软雅黑" panose="020B0503020204020204" pitchFamily="34" charset="-122"/>
                        </a:rPr>
                        <a:t>Rs/Rt, R</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baseline="0">
                          <a:solidFill>
                            <a:srgbClr val="FF0000"/>
                          </a:solidFill>
                          <a:latin typeface="微软雅黑" panose="020B0503020204020204" pitchFamily="34" charset="-122"/>
                          <a:ea typeface="微软雅黑" panose="020B0503020204020204" pitchFamily="34" charset="-122"/>
                        </a:rPr>
                        <a:t>,</a:t>
                      </a:r>
                      <a:r>
                        <a:rPr lang="en-US" altLang="zh-CN" sz="1700" b="1">
                          <a:solidFill>
                            <a:srgbClr val="FF0000"/>
                          </a:solidFill>
                          <a:latin typeface="微软雅黑" panose="020B0503020204020204" pitchFamily="34" charset="-122"/>
                          <a:ea typeface="微软雅黑" panose="020B0503020204020204" pitchFamily="34" charset="-122"/>
                        </a:rPr>
                        <a:t> ADD</a:t>
                      </a:r>
                      <a:r>
                        <a:rPr lang="en-US" altLang="zh-CN" sz="1700" b="1" baseline="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2"/>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bl>
          </a:graphicData>
        </a:graphic>
      </p:graphicFrame>
      <p:graphicFrame>
        <p:nvGraphicFramePr>
          <p:cNvPr id="536" name="表格 535"/>
          <p:cNvGraphicFramePr>
            <a:graphicFrameLocks noGrp="1"/>
          </p:cNvGraphicFramePr>
          <p:nvPr/>
        </p:nvGraphicFramePr>
        <p:xfrm>
          <a:off x="252920" y="4278944"/>
          <a:ext cx="5474089" cy="1903348"/>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T5</a:t>
                      </a:r>
                      <a:endParaRPr lang="zh-CN" altLang="en-US" sz="1700" b="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R[rs]</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rgbClr val="D2DEEF"/>
                    </a:solidFill>
                  </a:tcPr>
                </a:tc>
                <a:tc>
                  <a:txBody>
                    <a:bodyPr/>
                    <a:lstStyle/>
                    <a:p>
                      <a:pPr algn="l"/>
                      <a:r>
                        <a:rPr lang="en-US" altLang="zh-CN" sz="1700" b="0">
                          <a:solidFill>
                            <a:sysClr val="windowText" lastClr="000000"/>
                          </a:solidFill>
                          <a:latin typeface="微软雅黑" panose="020B0503020204020204" pitchFamily="34" charset="-122"/>
                          <a:ea typeface="微软雅黑" panose="020B0503020204020204" pitchFamily="34" charset="-122"/>
                        </a:rPr>
                        <a:t>R</a:t>
                      </a:r>
                      <a:r>
                        <a:rPr lang="en-US" altLang="zh-CN" sz="1700" b="0" baseline="-25000">
                          <a:solidFill>
                            <a:sysClr val="windowText" lastClr="000000"/>
                          </a:solidFill>
                          <a:latin typeface="微软雅黑" panose="020B0503020204020204" pitchFamily="34" charset="-122"/>
                          <a:ea typeface="微软雅黑" panose="020B0503020204020204" pitchFamily="34" charset="-122"/>
                        </a:rPr>
                        <a:t>out</a:t>
                      </a:r>
                      <a:r>
                        <a:rPr lang="en-US" altLang="zh-CN" sz="1700" b="0">
                          <a:solidFill>
                            <a:sysClr val="windowText" lastClr="000000"/>
                          </a:solidFill>
                          <a:latin typeface="微软雅黑" panose="020B0503020204020204" pitchFamily="34" charset="-122"/>
                          <a:ea typeface="微软雅黑" panose="020B0503020204020204" pitchFamily="34" charset="-122"/>
                        </a:rPr>
                        <a:t>,  </a:t>
                      </a:r>
                      <a:r>
                        <a:rPr lang="en-US" altLang="zh-CN" sz="1700" b="0" baseline="0" dirty="0">
                          <a:solidFill>
                            <a:sysClr val="windowText" lastClr="000000"/>
                          </a:solidFill>
                          <a:latin typeface="微软雅黑" panose="020B0503020204020204" pitchFamily="34" charset="-122"/>
                          <a:ea typeface="微软雅黑" panose="020B0503020204020204" pitchFamily="34" charset="-122"/>
                        </a:rPr>
                        <a:t>X</a:t>
                      </a:r>
                      <a:r>
                        <a:rPr lang="en-US" altLang="zh-CN" sz="1700" b="0" baseline="-25000" dirty="0">
                          <a:solidFill>
                            <a:sysClr val="windowText" lastClr="000000"/>
                          </a:solidFill>
                          <a:latin typeface="微软雅黑" panose="020B0503020204020204" pitchFamily="34" charset="-122"/>
                          <a:ea typeface="微软雅黑" panose="020B0503020204020204" pitchFamily="34" charset="-122"/>
                        </a:rPr>
                        <a:t>in</a:t>
                      </a:r>
                      <a:endParaRPr lang="zh-CN" altLang="en-US" sz="1700" b="0" baseline="0" dirty="0">
                        <a:solidFill>
                          <a:sysClr val="windowText" lastClr="000000"/>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D2DEEF"/>
                    </a:solidFill>
                  </a:tcPr>
                </a:tc>
                <a:extLst>
                  <a:ext uri="{0D108BD9-81ED-4DB2-BD59-A6C34878D82A}">
                    <a16:rowId xmlns:a16="http://schemas.microsoft.com/office/drawing/2014/main" val="10001"/>
                  </a:ext>
                </a:extLst>
              </a:tr>
              <a:tr h="475837">
                <a:tc>
                  <a:txBody>
                    <a:bodyPr/>
                    <a:lstStyle/>
                    <a:p>
                      <a:pPr algn="l"/>
                      <a:r>
                        <a:rPr lang="en-US" altLang="zh-CN" sz="1700">
                          <a:latin typeface="微软雅黑" panose="020B0503020204020204" pitchFamily="34" charset="-122"/>
                          <a:ea typeface="微软雅黑" panose="020B0503020204020204" pitchFamily="34" charset="-122"/>
                        </a:rPr>
                        <a:t>T6</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baseline="0">
                          <a:solidFill>
                            <a:schemeClr val="tx1"/>
                          </a:solidFill>
                          <a:latin typeface="微软雅黑" panose="020B0503020204020204" pitchFamily="34" charset="-122"/>
                          <a:ea typeface="微软雅黑" panose="020B0503020204020204" pitchFamily="34" charset="-122"/>
                        </a:rPr>
                        <a:t>Rs/Rt, R</a:t>
                      </a:r>
                      <a:r>
                        <a:rPr lang="en-US" altLang="zh-CN" sz="1700" b="0" baseline="-25000">
                          <a:solidFill>
                            <a:schemeClr val="tx1"/>
                          </a:solidFill>
                          <a:latin typeface="微软雅黑" panose="020B0503020204020204" pitchFamily="34" charset="-122"/>
                          <a:ea typeface="微软雅黑" panose="020B0503020204020204" pitchFamily="34" charset="-122"/>
                        </a:rPr>
                        <a:t>out</a:t>
                      </a:r>
                      <a:r>
                        <a:rPr lang="en-US" altLang="zh-CN" sz="1700" b="0" baseline="0">
                          <a:solidFill>
                            <a:schemeClr val="tx1"/>
                          </a:solidFill>
                          <a:latin typeface="微软雅黑" panose="020B0503020204020204" pitchFamily="34" charset="-122"/>
                          <a:ea typeface="微软雅黑" panose="020B0503020204020204" pitchFamily="34" charset="-122"/>
                        </a:rPr>
                        <a:t>,</a:t>
                      </a:r>
                      <a:r>
                        <a:rPr lang="en-US" altLang="zh-CN" sz="1700" b="0">
                          <a:solidFill>
                            <a:schemeClr val="tx1"/>
                          </a:solidFill>
                          <a:latin typeface="微软雅黑" panose="020B0503020204020204" pitchFamily="34" charset="-122"/>
                          <a:ea typeface="微软雅黑" panose="020B0503020204020204" pitchFamily="34" charset="-122"/>
                        </a:rPr>
                        <a:t> ADD</a:t>
                      </a:r>
                      <a:r>
                        <a:rPr lang="en-US" altLang="zh-CN" sz="1700" b="0" baseline="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T7</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indent="8255" algn="ctr" defTabSz="914400" rtl="0" eaLnBrk="1" latinLnBrk="0" hangingPunct="1">
                        <a:spcAft>
                          <a:spcPts val="0"/>
                        </a:spcAft>
                      </a:pP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Z</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1" kern="1200">
                          <a:solidFill>
                            <a:schemeClr val="accent1">
                              <a:lumMod val="50000"/>
                            </a:schemeClr>
                          </a:solidFill>
                          <a:latin typeface="微软雅黑" panose="020B0503020204020204" pitchFamily="34" charset="-122"/>
                          <a:ea typeface="微软雅黑" panose="020B0503020204020204" pitchFamily="34" charset="-122"/>
                          <a:cs typeface="+mn-cs"/>
                        </a:rPr>
                        <a:t>R[rd]</a:t>
                      </a:r>
                      <a:endParaRPr lang="zh-CN" sz="1700" b="1" kern="1200">
                        <a:solidFill>
                          <a:schemeClr val="accent1">
                            <a:lumMod val="50000"/>
                          </a:schemeClr>
                        </a:solidFill>
                        <a:latin typeface="微软雅黑" panose="020B0503020204020204" pitchFamily="34" charset="-122"/>
                        <a:ea typeface="微软雅黑" panose="020B0503020204020204" pitchFamily="34" charset="-122"/>
                        <a:cs typeface="+mn-cs"/>
                      </a:endParaRPr>
                    </a:p>
                  </a:txBody>
                  <a:tcPr marL="68580" marR="68580" marT="0" marB="0" anchor="ct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Z</a:t>
                      </a:r>
                      <a:r>
                        <a:rPr lang="en-US" altLang="zh-CN" sz="1700" b="1" baseline="-25000">
                          <a:solidFill>
                            <a:srgbClr val="FF0000"/>
                          </a:solidFill>
                          <a:latin typeface="微软雅黑" panose="020B0503020204020204" pitchFamily="34" charset="-122"/>
                          <a:ea typeface="微软雅黑" panose="020B0503020204020204" pitchFamily="34" charset="-122"/>
                        </a:rPr>
                        <a:t>out</a:t>
                      </a:r>
                      <a:r>
                        <a:rPr lang="en-US" altLang="zh-CN" sz="1700" b="1">
                          <a:solidFill>
                            <a:srgbClr val="FF0000"/>
                          </a:solidFill>
                          <a:latin typeface="微软雅黑" panose="020B0503020204020204" pitchFamily="34" charset="-122"/>
                          <a:ea typeface="微软雅黑" panose="020B0503020204020204" pitchFamily="34" charset="-122"/>
                        </a:rPr>
                        <a:t>, R</a:t>
                      </a:r>
                      <a:r>
                        <a:rPr lang="en-US" altLang="zh-CN" sz="1700" b="1" baseline="-25000">
                          <a:solidFill>
                            <a:srgbClr val="FF0000"/>
                          </a:solidFill>
                          <a:latin typeface="微软雅黑" panose="020B0503020204020204" pitchFamily="34" charset="-122"/>
                          <a:ea typeface="微软雅黑" panose="020B0503020204020204" pitchFamily="34" charset="-122"/>
                        </a:rPr>
                        <a:t>in</a:t>
                      </a:r>
                      <a:r>
                        <a:rPr lang="en-US" altLang="zh-CN" sz="1700" b="1" baseline="0">
                          <a:solidFill>
                            <a:srgbClr val="FF0000"/>
                          </a:solidFill>
                          <a:latin typeface="微软雅黑" panose="020B0503020204020204" pitchFamily="34" charset="-122"/>
                          <a:ea typeface="微软雅黑" panose="020B0503020204020204" pitchFamily="34" charset="-122"/>
                        </a:rPr>
                        <a:t>, RegDst</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3"/>
                  </a:ext>
                </a:extLst>
              </a:tr>
            </a:tbl>
          </a:graphicData>
        </a:graphic>
      </p:graphicFrame>
      <p:sp>
        <p:nvSpPr>
          <p:cNvPr id="282"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grpSp>
        <p:nvGrpSpPr>
          <p:cNvPr id="315" name="组合 314"/>
          <p:cNvGrpSpPr/>
          <p:nvPr/>
        </p:nvGrpSpPr>
        <p:grpSpPr>
          <a:xfrm>
            <a:off x="8473910" y="1226542"/>
            <a:ext cx="777465" cy="4934647"/>
            <a:chOff x="8794675" y="1358838"/>
            <a:chExt cx="819982" cy="5204510"/>
          </a:xfrm>
          <a:noFill/>
        </p:grpSpPr>
        <p:sp>
          <p:nvSpPr>
            <p:cNvPr id="317" name="上下箭头 316"/>
            <p:cNvSpPr/>
            <p:nvPr/>
          </p:nvSpPr>
          <p:spPr>
            <a:xfrm>
              <a:off x="9427634" y="1358838"/>
              <a:ext cx="187023" cy="5204510"/>
            </a:xfrm>
            <a:prstGeom prst="upDownArrow">
              <a:avLst/>
            </a:prstGeom>
            <a:solidFill>
              <a:schemeClr val="bg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316"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3" name="组合 2"/>
          <p:cNvGrpSpPr/>
          <p:nvPr/>
        </p:nvGrpSpPr>
        <p:grpSpPr>
          <a:xfrm>
            <a:off x="537286" y="1141231"/>
            <a:ext cx="4796456" cy="574718"/>
            <a:chOff x="3346575" y="1698625"/>
            <a:chExt cx="6664200" cy="798514"/>
          </a:xfrm>
        </p:grpSpPr>
        <p:sp>
          <p:nvSpPr>
            <p:cNvPr id="302" name="矩形 7"/>
            <p:cNvSpPr/>
            <p:nvPr/>
          </p:nvSpPr>
          <p:spPr>
            <a:xfrm>
              <a:off x="3346575" y="2068514"/>
              <a:ext cx="1200476"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a:solidFill>
                    <a:sysClr val="window" lastClr="FFFFFF"/>
                  </a:solidFill>
                  <a:latin typeface="Calibri" panose="020F0502020204030204"/>
                  <a:ea typeface="宋体" panose="02010600030101010101" pitchFamily="2" charset="-122"/>
                </a:rPr>
                <a:t>000000</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07" name="矩形 24"/>
            <p:cNvSpPr/>
            <p:nvPr/>
          </p:nvSpPr>
          <p:spPr>
            <a:xfrm>
              <a:off x="4613232"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rs</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08" name="矩形 25"/>
            <p:cNvSpPr/>
            <p:nvPr/>
          </p:nvSpPr>
          <p:spPr>
            <a:xfrm>
              <a:off x="5672151" y="2068514"/>
              <a:ext cx="992737"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ysClr val="window" lastClr="FFFFFF"/>
                  </a:solidFill>
                  <a:latin typeface="微软雅黑" panose="020B0503020204020204" pitchFamily="34" charset="-122"/>
                  <a:ea typeface="微软雅黑" panose="020B0503020204020204" pitchFamily="34" charset="-122"/>
                </a:rPr>
                <a:t>rt</a:t>
              </a:r>
              <a:endParaRPr lang="zh-CN" altLang="en-US" b="1" kern="0" baseline="-25000" dirty="0">
                <a:solidFill>
                  <a:sysClr val="window" lastClr="FFFFFF"/>
                </a:solidFill>
                <a:latin typeface="微软雅黑" panose="020B0503020204020204" pitchFamily="34" charset="-122"/>
                <a:ea typeface="微软雅黑" panose="020B0503020204020204" pitchFamily="34" charset="-122"/>
              </a:endParaRPr>
            </a:p>
          </p:txBody>
        </p:sp>
        <p:sp>
          <p:nvSpPr>
            <p:cNvPr id="311" name="矩形 26"/>
            <p:cNvSpPr/>
            <p:nvPr/>
          </p:nvSpPr>
          <p:spPr>
            <a:xfrm>
              <a:off x="7791825" y="2068514"/>
              <a:ext cx="992736" cy="4286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dirty="0" err="1">
                  <a:solidFill>
                    <a:sysClr val="window" lastClr="FFFFFF"/>
                  </a:solidFill>
                  <a:latin typeface="Calibri" panose="020F0502020204030204"/>
                  <a:ea typeface="宋体" panose="02010600030101010101" pitchFamily="2" charset="-122"/>
                </a:rPr>
                <a:t>shamt</a:t>
              </a:r>
              <a:endParaRPr lang="zh-CN" altLang="en-US" sz="1600" b="1" kern="0" baseline="-25000" dirty="0">
                <a:solidFill>
                  <a:sysClr val="window" lastClr="FFFFFF"/>
                </a:solidFill>
                <a:latin typeface="Calibri" panose="020F0502020204030204"/>
                <a:ea typeface="宋体" panose="02010600030101010101" pitchFamily="2" charset="-122"/>
              </a:endParaRPr>
            </a:p>
          </p:txBody>
        </p:sp>
        <p:sp>
          <p:nvSpPr>
            <p:cNvPr id="312" name="矩形 27"/>
            <p:cNvSpPr/>
            <p:nvPr/>
          </p:nvSpPr>
          <p:spPr>
            <a:xfrm>
              <a:off x="6731069" y="2068514"/>
              <a:ext cx="992736" cy="42862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b="1" kern="0">
                  <a:solidFill>
                    <a:srgbClr val="0000FF"/>
                  </a:solidFill>
                  <a:latin typeface="微软雅黑" panose="020B0503020204020204" pitchFamily="34" charset="-122"/>
                  <a:ea typeface="微软雅黑" panose="020B0503020204020204" pitchFamily="34" charset="-122"/>
                </a:rPr>
                <a:t>rd</a:t>
              </a:r>
              <a:endParaRPr lang="zh-CN" altLang="en-US" b="1" kern="0" baseline="-25000" dirty="0">
                <a:solidFill>
                  <a:srgbClr val="0000FF"/>
                </a:solidFill>
                <a:latin typeface="微软雅黑" panose="020B0503020204020204" pitchFamily="34" charset="-122"/>
                <a:ea typeface="微软雅黑" panose="020B0503020204020204" pitchFamily="34" charset="-122"/>
              </a:endParaRPr>
            </a:p>
          </p:txBody>
        </p:sp>
        <p:sp>
          <p:nvSpPr>
            <p:cNvPr id="313" name="TextBox 17"/>
            <p:cNvSpPr txBox="1"/>
            <p:nvPr/>
          </p:nvSpPr>
          <p:spPr>
            <a:xfrm>
              <a:off x="3482615"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14" name="矩形 26"/>
            <p:cNvSpPr/>
            <p:nvPr/>
          </p:nvSpPr>
          <p:spPr>
            <a:xfrm>
              <a:off x="8850744" y="2068514"/>
              <a:ext cx="1160031" cy="428625"/>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600" b="1" kern="0">
                  <a:solidFill>
                    <a:sysClr val="window" lastClr="FFFFFF"/>
                  </a:solidFill>
                  <a:latin typeface="Calibri" panose="020F0502020204030204"/>
                  <a:ea typeface="宋体" panose="02010600030101010101" pitchFamily="2" charset="-122"/>
                </a:rPr>
                <a:t>funct</a:t>
              </a:r>
              <a:endParaRPr lang="zh-CN" altLang="en-US" sz="1600" b="1" kern="0" dirty="0">
                <a:solidFill>
                  <a:sysClr val="window" lastClr="FFFFFF"/>
                </a:solidFill>
                <a:latin typeface="Calibri" panose="020F0502020204030204"/>
                <a:ea typeface="宋体" panose="02010600030101010101" pitchFamily="2" charset="-122"/>
              </a:endParaRPr>
            </a:p>
          </p:txBody>
        </p:sp>
        <p:sp>
          <p:nvSpPr>
            <p:cNvPr id="320" name="TextBox 22"/>
            <p:cNvSpPr txBox="1"/>
            <p:nvPr/>
          </p:nvSpPr>
          <p:spPr>
            <a:xfrm>
              <a:off x="4598527"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1" name="TextBox 23"/>
            <p:cNvSpPr txBox="1"/>
            <p:nvPr/>
          </p:nvSpPr>
          <p:spPr>
            <a:xfrm>
              <a:off x="5598616"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2" name="TextBox 24"/>
            <p:cNvSpPr txBox="1"/>
            <p:nvPr/>
          </p:nvSpPr>
          <p:spPr>
            <a:xfrm>
              <a:off x="6683273" y="1698625"/>
              <a:ext cx="1031343"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3" name="TextBox 25"/>
            <p:cNvSpPr txBox="1"/>
            <p:nvPr/>
          </p:nvSpPr>
          <p:spPr>
            <a:xfrm>
              <a:off x="7766088"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5bits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sp>
          <p:nvSpPr>
            <p:cNvPr id="324" name="TextBox 26"/>
            <p:cNvSpPr txBox="1"/>
            <p:nvPr/>
          </p:nvSpPr>
          <p:spPr>
            <a:xfrm>
              <a:off x="8933472" y="1698625"/>
              <a:ext cx="1033181" cy="470387"/>
            </a:xfrm>
            <a:prstGeom prst="rect">
              <a:avLst/>
            </a:prstGeom>
            <a:noFill/>
          </p:spPr>
          <p:txBody>
            <a:bodyPr>
              <a:spAutoFit/>
            </a:bodyPr>
            <a:lstStyle/>
            <a:p>
              <a:pPr algn="ctr">
                <a:defRPr/>
              </a:pPr>
              <a:r>
                <a:rPr lang="en-US" altLang="zh-CN" sz="1600" b="1" kern="0" dirty="0">
                  <a:solidFill>
                    <a:srgbClr val="0070C0"/>
                  </a:solidFill>
                  <a:latin typeface="Arial" panose="020B0604020202020204" pitchFamily="34" charset="0"/>
                  <a:ea typeface="华文细黑" panose="02010600040101010101" pitchFamily="2" charset="-122"/>
                </a:rPr>
                <a:t>6bits</a:t>
              </a:r>
              <a:endParaRPr lang="zh-CN" altLang="en-US" sz="1600" b="1" kern="0" dirty="0">
                <a:solidFill>
                  <a:srgbClr val="0070C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a:xfrm>
            <a:off x="487822" y="257614"/>
            <a:ext cx="8763553" cy="617641"/>
          </a:xfrm>
        </p:spPr>
        <p:txBody>
          <a:bodyPr>
            <a:normAutofit/>
          </a:bodyPr>
          <a:lstStyle/>
          <a:p>
            <a:r>
              <a:rPr lang="en-US" altLang="zh-CN"/>
              <a:t>R</a:t>
            </a:r>
            <a:r>
              <a:rPr lang="zh-CN" altLang="en-US"/>
              <a:t>型运算类指令执行数据通路  </a:t>
            </a:r>
            <a:r>
              <a:rPr lang="en-US" altLang="zh-CN" i="1">
                <a:latin typeface="Consolas" panose="020B0609020204030204" pitchFamily="49" charset="0"/>
                <a:cs typeface="Times New Roman" panose="02020603050405020304" pitchFamily="18" charset="0"/>
                <a:sym typeface="Arial" panose="020B0604020202020204" pitchFamily="34" charset="0"/>
              </a:rPr>
              <a:t>add rd,rs,rt</a:t>
            </a:r>
            <a:endParaRPr lang="zh-CN" altLang="en-US"/>
          </a:p>
        </p:txBody>
      </p:sp>
      <p:sp>
        <p:nvSpPr>
          <p:cNvPr id="286" name="任意多边形 285"/>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295" name="组合 294"/>
          <p:cNvGrpSpPr/>
          <p:nvPr/>
        </p:nvGrpSpPr>
        <p:grpSpPr>
          <a:xfrm>
            <a:off x="10393551" y="2277096"/>
            <a:ext cx="858666" cy="711391"/>
            <a:chOff x="10819307" y="2466844"/>
            <a:chExt cx="905624" cy="750295"/>
          </a:xfrm>
          <a:noFill/>
        </p:grpSpPr>
        <p:sp>
          <p:nvSpPr>
            <p:cNvPr id="29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29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98" name="组合 297"/>
          <p:cNvGrpSpPr/>
          <p:nvPr/>
        </p:nvGrpSpPr>
        <p:grpSpPr>
          <a:xfrm>
            <a:off x="6940930" y="1506758"/>
            <a:ext cx="2183057" cy="656338"/>
            <a:chOff x="7177868" y="1654379"/>
            <a:chExt cx="2302442" cy="692230"/>
          </a:xfrm>
          <a:noFill/>
        </p:grpSpPr>
        <p:cxnSp>
          <p:nvCxnSpPr>
            <p:cNvPr id="299" name="直接箭头连接符 29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300" name="直接箭头连接符 29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301" name="组合 300"/>
            <p:cNvGrpSpPr/>
            <p:nvPr/>
          </p:nvGrpSpPr>
          <p:grpSpPr>
            <a:xfrm>
              <a:off x="7190721" y="1654379"/>
              <a:ext cx="2289589" cy="692230"/>
              <a:chOff x="7190721" y="1654379"/>
              <a:chExt cx="2289589" cy="692230"/>
            </a:xfrm>
            <a:grpFill/>
          </p:grpSpPr>
          <p:sp>
            <p:nvSpPr>
              <p:cNvPr id="303"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304" name="直接连接符 303"/>
              <p:cNvCxnSpPr/>
              <p:nvPr/>
            </p:nvCxnSpPr>
            <p:spPr>
              <a:xfrm>
                <a:off x="8632095" y="2094448"/>
                <a:ext cx="848215" cy="0"/>
              </a:xfrm>
              <a:prstGeom prst="line">
                <a:avLst/>
              </a:prstGeom>
              <a:grpFill/>
              <a:ln w="19050">
                <a:solidFill>
                  <a:srgbClr val="000000"/>
                </a:solidFill>
                <a:round/>
                <a:tailEnd type="none" w="lg" len="lg"/>
              </a:ln>
            </p:spPr>
          </p:cxnSp>
          <p:sp>
            <p:nvSpPr>
              <p:cNvPr id="305" name="等腰三角形 304"/>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06"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309"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10"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318" name="组合 317"/>
          <p:cNvGrpSpPr/>
          <p:nvPr/>
        </p:nvGrpSpPr>
        <p:grpSpPr>
          <a:xfrm>
            <a:off x="9925575" y="1316254"/>
            <a:ext cx="1556542" cy="597916"/>
            <a:chOff x="10325741" y="1453458"/>
            <a:chExt cx="1641666" cy="630614"/>
          </a:xfrm>
          <a:noFill/>
        </p:grpSpPr>
        <p:sp>
          <p:nvSpPr>
            <p:cNvPr id="319"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6"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3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43"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352"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3" name="组合 352"/>
          <p:cNvGrpSpPr/>
          <p:nvPr/>
        </p:nvGrpSpPr>
        <p:grpSpPr>
          <a:xfrm>
            <a:off x="9218073" y="4195326"/>
            <a:ext cx="2467603" cy="2067711"/>
            <a:chOff x="9218073" y="4195326"/>
            <a:chExt cx="2467603" cy="2067711"/>
          </a:xfrm>
          <a:noFill/>
        </p:grpSpPr>
        <p:sp>
          <p:nvSpPr>
            <p:cNvPr id="354"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55" name="组合 354"/>
            <p:cNvGrpSpPr/>
            <p:nvPr/>
          </p:nvGrpSpPr>
          <p:grpSpPr>
            <a:xfrm>
              <a:off x="9218073" y="4632523"/>
              <a:ext cx="728684" cy="250406"/>
              <a:chOff x="9143016" y="4779112"/>
              <a:chExt cx="728684" cy="250406"/>
            </a:xfrm>
            <a:grpFill/>
          </p:grpSpPr>
          <p:sp>
            <p:nvSpPr>
              <p:cNvPr id="40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08" name="直接连接符 407"/>
              <p:cNvCxnSpPr/>
              <p:nvPr/>
            </p:nvCxnSpPr>
            <p:spPr>
              <a:xfrm flipH="1">
                <a:off x="9143017" y="4954078"/>
                <a:ext cx="728683" cy="0"/>
              </a:xfrm>
              <a:prstGeom prst="line">
                <a:avLst/>
              </a:prstGeom>
              <a:grpFill/>
              <a:ln w="19050">
                <a:solidFill>
                  <a:srgbClr val="000000"/>
                </a:solidFill>
                <a:round/>
                <a:tailEnd type="none" w="lg" len="lg"/>
              </a:ln>
            </p:spPr>
          </p:cxnSp>
          <p:sp>
            <p:nvSpPr>
              <p:cNvPr id="409" name="等腰三角形 40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6"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58" name="直接箭头连接符 357"/>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359" name="直接箭头连接符 358"/>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360"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369" name="Text Box 36"/>
            <p:cNvSpPr txBox="1">
              <a:spLocks noChangeArrowheads="1"/>
            </p:cNvSpPr>
            <p:nvPr/>
          </p:nvSpPr>
          <p:spPr bwMode="auto">
            <a:xfrm>
              <a:off x="10036634" y="4991619"/>
              <a:ext cx="47058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2" name="Text Box 36"/>
            <p:cNvSpPr txBox="1">
              <a:spLocks noChangeArrowheads="1"/>
            </p:cNvSpPr>
            <p:nvPr/>
          </p:nvSpPr>
          <p:spPr bwMode="auto">
            <a:xfrm>
              <a:off x="10530621" y="4995199"/>
              <a:ext cx="58328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73" name="直接箭头连接符 372"/>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383" name="直接箭头连接符 382"/>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384"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5"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86"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87" name="组合 386"/>
            <p:cNvGrpSpPr/>
            <p:nvPr/>
          </p:nvGrpSpPr>
          <p:grpSpPr>
            <a:xfrm>
              <a:off x="9962454" y="5274885"/>
              <a:ext cx="505805" cy="692644"/>
              <a:chOff x="5347918" y="5340113"/>
              <a:chExt cx="505805" cy="692644"/>
            </a:xfrm>
            <a:grpFill/>
          </p:grpSpPr>
          <p:grpSp>
            <p:nvGrpSpPr>
              <p:cNvPr id="400" name="组合 399"/>
              <p:cNvGrpSpPr/>
              <p:nvPr/>
            </p:nvGrpSpPr>
            <p:grpSpPr>
              <a:xfrm>
                <a:off x="5347918" y="5340113"/>
                <a:ext cx="505805" cy="692644"/>
                <a:chOff x="5347918" y="5340113"/>
                <a:chExt cx="505805" cy="692644"/>
              </a:xfrm>
              <a:grpFill/>
            </p:grpSpPr>
            <p:sp>
              <p:nvSpPr>
                <p:cNvPr id="403"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4" name="流程图: 手动操作 403"/>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405"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6"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01" name="矩形 40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402" name="矩形 401"/>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388" name="组合 387"/>
            <p:cNvGrpSpPr/>
            <p:nvPr/>
          </p:nvGrpSpPr>
          <p:grpSpPr>
            <a:xfrm>
              <a:off x="10512220" y="5269170"/>
              <a:ext cx="505805" cy="574707"/>
              <a:chOff x="5347918" y="5340113"/>
              <a:chExt cx="505805" cy="574707"/>
            </a:xfrm>
            <a:grpFill/>
          </p:grpSpPr>
          <p:grpSp>
            <p:nvGrpSpPr>
              <p:cNvPr id="393" name="组合 392"/>
              <p:cNvGrpSpPr/>
              <p:nvPr/>
            </p:nvGrpSpPr>
            <p:grpSpPr>
              <a:xfrm>
                <a:off x="5347918" y="5340113"/>
                <a:ext cx="505805" cy="574707"/>
                <a:chOff x="5347918" y="5340113"/>
                <a:chExt cx="505805" cy="574707"/>
              </a:xfrm>
              <a:grpFill/>
            </p:grpSpPr>
            <p:sp>
              <p:nvSpPr>
                <p:cNvPr id="396"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7" name="流程图: 手动操作 396"/>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98"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94" name="矩形 393"/>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95" name="矩形 394"/>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38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9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10" name="组合 409"/>
          <p:cNvGrpSpPr/>
          <p:nvPr/>
        </p:nvGrpSpPr>
        <p:grpSpPr>
          <a:xfrm>
            <a:off x="9702285" y="2584710"/>
            <a:ext cx="602150" cy="725137"/>
            <a:chOff x="9702285" y="2584710"/>
            <a:chExt cx="602150" cy="725137"/>
          </a:xfrm>
          <a:noFill/>
        </p:grpSpPr>
        <p:sp>
          <p:nvSpPr>
            <p:cNvPr id="411"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41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13" name="组合 412"/>
          <p:cNvGrpSpPr/>
          <p:nvPr/>
        </p:nvGrpSpPr>
        <p:grpSpPr>
          <a:xfrm>
            <a:off x="9708801" y="1700541"/>
            <a:ext cx="2096515" cy="882231"/>
            <a:chOff x="9708801" y="1700541"/>
            <a:chExt cx="2096515" cy="882231"/>
          </a:xfrm>
          <a:noFill/>
        </p:grpSpPr>
        <p:cxnSp>
          <p:nvCxnSpPr>
            <p:cNvPr id="414" name="直接箭头连接符 41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415" name="直接箭头连接符 414"/>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416" name="组合 415"/>
            <p:cNvGrpSpPr/>
            <p:nvPr/>
          </p:nvGrpSpPr>
          <p:grpSpPr>
            <a:xfrm>
              <a:off x="9708801" y="1852716"/>
              <a:ext cx="1550065" cy="730056"/>
              <a:chOff x="9708801" y="1852716"/>
              <a:chExt cx="1550065" cy="730056"/>
            </a:xfrm>
            <a:grpFill/>
          </p:grpSpPr>
          <p:sp>
            <p:nvSpPr>
              <p:cNvPr id="419"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20"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17"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18"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21" name="组合 420"/>
          <p:cNvGrpSpPr/>
          <p:nvPr/>
        </p:nvGrpSpPr>
        <p:grpSpPr>
          <a:xfrm>
            <a:off x="7258572" y="5872349"/>
            <a:ext cx="1755294" cy="288842"/>
            <a:chOff x="7258572" y="5872349"/>
            <a:chExt cx="1755294" cy="288842"/>
          </a:xfrm>
          <a:noFill/>
        </p:grpSpPr>
        <p:sp>
          <p:nvSpPr>
            <p:cNvPr id="422" name="Text Box 5"/>
            <p:cNvSpPr txBox="1">
              <a:spLocks noChangeArrowheads="1"/>
            </p:cNvSpPr>
            <p:nvPr/>
          </p:nvSpPr>
          <p:spPr bwMode="auto">
            <a:xfrm>
              <a:off x="7258572" y="5875237"/>
              <a:ext cx="674343" cy="2859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sp>
          <p:nvSpPr>
            <p:cNvPr id="423" name="Text Box 4"/>
            <p:cNvSpPr txBox="1">
              <a:spLocks noChangeArrowheads="1"/>
            </p:cNvSpPr>
            <p:nvPr/>
          </p:nvSpPr>
          <p:spPr bwMode="auto">
            <a:xfrm>
              <a:off x="8324405" y="5872349"/>
              <a:ext cx="689461" cy="28884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nvGrpSpPr>
          <p:cNvPr id="424" name="组合 423"/>
          <p:cNvGrpSpPr/>
          <p:nvPr/>
        </p:nvGrpSpPr>
        <p:grpSpPr>
          <a:xfrm>
            <a:off x="5884534" y="3678569"/>
            <a:ext cx="3263895" cy="2085059"/>
            <a:chOff x="5884534" y="3678569"/>
            <a:chExt cx="3263895" cy="2085059"/>
          </a:xfrm>
          <a:noFill/>
        </p:grpSpPr>
        <p:grpSp>
          <p:nvGrpSpPr>
            <p:cNvPr id="425" name="组合 424"/>
            <p:cNvGrpSpPr/>
            <p:nvPr/>
          </p:nvGrpSpPr>
          <p:grpSpPr>
            <a:xfrm>
              <a:off x="5884534" y="3860383"/>
              <a:ext cx="3263895" cy="1903245"/>
              <a:chOff x="5884534" y="3860383"/>
              <a:chExt cx="3263895" cy="1903245"/>
            </a:xfrm>
            <a:grpFill/>
          </p:grpSpPr>
          <p:sp>
            <p:nvSpPr>
              <p:cNvPr id="427"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28" name="组合 427"/>
              <p:cNvGrpSpPr/>
              <p:nvPr/>
            </p:nvGrpSpPr>
            <p:grpSpPr>
              <a:xfrm>
                <a:off x="5884534" y="3860383"/>
                <a:ext cx="3263895" cy="1903245"/>
                <a:chOff x="5884534" y="3860383"/>
                <a:chExt cx="3263895" cy="1903245"/>
              </a:xfrm>
              <a:grpFill/>
            </p:grpSpPr>
            <p:grpSp>
              <p:nvGrpSpPr>
                <p:cNvPr id="429" name="组合 428"/>
                <p:cNvGrpSpPr/>
                <p:nvPr/>
              </p:nvGrpSpPr>
              <p:grpSpPr>
                <a:xfrm>
                  <a:off x="6400894" y="3860383"/>
                  <a:ext cx="2747535" cy="1903245"/>
                  <a:chOff x="6608301" y="4136717"/>
                  <a:chExt cx="2897789" cy="2007329"/>
                </a:xfrm>
                <a:grpFill/>
              </p:grpSpPr>
              <p:cxnSp>
                <p:nvCxnSpPr>
                  <p:cNvPr id="435" name="直接箭头连接符 434"/>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436" name="组合 435"/>
                  <p:cNvGrpSpPr/>
                  <p:nvPr/>
                </p:nvGrpSpPr>
                <p:grpSpPr>
                  <a:xfrm>
                    <a:off x="6899083" y="4150680"/>
                    <a:ext cx="2059020" cy="942122"/>
                    <a:chOff x="5286697" y="3767069"/>
                    <a:chExt cx="2059020" cy="942122"/>
                  </a:xfrm>
                  <a:grpFill/>
                </p:grpSpPr>
                <p:cxnSp>
                  <p:nvCxnSpPr>
                    <p:cNvPr id="455" name="直接箭头连接符 454"/>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456" name="直接箭头连接符 455"/>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7" name="直接箭头连接符 456"/>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458" name="直接箭头连接符 457"/>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437"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438" name="组合 437"/>
                  <p:cNvGrpSpPr/>
                  <p:nvPr/>
                </p:nvGrpSpPr>
                <p:grpSpPr>
                  <a:xfrm>
                    <a:off x="6608301" y="4136717"/>
                    <a:ext cx="2860144" cy="1826436"/>
                    <a:chOff x="6608301" y="4136717"/>
                    <a:chExt cx="2860144" cy="1826436"/>
                  </a:xfrm>
                  <a:grpFill/>
                </p:grpSpPr>
                <p:cxnSp>
                  <p:nvCxnSpPr>
                    <p:cNvPr id="443" name="直接连接符 442"/>
                    <p:cNvCxnSpPr/>
                    <p:nvPr/>
                  </p:nvCxnSpPr>
                  <p:spPr>
                    <a:xfrm>
                      <a:off x="7515743" y="4343101"/>
                      <a:ext cx="0" cy="361550"/>
                    </a:xfrm>
                    <a:prstGeom prst="line">
                      <a:avLst/>
                    </a:prstGeom>
                    <a:grpFill/>
                    <a:ln w="19050">
                      <a:solidFill>
                        <a:srgbClr val="000000"/>
                      </a:solidFill>
                      <a:round/>
                      <a:tailEnd type="triangle" w="lg" len="lg"/>
                    </a:ln>
                  </p:spPr>
                </p:cxnSp>
                <p:sp>
                  <p:nvSpPr>
                    <p:cNvPr id="444" name="矩形 443"/>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5" name="直接连接符 444"/>
                    <p:cNvCxnSpPr>
                      <a:stCxn id="450" idx="3"/>
                    </p:cNvCxnSpPr>
                    <p:nvPr/>
                  </p:nvCxnSpPr>
                  <p:spPr>
                    <a:xfrm>
                      <a:off x="8013720" y="5749795"/>
                      <a:ext cx="1454725" cy="0"/>
                    </a:xfrm>
                    <a:prstGeom prst="line">
                      <a:avLst/>
                    </a:prstGeom>
                    <a:grpFill/>
                    <a:ln w="19050">
                      <a:solidFill>
                        <a:srgbClr val="000000"/>
                      </a:solidFill>
                      <a:round/>
                      <a:tailEnd type="none" w="lg" len="lg"/>
                    </a:ln>
                  </p:spPr>
                </p:cxnSp>
                <p:sp>
                  <p:nvSpPr>
                    <p:cNvPr id="446" name="等腰三角形 445"/>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47" name="直接连接符 446"/>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48"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49"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0"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51" name="直接连接符 450"/>
                    <p:cNvCxnSpPr/>
                    <p:nvPr/>
                  </p:nvCxnSpPr>
                  <p:spPr>
                    <a:xfrm>
                      <a:off x="7810957" y="5185414"/>
                      <a:ext cx="0" cy="340232"/>
                    </a:xfrm>
                    <a:prstGeom prst="line">
                      <a:avLst/>
                    </a:prstGeom>
                    <a:grpFill/>
                    <a:ln w="19050">
                      <a:solidFill>
                        <a:srgbClr val="000000"/>
                      </a:solidFill>
                      <a:round/>
                      <a:tailEnd type="triangle" w="lg" len="lg"/>
                    </a:ln>
                  </p:spPr>
                </p:cxnSp>
                <p:sp>
                  <p:nvSpPr>
                    <p:cNvPr id="452"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53"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sp>
                  <p:nvSpPr>
                    <p:cNvPr id="454" name="Line 7"/>
                    <p:cNvSpPr>
                      <a:spLocks noChangeShapeType="1"/>
                    </p:cNvSpPr>
                    <p:nvPr/>
                  </p:nvSpPr>
                  <p:spPr bwMode="auto">
                    <a:xfrm flipH="1">
                      <a:off x="6608301" y="4987244"/>
                      <a:ext cx="828688"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439"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440"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441"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42"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430" name="直接箭头连接符 429"/>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31" name="直接箭头连接符 430"/>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432"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3"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34" name="Rectangle 104"/>
                <p:cNvSpPr>
                  <a:spLocks noChangeArrowheads="1"/>
                </p:cNvSpPr>
                <p:nvPr/>
              </p:nvSpPr>
              <p:spPr bwMode="auto">
                <a:xfrm>
                  <a:off x="5884534" y="4465749"/>
                  <a:ext cx="51039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426"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459" name="组合 458"/>
          <p:cNvGrpSpPr/>
          <p:nvPr/>
        </p:nvGrpSpPr>
        <p:grpSpPr>
          <a:xfrm>
            <a:off x="5557179" y="1469408"/>
            <a:ext cx="3566805" cy="2168470"/>
            <a:chOff x="5557179" y="1469408"/>
            <a:chExt cx="3566805" cy="2168470"/>
          </a:xfrm>
          <a:noFill/>
        </p:grpSpPr>
        <p:sp>
          <p:nvSpPr>
            <p:cNvPr id="460" name="Rectangle 129"/>
            <p:cNvSpPr>
              <a:spLocks noChangeArrowheads="1"/>
            </p:cNvSpPr>
            <p:nvPr/>
          </p:nvSpPr>
          <p:spPr bwMode="auto">
            <a:xfrm>
              <a:off x="5572419" y="2097917"/>
              <a:ext cx="810414" cy="1491370"/>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461" name="直接连接符 460"/>
            <p:cNvCxnSpPr/>
            <p:nvPr/>
          </p:nvCxnSpPr>
          <p:spPr>
            <a:xfrm flipH="1">
              <a:off x="6403153" y="3049806"/>
              <a:ext cx="1046745" cy="0"/>
            </a:xfrm>
            <a:prstGeom prst="line">
              <a:avLst/>
            </a:prstGeom>
            <a:grpFill/>
            <a:ln w="19050">
              <a:solidFill>
                <a:srgbClr val="000000"/>
              </a:solidFill>
              <a:round/>
              <a:tailEnd type="none" w="lg" len="lg"/>
            </a:ln>
          </p:spPr>
        </p:cxnSp>
        <p:sp>
          <p:nvSpPr>
            <p:cNvPr id="462" name="等腰三角形 461"/>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463"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64" name="直接连接符 463"/>
            <p:cNvCxnSpPr/>
            <p:nvPr/>
          </p:nvCxnSpPr>
          <p:spPr>
            <a:xfrm>
              <a:off x="8319750" y="3213009"/>
              <a:ext cx="783831" cy="0"/>
            </a:xfrm>
            <a:prstGeom prst="line">
              <a:avLst/>
            </a:prstGeom>
            <a:grpFill/>
            <a:ln w="19050">
              <a:solidFill>
                <a:srgbClr val="000000"/>
              </a:solidFill>
              <a:round/>
              <a:tailEnd type="none" w="lg" len="lg"/>
            </a:ln>
          </p:spPr>
        </p:cxnSp>
        <p:sp>
          <p:nvSpPr>
            <p:cNvPr id="465" name="等腰三角形 464"/>
            <p:cNvSpPr/>
            <p:nvPr/>
          </p:nvSpPr>
          <p:spPr>
            <a:xfrm rot="5400000" flipH="1">
              <a:off x="8633618" y="3152754"/>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6"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7"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468"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469" name="直接箭头连接符 468"/>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470"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1" name="直接箭头连接符 470"/>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472"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73" name="直接箭头连接符 472"/>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474" name="组合 473"/>
            <p:cNvGrpSpPr/>
            <p:nvPr/>
          </p:nvGrpSpPr>
          <p:grpSpPr>
            <a:xfrm>
              <a:off x="7627329" y="3359499"/>
              <a:ext cx="499781" cy="278379"/>
              <a:chOff x="1081011" y="4795829"/>
              <a:chExt cx="527112" cy="293603"/>
            </a:xfrm>
            <a:grpFill/>
          </p:grpSpPr>
          <p:cxnSp>
            <p:nvCxnSpPr>
              <p:cNvPr id="484" name="直接箭头连接符 483"/>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485" name="直接箭头连接符 484"/>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475"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476"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477"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8"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79"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0"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1"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82"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83"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486" name="组合 485"/>
          <p:cNvGrpSpPr/>
          <p:nvPr/>
        </p:nvGrpSpPr>
        <p:grpSpPr>
          <a:xfrm>
            <a:off x="9209932" y="3236717"/>
            <a:ext cx="2408560" cy="772225"/>
            <a:chOff x="9209932" y="3236717"/>
            <a:chExt cx="2408560" cy="772225"/>
          </a:xfrm>
          <a:noFill/>
        </p:grpSpPr>
        <p:sp>
          <p:nvSpPr>
            <p:cNvPr id="487"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488" name="组合 487"/>
            <p:cNvGrpSpPr/>
            <p:nvPr/>
          </p:nvGrpSpPr>
          <p:grpSpPr>
            <a:xfrm>
              <a:off x="9209932" y="3236717"/>
              <a:ext cx="2408560" cy="772225"/>
              <a:chOff x="9209932" y="3236717"/>
              <a:chExt cx="2408560" cy="772225"/>
            </a:xfrm>
            <a:grpFill/>
          </p:grpSpPr>
          <p:sp>
            <p:nvSpPr>
              <p:cNvPr id="489"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490" name="组合 489"/>
              <p:cNvGrpSpPr/>
              <p:nvPr/>
            </p:nvGrpSpPr>
            <p:grpSpPr>
              <a:xfrm>
                <a:off x="9209932" y="3298292"/>
                <a:ext cx="2408560" cy="710650"/>
                <a:chOff x="9570959" y="3543889"/>
                <a:chExt cx="2540278" cy="749514"/>
              </a:xfrm>
              <a:grpFill/>
            </p:grpSpPr>
            <p:sp>
              <p:nvSpPr>
                <p:cNvPr id="493"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94"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495" name="组合 494"/>
                <p:cNvGrpSpPr/>
                <p:nvPr/>
              </p:nvGrpSpPr>
              <p:grpSpPr>
                <a:xfrm rot="16200000">
                  <a:off x="9875660" y="3482511"/>
                  <a:ext cx="159131" cy="768533"/>
                  <a:chOff x="6712622" y="6427719"/>
                  <a:chExt cx="159131" cy="768533"/>
                </a:xfrm>
                <a:grpFill/>
              </p:grpSpPr>
              <p:cxnSp>
                <p:nvCxnSpPr>
                  <p:cNvPr id="498" name="直接连接符 497"/>
                  <p:cNvCxnSpPr/>
                  <p:nvPr/>
                </p:nvCxnSpPr>
                <p:spPr>
                  <a:xfrm rot="5400000" flipH="1">
                    <a:off x="6407921" y="6811986"/>
                    <a:ext cx="768533" cy="0"/>
                  </a:xfrm>
                  <a:prstGeom prst="line">
                    <a:avLst/>
                  </a:prstGeom>
                  <a:grpFill/>
                  <a:ln w="19050">
                    <a:solidFill>
                      <a:srgbClr val="000000"/>
                    </a:solidFill>
                    <a:round/>
                    <a:tailEnd type="none" w="lg" len="lg"/>
                  </a:ln>
                </p:spPr>
              </p:cxnSp>
              <p:sp>
                <p:nvSpPr>
                  <p:cNvPr id="499" name="等腰三角形 498"/>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496" name="直接箭头连接符 495"/>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497"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491" name="直接箭头连接符 490"/>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492" name="直接箭头连接符 491"/>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sp>
        <p:nvSpPr>
          <p:cNvPr id="500" name="Line 7"/>
          <p:cNvSpPr>
            <a:spLocks noChangeShapeType="1"/>
          </p:cNvSpPr>
          <p:nvPr/>
        </p:nvSpPr>
        <p:spPr bwMode="auto">
          <a:xfrm>
            <a:off x="6780845" y="6011843"/>
            <a:ext cx="502512" cy="0"/>
          </a:xfrm>
          <a:prstGeom prst="line">
            <a:avLst/>
          </a:prstGeom>
          <a:noFill/>
          <a:ln w="57150">
            <a:solidFill>
              <a:srgbClr val="000000"/>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501" name="Line 6"/>
          <p:cNvSpPr>
            <a:spLocks noChangeShapeType="1"/>
          </p:cNvSpPr>
          <p:nvPr/>
        </p:nvSpPr>
        <p:spPr bwMode="auto">
          <a:xfrm>
            <a:off x="7872465" y="6013227"/>
            <a:ext cx="474492" cy="0"/>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grpSp>
        <p:nvGrpSpPr>
          <p:cNvPr id="558" name="组合 557"/>
          <p:cNvGrpSpPr/>
          <p:nvPr/>
        </p:nvGrpSpPr>
        <p:grpSpPr>
          <a:xfrm>
            <a:off x="7125939" y="4367229"/>
            <a:ext cx="861720" cy="272017"/>
            <a:chOff x="7135987" y="4357181"/>
            <a:chExt cx="861720" cy="272017"/>
          </a:xfrm>
        </p:grpSpPr>
        <p:sp>
          <p:nvSpPr>
            <p:cNvPr id="561"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62"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5" name="TextBox 24"/>
          <p:cNvSpPr txBox="1"/>
          <p:nvPr/>
        </p:nvSpPr>
        <p:spPr>
          <a:xfrm>
            <a:off x="1006699" y="2624242"/>
            <a:ext cx="4140694" cy="612475"/>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R[rs] + R[rt] </a:t>
            </a:r>
            <a:r>
              <a:rPr lang="en-US" altLang="zh-CN" sz="2600" b="1">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R[</a:t>
            </a:r>
            <a:r>
              <a:rPr lang="en-US" altLang="zh-CN" sz="2600" b="1">
                <a:solidFill>
                  <a:srgbClr val="0000FF"/>
                </a:solidFill>
                <a:latin typeface="微软雅黑" panose="020B0503020204020204" pitchFamily="34" charset="-122"/>
                <a:ea typeface="微软雅黑" panose="020B0503020204020204" pitchFamily="34" charset="-122"/>
                <a:sym typeface="Arial" panose="020B0604020202020204" pitchFamily="34" charset="0"/>
              </a:rPr>
              <a:t>rd</a:t>
            </a: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87" name="Rectangle 104"/>
          <p:cNvSpPr>
            <a:spLocks noChangeArrowheads="1"/>
          </p:cNvSpPr>
          <p:nvPr/>
        </p:nvSpPr>
        <p:spPr bwMode="auto">
          <a:xfrm>
            <a:off x="7053394" y="3670553"/>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538" name="Rectangle 104"/>
          <p:cNvSpPr>
            <a:spLocks noChangeArrowheads="1"/>
          </p:cNvSpPr>
          <p:nvPr/>
        </p:nvSpPr>
        <p:spPr bwMode="auto">
          <a:xfrm>
            <a:off x="7336837" y="5183984"/>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nvGrpSpPr>
          <p:cNvPr id="326" name="组合 325"/>
          <p:cNvGrpSpPr/>
          <p:nvPr/>
        </p:nvGrpSpPr>
        <p:grpSpPr>
          <a:xfrm>
            <a:off x="6660877" y="1226542"/>
            <a:ext cx="4932162" cy="4934647"/>
            <a:chOff x="6660877" y="1226542"/>
            <a:chExt cx="4932162" cy="4934647"/>
          </a:xfrm>
        </p:grpSpPr>
        <p:grpSp>
          <p:nvGrpSpPr>
            <p:cNvPr id="327" name="组合 326"/>
            <p:cNvGrpSpPr/>
            <p:nvPr/>
          </p:nvGrpSpPr>
          <p:grpSpPr>
            <a:xfrm>
              <a:off x="11059230" y="4601403"/>
              <a:ext cx="533809" cy="383918"/>
              <a:chOff x="11059230" y="4601403"/>
              <a:chExt cx="533809" cy="383918"/>
            </a:xfrm>
          </p:grpSpPr>
          <p:cxnSp>
            <p:nvCxnSpPr>
              <p:cNvPr id="381" name="直接箭头连接符 380"/>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382"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grpSp>
          <p:nvGrpSpPr>
            <p:cNvPr id="328" name="组合 327"/>
            <p:cNvGrpSpPr/>
            <p:nvPr/>
          </p:nvGrpSpPr>
          <p:grpSpPr>
            <a:xfrm>
              <a:off x="6660877" y="1226542"/>
              <a:ext cx="4451290" cy="4934647"/>
              <a:chOff x="6660877" y="1226542"/>
              <a:chExt cx="4451290" cy="4934647"/>
            </a:xfrm>
          </p:grpSpPr>
          <p:grpSp>
            <p:nvGrpSpPr>
              <p:cNvPr id="329" name="组合 328"/>
              <p:cNvGrpSpPr/>
              <p:nvPr/>
            </p:nvGrpSpPr>
            <p:grpSpPr>
              <a:xfrm>
                <a:off x="9216337" y="4731932"/>
                <a:ext cx="728683" cy="150880"/>
                <a:chOff x="9216337" y="4731932"/>
                <a:chExt cx="728683" cy="150880"/>
              </a:xfrm>
            </p:grpSpPr>
            <p:cxnSp>
              <p:nvCxnSpPr>
                <p:cNvPr id="379" name="直接连接符 378"/>
                <p:cNvCxnSpPr/>
                <p:nvPr/>
              </p:nvCxnSpPr>
              <p:spPr>
                <a:xfrm flipH="1">
                  <a:off x="9216337" y="4807372"/>
                  <a:ext cx="728683" cy="0"/>
                </a:xfrm>
                <a:prstGeom prst="line">
                  <a:avLst/>
                </a:prstGeom>
                <a:noFill/>
                <a:ln w="57150">
                  <a:solidFill>
                    <a:srgbClr val="FF66FF"/>
                  </a:solidFill>
                  <a:round/>
                  <a:tailEnd type="none" w="lg" len="lg"/>
                </a:ln>
              </p:spPr>
            </p:cxnSp>
            <p:sp>
              <p:nvSpPr>
                <p:cNvPr id="380" name="等腰三角形 379"/>
                <p:cNvSpPr/>
                <p:nvPr/>
              </p:nvSpPr>
              <p:spPr>
                <a:xfrm rot="16200000">
                  <a:off x="9478020" y="4736865"/>
                  <a:ext cx="150880" cy="141013"/>
                </a:xfrm>
                <a:prstGeom prst="triangle">
                  <a:avLst/>
                </a:prstGeom>
                <a:solidFill>
                  <a:schemeClr val="bg1"/>
                </a:solidFill>
                <a:ln w="19050">
                  <a:solidFill>
                    <a:srgbClr val="FF66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331" name="组合 330"/>
              <p:cNvGrpSpPr/>
              <p:nvPr/>
            </p:nvGrpSpPr>
            <p:grpSpPr>
              <a:xfrm>
                <a:off x="6660877" y="3861854"/>
                <a:ext cx="389597" cy="231896"/>
                <a:chOff x="6658496" y="3857092"/>
                <a:chExt cx="389597" cy="231896"/>
              </a:xfrm>
            </p:grpSpPr>
            <p:cxnSp>
              <p:nvCxnSpPr>
                <p:cNvPr id="377" name="直接箭头连接符 376"/>
                <p:cNvCxnSpPr/>
                <p:nvPr/>
              </p:nvCxnSpPr>
              <p:spPr>
                <a:xfrm>
                  <a:off x="6674862" y="3867156"/>
                  <a:ext cx="373231" cy="0"/>
                </a:xfrm>
                <a:prstGeom prst="straightConnector1">
                  <a:avLst/>
                </a:prstGeom>
                <a:noFill/>
                <a:ln w="25400">
                  <a:solidFill>
                    <a:srgbClr val="FF0000"/>
                  </a:solidFill>
                  <a:round/>
                  <a:headEnd w="lg" len="lg"/>
                  <a:tailEnd type="stealth" w="lg" len="lg"/>
                </a:ln>
              </p:spPr>
            </p:cxnSp>
            <p:sp>
              <p:nvSpPr>
                <p:cNvPr id="378" name="Text Box 46"/>
                <p:cNvSpPr txBox="1">
                  <a:spLocks noChangeArrowheads="1"/>
                </p:cNvSpPr>
                <p:nvPr/>
              </p:nvSpPr>
              <p:spPr bwMode="auto">
                <a:xfrm>
                  <a:off x="6658496" y="3857092"/>
                  <a:ext cx="389597" cy="23189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32" name="上下箭头 331"/>
              <p:cNvSpPr/>
              <p:nvPr/>
            </p:nvSpPr>
            <p:spPr>
              <a:xfrm>
                <a:off x="9074049" y="1226542"/>
                <a:ext cx="177326" cy="4934647"/>
              </a:xfrm>
              <a:prstGeom prst="upDownArrow">
                <a:avLst/>
              </a:prstGeom>
              <a:solidFill>
                <a:srgbClr val="FF66FF"/>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333" name="组合 332"/>
              <p:cNvGrpSpPr/>
              <p:nvPr/>
            </p:nvGrpSpPr>
            <p:grpSpPr>
              <a:xfrm>
                <a:off x="6674703" y="3527618"/>
                <a:ext cx="292482" cy="292482"/>
                <a:chOff x="4039397" y="292531"/>
                <a:chExt cx="799099" cy="799099"/>
              </a:xfrm>
            </p:grpSpPr>
            <p:sp>
              <p:nvSpPr>
                <p:cNvPr id="375" name="椭圆 374"/>
                <p:cNvSpPr/>
                <p:nvPr/>
              </p:nvSpPr>
              <p:spPr>
                <a:xfrm>
                  <a:off x="4039397" y="292531"/>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6" name="图片 375"/>
                <p:cNvPicPr>
                  <a:picLocks noChangeAspect="1"/>
                </p:cNvPicPr>
                <p:nvPr/>
              </p:nvPicPr>
              <p:blipFill>
                <a:blip r:embed="rId4">
                  <a:clrChange>
                    <a:clrFrom>
                      <a:srgbClr val="FFFFFF"/>
                    </a:clrFrom>
                    <a:clrTo>
                      <a:srgbClr val="FFFFFF">
                        <a:alpha val="0"/>
                      </a:srgbClr>
                    </a:clrTo>
                  </a:clrChange>
                </a:blip>
                <a:stretch>
                  <a:fillRect/>
                </a:stretch>
              </p:blipFill>
              <p:spPr>
                <a:xfrm>
                  <a:off x="4156086" y="462735"/>
                  <a:ext cx="552450" cy="466724"/>
                </a:xfrm>
                <a:prstGeom prst="rect">
                  <a:avLst/>
                </a:prstGeom>
                <a:solidFill>
                  <a:schemeClr val="accent1">
                    <a:lumMod val="20000"/>
                    <a:lumOff val="80000"/>
                  </a:schemeClr>
                </a:solidFill>
              </p:spPr>
            </p:pic>
          </p:grpSp>
          <p:grpSp>
            <p:nvGrpSpPr>
              <p:cNvPr id="334" name="组合 333"/>
              <p:cNvGrpSpPr/>
              <p:nvPr/>
            </p:nvGrpSpPr>
            <p:grpSpPr>
              <a:xfrm>
                <a:off x="9960717" y="5282521"/>
                <a:ext cx="505805" cy="692511"/>
                <a:chOff x="9960717" y="5282521"/>
                <a:chExt cx="505805" cy="692511"/>
              </a:xfrm>
            </p:grpSpPr>
            <p:sp>
              <p:nvSpPr>
                <p:cNvPr id="365" name="Line 7"/>
                <p:cNvSpPr>
                  <a:spLocks noChangeShapeType="1"/>
                </p:cNvSpPr>
                <p:nvPr/>
              </p:nvSpPr>
              <p:spPr bwMode="auto">
                <a:xfrm rot="16200000">
                  <a:off x="10043426" y="5439363"/>
                  <a:ext cx="313684"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6" name="组合 365"/>
                <p:cNvGrpSpPr/>
                <p:nvPr/>
              </p:nvGrpSpPr>
              <p:grpSpPr>
                <a:xfrm>
                  <a:off x="9960717" y="5491899"/>
                  <a:ext cx="505805" cy="483133"/>
                  <a:chOff x="9960717" y="5491899"/>
                  <a:chExt cx="505805" cy="483133"/>
                </a:xfrm>
              </p:grpSpPr>
              <p:sp>
                <p:nvSpPr>
                  <p:cNvPr id="367" name="Line 7"/>
                  <p:cNvSpPr>
                    <a:spLocks noChangeShapeType="1"/>
                  </p:cNvSpPr>
                  <p:nvPr/>
                </p:nvSpPr>
                <p:spPr bwMode="auto">
                  <a:xfrm rot="16200000">
                    <a:off x="10012983" y="5857285"/>
                    <a:ext cx="235494" cy="0"/>
                  </a:xfrm>
                  <a:prstGeom prst="line">
                    <a:avLst/>
                  </a:prstGeom>
                  <a:noFill/>
                  <a:ln w="57150">
                    <a:solidFill>
                      <a:srgbClr val="FF66FF"/>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368" name="组合 367"/>
                  <p:cNvGrpSpPr/>
                  <p:nvPr/>
                </p:nvGrpSpPr>
                <p:grpSpPr>
                  <a:xfrm>
                    <a:off x="9960717" y="5491899"/>
                    <a:ext cx="505805" cy="276999"/>
                    <a:chOff x="5347918" y="5557244"/>
                    <a:chExt cx="505805" cy="276999"/>
                  </a:xfrm>
                  <a:noFill/>
                </p:grpSpPr>
                <p:sp>
                  <p:nvSpPr>
                    <p:cNvPr id="370" name="流程图: 手动操作 369"/>
                    <p:cNvSpPr/>
                    <p:nvPr/>
                  </p:nvSpPr>
                  <p:spPr>
                    <a:xfrm rot="10800000">
                      <a:off x="5347918" y="5583277"/>
                      <a:ext cx="505805" cy="214765"/>
                    </a:xfrm>
                    <a:prstGeom prst="flowChartManualOperation">
                      <a:avLst/>
                    </a:prstGeom>
                    <a:solidFill>
                      <a:srgbClr val="FFCCFF"/>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1" name="矩形 370"/>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374" name="矩形 373"/>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sp>
            <p:nvSpPr>
              <p:cNvPr id="335" name="Rectangle 104"/>
              <p:cNvSpPr>
                <a:spLocks noChangeArrowheads="1"/>
              </p:cNvSpPr>
              <p:nvPr/>
            </p:nvSpPr>
            <p:spPr bwMode="auto">
              <a:xfrm>
                <a:off x="7054610" y="3672102"/>
                <a:ext cx="399191" cy="404590"/>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nvGrpSpPr>
              <p:cNvPr id="337" name="组合 336"/>
              <p:cNvGrpSpPr/>
              <p:nvPr/>
            </p:nvGrpSpPr>
            <p:grpSpPr>
              <a:xfrm>
                <a:off x="9957022" y="4191812"/>
                <a:ext cx="1155145" cy="1187188"/>
                <a:chOff x="9957022" y="4191812"/>
                <a:chExt cx="1155145" cy="1187188"/>
              </a:xfrm>
            </p:grpSpPr>
            <p:grpSp>
              <p:nvGrpSpPr>
                <p:cNvPr id="357" name="组合 356"/>
                <p:cNvGrpSpPr/>
                <p:nvPr/>
              </p:nvGrpSpPr>
              <p:grpSpPr>
                <a:xfrm>
                  <a:off x="9957022" y="4191812"/>
                  <a:ext cx="1155145" cy="1187188"/>
                  <a:chOff x="9957022" y="4191812"/>
                  <a:chExt cx="1155145" cy="1187188"/>
                </a:xfrm>
              </p:grpSpPr>
              <p:sp>
                <p:nvSpPr>
                  <p:cNvPr id="362" name="Rectangle 104"/>
                  <p:cNvSpPr>
                    <a:spLocks noChangeArrowheads="1"/>
                  </p:cNvSpPr>
                  <p:nvPr/>
                </p:nvSpPr>
                <p:spPr bwMode="auto">
                  <a:xfrm>
                    <a:off x="9957022" y="4191812"/>
                    <a:ext cx="1077271" cy="1057709"/>
                  </a:xfrm>
                  <a:prstGeom prst="rect">
                    <a:avLst/>
                  </a:prstGeom>
                  <a:solidFill>
                    <a:srgbClr val="FF66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3" name="Text Box 36"/>
                  <p:cNvSpPr txBox="1">
                    <a:spLocks noChangeArrowheads="1"/>
                  </p:cNvSpPr>
                  <p:nvPr/>
                </p:nvSpPr>
                <p:spPr bwMode="auto">
                  <a:xfrm>
                    <a:off x="10034897" y="49915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Text Box 36"/>
                  <p:cNvSpPr txBox="1">
                    <a:spLocks noChangeArrowheads="1"/>
                  </p:cNvSpPr>
                  <p:nvPr/>
                </p:nvSpPr>
                <p:spPr bwMode="auto">
                  <a:xfrm>
                    <a:off x="10528884" y="49950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61" name="Text Box 36"/>
                <p:cNvSpPr txBox="1">
                  <a:spLocks noChangeArrowheads="1"/>
                </p:cNvSpPr>
                <p:nvPr/>
              </p:nvSpPr>
              <p:spPr bwMode="auto">
                <a:xfrm>
                  <a:off x="10178588" y="45132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30" name="Line 7"/>
              <p:cNvSpPr>
                <a:spLocks noChangeShapeType="1"/>
              </p:cNvSpPr>
              <p:nvPr/>
            </p:nvSpPr>
            <p:spPr bwMode="auto">
              <a:xfrm flipH="1">
                <a:off x="7468088" y="3853917"/>
                <a:ext cx="1649261" cy="0"/>
              </a:xfrm>
              <a:prstGeom prst="line">
                <a:avLst/>
              </a:prstGeom>
              <a:noFill/>
              <a:ln w="57150">
                <a:solidFill>
                  <a:srgbClr val="FF66FF"/>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grpSp>
        <p:nvGrpSpPr>
          <p:cNvPr id="289" name="组合 288"/>
          <p:cNvGrpSpPr/>
          <p:nvPr/>
        </p:nvGrpSpPr>
        <p:grpSpPr>
          <a:xfrm>
            <a:off x="6918833" y="1226542"/>
            <a:ext cx="4674206" cy="4934647"/>
            <a:chOff x="6918833" y="1226542"/>
            <a:chExt cx="4674206" cy="4934647"/>
          </a:xfrm>
        </p:grpSpPr>
        <p:grpSp>
          <p:nvGrpSpPr>
            <p:cNvPr id="290" name="组合 289"/>
            <p:cNvGrpSpPr/>
            <p:nvPr/>
          </p:nvGrpSpPr>
          <p:grpSpPr>
            <a:xfrm>
              <a:off x="6918833" y="1226542"/>
              <a:ext cx="4674206" cy="4934647"/>
              <a:chOff x="6918833" y="1226542"/>
              <a:chExt cx="4674206" cy="4934647"/>
            </a:xfrm>
          </p:grpSpPr>
          <p:grpSp>
            <p:nvGrpSpPr>
              <p:cNvPr id="292" name="组合 291"/>
              <p:cNvGrpSpPr/>
              <p:nvPr/>
            </p:nvGrpSpPr>
            <p:grpSpPr>
              <a:xfrm>
                <a:off x="6918833" y="1226542"/>
                <a:ext cx="4674206" cy="4934647"/>
                <a:chOff x="6918833" y="1226542"/>
                <a:chExt cx="4674206" cy="4934647"/>
              </a:xfrm>
            </p:grpSpPr>
            <p:grpSp>
              <p:nvGrpSpPr>
                <p:cNvPr id="294" name="组合 293"/>
                <p:cNvGrpSpPr/>
                <p:nvPr/>
              </p:nvGrpSpPr>
              <p:grpSpPr>
                <a:xfrm>
                  <a:off x="6918833" y="1226542"/>
                  <a:ext cx="4674206" cy="4934647"/>
                  <a:chOff x="6918833" y="1226542"/>
                  <a:chExt cx="4674206" cy="4934647"/>
                </a:xfrm>
              </p:grpSpPr>
              <p:grpSp>
                <p:nvGrpSpPr>
                  <p:cNvPr id="347" name="组合 346"/>
                  <p:cNvGrpSpPr/>
                  <p:nvPr/>
                </p:nvGrpSpPr>
                <p:grpSpPr>
                  <a:xfrm>
                    <a:off x="6918833" y="1226542"/>
                    <a:ext cx="4674206" cy="4934647"/>
                    <a:chOff x="6918833" y="1226542"/>
                    <a:chExt cx="4674206" cy="4934647"/>
                  </a:xfrm>
                </p:grpSpPr>
                <p:grpSp>
                  <p:nvGrpSpPr>
                    <p:cNvPr id="349" name="组合 348"/>
                    <p:cNvGrpSpPr/>
                    <p:nvPr/>
                  </p:nvGrpSpPr>
                  <p:grpSpPr>
                    <a:xfrm>
                      <a:off x="9417794" y="5632091"/>
                      <a:ext cx="585518" cy="412670"/>
                      <a:chOff x="9570242" y="5784920"/>
                      <a:chExt cx="585518" cy="412670"/>
                    </a:xfrm>
                  </p:grpSpPr>
                  <p:cxnSp>
                    <p:nvCxnSpPr>
                      <p:cNvPr id="534" name="直接箭头连接符 533"/>
                      <p:cNvCxnSpPr/>
                      <p:nvPr/>
                    </p:nvCxnSpPr>
                    <p:spPr>
                      <a:xfrm>
                        <a:off x="9832994" y="5784920"/>
                        <a:ext cx="322766" cy="0"/>
                      </a:xfrm>
                      <a:prstGeom prst="straightConnector1">
                        <a:avLst/>
                      </a:prstGeom>
                      <a:noFill/>
                      <a:ln w="25400">
                        <a:solidFill>
                          <a:srgbClr val="FF0000"/>
                        </a:solidFill>
                        <a:round/>
                        <a:headEnd w="lg" len="lg"/>
                        <a:tailEnd type="stealth" w="lg" len="lg"/>
                      </a:ln>
                    </p:spPr>
                  </p:cxnSp>
                  <p:sp>
                    <p:nvSpPr>
                      <p:cNvPr id="535" name="Text Box 54"/>
                      <p:cNvSpPr txBox="1">
                        <a:spLocks noChangeArrowheads="1"/>
                      </p:cNvSpPr>
                      <p:nvPr/>
                    </p:nvSpPr>
                    <p:spPr bwMode="auto">
                      <a:xfrm>
                        <a:off x="9570242" y="5813671"/>
                        <a:ext cx="518650"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0" name="组合 349"/>
                    <p:cNvGrpSpPr/>
                    <p:nvPr/>
                  </p:nvGrpSpPr>
                  <p:grpSpPr>
                    <a:xfrm>
                      <a:off x="6918833" y="1226542"/>
                      <a:ext cx="4674206" cy="4934647"/>
                      <a:chOff x="6918833" y="1226542"/>
                      <a:chExt cx="4674206" cy="4934647"/>
                    </a:xfrm>
                  </p:grpSpPr>
                  <p:grpSp>
                    <p:nvGrpSpPr>
                      <p:cNvPr id="351" name="组合 350"/>
                      <p:cNvGrpSpPr/>
                      <p:nvPr/>
                    </p:nvGrpSpPr>
                    <p:grpSpPr>
                      <a:xfrm>
                        <a:off x="11059230" y="4601403"/>
                        <a:ext cx="533809" cy="383918"/>
                        <a:chOff x="11059230" y="4601403"/>
                        <a:chExt cx="533809" cy="383918"/>
                      </a:xfrm>
                    </p:grpSpPr>
                    <p:cxnSp>
                      <p:nvCxnSpPr>
                        <p:cNvPr id="532" name="直接箭头连接符 531"/>
                        <p:cNvCxnSpPr/>
                        <p:nvPr/>
                      </p:nvCxnSpPr>
                      <p:spPr>
                        <a:xfrm flipH="1">
                          <a:off x="11059230" y="4870222"/>
                          <a:ext cx="421150" cy="0"/>
                        </a:xfrm>
                        <a:prstGeom prst="straightConnector1">
                          <a:avLst/>
                        </a:prstGeom>
                        <a:noFill/>
                        <a:ln w="25400">
                          <a:solidFill>
                            <a:srgbClr val="FF0000"/>
                          </a:solidFill>
                          <a:round/>
                          <a:headEnd w="lg" len="lg"/>
                          <a:tailEnd type="stealth" w="lg" len="lg"/>
                        </a:ln>
                      </p:spPr>
                    </p:cxnSp>
                    <p:sp>
                      <p:nvSpPr>
                        <p:cNvPr id="533" name="Text Box 36"/>
                        <p:cNvSpPr txBox="1">
                          <a:spLocks noChangeArrowheads="1"/>
                        </p:cNvSpPr>
                        <p:nvPr/>
                      </p:nvSpPr>
                      <p:spPr bwMode="auto">
                        <a:xfrm>
                          <a:off x="11244782" y="4601403"/>
                          <a:ext cx="34825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502" name="直接连接符 501"/>
                      <p:cNvCxnSpPr/>
                      <p:nvPr/>
                    </p:nvCxnSpPr>
                    <p:spPr>
                      <a:xfrm>
                        <a:off x="7863568" y="4132588"/>
                        <a:ext cx="0" cy="257307"/>
                      </a:xfrm>
                      <a:prstGeom prst="line">
                        <a:avLst/>
                      </a:prstGeom>
                      <a:noFill/>
                      <a:ln w="57150" cap="sq">
                        <a:solidFill>
                          <a:srgbClr val="00B050"/>
                        </a:solidFill>
                        <a:miter lim="800000"/>
                        <a:tailEnd type="triangle" w="sm" len="sm"/>
                      </a:ln>
                    </p:spPr>
                  </p:cxnSp>
                  <p:grpSp>
                    <p:nvGrpSpPr>
                      <p:cNvPr id="504" name="组合 503"/>
                      <p:cNvGrpSpPr/>
                      <p:nvPr/>
                    </p:nvGrpSpPr>
                    <p:grpSpPr>
                      <a:xfrm>
                        <a:off x="10319839" y="5475103"/>
                        <a:ext cx="675729" cy="502961"/>
                        <a:chOff x="10319839" y="5475103"/>
                        <a:chExt cx="675729" cy="502961"/>
                      </a:xfrm>
                    </p:grpSpPr>
                    <p:sp>
                      <p:nvSpPr>
                        <p:cNvPr id="528" name="Line 7"/>
                        <p:cNvSpPr>
                          <a:spLocks noChangeShapeType="1"/>
                        </p:cNvSpPr>
                        <p:nvPr/>
                      </p:nvSpPr>
                      <p:spPr bwMode="auto">
                        <a:xfrm rot="16200000">
                          <a:off x="10202092" y="586031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9" name="组合 528"/>
                        <p:cNvGrpSpPr/>
                        <p:nvPr/>
                      </p:nvGrpSpPr>
                      <p:grpSpPr>
                        <a:xfrm>
                          <a:off x="10538060" y="5475103"/>
                          <a:ext cx="457508" cy="276999"/>
                          <a:chOff x="10691214" y="5629176"/>
                          <a:chExt cx="457508" cy="276999"/>
                        </a:xfrm>
                      </p:grpSpPr>
                      <p:sp>
                        <p:nvSpPr>
                          <p:cNvPr id="530" name="矩形 529"/>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31" name="矩形 530"/>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sp>
                    <p:nvSpPr>
                      <p:cNvPr id="505" name="上下箭头 504"/>
                      <p:cNvSpPr/>
                      <p:nvPr/>
                    </p:nvSpPr>
                    <p:spPr>
                      <a:xfrm>
                        <a:off x="9074049"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06" name="组合 505"/>
                      <p:cNvGrpSpPr/>
                      <p:nvPr/>
                    </p:nvGrpSpPr>
                    <p:grpSpPr>
                      <a:xfrm>
                        <a:off x="9957732" y="4191329"/>
                        <a:ext cx="1158542" cy="1183791"/>
                        <a:chOff x="10106025" y="4347609"/>
                        <a:chExt cx="1158542" cy="1183791"/>
                      </a:xfrm>
                    </p:grpSpPr>
                    <p:sp>
                      <p:nvSpPr>
                        <p:cNvPr id="524" name="Rectangle 104"/>
                        <p:cNvSpPr>
                          <a:spLocks noChangeArrowheads="1"/>
                        </p:cNvSpPr>
                        <p:nvPr/>
                      </p:nvSpPr>
                      <p:spPr bwMode="auto">
                        <a:xfrm>
                          <a:off x="10106025" y="4347609"/>
                          <a:ext cx="1077271" cy="1057709"/>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5" name="Text Box 36"/>
                        <p:cNvSpPr txBox="1">
                          <a:spLocks noChangeArrowheads="1"/>
                        </p:cNvSpPr>
                        <p:nvPr/>
                      </p:nvSpPr>
                      <p:spPr bwMode="auto">
                        <a:xfrm>
                          <a:off x="10187297" y="514390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6" name="Text Box 36"/>
                        <p:cNvSpPr txBox="1">
                          <a:spLocks noChangeArrowheads="1"/>
                        </p:cNvSpPr>
                        <p:nvPr/>
                      </p:nvSpPr>
                      <p:spPr bwMode="auto">
                        <a:xfrm>
                          <a:off x="10681284" y="514748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7" name="Text Box 36"/>
                        <p:cNvSpPr txBox="1">
                          <a:spLocks noChangeArrowheads="1"/>
                        </p:cNvSpPr>
                        <p:nvPr/>
                      </p:nvSpPr>
                      <p:spPr bwMode="auto">
                        <a:xfrm>
                          <a:off x="10330988" y="466563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507" name="组合 506"/>
                      <p:cNvGrpSpPr/>
                      <p:nvPr/>
                    </p:nvGrpSpPr>
                    <p:grpSpPr>
                      <a:xfrm>
                        <a:off x="9961585" y="5282914"/>
                        <a:ext cx="505805" cy="486377"/>
                        <a:chOff x="9960717" y="5282521"/>
                        <a:chExt cx="505805" cy="486377"/>
                      </a:xfrm>
                    </p:grpSpPr>
                    <p:sp>
                      <p:nvSpPr>
                        <p:cNvPr id="519" name="Line 7"/>
                        <p:cNvSpPr>
                          <a:spLocks noChangeShapeType="1"/>
                        </p:cNvSpPr>
                        <p:nvPr/>
                      </p:nvSpPr>
                      <p:spPr bwMode="auto">
                        <a:xfrm rot="16200000">
                          <a:off x="10043426" y="5439363"/>
                          <a:ext cx="313684"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520" name="组合 519"/>
                        <p:cNvGrpSpPr/>
                        <p:nvPr/>
                      </p:nvGrpSpPr>
                      <p:grpSpPr>
                        <a:xfrm>
                          <a:off x="9960717" y="5491899"/>
                          <a:ext cx="505805" cy="276999"/>
                          <a:chOff x="5347918" y="5557244"/>
                          <a:chExt cx="505805" cy="276999"/>
                        </a:xfrm>
                        <a:noFill/>
                      </p:grpSpPr>
                      <p:sp>
                        <p:nvSpPr>
                          <p:cNvPr id="521" name="流程图: 手动操作 520"/>
                          <p:cNvSpPr/>
                          <p:nvPr/>
                        </p:nvSpPr>
                        <p:spPr>
                          <a:xfrm rot="10800000">
                            <a:off x="5347918" y="5583277"/>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22" name="矩形 521"/>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523" name="矩形 522"/>
                          <p:cNvSpPr/>
                          <p:nvPr/>
                        </p:nvSpPr>
                        <p:spPr>
                          <a:xfrm>
                            <a:off x="5563998" y="5557244"/>
                            <a:ext cx="268022" cy="276999"/>
                          </a:xfrm>
                          <a:prstGeom prst="rect">
                            <a:avLst/>
                          </a:prstGeom>
                          <a:grpFill/>
                        </p:spPr>
                        <p:txBody>
                          <a:bodyPr wrap="none">
                            <a:spAutoFit/>
                          </a:bodyPr>
                          <a:lstStyle/>
                          <a:p>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508" name="组合 507"/>
                      <p:cNvGrpSpPr/>
                      <p:nvPr/>
                    </p:nvGrpSpPr>
                    <p:grpSpPr>
                      <a:xfrm>
                        <a:off x="9213970" y="4728268"/>
                        <a:ext cx="728683" cy="150880"/>
                        <a:chOff x="9216337" y="4731932"/>
                        <a:chExt cx="728683" cy="150880"/>
                      </a:xfrm>
                    </p:grpSpPr>
                    <p:cxnSp>
                      <p:nvCxnSpPr>
                        <p:cNvPr id="517" name="直接连接符 516"/>
                        <p:cNvCxnSpPr/>
                        <p:nvPr/>
                      </p:nvCxnSpPr>
                      <p:spPr>
                        <a:xfrm flipH="1">
                          <a:off x="9216337" y="4807372"/>
                          <a:ext cx="728683" cy="0"/>
                        </a:xfrm>
                        <a:prstGeom prst="line">
                          <a:avLst/>
                        </a:prstGeom>
                        <a:noFill/>
                        <a:ln w="57150">
                          <a:solidFill>
                            <a:srgbClr val="00B050"/>
                          </a:solidFill>
                          <a:round/>
                          <a:tailEnd type="none" w="lg" len="lg"/>
                        </a:ln>
                      </p:spPr>
                    </p:cxnSp>
                    <p:sp>
                      <p:nvSpPr>
                        <p:cNvPr id="518" name="等腰三角形 517"/>
                        <p:cNvSpPr/>
                        <p:nvPr/>
                      </p:nvSpPr>
                      <p:spPr>
                        <a:xfrm rot="16200000">
                          <a:off x="9478020" y="4736865"/>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509" name="组合 508"/>
                      <p:cNvGrpSpPr/>
                      <p:nvPr/>
                    </p:nvGrpSpPr>
                    <p:grpSpPr>
                      <a:xfrm>
                        <a:off x="6918833" y="4367229"/>
                        <a:ext cx="1285607" cy="499228"/>
                        <a:chOff x="6928881" y="4357181"/>
                        <a:chExt cx="1285607" cy="499228"/>
                      </a:xfrm>
                    </p:grpSpPr>
                    <p:sp>
                      <p:nvSpPr>
                        <p:cNvPr id="513" name="任意多边形 512"/>
                        <p:cNvSpPr/>
                        <p:nvPr/>
                      </p:nvSpPr>
                      <p:spPr>
                        <a:xfrm rot="10800000">
                          <a:off x="6928881" y="4400003"/>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514" name="矩形 513"/>
                        <p:cNvSpPr/>
                        <p:nvPr/>
                      </p:nvSpPr>
                      <p:spPr>
                        <a:xfrm>
                          <a:off x="7270289" y="4496254"/>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5" name="Text Box 108"/>
                        <p:cNvSpPr txBox="1">
                          <a:spLocks noChangeArrowheads="1"/>
                        </p:cNvSpPr>
                        <p:nvPr/>
                      </p:nvSpPr>
                      <p:spPr bwMode="auto">
                        <a:xfrm>
                          <a:off x="7135987" y="4368970"/>
                          <a:ext cx="289065" cy="26022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516" name="Text Box 107"/>
                        <p:cNvSpPr txBox="1">
                          <a:spLocks noChangeArrowheads="1"/>
                        </p:cNvSpPr>
                        <p:nvPr/>
                      </p:nvSpPr>
                      <p:spPr bwMode="auto">
                        <a:xfrm>
                          <a:off x="7736562" y="4357181"/>
                          <a:ext cx="261145" cy="24852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510" name="组合 509"/>
                      <p:cNvGrpSpPr/>
                      <p:nvPr/>
                    </p:nvGrpSpPr>
                    <p:grpSpPr>
                      <a:xfrm>
                        <a:off x="7729941" y="4902183"/>
                        <a:ext cx="292482" cy="292482"/>
                        <a:chOff x="7509361" y="1942533"/>
                        <a:chExt cx="799099" cy="799099"/>
                      </a:xfrm>
                    </p:grpSpPr>
                    <p:sp>
                      <p:nvSpPr>
                        <p:cNvPr id="511" name="椭圆 510"/>
                        <p:cNvSpPr/>
                        <p:nvPr/>
                      </p:nvSpPr>
                      <p:spPr>
                        <a:xfrm>
                          <a:off x="7509361" y="194253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 name="图片 511"/>
                        <p:cNvPicPr>
                          <a:picLocks noChangeAspect="1"/>
                        </p:cNvPicPr>
                        <p:nvPr/>
                      </p:nvPicPr>
                      <p:blipFill>
                        <a:blip r:embed="rId4">
                          <a:clrChange>
                            <a:clrFrom>
                              <a:srgbClr val="FFFFFF"/>
                            </a:clrFrom>
                            <a:clrTo>
                              <a:srgbClr val="FFFFFF">
                                <a:alpha val="0"/>
                              </a:srgbClr>
                            </a:clrTo>
                          </a:clrChange>
                        </a:blip>
                        <a:stretch>
                          <a:fillRect/>
                        </a:stretch>
                      </p:blipFill>
                      <p:spPr>
                        <a:xfrm>
                          <a:off x="7653503" y="2112737"/>
                          <a:ext cx="552450" cy="466724"/>
                        </a:xfrm>
                        <a:prstGeom prst="rect">
                          <a:avLst/>
                        </a:prstGeom>
                        <a:solidFill>
                          <a:schemeClr val="accent1">
                            <a:lumMod val="20000"/>
                            <a:lumOff val="80000"/>
                          </a:schemeClr>
                        </a:solidFill>
                      </p:spPr>
                    </p:pic>
                  </p:grpSp>
                  <p:sp>
                    <p:nvSpPr>
                      <p:cNvPr id="503" name="Line 7"/>
                      <p:cNvSpPr>
                        <a:spLocks noChangeShapeType="1"/>
                      </p:cNvSpPr>
                      <p:nvPr/>
                    </p:nvSpPr>
                    <p:spPr bwMode="auto">
                      <a:xfrm flipH="1">
                        <a:off x="7873091" y="4132588"/>
                        <a:ext cx="1244257" cy="0"/>
                      </a:xfrm>
                      <a:prstGeom prst="line">
                        <a:avLst/>
                      </a:prstGeom>
                      <a:noFill/>
                      <a:ln w="57150" cap="sq">
                        <a:solidFill>
                          <a:srgbClr val="00B050"/>
                        </a:solidFill>
                        <a:miter lim="800000"/>
                        <a:tailEnd type="non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cxnSp>
                <p:nvCxnSpPr>
                  <p:cNvPr id="348" name="直接连接符 347"/>
                  <p:cNvCxnSpPr/>
                  <p:nvPr/>
                </p:nvCxnSpPr>
                <p:spPr>
                  <a:xfrm>
                    <a:off x="7268527" y="4083159"/>
                    <a:ext cx="0" cy="314191"/>
                  </a:xfrm>
                  <a:prstGeom prst="line">
                    <a:avLst/>
                  </a:prstGeom>
                  <a:noFill/>
                  <a:ln w="57150">
                    <a:solidFill>
                      <a:srgbClr val="FF66FF"/>
                    </a:solidFill>
                    <a:round/>
                    <a:tailEnd type="triangle" w="sm" len="sm"/>
                  </a:ln>
                </p:spPr>
              </p:cxnSp>
            </p:grpSp>
            <p:grpSp>
              <p:nvGrpSpPr>
                <p:cNvPr id="344" name="组合 343"/>
                <p:cNvGrpSpPr/>
                <p:nvPr/>
              </p:nvGrpSpPr>
              <p:grpSpPr>
                <a:xfrm>
                  <a:off x="7987750" y="4534409"/>
                  <a:ext cx="1128624" cy="442981"/>
                  <a:chOff x="7987750" y="4534409"/>
                  <a:chExt cx="1128624" cy="442981"/>
                </a:xfrm>
              </p:grpSpPr>
              <p:cxnSp>
                <p:nvCxnSpPr>
                  <p:cNvPr id="345" name="直接箭头连接符 344"/>
                  <p:cNvCxnSpPr/>
                  <p:nvPr/>
                </p:nvCxnSpPr>
                <p:spPr>
                  <a:xfrm flipH="1">
                    <a:off x="7987750" y="4648862"/>
                    <a:ext cx="516040" cy="0"/>
                  </a:xfrm>
                  <a:prstGeom prst="straightConnector1">
                    <a:avLst/>
                  </a:prstGeom>
                  <a:noFill/>
                  <a:ln w="25400" cap="sq">
                    <a:solidFill>
                      <a:srgbClr val="FF0000"/>
                    </a:solidFill>
                    <a:miter lim="800000"/>
                    <a:headEnd w="lg" len="lg"/>
                    <a:tailEnd type="stealth" w="lg" len="lg"/>
                  </a:ln>
                </p:spPr>
              </p:cxnSp>
              <p:sp>
                <p:nvSpPr>
                  <p:cNvPr id="346" name="Text Box 105"/>
                  <p:cNvSpPr txBox="1">
                    <a:spLocks noChangeArrowheads="1"/>
                  </p:cNvSpPr>
                  <p:nvPr/>
                </p:nvSpPr>
                <p:spPr bwMode="auto">
                  <a:xfrm>
                    <a:off x="8423139" y="4534409"/>
                    <a:ext cx="693235" cy="4429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grpSp>
          </p:grpSp>
          <p:sp>
            <p:nvSpPr>
              <p:cNvPr id="293" name="Rectangle 104"/>
              <p:cNvSpPr>
                <a:spLocks noChangeArrowheads="1"/>
              </p:cNvSpPr>
              <p:nvPr/>
            </p:nvSpPr>
            <p:spPr bwMode="auto">
              <a:xfrm>
                <a:off x="7334098" y="5181377"/>
                <a:ext cx="399192" cy="404590"/>
              </a:xfrm>
              <a:prstGeom prst="rect">
                <a:avLst/>
              </a:prstGeom>
              <a:solidFill>
                <a:srgbClr val="FFFF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grpSp>
        <p:cxnSp>
          <p:nvCxnSpPr>
            <p:cNvPr id="291" name="直接连接符 290"/>
            <p:cNvCxnSpPr/>
            <p:nvPr/>
          </p:nvCxnSpPr>
          <p:spPr>
            <a:xfrm>
              <a:off x="7545804" y="4882812"/>
              <a:ext cx="0" cy="288015"/>
            </a:xfrm>
            <a:prstGeom prst="line">
              <a:avLst/>
            </a:prstGeom>
            <a:noFill/>
            <a:ln w="57150">
              <a:solidFill>
                <a:srgbClr val="ED7D31"/>
              </a:solidFill>
              <a:round/>
              <a:tailEnd type="triangle" w="sm" len="sm"/>
            </a:ln>
          </p:spPr>
        </p:cxnSp>
      </p:grpSp>
      <p:sp>
        <p:nvSpPr>
          <p:cNvPr id="539" name="Line 7"/>
          <p:cNvSpPr>
            <a:spLocks noChangeShapeType="1"/>
          </p:cNvSpPr>
          <p:nvPr/>
        </p:nvSpPr>
        <p:spPr bwMode="auto">
          <a:xfrm rot="16200000">
            <a:off x="10729835" y="5841409"/>
            <a:ext cx="235494" cy="0"/>
          </a:xfrm>
          <a:prstGeom prst="line">
            <a:avLst/>
          </a:prstGeom>
          <a:no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1" name="组合 10"/>
          <p:cNvGrpSpPr/>
          <p:nvPr/>
        </p:nvGrpSpPr>
        <p:grpSpPr>
          <a:xfrm>
            <a:off x="6794340" y="1226542"/>
            <a:ext cx="4891977" cy="4934647"/>
            <a:chOff x="6794340" y="1226542"/>
            <a:chExt cx="4891977" cy="4934647"/>
          </a:xfrm>
        </p:grpSpPr>
        <p:grpSp>
          <p:nvGrpSpPr>
            <p:cNvPr id="4" name="组合 3"/>
            <p:cNvGrpSpPr/>
            <p:nvPr/>
          </p:nvGrpSpPr>
          <p:grpSpPr>
            <a:xfrm>
              <a:off x="6794340" y="1226542"/>
              <a:ext cx="4763212" cy="4934647"/>
              <a:chOff x="6794340" y="1226542"/>
              <a:chExt cx="4763212" cy="4934647"/>
            </a:xfrm>
          </p:grpSpPr>
          <p:grpSp>
            <p:nvGrpSpPr>
              <p:cNvPr id="8" name="组合 7"/>
              <p:cNvGrpSpPr/>
              <p:nvPr/>
            </p:nvGrpSpPr>
            <p:grpSpPr>
              <a:xfrm>
                <a:off x="6794340" y="1226542"/>
                <a:ext cx="4763212" cy="4934647"/>
                <a:chOff x="6794340" y="1226542"/>
                <a:chExt cx="4763212" cy="4934647"/>
              </a:xfrm>
            </p:grpSpPr>
            <p:grpSp>
              <p:nvGrpSpPr>
                <p:cNvPr id="674" name="组合 673"/>
                <p:cNvGrpSpPr/>
                <p:nvPr/>
              </p:nvGrpSpPr>
              <p:grpSpPr>
                <a:xfrm>
                  <a:off x="10511466" y="5270354"/>
                  <a:ext cx="505805" cy="481748"/>
                  <a:chOff x="11202272" y="5245564"/>
                  <a:chExt cx="505805" cy="481748"/>
                </a:xfrm>
              </p:grpSpPr>
              <p:sp>
                <p:nvSpPr>
                  <p:cNvPr id="675" name="Line 7"/>
                  <p:cNvSpPr>
                    <a:spLocks noChangeShapeType="1"/>
                  </p:cNvSpPr>
                  <p:nvPr/>
                </p:nvSpPr>
                <p:spPr bwMode="auto">
                  <a:xfrm rot="16200000">
                    <a:off x="11322336" y="5368315"/>
                    <a:ext cx="245501" cy="0"/>
                  </a:xfrm>
                  <a:prstGeom prst="line">
                    <a:avLst/>
                  </a:prstGeom>
                  <a:noFill/>
                  <a:ln w="57150">
                    <a:solidFill>
                      <a:srgbClr val="92D050"/>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76" name="组合 675"/>
                  <p:cNvGrpSpPr/>
                  <p:nvPr/>
                </p:nvGrpSpPr>
                <p:grpSpPr>
                  <a:xfrm>
                    <a:off x="11202272" y="5450313"/>
                    <a:ext cx="505805" cy="276999"/>
                    <a:chOff x="10664620" y="5629176"/>
                    <a:chExt cx="505805" cy="276999"/>
                  </a:xfrm>
                </p:grpSpPr>
                <p:sp>
                  <p:nvSpPr>
                    <p:cNvPr id="677" name="流程图: 手动操作 676"/>
                    <p:cNvSpPr/>
                    <p:nvPr/>
                  </p:nvSpPr>
                  <p:spPr>
                    <a:xfrm rot="10800000">
                      <a:off x="10664620" y="5664734"/>
                      <a:ext cx="505805" cy="214765"/>
                    </a:xfrm>
                    <a:prstGeom prst="flowChartManualOperation">
                      <a:avLst/>
                    </a:prstGeom>
                    <a:solidFill>
                      <a:srgbClr val="92D050"/>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678" name="矩形 677"/>
                    <p:cNvSpPr/>
                    <p:nvPr/>
                  </p:nvSpPr>
                  <p:spPr>
                    <a:xfrm>
                      <a:off x="10691214" y="5629176"/>
                      <a:ext cx="277640"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679" name="矩形 678"/>
                    <p:cNvSpPr/>
                    <p:nvPr/>
                  </p:nvSpPr>
                  <p:spPr>
                    <a:xfrm>
                      <a:off x="10880700" y="5629176"/>
                      <a:ext cx="268022" cy="276999"/>
                    </a:xfrm>
                    <a:prstGeom prst="rect">
                      <a:avLst/>
                    </a:prstGeom>
                    <a:no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grpSp>
              <p:nvGrpSpPr>
                <p:cNvPr id="7" name="组合 6"/>
                <p:cNvGrpSpPr/>
                <p:nvPr/>
              </p:nvGrpSpPr>
              <p:grpSpPr>
                <a:xfrm>
                  <a:off x="6794340" y="1226542"/>
                  <a:ext cx="4763212" cy="4934647"/>
                  <a:chOff x="6794340" y="1226542"/>
                  <a:chExt cx="4763212" cy="4934647"/>
                </a:xfrm>
              </p:grpSpPr>
              <p:grpSp>
                <p:nvGrpSpPr>
                  <p:cNvPr id="5" name="组合 4"/>
                  <p:cNvGrpSpPr/>
                  <p:nvPr/>
                </p:nvGrpSpPr>
                <p:grpSpPr>
                  <a:xfrm>
                    <a:off x="6794340" y="1226542"/>
                    <a:ext cx="3142537" cy="4934647"/>
                    <a:chOff x="6794340" y="1226542"/>
                    <a:chExt cx="3142537" cy="4934647"/>
                  </a:xfrm>
                </p:grpSpPr>
                <p:sp>
                  <p:nvSpPr>
                    <p:cNvPr id="671" name="Line 7"/>
                    <p:cNvSpPr>
                      <a:spLocks noChangeShapeType="1"/>
                    </p:cNvSpPr>
                    <p:nvPr/>
                  </p:nvSpPr>
                  <p:spPr bwMode="auto">
                    <a:xfrm>
                      <a:off x="9208196" y="4632523"/>
                      <a:ext cx="728681" cy="0"/>
                    </a:xfrm>
                    <a:prstGeom prst="line">
                      <a:avLst/>
                    </a:prstGeom>
                    <a:noFill/>
                    <a:ln w="57150">
                      <a:solidFill>
                        <a:srgbClr val="ED7D31"/>
                      </a:solidFill>
                      <a:round/>
                      <a:tailEnd type="triangle" w="sm" len="sm"/>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83" name="组合 682"/>
                    <p:cNvGrpSpPr/>
                    <p:nvPr/>
                  </p:nvGrpSpPr>
                  <p:grpSpPr>
                    <a:xfrm>
                      <a:off x="6794340" y="1226542"/>
                      <a:ext cx="3080007" cy="4934647"/>
                      <a:chOff x="6794340" y="1226542"/>
                      <a:chExt cx="3080007" cy="4934647"/>
                    </a:xfrm>
                  </p:grpSpPr>
                  <p:grpSp>
                    <p:nvGrpSpPr>
                      <p:cNvPr id="685" name="组合 684"/>
                      <p:cNvGrpSpPr/>
                      <p:nvPr/>
                    </p:nvGrpSpPr>
                    <p:grpSpPr>
                      <a:xfrm>
                        <a:off x="6794340" y="5379711"/>
                        <a:ext cx="679449" cy="383917"/>
                        <a:chOff x="6794340" y="5379711"/>
                        <a:chExt cx="679449" cy="383917"/>
                      </a:xfrm>
                    </p:grpSpPr>
                    <p:sp>
                      <p:nvSpPr>
                        <p:cNvPr id="695"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696" name="直接箭头连接符 695"/>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686" name="组合 685"/>
                      <p:cNvGrpSpPr/>
                      <p:nvPr/>
                    </p:nvGrpSpPr>
                    <p:grpSpPr>
                      <a:xfrm>
                        <a:off x="7733439" y="5317022"/>
                        <a:ext cx="1379296" cy="150880"/>
                        <a:chOff x="7733439" y="5317022"/>
                        <a:chExt cx="1379296" cy="150880"/>
                      </a:xfrm>
                    </p:grpSpPr>
                    <p:cxnSp>
                      <p:nvCxnSpPr>
                        <p:cNvPr id="693" name="直接连接符 692"/>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694" name="等腰三角形 693"/>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689" name="上下箭头 688"/>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690" name="组合 689"/>
                      <p:cNvGrpSpPr/>
                      <p:nvPr/>
                    </p:nvGrpSpPr>
                    <p:grpSpPr>
                      <a:xfrm>
                        <a:off x="9581865" y="4227725"/>
                        <a:ext cx="292482" cy="292482"/>
                        <a:chOff x="9068459" y="8395483"/>
                        <a:chExt cx="799099" cy="799099"/>
                      </a:xfrm>
                    </p:grpSpPr>
                    <p:sp>
                      <p:nvSpPr>
                        <p:cNvPr id="691" name="椭圆 690"/>
                        <p:cNvSpPr/>
                        <p:nvPr/>
                      </p:nvSpPr>
                      <p:spPr>
                        <a:xfrm>
                          <a:off x="9068459" y="8395483"/>
                          <a:ext cx="799099" cy="799099"/>
                        </a:xfrm>
                        <a:prstGeom prst="ellipse">
                          <a:avLst/>
                        </a:prstGeom>
                        <a:solidFill>
                          <a:schemeClr val="bg2"/>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2" name="图片 691"/>
                        <p:cNvPicPr>
                          <a:picLocks noChangeAspect="1"/>
                        </p:cNvPicPr>
                        <p:nvPr/>
                      </p:nvPicPr>
                      <p:blipFill>
                        <a:blip r:embed="rId4">
                          <a:clrChange>
                            <a:clrFrom>
                              <a:srgbClr val="FFFFFF"/>
                            </a:clrFrom>
                            <a:clrTo>
                              <a:srgbClr val="FFFFFF">
                                <a:alpha val="0"/>
                              </a:srgbClr>
                            </a:clrTo>
                          </a:clrChange>
                        </a:blip>
                        <a:stretch>
                          <a:fillRect/>
                        </a:stretch>
                      </p:blipFill>
                      <p:spPr>
                        <a:xfrm>
                          <a:off x="9212598" y="8565687"/>
                          <a:ext cx="552450" cy="466724"/>
                        </a:xfrm>
                        <a:prstGeom prst="rect">
                          <a:avLst/>
                        </a:prstGeom>
                        <a:solidFill>
                          <a:schemeClr val="accent1">
                            <a:lumMod val="20000"/>
                            <a:lumOff val="80000"/>
                          </a:schemeClr>
                        </a:solidFill>
                      </p:spPr>
                    </p:pic>
                  </p:grpSp>
                </p:grpSp>
              </p:grpSp>
              <p:grpSp>
                <p:nvGrpSpPr>
                  <p:cNvPr id="699" name="组合 698"/>
                  <p:cNvGrpSpPr/>
                  <p:nvPr/>
                </p:nvGrpSpPr>
                <p:grpSpPr>
                  <a:xfrm>
                    <a:off x="11062107" y="4289700"/>
                    <a:ext cx="495445" cy="383918"/>
                    <a:chOff x="11213367" y="4442743"/>
                    <a:chExt cx="495445" cy="383918"/>
                  </a:xfrm>
                </p:grpSpPr>
                <p:sp>
                  <p:nvSpPr>
                    <p:cNvPr id="700" name="Text Box 36"/>
                    <p:cNvSpPr txBox="1">
                      <a:spLocks noChangeArrowheads="1"/>
                    </p:cNvSpPr>
                    <p:nvPr/>
                  </p:nvSpPr>
                  <p:spPr bwMode="auto">
                    <a:xfrm>
                      <a:off x="11398919" y="4442743"/>
                      <a:ext cx="30989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701" name="直接箭头连接符 700"/>
                    <p:cNvCxnSpPr/>
                    <p:nvPr/>
                  </p:nvCxnSpPr>
                  <p:spPr>
                    <a:xfrm flipH="1">
                      <a:off x="11213367" y="4704665"/>
                      <a:ext cx="421150" cy="0"/>
                    </a:xfrm>
                    <a:prstGeom prst="straightConnector1">
                      <a:avLst/>
                    </a:prstGeom>
                    <a:noFill/>
                    <a:ln w="25400">
                      <a:solidFill>
                        <a:srgbClr val="FF0000"/>
                      </a:solidFill>
                      <a:round/>
                      <a:headEnd w="lg" len="lg"/>
                      <a:tailEnd type="stealth" w="lg" len="lg"/>
                    </a:ln>
                  </p:spPr>
                </p:cxnSp>
              </p:grpSp>
              <p:grpSp>
                <p:nvGrpSpPr>
                  <p:cNvPr id="6" name="组合 5"/>
                  <p:cNvGrpSpPr/>
                  <p:nvPr/>
                </p:nvGrpSpPr>
                <p:grpSpPr>
                  <a:xfrm>
                    <a:off x="9958573" y="4191499"/>
                    <a:ext cx="1158542" cy="1183791"/>
                    <a:chOff x="10110132" y="4343729"/>
                    <a:chExt cx="1158542" cy="1183791"/>
                  </a:xfrm>
                </p:grpSpPr>
                <p:sp>
                  <p:nvSpPr>
                    <p:cNvPr id="703" name="Rectangle 104"/>
                    <p:cNvSpPr>
                      <a:spLocks noChangeArrowheads="1"/>
                    </p:cNvSpPr>
                    <p:nvPr/>
                  </p:nvSpPr>
                  <p:spPr bwMode="auto">
                    <a:xfrm>
                      <a:off x="10110132" y="4343729"/>
                      <a:ext cx="1077271" cy="1057709"/>
                    </a:xfrm>
                    <a:prstGeom prst="rect">
                      <a:avLst/>
                    </a:prstGeom>
                    <a:solidFill>
                      <a:srgbClr val="ED7D3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4" name="Text Box 36"/>
                    <p:cNvSpPr txBox="1">
                      <a:spLocks noChangeArrowheads="1"/>
                    </p:cNvSpPr>
                    <p:nvPr/>
                  </p:nvSpPr>
                  <p:spPr bwMode="auto">
                    <a:xfrm>
                      <a:off x="10191404" y="5140022"/>
                      <a:ext cx="470587"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5" name="Text Box 36"/>
                    <p:cNvSpPr txBox="1">
                      <a:spLocks noChangeArrowheads="1"/>
                    </p:cNvSpPr>
                    <p:nvPr/>
                  </p:nvSpPr>
                  <p:spPr bwMode="auto">
                    <a:xfrm>
                      <a:off x="10685391" y="5143602"/>
                      <a:ext cx="58328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6" name="Text Box 36"/>
                    <p:cNvSpPr txBox="1">
                      <a:spLocks noChangeArrowheads="1"/>
                    </p:cNvSpPr>
                    <p:nvPr/>
                  </p:nvSpPr>
                  <p:spPr bwMode="auto">
                    <a:xfrm>
                      <a:off x="10335095" y="4661756"/>
                      <a:ext cx="660753" cy="38391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sp>
            <p:nvSpPr>
              <p:cNvPr id="537" name="Line 7"/>
              <p:cNvSpPr>
                <a:spLocks noChangeShapeType="1"/>
              </p:cNvSpPr>
              <p:nvPr/>
            </p:nvSpPr>
            <p:spPr bwMode="auto">
              <a:xfrm rot="16200000">
                <a:off x="10745366" y="5844067"/>
                <a:ext cx="235494" cy="0"/>
              </a:xfrm>
              <a:prstGeom prst="line">
                <a:avLst/>
              </a:prstGeom>
              <a:noFill/>
              <a:ln w="57150">
                <a:solidFill>
                  <a:srgbClr val="92D05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0" name="组合 9"/>
            <p:cNvGrpSpPr/>
            <p:nvPr/>
          </p:nvGrpSpPr>
          <p:grpSpPr>
            <a:xfrm>
              <a:off x="10976866" y="5615669"/>
              <a:ext cx="709451" cy="425473"/>
              <a:chOff x="11128625" y="5772117"/>
              <a:chExt cx="709451" cy="425473"/>
            </a:xfrm>
          </p:grpSpPr>
          <p:cxnSp>
            <p:nvCxnSpPr>
              <p:cNvPr id="399" name="直接箭头连接符 398"/>
              <p:cNvCxnSpPr/>
              <p:nvPr/>
            </p:nvCxnSpPr>
            <p:spPr>
              <a:xfrm flipH="1">
                <a:off x="11128625" y="5772117"/>
                <a:ext cx="296147" cy="0"/>
              </a:xfrm>
              <a:prstGeom prst="straightConnector1">
                <a:avLst/>
              </a:prstGeom>
              <a:noFill/>
              <a:ln w="25400">
                <a:solidFill>
                  <a:srgbClr val="FF0000"/>
                </a:solidFill>
                <a:round/>
                <a:headEnd w="lg" len="lg"/>
                <a:tailEnd type="stealth" w="lg" len="lg"/>
              </a:ln>
            </p:spPr>
          </p:cxnSp>
          <p:sp>
            <p:nvSpPr>
              <p:cNvPr id="540" name="Text Box 54"/>
              <p:cNvSpPr txBox="1">
                <a:spLocks noChangeArrowheads="1"/>
              </p:cNvSpPr>
              <p:nvPr/>
            </p:nvSpPr>
            <p:spPr bwMode="auto">
              <a:xfrm>
                <a:off x="11197115" y="5813671"/>
                <a:ext cx="640961" cy="3839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custDataLst>
      <p:tags r:id="rId1"/>
    </p:custDataLst>
  </p:cSld>
  <p:clrMapOvr>
    <a:masterClrMapping/>
  </p:clrMapOvr>
  <p:transition spd="slow" advClick="0" advTm="12239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wipe(left)">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42"/>
                                        </p:tgtEl>
                                        <p:attrNameLst>
                                          <p:attrName>style.visibility</p:attrName>
                                        </p:attrNameLst>
                                      </p:cBhvr>
                                      <p:to>
                                        <p:strVal val="visible"/>
                                      </p:to>
                                    </p:set>
                                    <p:animEffect transition="in" filter="wipe(up)">
                                      <p:cBhvr>
                                        <p:cTn id="17" dur="500"/>
                                        <p:tgtEl>
                                          <p:spTgt spid="3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wipe(right)">
                                      <p:cBhvr>
                                        <p:cTn id="22" dur="500"/>
                                        <p:tgtEl>
                                          <p:spTgt spid="32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87"/>
                                        </p:tgtEl>
                                        <p:attrNameLst>
                                          <p:attrName>style.visibility</p:attrName>
                                        </p:attrNameLst>
                                      </p:cBhvr>
                                      <p:to>
                                        <p:strVal val="visible"/>
                                      </p:to>
                                    </p:set>
                                    <p:animEffect transition="in" filter="wipe(down)">
                                      <p:cBhvr>
                                        <p:cTn id="25" dur="500"/>
                                        <p:tgtEl>
                                          <p:spTgt spid="2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26"/>
                                        </p:tgtEl>
                                      </p:cBhvr>
                                    </p:animEffect>
                                    <p:set>
                                      <p:cBhvr>
                                        <p:cTn id="30" dur="1" fill="hold">
                                          <p:stCondLst>
                                            <p:cond delay="499"/>
                                          </p:stCondLst>
                                        </p:cTn>
                                        <p:tgtEl>
                                          <p:spTgt spid="326"/>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wipe(left)">
                                      <p:cBhvr>
                                        <p:cTn id="34" dur="500"/>
                                        <p:tgtEl>
                                          <p:spTgt spid="2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89"/>
                                        </p:tgtEl>
                                        <p:attrNameLst>
                                          <p:attrName>style.visibility</p:attrName>
                                        </p:attrNameLst>
                                      </p:cBhvr>
                                      <p:to>
                                        <p:strVal val="visible"/>
                                      </p:to>
                                    </p:set>
                                    <p:animEffect transition="in" filter="wipe(right)">
                                      <p:cBhvr>
                                        <p:cTn id="39" dur="500"/>
                                        <p:tgtEl>
                                          <p:spTgt spid="289"/>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5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89"/>
                                        </p:tgtEl>
                                      </p:cBhvr>
                                    </p:animEffect>
                                    <p:set>
                                      <p:cBhvr>
                                        <p:cTn id="47" dur="1" fill="hold">
                                          <p:stCondLst>
                                            <p:cond delay="499"/>
                                          </p:stCondLst>
                                        </p:cTn>
                                        <p:tgtEl>
                                          <p:spTgt spid="289"/>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536"/>
                                        </p:tgtEl>
                                        <p:attrNameLst>
                                          <p:attrName>style.visibility</p:attrName>
                                        </p:attrNameLst>
                                      </p:cBhvr>
                                      <p:to>
                                        <p:strVal val="visible"/>
                                      </p:to>
                                    </p:set>
                                    <p:animEffect transition="in" filter="wipe(left)">
                                      <p:cBhvr>
                                        <p:cTn id="51" dur="500"/>
                                        <p:tgtEl>
                                          <p:spTgt spid="5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P spid="287" grpId="0" animBg="1"/>
      <p:bldP spid="5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mn-ea"/>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外部中断</a:t>
            </a:r>
          </a:p>
        </p:txBody>
      </p:sp>
    </p:spTree>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数据通路举例</a:t>
            </a:r>
            <a:r>
              <a:rPr lang="en-US" altLang="zh-CN" dirty="0"/>
              <a:t>---2009</a:t>
            </a:r>
            <a:r>
              <a:rPr lang="zh-CN" altLang="en-US" dirty="0"/>
              <a:t>考研统考</a:t>
            </a:r>
          </a:p>
        </p:txBody>
      </p:sp>
      <p:sp>
        <p:nvSpPr>
          <p:cNvPr id="3" name="内容占位符 2"/>
          <p:cNvSpPr>
            <a:spLocks noGrp="1"/>
          </p:cNvSpPr>
          <p:nvPr>
            <p:ph idx="1"/>
          </p:nvPr>
        </p:nvSpPr>
        <p:spPr>
          <a:xfrm>
            <a:off x="487822" y="942764"/>
            <a:ext cx="11297778" cy="5539316"/>
          </a:xfrm>
        </p:spPr>
        <p:txBody>
          <a:bodyPr>
            <a:normAutofit/>
          </a:bodyPr>
          <a:lstStyle/>
          <a:p>
            <a:pPr algn="just">
              <a:lnSpc>
                <a:spcPct val="150000"/>
              </a:lnSpc>
            </a:pPr>
            <a:r>
              <a:rPr lang="zh-CN" altLang="en-US" sz="2400" dirty="0"/>
              <a:t>某机字长</a:t>
            </a:r>
            <a:r>
              <a:rPr lang="en-US" altLang="zh-CN" sz="2400" dirty="0"/>
              <a:t>16</a:t>
            </a:r>
            <a:r>
              <a:rPr lang="zh-CN" altLang="en-US" sz="2400" dirty="0"/>
              <a:t>位，指令</a:t>
            </a:r>
            <a:r>
              <a:rPr lang="en-US" altLang="zh-CN" sz="2400" dirty="0"/>
              <a:t>16</a:t>
            </a:r>
            <a:r>
              <a:rPr lang="zh-CN" altLang="en-US" sz="2400" dirty="0"/>
              <a:t>位定长；</a:t>
            </a:r>
            <a:endParaRPr lang="en-US" altLang="zh-CN" sz="2400" dirty="0"/>
          </a:p>
          <a:p>
            <a:pPr algn="just">
              <a:lnSpc>
                <a:spcPct val="150000"/>
              </a:lnSpc>
            </a:pPr>
            <a:r>
              <a:rPr lang="zh-CN" altLang="en-US" sz="2400" dirty="0"/>
              <a:t>指令</a:t>
            </a:r>
            <a:r>
              <a:rPr lang="en-US" altLang="zh-CN" sz="2400" dirty="0"/>
              <a:t>ADD (R1)</a:t>
            </a:r>
            <a:r>
              <a:rPr lang="zh-CN" altLang="en-US" sz="2400" dirty="0"/>
              <a:t>，</a:t>
            </a:r>
            <a:r>
              <a:rPr lang="en-US" altLang="zh-CN" sz="2400" dirty="0"/>
              <a:t>R0</a:t>
            </a:r>
            <a:r>
              <a:rPr lang="zh-CN" altLang="en-US" sz="2400" dirty="0"/>
              <a:t>的功能为</a:t>
            </a:r>
            <a:r>
              <a:rPr lang="en-US" altLang="zh-CN" sz="2400" dirty="0"/>
              <a:t>(R0)+((R1)) </a:t>
            </a:r>
            <a:r>
              <a:rPr lang="en-US" altLang="zh-CN" sz="2400" dirty="0">
                <a:sym typeface="Wingdings" panose="05000000000000000000" pitchFamily="2" charset="2"/>
              </a:rPr>
              <a:t>(R1)</a:t>
            </a:r>
            <a:r>
              <a:rPr lang="zh-CN" altLang="en-US" sz="2400" dirty="0">
                <a:sym typeface="Wingdings" panose="05000000000000000000" pitchFamily="2" charset="2"/>
              </a:rPr>
              <a:t>，即将</a:t>
            </a:r>
            <a:r>
              <a:rPr lang="en-US" altLang="zh-CN" sz="2400" dirty="0">
                <a:sym typeface="Wingdings" panose="05000000000000000000" pitchFamily="2" charset="2"/>
              </a:rPr>
              <a:t>R0</a:t>
            </a:r>
            <a:r>
              <a:rPr lang="zh-CN" altLang="en-US" sz="2400" dirty="0">
                <a:sym typeface="Wingdings" panose="05000000000000000000" pitchFamily="2" charset="2"/>
              </a:rPr>
              <a:t>中数据与</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内容所指向的主存单元的数据相加，并将结果送入</a:t>
            </a:r>
            <a:r>
              <a:rPr lang="en-US" altLang="zh-CN" sz="2400" dirty="0">
                <a:sym typeface="Wingdings" panose="05000000000000000000" pitchFamily="2" charset="2"/>
              </a:rPr>
              <a:t>R1</a:t>
            </a:r>
            <a:r>
              <a:rPr lang="zh-CN" altLang="en-US" sz="2400" dirty="0">
                <a:sym typeface="Wingdings" panose="05000000000000000000" pitchFamily="2" charset="2"/>
              </a:rPr>
              <a:t>内容所指向的主存单元中；</a:t>
            </a:r>
            <a:endParaRPr lang="en-US" altLang="zh-CN" sz="2400" dirty="0">
              <a:sym typeface="Wingdings" panose="05000000000000000000" pitchFamily="2" charset="2"/>
            </a:endParaRPr>
          </a:p>
          <a:p>
            <a:pPr algn="just">
              <a:lnSpc>
                <a:spcPct val="150000"/>
              </a:lnSpc>
            </a:pPr>
            <a:r>
              <a:rPr lang="zh-CN" altLang="en-US" sz="2400" dirty="0"/>
              <a:t>数据通路图中控制信号为</a:t>
            </a:r>
            <a:r>
              <a:rPr lang="en-US" altLang="zh-CN" sz="2400" dirty="0"/>
              <a:t>1</a:t>
            </a:r>
            <a:r>
              <a:rPr lang="zh-CN" altLang="en-US" sz="2400" dirty="0"/>
              <a:t>表示有效，假设</a:t>
            </a:r>
            <a:r>
              <a:rPr lang="en-US" altLang="zh-CN" sz="2400" dirty="0"/>
              <a:t>MAR</a:t>
            </a:r>
            <a:r>
              <a:rPr lang="zh-CN" altLang="en-US" sz="2400" dirty="0"/>
              <a:t>输出一直处于使能状态；</a:t>
            </a:r>
            <a:endParaRPr lang="en-US" altLang="zh-CN" sz="2400" dirty="0"/>
          </a:p>
          <a:p>
            <a:pPr algn="just">
              <a:lnSpc>
                <a:spcPct val="150000"/>
              </a:lnSpc>
            </a:pPr>
            <a:endParaRPr lang="zh-CN" altLang="en-US" sz="2400" dirty="0">
              <a:sym typeface="Wingdings" panose="05000000000000000000" pitchFamily="2" charset="2"/>
            </a:endParaRPr>
          </a:p>
        </p:txBody>
      </p:sp>
      <p:graphicFrame>
        <p:nvGraphicFramePr>
          <p:cNvPr id="7" name="表格 6"/>
          <p:cNvGraphicFramePr>
            <a:graphicFrameLocks noGrp="1"/>
          </p:cNvGraphicFramePr>
          <p:nvPr/>
        </p:nvGraphicFramePr>
        <p:xfrm>
          <a:off x="6058733" y="3480078"/>
          <a:ext cx="5726867" cy="2788905"/>
        </p:xfrm>
        <a:graphic>
          <a:graphicData uri="http://schemas.openxmlformats.org/drawingml/2006/table">
            <a:tbl>
              <a:tblPr firstRow="1" bandRow="1">
                <a:tableStyleId>{5C22544A-7EE6-4342-B048-85BDC9FD1C3A}</a:tableStyleId>
              </a:tblPr>
              <a:tblGrid>
                <a:gridCol w="836244">
                  <a:extLst>
                    <a:ext uri="{9D8B030D-6E8A-4147-A177-3AD203B41FA5}">
                      <a16:colId xmlns:a16="http://schemas.microsoft.com/office/drawing/2014/main" val="20000"/>
                    </a:ext>
                  </a:extLst>
                </a:gridCol>
                <a:gridCol w="2277689">
                  <a:extLst>
                    <a:ext uri="{9D8B030D-6E8A-4147-A177-3AD203B41FA5}">
                      <a16:colId xmlns:a16="http://schemas.microsoft.com/office/drawing/2014/main" val="20001"/>
                    </a:ext>
                  </a:extLst>
                </a:gridCol>
                <a:gridCol w="2612934">
                  <a:extLst>
                    <a:ext uri="{9D8B030D-6E8A-4147-A177-3AD203B41FA5}">
                      <a16:colId xmlns:a16="http://schemas.microsoft.com/office/drawing/2014/main" val="20002"/>
                    </a:ext>
                  </a:extLst>
                </a:gridCol>
              </a:tblGrid>
              <a:tr h="482033">
                <a:tc>
                  <a:txBody>
                    <a:bodyPr/>
                    <a:lstStyle/>
                    <a:p>
                      <a:pPr algn="ctr"/>
                      <a:r>
                        <a:rPr lang="zh-CN" altLang="en-US" sz="1900" dirty="0"/>
                        <a:t>时钟</a:t>
                      </a:r>
                    </a:p>
                  </a:txBody>
                  <a:tcPr marL="87631" marR="87631" marT="43815" marB="43815" anchor="ctr" anchorCtr="1"/>
                </a:tc>
                <a:tc>
                  <a:txBody>
                    <a:bodyPr/>
                    <a:lstStyle/>
                    <a:p>
                      <a:pPr algn="ctr"/>
                      <a:r>
                        <a:rPr lang="zh-CN" altLang="en-US" sz="1900" dirty="0"/>
                        <a:t>功能</a:t>
                      </a:r>
                    </a:p>
                  </a:txBody>
                  <a:tcPr marL="87631" marR="87631" marT="43815" marB="43815" anchor="ctr" anchorCtr="1"/>
                </a:tc>
                <a:tc>
                  <a:txBody>
                    <a:bodyPr/>
                    <a:lstStyle/>
                    <a:p>
                      <a:pPr algn="ctr"/>
                      <a:r>
                        <a:rPr lang="zh-CN" altLang="en-US" sz="1900" dirty="0"/>
                        <a:t>有效控制信号</a:t>
                      </a:r>
                    </a:p>
                  </a:txBody>
                  <a:tcPr marL="87631" marR="87631" marT="43815" marB="43815" anchor="ctr" anchorCtr="1"/>
                </a:tc>
                <a:extLst>
                  <a:ext uri="{0D108BD9-81ED-4DB2-BD59-A6C34878D82A}">
                    <a16:rowId xmlns:a16="http://schemas.microsoft.com/office/drawing/2014/main" val="10000"/>
                  </a:ext>
                </a:extLst>
              </a:tr>
              <a:tr h="482033">
                <a:tc>
                  <a:txBody>
                    <a:bodyPr/>
                    <a:lstStyle/>
                    <a:p>
                      <a:pPr algn="ctr"/>
                      <a:r>
                        <a:rPr lang="en-US" altLang="zh-CN" sz="1900" dirty="0"/>
                        <a:t>C1</a:t>
                      </a:r>
                      <a:endParaRPr lang="zh-CN" altLang="en-US" sz="1900" dirty="0"/>
                    </a:p>
                  </a:txBody>
                  <a:tcPr marL="87631" marR="87631" marT="43815" marB="43815" anchor="ctr" anchorCtr="1"/>
                </a:tc>
                <a:tc>
                  <a:txBody>
                    <a:bodyPr/>
                    <a:lstStyle/>
                    <a:p>
                      <a:pPr algn="ctr"/>
                      <a:r>
                        <a:rPr lang="en-US" altLang="zh-CN" sz="1900" dirty="0"/>
                        <a:t>MAR</a:t>
                      </a:r>
                      <a:r>
                        <a:rPr lang="en-US" altLang="zh-CN" sz="1900" dirty="0">
                          <a:sym typeface="Wingdings" panose="05000000000000000000" pitchFamily="2" charset="2"/>
                        </a:rPr>
                        <a:t>(PC)</a:t>
                      </a:r>
                      <a:endParaRPr lang="zh-CN" altLang="en-US" sz="1900" dirty="0"/>
                    </a:p>
                  </a:txBody>
                  <a:tcPr marL="87631" marR="87631" marT="43815" marB="43815" anchor="ctr" anchorCtr="1"/>
                </a:tc>
                <a:tc>
                  <a:txBody>
                    <a:bodyPr/>
                    <a:lstStyle/>
                    <a:p>
                      <a:pPr algn="ctr"/>
                      <a:r>
                        <a:rPr lang="en-US" altLang="zh-CN" sz="1900" dirty="0" err="1"/>
                        <a:t>Pcout</a:t>
                      </a:r>
                      <a:r>
                        <a:rPr lang="en-US" altLang="zh-CN" sz="1900" dirty="0"/>
                        <a:t>, </a:t>
                      </a:r>
                      <a:r>
                        <a:rPr lang="en-US" altLang="zh-CN" sz="1900" dirty="0" err="1"/>
                        <a:t>MARin</a:t>
                      </a:r>
                      <a:endParaRPr lang="zh-CN" altLang="en-US" sz="1900" dirty="0"/>
                    </a:p>
                  </a:txBody>
                  <a:tcPr marL="87631" marR="87631" marT="43815" marB="43815" anchor="ctr" anchorCtr="1"/>
                </a:tc>
                <a:extLst>
                  <a:ext uri="{0D108BD9-81ED-4DB2-BD59-A6C34878D82A}">
                    <a16:rowId xmlns:a16="http://schemas.microsoft.com/office/drawing/2014/main" val="10001"/>
                  </a:ext>
                </a:extLst>
              </a:tr>
              <a:tr h="860773">
                <a:tc>
                  <a:txBody>
                    <a:bodyPr/>
                    <a:lstStyle/>
                    <a:p>
                      <a:pPr algn="ctr">
                        <a:lnSpc>
                          <a:spcPct val="130000"/>
                        </a:lnSpc>
                      </a:pPr>
                      <a:r>
                        <a:rPr lang="en-US" altLang="zh-CN" sz="1900" dirty="0"/>
                        <a:t>C2</a:t>
                      </a:r>
                      <a:endParaRPr lang="zh-CN" altLang="en-US" sz="1900" dirty="0"/>
                    </a:p>
                  </a:txBody>
                  <a:tcPr marL="87631" marR="87631" marT="43815" marB="43815" anchor="ctr" anchorCtr="1"/>
                </a:tc>
                <a:tc>
                  <a:txBody>
                    <a:bodyPr/>
                    <a:lstStyle/>
                    <a:p>
                      <a:pPr algn="ctr">
                        <a:lnSpc>
                          <a:spcPct val="130000"/>
                        </a:lnSpc>
                      </a:pPr>
                      <a:r>
                        <a:rPr lang="en-US" altLang="zh-CN" sz="1900" dirty="0"/>
                        <a:t>MDR</a:t>
                      </a:r>
                      <a:r>
                        <a:rPr lang="en-US" altLang="zh-CN" sz="1900" dirty="0">
                          <a:sym typeface="Wingdings" panose="05000000000000000000" pitchFamily="2" charset="2"/>
                        </a:rPr>
                        <a:t>M(MAR)</a:t>
                      </a:r>
                    </a:p>
                    <a:p>
                      <a:pPr algn="ctr">
                        <a:lnSpc>
                          <a:spcPct val="130000"/>
                        </a:lnSpc>
                      </a:pPr>
                      <a:r>
                        <a:rPr lang="en-US" altLang="zh-CN" sz="1900" dirty="0">
                          <a:sym typeface="Wingdings" panose="05000000000000000000" pitchFamily="2" charset="2"/>
                        </a:rPr>
                        <a:t>PC(PC)+1</a:t>
                      </a:r>
                      <a:endParaRPr lang="zh-CN" altLang="en-US" sz="1900" dirty="0"/>
                    </a:p>
                  </a:txBody>
                  <a:tcPr marL="87631" marR="87631" marT="43815" marB="43815" anchor="ctr" anchorCtr="1"/>
                </a:tc>
                <a:tc>
                  <a:txBody>
                    <a:bodyPr/>
                    <a:lstStyle/>
                    <a:p>
                      <a:pPr algn="ctr">
                        <a:lnSpc>
                          <a:spcPct val="130000"/>
                        </a:lnSpc>
                      </a:pPr>
                      <a:r>
                        <a:rPr lang="en-US" altLang="zh-CN" sz="1900" dirty="0" err="1"/>
                        <a:t>MemR</a:t>
                      </a:r>
                      <a:r>
                        <a:rPr lang="en-US" altLang="zh-CN" sz="1900" dirty="0"/>
                        <a:t>, </a:t>
                      </a:r>
                      <a:r>
                        <a:rPr lang="en-US" altLang="zh-CN" sz="1900" dirty="0" err="1"/>
                        <a:t>MDRinE</a:t>
                      </a:r>
                      <a:r>
                        <a:rPr lang="en-US" altLang="zh-CN" sz="1900" dirty="0"/>
                        <a:t>, PC+1</a:t>
                      </a:r>
                      <a:endParaRPr lang="zh-CN" altLang="en-US" sz="1900" dirty="0"/>
                    </a:p>
                  </a:txBody>
                  <a:tcPr marL="87631" marR="87631" marT="43815" marB="43815" anchor="ctr" anchorCtr="1"/>
                </a:tc>
                <a:extLst>
                  <a:ext uri="{0D108BD9-81ED-4DB2-BD59-A6C34878D82A}">
                    <a16:rowId xmlns:a16="http://schemas.microsoft.com/office/drawing/2014/main" val="10002"/>
                  </a:ext>
                </a:extLst>
              </a:tr>
              <a:tr h="482033">
                <a:tc>
                  <a:txBody>
                    <a:bodyPr/>
                    <a:lstStyle/>
                    <a:p>
                      <a:pPr algn="ctr"/>
                      <a:r>
                        <a:rPr lang="en-US" altLang="zh-CN" sz="1900" dirty="0"/>
                        <a:t>C3</a:t>
                      </a:r>
                      <a:endParaRPr lang="zh-CN" altLang="en-US" sz="1900" dirty="0"/>
                    </a:p>
                  </a:txBody>
                  <a:tcPr marL="87631" marR="87631" marT="43815" marB="43815" anchor="ctr" anchorCtr="1"/>
                </a:tc>
                <a:tc>
                  <a:txBody>
                    <a:bodyPr/>
                    <a:lstStyle/>
                    <a:p>
                      <a:pPr algn="ctr"/>
                      <a:r>
                        <a:rPr lang="en-US" altLang="zh-CN" sz="1900" dirty="0"/>
                        <a:t>IR</a:t>
                      </a:r>
                      <a:r>
                        <a:rPr lang="en-US" altLang="zh-CN" sz="1900" dirty="0">
                          <a:sym typeface="Wingdings" panose="05000000000000000000" pitchFamily="2" charset="2"/>
                        </a:rPr>
                        <a:t>(MDR)</a:t>
                      </a:r>
                      <a:endParaRPr lang="zh-CN" altLang="en-US" sz="1900" dirty="0"/>
                    </a:p>
                  </a:txBody>
                  <a:tcPr marL="87631" marR="87631" marT="43815" marB="43815" anchor="ctr" anchorCtr="1"/>
                </a:tc>
                <a:tc>
                  <a:txBody>
                    <a:bodyPr/>
                    <a:lstStyle/>
                    <a:p>
                      <a:pPr algn="ctr"/>
                      <a:r>
                        <a:rPr lang="en-US" altLang="zh-CN" sz="1900" dirty="0" err="1"/>
                        <a:t>MDRout</a:t>
                      </a:r>
                      <a:r>
                        <a:rPr lang="en-US" altLang="zh-CN" sz="1900" dirty="0"/>
                        <a:t>, </a:t>
                      </a:r>
                      <a:r>
                        <a:rPr lang="en-US" altLang="zh-CN" sz="1900" dirty="0" err="1"/>
                        <a:t>IRin</a:t>
                      </a:r>
                      <a:endParaRPr lang="zh-CN" altLang="en-US" sz="1900" dirty="0"/>
                    </a:p>
                  </a:txBody>
                  <a:tcPr marL="87631" marR="87631" marT="43815" marB="43815" anchor="ctr" anchorCtr="1"/>
                </a:tc>
                <a:extLst>
                  <a:ext uri="{0D108BD9-81ED-4DB2-BD59-A6C34878D82A}">
                    <a16:rowId xmlns:a16="http://schemas.microsoft.com/office/drawing/2014/main" val="10003"/>
                  </a:ext>
                </a:extLst>
              </a:tr>
              <a:tr h="482033">
                <a:tc>
                  <a:txBody>
                    <a:bodyPr/>
                    <a:lstStyle/>
                    <a:p>
                      <a:pPr algn="ctr"/>
                      <a:r>
                        <a:rPr lang="en-US" altLang="zh-CN" sz="1900" dirty="0"/>
                        <a:t>C4</a:t>
                      </a:r>
                      <a:endParaRPr lang="zh-CN" altLang="en-US" sz="1900" dirty="0"/>
                    </a:p>
                  </a:txBody>
                  <a:tcPr marL="87631" marR="87631" marT="43815" marB="43815" anchor="ctr" anchorCtr="1"/>
                </a:tc>
                <a:tc>
                  <a:txBody>
                    <a:bodyPr/>
                    <a:lstStyle/>
                    <a:p>
                      <a:pPr algn="ctr"/>
                      <a:r>
                        <a:rPr lang="zh-CN" altLang="en-US" sz="1900" dirty="0"/>
                        <a:t>指令译码</a:t>
                      </a:r>
                    </a:p>
                  </a:txBody>
                  <a:tcPr marL="87631" marR="87631" marT="43815" marB="43815" anchor="ctr" anchorCtr="1"/>
                </a:tc>
                <a:tc>
                  <a:txBody>
                    <a:bodyPr/>
                    <a:lstStyle/>
                    <a:p>
                      <a:pPr algn="ctr"/>
                      <a:r>
                        <a:rPr lang="zh-CN" altLang="en-US" sz="1900" dirty="0"/>
                        <a:t>无</a:t>
                      </a:r>
                    </a:p>
                  </a:txBody>
                  <a:tcPr marL="87631" marR="87631" marT="43815" marB="43815" anchor="ctr" anchorCtr="1"/>
                </a:tc>
                <a:extLst>
                  <a:ext uri="{0D108BD9-81ED-4DB2-BD59-A6C34878D82A}">
                    <a16:rowId xmlns:a16="http://schemas.microsoft.com/office/drawing/2014/main" val="10004"/>
                  </a:ext>
                </a:extLst>
              </a:tr>
            </a:tbl>
          </a:graphicData>
        </a:graphic>
      </p:graphicFrame>
      <p:sp>
        <p:nvSpPr>
          <p:cNvPr id="6" name="内容占位符 2"/>
          <p:cNvSpPr txBox="1"/>
          <p:nvPr/>
        </p:nvSpPr>
        <p:spPr>
          <a:xfrm>
            <a:off x="487822" y="3480078"/>
            <a:ext cx="5396740" cy="2646638"/>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400" dirty="0"/>
              <a:t>右表为取指令和译码阶段每个节拍</a:t>
            </a:r>
            <a:r>
              <a:rPr lang="en-US" altLang="zh-CN" sz="2400" dirty="0"/>
              <a:t>(</a:t>
            </a:r>
            <a:r>
              <a:rPr lang="zh-CN" altLang="en-US" sz="2400" dirty="0"/>
              <a:t>时钟周期</a:t>
            </a:r>
            <a:r>
              <a:rPr lang="en-US" altLang="zh-CN" sz="2400" dirty="0"/>
              <a:t>)</a:t>
            </a:r>
            <a:r>
              <a:rPr lang="zh-CN" altLang="en-US" sz="2400" dirty="0"/>
              <a:t>的功能和控制信号，请按相同方式给出执行阶段各节拍的功能和有效控制信号。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wipe(left)">
                                      <p:cBhvr>
                                        <p:cTn id="22" dur="500"/>
                                        <p:tgtEl>
                                          <p:spTgt spid="6">
                                            <p:txEl>
                                              <p:pRg st="0" end="0"/>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取指令周期</a:t>
            </a:r>
          </a:p>
        </p:txBody>
      </p:sp>
      <p:grpSp>
        <p:nvGrpSpPr>
          <p:cNvPr id="119" name="组合 118"/>
          <p:cNvGrpSpPr/>
          <p:nvPr/>
        </p:nvGrpSpPr>
        <p:grpSpPr>
          <a:xfrm>
            <a:off x="9920836" y="4012032"/>
            <a:ext cx="1712850" cy="2364996"/>
            <a:chOff x="9920836" y="4012032"/>
            <a:chExt cx="1712850" cy="2364996"/>
          </a:xfrm>
        </p:grpSpPr>
        <p:sp>
          <p:nvSpPr>
            <p:cNvPr id="9" name="任意多边形: 形状 32"/>
            <p:cNvSpPr>
              <a:spLocks noChangeArrowheads="1"/>
            </p:cNvSpPr>
            <p:nvPr/>
          </p:nvSpPr>
          <p:spPr bwMode="auto">
            <a:xfrm>
              <a:off x="10288300" y="546071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p:cNvSpPr>
              <a:spLocks noChangeArrowheads="1"/>
            </p:cNvSpPr>
            <p:nvPr/>
          </p:nvSpPr>
          <p:spPr bwMode="auto">
            <a:xfrm>
              <a:off x="10135900" y="4526858"/>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cxnSp>
          <p:nvCxnSpPr>
            <p:cNvPr id="17" name="直接箭头连接符 16"/>
            <p:cNvCxnSpPr/>
            <p:nvPr/>
          </p:nvCxnSpPr>
          <p:spPr>
            <a:xfrm>
              <a:off x="10269250" y="4012032"/>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0566328" y="5764632"/>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10793946" y="5616746"/>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10641546" y="4682886"/>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10900145" y="4543735"/>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11120404" y="5461292"/>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88" name="文本框 87"/>
            <p:cNvSpPr txBox="1"/>
            <p:nvPr/>
          </p:nvSpPr>
          <p:spPr>
            <a:xfrm>
              <a:off x="10432546" y="5004870"/>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10395280" y="4852985"/>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9990754" y="4050465"/>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9990754" y="5637354"/>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10450330" y="4012032"/>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10703509" y="4152665"/>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9" name="文本框 98"/>
            <p:cNvSpPr txBox="1"/>
            <p:nvPr/>
          </p:nvSpPr>
          <p:spPr>
            <a:xfrm>
              <a:off x="9920836" y="6069251"/>
              <a:ext cx="1441420" cy="307777"/>
            </a:xfrm>
            <a:prstGeom prst="rect">
              <a:avLst/>
            </a:prstGeom>
            <a:noFill/>
          </p:spPr>
          <p:txBody>
            <a:bodyPr wrap="none" rtlCol="0">
              <a:spAutoFit/>
            </a:bodyPr>
            <a:lstStyle/>
            <a:p>
              <a:r>
                <a:rPr lang="zh-CN" altLang="en-US" sz="1400" b="1" dirty="0"/>
                <a:t>至指令译码部件</a:t>
              </a:r>
            </a:p>
          </p:txBody>
        </p:sp>
      </p:grpSp>
      <p:grpSp>
        <p:nvGrpSpPr>
          <p:cNvPr id="3" name="组合 2"/>
          <p:cNvGrpSpPr/>
          <p:nvPr/>
        </p:nvGrpSpPr>
        <p:grpSpPr>
          <a:xfrm>
            <a:off x="7956605" y="4012032"/>
            <a:ext cx="1552086" cy="2284095"/>
            <a:chOff x="7956605" y="4012032"/>
            <a:chExt cx="1552086" cy="2284095"/>
          </a:xfrm>
        </p:grpSpPr>
        <p:cxnSp>
          <p:nvCxnSpPr>
            <p:cNvPr id="5" name="直接箭头连接符 4"/>
            <p:cNvCxnSpPr/>
            <p:nvPr/>
          </p:nvCxnSpPr>
          <p:spPr>
            <a:xfrm>
              <a:off x="8827974" y="4615736"/>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8591880" y="432272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p:cNvSpPr>
              <a:spLocks noChangeArrowheads="1"/>
            </p:cNvSpPr>
            <p:nvPr/>
          </p:nvSpPr>
          <p:spPr bwMode="auto">
            <a:xfrm>
              <a:off x="8825802" y="55478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grpSp>
          <p:nvGrpSpPr>
            <p:cNvPr id="12" name="组合 11"/>
            <p:cNvGrpSpPr/>
            <p:nvPr/>
          </p:nvGrpSpPr>
          <p:grpSpPr>
            <a:xfrm>
              <a:off x="8626376" y="4936154"/>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cxnSp>
          <p:nvCxnSpPr>
            <p:cNvPr id="16" name="直接箭头连接符 15"/>
            <p:cNvCxnSpPr/>
            <p:nvPr/>
          </p:nvCxnSpPr>
          <p:spPr>
            <a:xfrm>
              <a:off x="9361708" y="4030885"/>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345408" y="4481589"/>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567327" y="571177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8543021" y="5136433"/>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8012724" y="4012033"/>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8012724" y="6296127"/>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rot="10800000">
              <a:off x="8920521" y="5882360"/>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2" name="文本框 71"/>
            <p:cNvSpPr txBox="1"/>
            <p:nvPr/>
          </p:nvSpPr>
          <p:spPr>
            <a:xfrm>
              <a:off x="8219499" y="5914794"/>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8067758" y="5529841"/>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8067758" y="4979009"/>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7956605" y="4323923"/>
              <a:ext cx="470000" cy="307777"/>
            </a:xfrm>
            <a:prstGeom prst="rect">
              <a:avLst/>
            </a:prstGeom>
            <a:noFill/>
          </p:spPr>
          <p:txBody>
            <a:bodyPr wrap="none" rtlCol="0">
              <a:spAutoFit/>
            </a:bodyPr>
            <a:lstStyle/>
            <a:p>
              <a:r>
                <a:rPr lang="en-US" altLang="zh-CN" sz="1400" dirty="0"/>
                <a:t>Ain</a:t>
              </a:r>
              <a:endParaRPr lang="zh-CN" altLang="en-US" sz="1400" dirty="0"/>
            </a:p>
          </p:txBody>
        </p:sp>
        <p:cxnSp>
          <p:nvCxnSpPr>
            <p:cNvPr id="110" name="直接箭头连接符 109"/>
            <p:cNvCxnSpPr/>
            <p:nvPr/>
          </p:nvCxnSpPr>
          <p:spPr>
            <a:xfrm>
              <a:off x="8832346" y="4012032"/>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a:off x="9081046" y="5256355"/>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17" name="组合 116"/>
          <p:cNvGrpSpPr/>
          <p:nvPr/>
        </p:nvGrpSpPr>
        <p:grpSpPr>
          <a:xfrm>
            <a:off x="5986965" y="4012032"/>
            <a:ext cx="1838993" cy="1629112"/>
            <a:chOff x="5986965" y="4012032"/>
            <a:chExt cx="1838993" cy="1629112"/>
          </a:xfrm>
        </p:grpSpPr>
        <p:sp>
          <p:nvSpPr>
            <p:cNvPr id="11" name="任意多边形: 形状 34"/>
            <p:cNvSpPr>
              <a:spLocks noChangeArrowheads="1"/>
            </p:cNvSpPr>
            <p:nvPr/>
          </p:nvSpPr>
          <p:spPr bwMode="auto">
            <a:xfrm>
              <a:off x="6749130" y="456158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cxnSp>
          <p:nvCxnSpPr>
            <p:cNvPr id="29" name="直接箭头连接符 28"/>
            <p:cNvCxnSpPr/>
            <p:nvPr/>
          </p:nvCxnSpPr>
          <p:spPr>
            <a:xfrm flipH="1">
              <a:off x="7254776" y="4699790"/>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7254776" y="547716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6492338" y="470809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492338" y="547991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flipH="1">
              <a:off x="6912813" y="4208882"/>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6914946" y="4970861"/>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6021100" y="4970861"/>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6021100" y="4012032"/>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6021100" y="4208882"/>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7126728" y="4245747"/>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7126458" y="4990955"/>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5986965" y="5326884"/>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5987954" y="4549196"/>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113" name="任意多边形: 形状 35"/>
            <p:cNvSpPr>
              <a:spLocks noChangeArrowheads="1"/>
            </p:cNvSpPr>
            <p:nvPr/>
          </p:nvSpPr>
          <p:spPr bwMode="auto">
            <a:xfrm>
              <a:off x="6749130" y="532908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p:cNvCxnSpPr/>
            <p:nvPr/>
          </p:nvCxnSpPr>
          <p:spPr>
            <a:xfrm flipV="1">
              <a:off x="7752379" y="4036548"/>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pic>
        <p:nvPicPr>
          <p:cNvPr id="6" name="图片 5"/>
          <p:cNvPicPr>
            <a:picLocks noChangeAspect="1"/>
          </p:cNvPicPr>
          <p:nvPr/>
        </p:nvPicPr>
        <p:blipFill>
          <a:blip r:embed="rId2"/>
          <a:stretch>
            <a:fillRect/>
          </a:stretch>
        </p:blipFill>
        <p:spPr>
          <a:xfrm>
            <a:off x="202665" y="4412973"/>
            <a:ext cx="5123190" cy="2075939"/>
          </a:xfrm>
          <a:prstGeom prst="rect">
            <a:avLst/>
          </a:prstGeom>
        </p:spPr>
      </p:pic>
      <p:sp>
        <p:nvSpPr>
          <p:cNvPr id="150" name="矩形 149"/>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M[PC++] </a:t>
            </a:r>
            <a:r>
              <a:rPr lang="en-US" altLang="zh-CN" sz="2000" b="1" dirty="0">
                <a:sym typeface="Wingdings" panose="05000000000000000000" pitchFamily="2" charset="2"/>
              </a:rPr>
              <a:t> IR</a:t>
            </a:r>
            <a:endParaRPr lang="zh-CN" altLang="en-US" sz="2000" b="1" dirty="0"/>
          </a:p>
        </p:txBody>
      </p:sp>
      <p:grpSp>
        <p:nvGrpSpPr>
          <p:cNvPr id="122" name="组合 121"/>
          <p:cNvGrpSpPr/>
          <p:nvPr/>
        </p:nvGrpSpPr>
        <p:grpSpPr>
          <a:xfrm>
            <a:off x="5538279" y="2386811"/>
            <a:ext cx="5863151" cy="1570662"/>
            <a:chOff x="5538279" y="2386811"/>
            <a:chExt cx="5863151" cy="1570662"/>
          </a:xfrm>
        </p:grpSpPr>
        <p:cxnSp>
          <p:nvCxnSpPr>
            <p:cNvPr id="24" name="直接箭头连接符 23"/>
            <p:cNvCxnSpPr/>
            <p:nvPr/>
          </p:nvCxnSpPr>
          <p:spPr>
            <a:xfrm>
              <a:off x="8968516" y="2386811"/>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5538279" y="2386811"/>
              <a:ext cx="4792681" cy="1570662"/>
              <a:chOff x="5538279" y="2386811"/>
              <a:chExt cx="4792681" cy="1570662"/>
            </a:xfrm>
          </p:grpSpPr>
          <p:sp>
            <p:nvSpPr>
              <p:cNvPr id="15" name="任意多边形: 形状 42"/>
              <p:cNvSpPr>
                <a:spLocks noChangeArrowheads="1"/>
              </p:cNvSpPr>
              <p:nvPr/>
            </p:nvSpPr>
            <p:spPr bwMode="auto">
              <a:xfrm>
                <a:off x="5538279" y="3165150"/>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26" name="直接箭头连接符 25"/>
              <p:cNvCxnSpPr/>
              <p:nvPr/>
            </p:nvCxnSpPr>
            <p:spPr>
              <a:xfrm flipV="1">
                <a:off x="8587516" y="3473866"/>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5844331" y="3473866"/>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851052" y="2729387"/>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185420" y="3316707"/>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9132625" y="3317655"/>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8368761" y="2729387"/>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0" name="组合 59"/>
              <p:cNvGrpSpPr/>
              <p:nvPr/>
            </p:nvGrpSpPr>
            <p:grpSpPr>
              <a:xfrm rot="10800000">
                <a:off x="8903705" y="3472862"/>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80" name="文本框 79"/>
              <p:cNvSpPr txBox="1"/>
              <p:nvPr/>
            </p:nvSpPr>
            <p:spPr>
              <a:xfrm>
                <a:off x="6428429" y="3153714"/>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7364784" y="3171206"/>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7374950" y="2790310"/>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9234225" y="3504122"/>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9460209" y="3171059"/>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107" name="任意多边形: 形状 29"/>
              <p:cNvSpPr>
                <a:spLocks noChangeArrowheads="1"/>
              </p:cNvSpPr>
              <p:nvPr/>
            </p:nvSpPr>
            <p:spPr bwMode="auto">
              <a:xfrm>
                <a:off x="8436608" y="3147969"/>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cxnSp>
            <p:nvCxnSpPr>
              <p:cNvPr id="109" name="直接箭头连接符 108"/>
              <p:cNvCxnSpPr/>
              <p:nvPr/>
            </p:nvCxnSpPr>
            <p:spPr>
              <a:xfrm flipH="1">
                <a:off x="6173350" y="3317127"/>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8565291" y="2386811"/>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98" name="文本框 97"/>
            <p:cNvSpPr txBox="1"/>
            <p:nvPr/>
          </p:nvSpPr>
          <p:spPr>
            <a:xfrm>
              <a:off x="10601211" y="3571363"/>
              <a:ext cx="800219" cy="338554"/>
            </a:xfrm>
            <a:prstGeom prst="rect">
              <a:avLst/>
            </a:prstGeom>
            <a:noFill/>
          </p:spPr>
          <p:txBody>
            <a:bodyPr wrap="none" rtlCol="0">
              <a:spAutoFit/>
            </a:bodyPr>
            <a:lstStyle/>
            <a:p>
              <a:r>
                <a:rPr lang="zh-CN" altLang="en-US" sz="1600" b="1" dirty="0"/>
                <a:t>内总线</a:t>
              </a:r>
            </a:p>
          </p:txBody>
        </p:sp>
      </p:grpSp>
      <p:grpSp>
        <p:nvGrpSpPr>
          <p:cNvPr id="120" name="组合 119"/>
          <p:cNvGrpSpPr/>
          <p:nvPr/>
        </p:nvGrpSpPr>
        <p:grpSpPr>
          <a:xfrm>
            <a:off x="5049993" y="1103834"/>
            <a:ext cx="6390166" cy="1682510"/>
            <a:chOff x="5049993" y="1103834"/>
            <a:chExt cx="6390166" cy="1682510"/>
          </a:xfrm>
        </p:grpSpPr>
        <p:sp>
          <p:nvSpPr>
            <p:cNvPr id="4" name="Rectangle 129"/>
            <p:cNvSpPr>
              <a:spLocks noChangeArrowheads="1"/>
            </p:cNvSpPr>
            <p:nvPr/>
          </p:nvSpPr>
          <p:spPr bwMode="auto">
            <a:xfrm>
              <a:off x="6819716" y="1117092"/>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9" name="直接箭头连接符 18"/>
            <p:cNvCxnSpPr/>
            <p:nvPr/>
          </p:nvCxnSpPr>
          <p:spPr>
            <a:xfrm flipV="1">
              <a:off x="8574181"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804180" y="1668428"/>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9321923" y="1668428"/>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10148092" y="1668428"/>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10887103" y="1703995"/>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10887103" y="2035231"/>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10887103" y="2373555"/>
              <a:ext cx="442750" cy="307777"/>
            </a:xfrm>
            <a:prstGeom prst="rect">
              <a:avLst/>
            </a:prstGeom>
            <a:noFill/>
          </p:spPr>
          <p:txBody>
            <a:bodyPr wrap="none" rtlCol="0">
              <a:spAutoFit/>
            </a:bodyPr>
            <a:lstStyle/>
            <a:p>
              <a:r>
                <a:rPr lang="en-US" altLang="zh-CN" sz="1400" b="1" dirty="0"/>
                <a:t>AB</a:t>
              </a:r>
              <a:endParaRPr lang="zh-CN" altLang="en-US" sz="1400" b="1" dirty="0"/>
            </a:p>
          </p:txBody>
        </p:sp>
        <p:grpSp>
          <p:nvGrpSpPr>
            <p:cNvPr id="100" name="组合 99"/>
            <p:cNvGrpSpPr/>
            <p:nvPr/>
          </p:nvGrpSpPr>
          <p:grpSpPr>
            <a:xfrm>
              <a:off x="7422811" y="1388113"/>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8570449" y="1103834"/>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5049993" y="1868773"/>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箭头: 左右 25"/>
            <p:cNvSpPr/>
            <p:nvPr/>
          </p:nvSpPr>
          <p:spPr>
            <a:xfrm>
              <a:off x="5049993" y="2216439"/>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左右 26"/>
            <p:cNvSpPr/>
            <p:nvPr/>
          </p:nvSpPr>
          <p:spPr>
            <a:xfrm>
              <a:off x="5049993" y="2557755"/>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8" name="箭头: 左右 41"/>
          <p:cNvSpPr/>
          <p:nvPr/>
        </p:nvSpPr>
        <p:spPr>
          <a:xfrm>
            <a:off x="5049993" y="385197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直线 3"/>
          <p:cNvSpPr>
            <a:spLocks noChangeShapeType="1"/>
          </p:cNvSpPr>
          <p:nvPr/>
        </p:nvSpPr>
        <p:spPr bwMode="auto">
          <a:xfrm flipV="1">
            <a:off x="10522852" y="3966543"/>
            <a:ext cx="0" cy="531309"/>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 name="直线 5"/>
          <p:cNvSpPr>
            <a:spLocks noChangeShapeType="1"/>
          </p:cNvSpPr>
          <p:nvPr/>
        </p:nvSpPr>
        <p:spPr bwMode="auto">
          <a:xfrm flipV="1">
            <a:off x="5851052" y="3465512"/>
            <a:ext cx="0" cy="491960"/>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 name="椭圆 6"/>
          <p:cNvSpPr>
            <a:spLocks noChangeArrowheads="1"/>
          </p:cNvSpPr>
          <p:nvPr/>
        </p:nvSpPr>
        <p:spPr bwMode="auto">
          <a:xfrm>
            <a:off x="10738008" y="4108589"/>
            <a:ext cx="624248"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2" name="直线 10"/>
          <p:cNvSpPr>
            <a:spLocks noChangeShapeType="1"/>
          </p:cNvSpPr>
          <p:nvPr/>
        </p:nvSpPr>
        <p:spPr bwMode="auto">
          <a:xfrm flipH="1" flipV="1">
            <a:off x="5851052" y="3966544"/>
            <a:ext cx="4671800"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3"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5"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6"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7"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98"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9"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0"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1"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2" name="椭圆 13"/>
          <p:cNvSpPr>
            <a:spLocks noChangeArrowheads="1"/>
          </p:cNvSpPr>
          <p:nvPr/>
        </p:nvSpPr>
        <p:spPr bwMode="auto">
          <a:xfrm>
            <a:off x="10462104" y="4991243"/>
            <a:ext cx="534829" cy="293862"/>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3" name="直线 15"/>
          <p:cNvSpPr>
            <a:spLocks noChangeShapeType="1"/>
          </p:cNvSpPr>
          <p:nvPr/>
        </p:nvSpPr>
        <p:spPr bwMode="auto">
          <a:xfrm>
            <a:off x="8978363" y="3483747"/>
            <a:ext cx="0" cy="482796"/>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4" name="直线 16"/>
          <p:cNvSpPr>
            <a:spLocks noChangeShapeType="1"/>
          </p:cNvSpPr>
          <p:nvPr/>
        </p:nvSpPr>
        <p:spPr bwMode="auto">
          <a:xfrm flipV="1">
            <a:off x="8988548" y="3966997"/>
            <a:ext cx="1002206"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 name="直线 17"/>
          <p:cNvSpPr>
            <a:spLocks noChangeShapeType="1"/>
          </p:cNvSpPr>
          <p:nvPr/>
        </p:nvSpPr>
        <p:spPr bwMode="auto">
          <a:xfrm>
            <a:off x="9990754" y="4012033"/>
            <a:ext cx="0" cy="1629112"/>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6"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7" name="椭圆 19"/>
          <p:cNvSpPr>
            <a:spLocks noChangeArrowheads="1"/>
          </p:cNvSpPr>
          <p:nvPr/>
        </p:nvSpPr>
        <p:spPr bwMode="auto">
          <a:xfrm>
            <a:off x="11140834" y="5460718"/>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208" name="直线 16"/>
          <p:cNvSpPr>
            <a:spLocks noChangeShapeType="1"/>
          </p:cNvSpPr>
          <p:nvPr/>
        </p:nvSpPr>
        <p:spPr bwMode="auto">
          <a:xfrm flipV="1">
            <a:off x="10010741" y="5638560"/>
            <a:ext cx="268034" cy="0"/>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9" name="文本框 208"/>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210" name="文本框 209"/>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211" name="文本框 210"/>
          <p:cNvSpPr txBox="1"/>
          <p:nvPr/>
        </p:nvSpPr>
        <p:spPr>
          <a:xfrm>
            <a:off x="9881684" y="5686156"/>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212"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213"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214" name="任意多边形: 形状 33"/>
          <p:cNvSpPr>
            <a:spLocks noChangeArrowheads="1"/>
          </p:cNvSpPr>
          <p:nvPr/>
        </p:nvSpPr>
        <p:spPr bwMode="auto">
          <a:xfrm>
            <a:off x="10136638" y="4528977"/>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accent2">
              <a:lumMod val="60000"/>
              <a:lumOff val="40000"/>
            </a:schemeClr>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215" name="任意多边形: 形状 32"/>
          <p:cNvSpPr>
            <a:spLocks noChangeArrowheads="1"/>
          </p:cNvSpPr>
          <p:nvPr/>
        </p:nvSpPr>
        <p:spPr bwMode="auto">
          <a:xfrm>
            <a:off x="10288300" y="546090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wipe(left)">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up)">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wipe(down)">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2"/>
                                        </p:tgtEl>
                                        <p:attrNameLst>
                                          <p:attrName>style.visibility</p:attrName>
                                        </p:attrNameLst>
                                      </p:cBhvr>
                                      <p:to>
                                        <p:strVal val="visible"/>
                                      </p:to>
                                    </p:set>
                                    <p:animEffect transition="in" filter="wipe(down)">
                                      <p:cBhvr>
                                        <p:cTn id="32" dur="500"/>
                                        <p:tgtEl>
                                          <p:spTgt spid="1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
                                        </p:tgtEl>
                                        <p:attrNameLst>
                                          <p:attrName>style.visibility</p:attrName>
                                        </p:attrNameLst>
                                      </p:cBhvr>
                                      <p:to>
                                        <p:strVal val="visible"/>
                                      </p:to>
                                    </p:set>
                                    <p:animEffect transition="in" filter="wipe(left)">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repeatCount="3000" fill="hold" grpId="0" nodeType="clickEffect">
                                  <p:stCondLst>
                                    <p:cond delay="0"/>
                                  </p:stCondLst>
                                  <p:childTnLst>
                                    <p:set>
                                      <p:cBhvr>
                                        <p:cTn id="46" dur="1" fill="hold">
                                          <p:stCondLst>
                                            <p:cond delay="0"/>
                                          </p:stCondLst>
                                        </p:cTn>
                                        <p:tgtEl>
                                          <p:spTgt spid="191"/>
                                        </p:tgtEl>
                                        <p:attrNameLst>
                                          <p:attrName>style.visibility</p:attrName>
                                        </p:attrNameLst>
                                      </p:cBhvr>
                                      <p:to>
                                        <p:strVal val="visible"/>
                                      </p:to>
                                    </p:set>
                                    <p:animEffect transition="in" filter="wipe(left)">
                                      <p:cBhvr>
                                        <p:cTn id="47" dur="500"/>
                                        <p:tgtEl>
                                          <p:spTgt spid="1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wipe(down)">
                                      <p:cBhvr>
                                        <p:cTn id="52" dur="500"/>
                                        <p:tgtEl>
                                          <p:spTgt spid="189"/>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192"/>
                                        </p:tgtEl>
                                        <p:attrNameLst>
                                          <p:attrName>style.visibility</p:attrName>
                                        </p:attrNameLst>
                                      </p:cBhvr>
                                      <p:to>
                                        <p:strVal val="visible"/>
                                      </p:to>
                                    </p:set>
                                    <p:animEffect transition="in" filter="wipe(right)">
                                      <p:cBhvr>
                                        <p:cTn id="56" dur="500"/>
                                        <p:tgtEl>
                                          <p:spTgt spid="192"/>
                                        </p:tgtEl>
                                      </p:cBhvr>
                                    </p:animEffect>
                                  </p:childTnLst>
                                </p:cTn>
                              </p:par>
                            </p:childTnLst>
                          </p:cTn>
                        </p:par>
                        <p:par>
                          <p:cTn id="57" fill="hold">
                            <p:stCondLst>
                              <p:cond delay="1000"/>
                            </p:stCondLst>
                            <p:childTnLst>
                              <p:par>
                                <p:cTn id="58" presetID="22" presetClass="entr" presetSubtype="4" fill="hold" grpId="0" nodeType="afterEffect">
                                  <p:stCondLst>
                                    <p:cond delay="0"/>
                                  </p:stCondLst>
                                  <p:childTnLst>
                                    <p:set>
                                      <p:cBhvr>
                                        <p:cTn id="59" dur="1" fill="hold">
                                          <p:stCondLst>
                                            <p:cond delay="0"/>
                                          </p:stCondLst>
                                        </p:cTn>
                                        <p:tgtEl>
                                          <p:spTgt spid="190"/>
                                        </p:tgtEl>
                                        <p:attrNameLst>
                                          <p:attrName>style.visibility</p:attrName>
                                        </p:attrNameLst>
                                      </p:cBhvr>
                                      <p:to>
                                        <p:strVal val="visible"/>
                                      </p:to>
                                    </p:set>
                                    <p:animEffect transition="in" filter="wipe(down)">
                                      <p:cBhvr>
                                        <p:cTn id="60" dur="500"/>
                                        <p:tgtEl>
                                          <p:spTgt spid="19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repeatCount="300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wipe(left)">
                                      <p:cBhvr>
                                        <p:cTn id="65" dur="500"/>
                                        <p:tgtEl>
                                          <p:spTgt spid="196"/>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0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35" presetClass="emph" presetSubtype="0" repeatCount="2000" fill="hold" grpId="1" nodeType="clickEffect">
                                  <p:stCondLst>
                                    <p:cond delay="0"/>
                                  </p:stCondLst>
                                  <p:childTnLst>
                                    <p:anim calcmode="discrete" valueType="str">
                                      <p:cBhvr>
                                        <p:cTn id="73" dur="1000" fill="hold"/>
                                        <p:tgtEl>
                                          <p:spTgt spid="209"/>
                                        </p:tgtEl>
                                        <p:attrNameLst>
                                          <p:attrName>style.visibility</p:attrName>
                                        </p:attrNameLst>
                                      </p:cBhvr>
                                      <p:tavLst>
                                        <p:tav tm="0">
                                          <p:val>
                                            <p:strVal val="hidden"/>
                                          </p:val>
                                        </p:tav>
                                        <p:tav tm="50000">
                                          <p:val>
                                            <p:strVal val="visible"/>
                                          </p:val>
                                        </p:tav>
                                      </p:tavLst>
                                    </p:anim>
                                  </p:childTnLst>
                                </p:cTn>
                              </p:par>
                            </p:childTnLst>
                          </p:cTn>
                        </p:par>
                        <p:par>
                          <p:cTn id="74" fill="hold">
                            <p:stCondLst>
                              <p:cond delay="1000"/>
                            </p:stCondLst>
                            <p:childTnLst>
                              <p:par>
                                <p:cTn id="75" presetID="22" presetClass="entr" presetSubtype="4" fill="hold" grpId="0" nodeType="afterEffect">
                                  <p:stCondLst>
                                    <p:cond delay="0"/>
                                  </p:stCondLst>
                                  <p:childTnLst>
                                    <p:set>
                                      <p:cBhvr>
                                        <p:cTn id="76" dur="1" fill="hold">
                                          <p:stCondLst>
                                            <p:cond delay="0"/>
                                          </p:stCondLst>
                                        </p:cTn>
                                        <p:tgtEl>
                                          <p:spTgt spid="212"/>
                                        </p:tgtEl>
                                        <p:attrNameLst>
                                          <p:attrName>style.visibility</p:attrName>
                                        </p:attrNameLst>
                                      </p:cBhvr>
                                      <p:to>
                                        <p:strVal val="visible"/>
                                      </p:to>
                                    </p:set>
                                    <p:animEffect transition="in" filter="wipe(down)">
                                      <p:cBhvr>
                                        <p:cTn id="77" dur="500"/>
                                        <p:tgtEl>
                                          <p:spTgt spid="2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93"/>
                                        </p:tgtEl>
                                        <p:attrNameLst>
                                          <p:attrName>style.visibility</p:attrName>
                                        </p:attrNameLst>
                                      </p:cBhvr>
                                      <p:to>
                                        <p:strVal val="visible"/>
                                      </p:to>
                                    </p:set>
                                    <p:animEffect transition="in" filter="wipe(down)">
                                      <p:cBhvr>
                                        <p:cTn id="82" dur="500"/>
                                        <p:tgtEl>
                                          <p:spTgt spid="193"/>
                                        </p:tgtEl>
                                      </p:cBhvr>
                                    </p:animEffect>
                                  </p:childTnLst>
                                </p:cTn>
                              </p:par>
                            </p:childTnLst>
                          </p:cTn>
                        </p:par>
                        <p:par>
                          <p:cTn id="83" fill="hold">
                            <p:stCondLst>
                              <p:cond delay="500"/>
                            </p:stCondLst>
                            <p:childTnLst>
                              <p:par>
                                <p:cTn id="84" presetID="22" presetClass="entr" presetSubtype="8" fill="hold" grpId="0" nodeType="afterEffect">
                                  <p:stCondLst>
                                    <p:cond delay="0"/>
                                  </p:stCondLst>
                                  <p:childTnLst>
                                    <p:set>
                                      <p:cBhvr>
                                        <p:cTn id="85" dur="1" fill="hold">
                                          <p:stCondLst>
                                            <p:cond delay="0"/>
                                          </p:stCondLst>
                                        </p:cTn>
                                        <p:tgtEl>
                                          <p:spTgt spid="194"/>
                                        </p:tgtEl>
                                        <p:attrNameLst>
                                          <p:attrName>style.visibility</p:attrName>
                                        </p:attrNameLst>
                                      </p:cBhvr>
                                      <p:to>
                                        <p:strVal val="visible"/>
                                      </p:to>
                                    </p:set>
                                    <p:animEffect transition="in" filter="wipe(left)">
                                      <p:cBhvr>
                                        <p:cTn id="86" dur="500"/>
                                        <p:tgtEl>
                                          <p:spTgt spid="194"/>
                                        </p:tgtEl>
                                      </p:cBhvr>
                                    </p:animEffect>
                                  </p:childTnLst>
                                </p:cTn>
                              </p:par>
                            </p:childTnLst>
                          </p:cTn>
                        </p:par>
                        <p:par>
                          <p:cTn id="87" fill="hold">
                            <p:stCondLst>
                              <p:cond delay="1000"/>
                            </p:stCondLst>
                            <p:childTnLst>
                              <p:par>
                                <p:cTn id="88" presetID="22" presetClass="entr" presetSubtype="4" fill="hold" grpId="0" nodeType="afterEffect">
                                  <p:stCondLst>
                                    <p:cond delay="0"/>
                                  </p:stCondLst>
                                  <p:childTnLst>
                                    <p:set>
                                      <p:cBhvr>
                                        <p:cTn id="89" dur="1" fill="hold">
                                          <p:stCondLst>
                                            <p:cond delay="0"/>
                                          </p:stCondLst>
                                        </p:cTn>
                                        <p:tgtEl>
                                          <p:spTgt spid="195"/>
                                        </p:tgtEl>
                                        <p:attrNameLst>
                                          <p:attrName>style.visibility</p:attrName>
                                        </p:attrNameLst>
                                      </p:cBhvr>
                                      <p:to>
                                        <p:strVal val="visible"/>
                                      </p:to>
                                    </p:set>
                                    <p:animEffect transition="in" filter="wipe(down)">
                                      <p:cBhvr>
                                        <p:cTn id="90" dur="500"/>
                                        <p:tgtEl>
                                          <p:spTgt spid="19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repeatCount="3000" fill="hold" grpId="0" nodeType="clickEffect">
                                  <p:stCondLst>
                                    <p:cond delay="0"/>
                                  </p:stCondLst>
                                  <p:childTnLst>
                                    <p:set>
                                      <p:cBhvr>
                                        <p:cTn id="94" dur="1" fill="hold">
                                          <p:stCondLst>
                                            <p:cond delay="0"/>
                                          </p:stCondLst>
                                        </p:cTn>
                                        <p:tgtEl>
                                          <p:spTgt spid="197"/>
                                        </p:tgtEl>
                                        <p:attrNameLst>
                                          <p:attrName>style.visibility</p:attrName>
                                        </p:attrNameLst>
                                      </p:cBhvr>
                                      <p:to>
                                        <p:strVal val="visible"/>
                                      </p:to>
                                    </p:set>
                                    <p:animEffect transition="in" filter="wipe(left)">
                                      <p:cBhvr>
                                        <p:cTn id="95" dur="500"/>
                                        <p:tgtEl>
                                          <p:spTgt spid="19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1" fill="hold" grpId="0" nodeType="click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wipe(up)">
                                      <p:cBhvr>
                                        <p:cTn id="100" dur="500"/>
                                        <p:tgtEl>
                                          <p:spTgt spid="199"/>
                                        </p:tgtEl>
                                      </p:cBhvr>
                                    </p:animEffect>
                                  </p:childTnLst>
                                </p:cTn>
                              </p:par>
                            </p:childTnLst>
                          </p:cTn>
                        </p:par>
                        <p:par>
                          <p:cTn id="101" fill="hold">
                            <p:stCondLst>
                              <p:cond delay="500"/>
                            </p:stCondLst>
                            <p:childTnLst>
                              <p:par>
                                <p:cTn id="102" presetID="22" presetClass="entr" presetSubtype="2" fill="hold" grpId="0" nodeType="afterEffect">
                                  <p:stCondLst>
                                    <p:cond delay="0"/>
                                  </p:stCondLst>
                                  <p:childTnLst>
                                    <p:set>
                                      <p:cBhvr>
                                        <p:cTn id="103" dur="1" fill="hold">
                                          <p:stCondLst>
                                            <p:cond delay="0"/>
                                          </p:stCondLst>
                                        </p:cTn>
                                        <p:tgtEl>
                                          <p:spTgt spid="198"/>
                                        </p:tgtEl>
                                        <p:attrNameLst>
                                          <p:attrName>style.visibility</p:attrName>
                                        </p:attrNameLst>
                                      </p:cBhvr>
                                      <p:to>
                                        <p:strVal val="visible"/>
                                      </p:to>
                                    </p:set>
                                    <p:animEffect transition="in" filter="wipe(right)">
                                      <p:cBhvr>
                                        <p:cTn id="104" dur="500"/>
                                        <p:tgtEl>
                                          <p:spTgt spid="198"/>
                                        </p:tgtEl>
                                      </p:cBhvr>
                                    </p:animEffect>
                                  </p:childTnLst>
                                </p:cTn>
                              </p:par>
                            </p:childTnLst>
                          </p:cTn>
                        </p:par>
                        <p:par>
                          <p:cTn id="105" fill="hold">
                            <p:stCondLst>
                              <p:cond delay="1000"/>
                            </p:stCondLst>
                            <p:childTnLst>
                              <p:par>
                                <p:cTn id="106" presetID="22" presetClass="entr" presetSubtype="1" fill="hold" grpId="0" nodeType="afterEffect">
                                  <p:stCondLst>
                                    <p:cond delay="0"/>
                                  </p:stCondLst>
                                  <p:childTnLst>
                                    <p:set>
                                      <p:cBhvr>
                                        <p:cTn id="107" dur="1" fill="hold">
                                          <p:stCondLst>
                                            <p:cond delay="0"/>
                                          </p:stCondLst>
                                        </p:cTn>
                                        <p:tgtEl>
                                          <p:spTgt spid="200"/>
                                        </p:tgtEl>
                                        <p:attrNameLst>
                                          <p:attrName>style.visibility</p:attrName>
                                        </p:attrNameLst>
                                      </p:cBhvr>
                                      <p:to>
                                        <p:strVal val="visible"/>
                                      </p:to>
                                    </p:set>
                                    <p:animEffect transition="in" filter="wipe(up)">
                                      <p:cBhvr>
                                        <p:cTn id="108" dur="500"/>
                                        <p:tgtEl>
                                          <p:spTgt spid="20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repeatCount="3000" fill="hold" grpId="0" nodeType="clickEffect">
                                  <p:stCondLst>
                                    <p:cond delay="0"/>
                                  </p:stCondLst>
                                  <p:childTnLst>
                                    <p:set>
                                      <p:cBhvr>
                                        <p:cTn id="112" dur="1" fill="hold">
                                          <p:stCondLst>
                                            <p:cond delay="0"/>
                                          </p:stCondLst>
                                        </p:cTn>
                                        <p:tgtEl>
                                          <p:spTgt spid="201"/>
                                        </p:tgtEl>
                                        <p:attrNameLst>
                                          <p:attrName>style.visibility</p:attrName>
                                        </p:attrNameLst>
                                      </p:cBhvr>
                                      <p:to>
                                        <p:strVal val="visible"/>
                                      </p:to>
                                    </p:set>
                                    <p:animEffect transition="in" filter="wipe(left)">
                                      <p:cBhvr>
                                        <p:cTn id="113" dur="500"/>
                                        <p:tgtEl>
                                          <p:spTgt spid="201"/>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210"/>
                                        </p:tgtEl>
                                        <p:attrNameLst>
                                          <p:attrName>style.visibility</p:attrName>
                                        </p:attrNameLst>
                                      </p:cBhvr>
                                      <p:to>
                                        <p:strVal val="visible"/>
                                      </p:to>
                                    </p:set>
                                  </p:childTnLst>
                                </p:cTn>
                              </p:par>
                            </p:childTnLst>
                          </p:cTn>
                        </p:par>
                        <p:par>
                          <p:cTn id="118" fill="hold">
                            <p:stCondLst>
                              <p:cond delay="0"/>
                            </p:stCondLst>
                            <p:childTnLst>
                              <p:par>
                                <p:cTn id="119" presetID="35" presetClass="emph" presetSubtype="0" repeatCount="3000" fill="hold" grpId="1" nodeType="afterEffect">
                                  <p:stCondLst>
                                    <p:cond delay="0"/>
                                  </p:stCondLst>
                                  <p:childTnLst>
                                    <p:anim calcmode="discrete" valueType="str">
                                      <p:cBhvr>
                                        <p:cTn id="120" dur="1000" fill="hold"/>
                                        <p:tgtEl>
                                          <p:spTgt spid="210"/>
                                        </p:tgtEl>
                                        <p:attrNameLst>
                                          <p:attrName>style.visibility</p:attrName>
                                        </p:attrNameLst>
                                      </p:cBhvr>
                                      <p:tavLst>
                                        <p:tav tm="0">
                                          <p:val>
                                            <p:strVal val="hidden"/>
                                          </p:val>
                                        </p:tav>
                                        <p:tav tm="50000">
                                          <p:val>
                                            <p:strVal val="visible"/>
                                          </p:val>
                                        </p:tav>
                                      </p:tavLst>
                                    </p:anim>
                                  </p:childTnLst>
                                </p:cTn>
                              </p:par>
                            </p:childTnLst>
                          </p:cTn>
                        </p:par>
                        <p:par>
                          <p:cTn id="121" fill="hold">
                            <p:stCondLst>
                              <p:cond delay="1000"/>
                            </p:stCondLst>
                            <p:childTnLst>
                              <p:par>
                                <p:cTn id="122" presetID="22" presetClass="entr" presetSubtype="1" fill="hold" grpId="0" nodeType="afterEffect">
                                  <p:stCondLst>
                                    <p:cond delay="0"/>
                                  </p:stCondLst>
                                  <p:childTnLst>
                                    <p:set>
                                      <p:cBhvr>
                                        <p:cTn id="123" dur="1" fill="hold">
                                          <p:stCondLst>
                                            <p:cond delay="0"/>
                                          </p:stCondLst>
                                        </p:cTn>
                                        <p:tgtEl>
                                          <p:spTgt spid="213"/>
                                        </p:tgtEl>
                                        <p:attrNameLst>
                                          <p:attrName>style.visibility</p:attrName>
                                        </p:attrNameLst>
                                      </p:cBhvr>
                                      <p:to>
                                        <p:strVal val="visible"/>
                                      </p:to>
                                    </p:set>
                                    <p:animEffect transition="in" filter="wipe(up)">
                                      <p:cBhvr>
                                        <p:cTn id="124" dur="500"/>
                                        <p:tgtEl>
                                          <p:spTgt spid="21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repeatCount="3000" fill="hold" grpId="0" nodeType="clickEffect">
                                  <p:stCondLst>
                                    <p:cond delay="0"/>
                                  </p:stCondLst>
                                  <p:childTnLst>
                                    <p:set>
                                      <p:cBhvr>
                                        <p:cTn id="128" dur="1" fill="hold">
                                          <p:stCondLst>
                                            <p:cond delay="0"/>
                                          </p:stCondLst>
                                        </p:cTn>
                                        <p:tgtEl>
                                          <p:spTgt spid="202"/>
                                        </p:tgtEl>
                                        <p:attrNameLst>
                                          <p:attrName>style.visibility</p:attrName>
                                        </p:attrNameLst>
                                      </p:cBhvr>
                                      <p:to>
                                        <p:strVal val="visible"/>
                                      </p:to>
                                    </p:set>
                                    <p:animEffect transition="in" filter="wipe(left)">
                                      <p:cBhvr>
                                        <p:cTn id="129" dur="500"/>
                                        <p:tgtEl>
                                          <p:spTgt spid="20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214"/>
                                        </p:tgtEl>
                                        <p:attrNameLst>
                                          <p:attrName>style.visibility</p:attrName>
                                        </p:attrNameLst>
                                      </p:cBhvr>
                                      <p:to>
                                        <p:strVal val="visible"/>
                                      </p:to>
                                    </p:set>
                                    <p:animEffect transition="in" filter="wipe(down)">
                                      <p:cBhvr>
                                        <p:cTn id="134" dur="500"/>
                                        <p:tgtEl>
                                          <p:spTgt spid="21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repeatCount="3000" fill="hold" grpId="0" nodeType="clickEffect">
                                  <p:stCondLst>
                                    <p:cond delay="0"/>
                                  </p:stCondLst>
                                  <p:childTnLst>
                                    <p:set>
                                      <p:cBhvr>
                                        <p:cTn id="138" dur="1" fill="hold">
                                          <p:stCondLst>
                                            <p:cond delay="0"/>
                                          </p:stCondLst>
                                        </p:cTn>
                                        <p:tgtEl>
                                          <p:spTgt spid="206"/>
                                        </p:tgtEl>
                                        <p:attrNameLst>
                                          <p:attrName>style.visibility</p:attrName>
                                        </p:attrNameLst>
                                      </p:cBhvr>
                                      <p:to>
                                        <p:strVal val="visible"/>
                                      </p:to>
                                    </p:set>
                                    <p:animEffect transition="in" filter="wipe(left)">
                                      <p:cBhvr>
                                        <p:cTn id="139" dur="500"/>
                                        <p:tgtEl>
                                          <p:spTgt spid="206"/>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1" fill="hold" grpId="0" nodeType="clickEffect">
                                  <p:stCondLst>
                                    <p:cond delay="0"/>
                                  </p:stCondLst>
                                  <p:childTnLst>
                                    <p:set>
                                      <p:cBhvr>
                                        <p:cTn id="143" dur="1" fill="hold">
                                          <p:stCondLst>
                                            <p:cond delay="0"/>
                                          </p:stCondLst>
                                        </p:cTn>
                                        <p:tgtEl>
                                          <p:spTgt spid="203"/>
                                        </p:tgtEl>
                                        <p:attrNameLst>
                                          <p:attrName>style.visibility</p:attrName>
                                        </p:attrNameLst>
                                      </p:cBhvr>
                                      <p:to>
                                        <p:strVal val="visible"/>
                                      </p:to>
                                    </p:set>
                                    <p:animEffect transition="in" filter="wipe(up)">
                                      <p:cBhvr>
                                        <p:cTn id="144" dur="500"/>
                                        <p:tgtEl>
                                          <p:spTgt spid="203"/>
                                        </p:tgtEl>
                                      </p:cBhvr>
                                    </p:animEffect>
                                  </p:childTnLst>
                                </p:cTn>
                              </p:par>
                            </p:childTnLst>
                          </p:cTn>
                        </p:par>
                        <p:par>
                          <p:cTn id="145" fill="hold">
                            <p:stCondLst>
                              <p:cond delay="500"/>
                            </p:stCondLst>
                            <p:childTnLst>
                              <p:par>
                                <p:cTn id="146" presetID="22" presetClass="entr" presetSubtype="8" fill="hold" grpId="0" nodeType="afterEffect">
                                  <p:stCondLst>
                                    <p:cond delay="0"/>
                                  </p:stCondLst>
                                  <p:childTnLst>
                                    <p:set>
                                      <p:cBhvr>
                                        <p:cTn id="147" dur="1" fill="hold">
                                          <p:stCondLst>
                                            <p:cond delay="0"/>
                                          </p:stCondLst>
                                        </p:cTn>
                                        <p:tgtEl>
                                          <p:spTgt spid="204"/>
                                        </p:tgtEl>
                                        <p:attrNameLst>
                                          <p:attrName>style.visibility</p:attrName>
                                        </p:attrNameLst>
                                      </p:cBhvr>
                                      <p:to>
                                        <p:strVal val="visible"/>
                                      </p:to>
                                    </p:set>
                                    <p:animEffect transition="in" filter="wipe(left)">
                                      <p:cBhvr>
                                        <p:cTn id="148" dur="500"/>
                                        <p:tgtEl>
                                          <p:spTgt spid="204"/>
                                        </p:tgtEl>
                                      </p:cBhvr>
                                    </p:animEffect>
                                  </p:childTnLst>
                                </p:cTn>
                              </p:par>
                            </p:childTnLst>
                          </p:cTn>
                        </p:par>
                        <p:par>
                          <p:cTn id="149" fill="hold">
                            <p:stCondLst>
                              <p:cond delay="1000"/>
                            </p:stCondLst>
                            <p:childTnLst>
                              <p:par>
                                <p:cTn id="150" presetID="22" presetClass="entr" presetSubtype="1" fill="hold" grpId="0" nodeType="afterEffect">
                                  <p:stCondLst>
                                    <p:cond delay="0"/>
                                  </p:stCondLst>
                                  <p:childTnLst>
                                    <p:set>
                                      <p:cBhvr>
                                        <p:cTn id="151" dur="1" fill="hold">
                                          <p:stCondLst>
                                            <p:cond delay="0"/>
                                          </p:stCondLst>
                                        </p:cTn>
                                        <p:tgtEl>
                                          <p:spTgt spid="205"/>
                                        </p:tgtEl>
                                        <p:attrNameLst>
                                          <p:attrName>style.visibility</p:attrName>
                                        </p:attrNameLst>
                                      </p:cBhvr>
                                      <p:to>
                                        <p:strVal val="visible"/>
                                      </p:to>
                                    </p:set>
                                    <p:animEffect transition="in" filter="wipe(up)">
                                      <p:cBhvr>
                                        <p:cTn id="152" dur="500"/>
                                        <p:tgtEl>
                                          <p:spTgt spid="205"/>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208"/>
                                        </p:tgtEl>
                                        <p:attrNameLst>
                                          <p:attrName>style.visibility</p:attrName>
                                        </p:attrNameLst>
                                      </p:cBhvr>
                                      <p:to>
                                        <p:strVal val="visible"/>
                                      </p:to>
                                    </p:set>
                                    <p:animEffect transition="in" filter="wipe(left)">
                                      <p:cBhvr>
                                        <p:cTn id="156" dur="500"/>
                                        <p:tgtEl>
                                          <p:spTgt spid="20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repeatCount="3000" fill="hold" grpId="0" nodeType="clickEffect">
                                  <p:stCondLst>
                                    <p:cond delay="0"/>
                                  </p:stCondLst>
                                  <p:childTnLst>
                                    <p:set>
                                      <p:cBhvr>
                                        <p:cTn id="160" dur="1" fill="hold">
                                          <p:stCondLst>
                                            <p:cond delay="0"/>
                                          </p:stCondLst>
                                        </p:cTn>
                                        <p:tgtEl>
                                          <p:spTgt spid="207"/>
                                        </p:tgtEl>
                                        <p:attrNameLst>
                                          <p:attrName>style.visibility</p:attrName>
                                        </p:attrNameLst>
                                      </p:cBhvr>
                                      <p:to>
                                        <p:strVal val="visible"/>
                                      </p:to>
                                    </p:set>
                                    <p:animEffect transition="in" filter="wipe(left)">
                                      <p:cBhvr>
                                        <p:cTn id="161" dur="500"/>
                                        <p:tgtEl>
                                          <p:spTgt spid="207"/>
                                        </p:tgtEl>
                                      </p:cBhvr>
                                    </p:animEffect>
                                  </p:childTnLst>
                                </p:cTn>
                              </p:par>
                            </p:childTnLst>
                          </p:cTn>
                        </p:par>
                        <p:par>
                          <p:cTn id="162" fill="hold">
                            <p:stCondLst>
                              <p:cond delay="500"/>
                            </p:stCondLst>
                            <p:childTnLst>
                              <p:par>
                                <p:cTn id="163" presetID="1" presetClass="entr" presetSubtype="0" fill="hold" grpId="0" nodeType="afterEffect">
                                  <p:stCondLst>
                                    <p:cond delay="0"/>
                                  </p:stCondLst>
                                  <p:childTnLst>
                                    <p:set>
                                      <p:cBhvr>
                                        <p:cTn id="164" dur="1" fill="hold">
                                          <p:stCondLst>
                                            <p:cond delay="0"/>
                                          </p:stCondLst>
                                        </p:cTn>
                                        <p:tgtEl>
                                          <p:spTgt spid="211"/>
                                        </p:tgtEl>
                                        <p:attrNameLst>
                                          <p:attrName>style.visibility</p:attrName>
                                        </p:attrNameLst>
                                      </p:cBhvr>
                                      <p:to>
                                        <p:strVal val="visible"/>
                                      </p:to>
                                    </p:set>
                                  </p:childTnLst>
                                </p:cTn>
                              </p:par>
                            </p:childTnLst>
                          </p:cTn>
                        </p:par>
                        <p:par>
                          <p:cTn id="165" fill="hold">
                            <p:stCondLst>
                              <p:cond delay="500"/>
                            </p:stCondLst>
                            <p:childTnLst>
                              <p:par>
                                <p:cTn id="166" presetID="35" presetClass="emph" presetSubtype="0" repeatCount="2000" fill="hold" grpId="1" nodeType="afterEffect">
                                  <p:stCondLst>
                                    <p:cond delay="0"/>
                                  </p:stCondLst>
                                  <p:childTnLst>
                                    <p:anim calcmode="discrete" valueType="str">
                                      <p:cBhvr>
                                        <p:cTn id="167" dur="1000" fill="hold"/>
                                        <p:tgtEl>
                                          <p:spTgt spid="211"/>
                                        </p:tgtEl>
                                        <p:attrNameLst>
                                          <p:attrName>style.visibility</p:attrName>
                                        </p:attrNameLst>
                                      </p:cBhvr>
                                      <p:tavLst>
                                        <p:tav tm="0">
                                          <p:val>
                                            <p:strVal val="hidden"/>
                                          </p:val>
                                        </p:tav>
                                        <p:tav tm="50000">
                                          <p:val>
                                            <p:strVal val="visible"/>
                                          </p:val>
                                        </p:tav>
                                      </p:tavLst>
                                    </p:anim>
                                  </p:childTnLst>
                                </p:cTn>
                              </p:par>
                            </p:childTnLst>
                          </p:cTn>
                        </p:par>
                        <p:par>
                          <p:cTn id="168" fill="hold">
                            <p:stCondLst>
                              <p:cond delay="1500"/>
                            </p:stCondLst>
                            <p:childTnLst>
                              <p:par>
                                <p:cTn id="169" presetID="22" presetClass="entr" presetSubtype="8" fill="hold" grpId="0" nodeType="afterEffect">
                                  <p:stCondLst>
                                    <p:cond delay="0"/>
                                  </p:stCondLst>
                                  <p:childTnLst>
                                    <p:set>
                                      <p:cBhvr>
                                        <p:cTn id="170" dur="1" fill="hold">
                                          <p:stCondLst>
                                            <p:cond delay="0"/>
                                          </p:stCondLst>
                                        </p:cTn>
                                        <p:tgtEl>
                                          <p:spTgt spid="215"/>
                                        </p:tgtEl>
                                        <p:attrNameLst>
                                          <p:attrName>style.visibility</p:attrName>
                                        </p:attrNameLst>
                                      </p:cBhvr>
                                      <p:to>
                                        <p:strVal val="visible"/>
                                      </p:to>
                                    </p:set>
                                    <p:animEffect transition="in" filter="wipe(left)">
                                      <p:cBhvr>
                                        <p:cTn id="17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p:bldP spid="209" grpId="1"/>
      <p:bldP spid="210" grpId="0"/>
      <p:bldP spid="210" grpId="1"/>
      <p:bldP spid="211" grpId="0"/>
      <p:bldP spid="211" grpId="1"/>
      <p:bldP spid="212" grpId="0" animBg="1"/>
      <p:bldP spid="213" grpId="0" animBg="1"/>
      <p:bldP spid="214" grpId="0" animBg="1"/>
      <p:bldP spid="2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280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5455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3436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34795"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flipV="1">
            <a:off x="5851052" y="3465511"/>
            <a:ext cx="0" cy="1525443"/>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73223" y="4965448"/>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68427"/>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椭圆 7"/>
          <p:cNvSpPr>
            <a:spLocks noChangeArrowheads="1"/>
          </p:cNvSpPr>
          <p:nvPr/>
        </p:nvSpPr>
        <p:spPr bwMode="auto">
          <a:xfrm>
            <a:off x="6485197" y="3087010"/>
            <a:ext cx="641262" cy="410706"/>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9" name="椭圆 14"/>
          <p:cNvSpPr>
            <a:spLocks noChangeArrowheads="1"/>
          </p:cNvSpPr>
          <p:nvPr/>
        </p:nvSpPr>
        <p:spPr bwMode="auto">
          <a:xfrm>
            <a:off x="7386685" y="1371446"/>
            <a:ext cx="779685" cy="322351"/>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988670" y="2322413"/>
            <a:ext cx="332593" cy="0"/>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1265" y="1683028"/>
            <a:ext cx="0" cy="639385"/>
          </a:xfrm>
          <a:prstGeom prst="line">
            <a:avLst/>
          </a:prstGeom>
          <a:noFill/>
          <a:ln w="57150" cap="sq">
            <a:solidFill>
              <a:srgbClr val="441BA9"/>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969677" y="2322413"/>
            <a:ext cx="0" cy="832192"/>
          </a:xfrm>
          <a:prstGeom prst="line">
            <a:avLst/>
          </a:prstGeom>
          <a:noFill/>
          <a:ln w="57150" cap="sq">
            <a:solidFill>
              <a:srgbClr val="441BA9"/>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9477408" y="3157386"/>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2" name="椭圆 18"/>
          <p:cNvSpPr>
            <a:spLocks noChangeArrowheads="1"/>
          </p:cNvSpPr>
          <p:nvPr/>
        </p:nvSpPr>
        <p:spPr bwMode="auto">
          <a:xfrm>
            <a:off x="9227006" y="3507524"/>
            <a:ext cx="854854" cy="287443"/>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3" name="椭圆 19"/>
          <p:cNvSpPr>
            <a:spLocks noChangeArrowheads="1"/>
          </p:cNvSpPr>
          <p:nvPr/>
        </p:nvSpPr>
        <p:spPr bwMode="auto">
          <a:xfrm>
            <a:off x="7940541" y="4318705"/>
            <a:ext cx="473071" cy="291844"/>
          </a:xfrm>
          <a:prstGeom prst="ellipse">
            <a:avLst/>
          </a:prstGeom>
          <a:solidFill>
            <a:srgbClr val="41873D">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5136229" y="3377785"/>
            <a:ext cx="527709" cy="461665"/>
          </a:xfrm>
          <a:prstGeom prst="rect">
            <a:avLst/>
          </a:prstGeom>
          <a:noFill/>
        </p:spPr>
        <p:txBody>
          <a:bodyPr wrap="none" rtlCol="0">
            <a:spAutoFit/>
          </a:bodyPr>
          <a:lstStyle/>
          <a:p>
            <a:r>
              <a:rPr lang="en-US" altLang="zh-CN" sz="24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C1</a:t>
            </a:r>
            <a:endParaRPr lang="zh-CN" altLang="en-US" sz="2400" dirty="0">
              <a:solidFill>
                <a:srgbClr val="FF0000"/>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C2</a:t>
            </a:r>
            <a:endParaRPr lang="zh-CN" altLang="en-US" sz="2400" dirty="0">
              <a:solidFill>
                <a:srgbClr val="7030A0"/>
              </a:solidFill>
              <a:latin typeface="Segoe UI Black" panose="020B0A02040204020203" pitchFamily="34" charset="0"/>
              <a:cs typeface="Segoe UI Black" panose="020B0A02040204020203" pitchFamily="34" charset="0"/>
            </a:endParaRPr>
          </a:p>
        </p:txBody>
      </p:sp>
      <p:sp>
        <p:nvSpPr>
          <p:cNvPr id="159" name="文本框 158"/>
          <p:cNvSpPr txBox="1"/>
          <p:nvPr/>
        </p:nvSpPr>
        <p:spPr>
          <a:xfrm>
            <a:off x="8157223" y="3959909"/>
            <a:ext cx="562975" cy="461665"/>
          </a:xfrm>
          <a:prstGeom prst="rect">
            <a:avLst/>
          </a:prstGeom>
          <a:noFill/>
        </p:spPr>
        <p:txBody>
          <a:bodyPr wrap="none" rtlCol="0">
            <a:spAutoFit/>
          </a:bodyPr>
          <a:lstStyle/>
          <a:p>
            <a:r>
              <a:rPr lang="en-US" altLang="zh-CN" sz="2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C3</a:t>
            </a:r>
            <a:endParaRPr lang="zh-CN" altLang="en-US" sz="2400" dirty="0">
              <a:solidFill>
                <a:srgbClr val="00B050"/>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5851052" y="4991084"/>
            <a:ext cx="1137204"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88255" y="4990954"/>
            <a:ext cx="0" cy="307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8978363" y="3497715"/>
            <a:ext cx="0" cy="468827"/>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836528" y="3966543"/>
            <a:ext cx="131988" cy="0"/>
          </a:xfrm>
          <a:prstGeom prst="line">
            <a:avLst/>
          </a:prstGeom>
          <a:noFill/>
          <a:ln w="57150" cap="sq">
            <a:solidFill>
              <a:srgbClr val="00B05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a:off x="8830178" y="3973890"/>
            <a:ext cx="0" cy="331763"/>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7030A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p:cNvSpPr>
            <a:spLocks noChangeShapeType="1"/>
          </p:cNvSpPr>
          <p:nvPr/>
        </p:nvSpPr>
        <p:spPr bwMode="auto">
          <a:xfrm>
            <a:off x="8836133"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矩形 143"/>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((R1)) </a:t>
            </a:r>
            <a:r>
              <a:rPr lang="en-US" altLang="zh-CN" sz="2000" b="1" dirty="0">
                <a:sym typeface="Wingdings" panose="05000000000000000000" pitchFamily="2" charset="2"/>
              </a:rPr>
              <a:t> A</a:t>
            </a:r>
            <a:endParaRPr lang="zh-CN" altLang="en-US" sz="2000" b="1" dirty="0"/>
          </a:p>
        </p:txBody>
      </p:sp>
      <p:graphicFrame>
        <p:nvGraphicFramePr>
          <p:cNvPr id="145" name="表格 144"/>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0000"/>
                    </a:ext>
                  </a:extLst>
                </a:gridCol>
                <a:gridCol w="1993900">
                  <a:extLst>
                    <a:ext uri="{9D8B030D-6E8A-4147-A177-3AD203B41FA5}">
                      <a16:colId xmlns:a16="http://schemas.microsoft.com/office/drawing/2014/main" val="20001"/>
                    </a:ext>
                  </a:extLst>
                </a:gridCol>
                <a:gridCol w="1977102">
                  <a:extLst>
                    <a:ext uri="{9D8B030D-6E8A-4147-A177-3AD203B41FA5}">
                      <a16:colId xmlns:a16="http://schemas.microsoft.com/office/drawing/2014/main" val="20002"/>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0000"/>
                  </a:ext>
                </a:extLst>
              </a:tr>
              <a:tr h="534062">
                <a:tc>
                  <a:txBody>
                    <a:bodyPr/>
                    <a:lstStyle/>
                    <a:p>
                      <a:pPr algn="ctr"/>
                      <a:r>
                        <a:rPr lang="en-US" altLang="zh-CN" sz="1800" dirty="0">
                          <a:solidFill>
                            <a:srgbClr val="C00000"/>
                          </a:solidFill>
                        </a:rPr>
                        <a:t>C1</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MAR</a:t>
                      </a:r>
                      <a:r>
                        <a:rPr lang="en-US" altLang="zh-CN" sz="1800" dirty="0">
                          <a:solidFill>
                            <a:srgbClr val="C00000"/>
                          </a:solidFill>
                        </a:rPr>
                        <a:t>(R1)</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R1out, </a:t>
                      </a:r>
                      <a:r>
                        <a:rPr lang="en-US" altLang="zh-CN" sz="1800" dirty="0" err="1">
                          <a:solidFill>
                            <a:srgbClr val="C00000"/>
                          </a:solidFill>
                        </a:rPr>
                        <a:t>MARin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0001"/>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0002"/>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0003"/>
                  </a:ext>
                </a:extLst>
              </a:tr>
            </a:tbl>
          </a:graphicData>
        </a:graphic>
      </p:graphicFrame>
      <p:graphicFrame>
        <p:nvGraphicFramePr>
          <p:cNvPr id="146" name="表格 145"/>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0000"/>
                    </a:ext>
                  </a:extLst>
                </a:gridCol>
                <a:gridCol w="1993900">
                  <a:extLst>
                    <a:ext uri="{9D8B030D-6E8A-4147-A177-3AD203B41FA5}">
                      <a16:colId xmlns:a16="http://schemas.microsoft.com/office/drawing/2014/main" val="20001"/>
                    </a:ext>
                  </a:extLst>
                </a:gridCol>
                <a:gridCol w="1977102">
                  <a:extLst>
                    <a:ext uri="{9D8B030D-6E8A-4147-A177-3AD203B41FA5}">
                      <a16:colId xmlns:a16="http://schemas.microsoft.com/office/drawing/2014/main" val="20002"/>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0000"/>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10001"/>
                  </a:ext>
                </a:extLst>
              </a:tr>
              <a:tr h="657984">
                <a:tc>
                  <a:txBody>
                    <a:bodyPr/>
                    <a:lstStyle/>
                    <a:p>
                      <a:pPr algn="ctr"/>
                      <a:r>
                        <a:rPr lang="en-US" altLang="zh-CN" sz="1800" dirty="0">
                          <a:solidFill>
                            <a:srgbClr val="C00000"/>
                          </a:solidFill>
                        </a:rPr>
                        <a:t>C2</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a:t>
                      </a:r>
                      <a:r>
                        <a:rPr lang="en-US" altLang="zh-CN" sz="1800" dirty="0">
                          <a:solidFill>
                            <a:srgbClr val="C00000"/>
                          </a:solidFill>
                          <a:sym typeface="Wingdings" panose="05000000000000000000" pitchFamily="2" charset="2"/>
                        </a:rPr>
                        <a:t>M(MAR)</a:t>
                      </a:r>
                    </a:p>
                  </a:txBody>
                  <a:tcPr marL="72822" marR="72822" marT="36411" marB="36411" anchor="ctr" anchorCtr="1"/>
                </a:tc>
                <a:tc>
                  <a:txBody>
                    <a:bodyPr/>
                    <a:lstStyle/>
                    <a:p>
                      <a:pPr algn="ctr"/>
                      <a:r>
                        <a:rPr lang="en-US" altLang="zh-CN" sz="1800" dirty="0" err="1">
                          <a:solidFill>
                            <a:srgbClr val="C00000"/>
                          </a:solidFill>
                        </a:rPr>
                        <a:t>MemR</a:t>
                      </a:r>
                      <a:r>
                        <a:rPr lang="en-US" altLang="zh-CN" sz="1800" dirty="0">
                          <a:solidFill>
                            <a:srgbClr val="C00000"/>
                          </a:solidFill>
                        </a:rPr>
                        <a:t>, </a:t>
                      </a:r>
                      <a:r>
                        <a:rPr lang="en-US" altLang="zh-CN" sz="1800" dirty="0" err="1">
                          <a:solidFill>
                            <a:srgbClr val="C00000"/>
                          </a:solidFill>
                        </a:rPr>
                        <a:t>MDRinE</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0002"/>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0003"/>
                  </a:ext>
                </a:extLst>
              </a:tr>
            </a:tbl>
          </a:graphicData>
        </a:graphic>
      </p:graphicFrame>
      <p:graphicFrame>
        <p:nvGraphicFramePr>
          <p:cNvPr id="147" name="表格 146"/>
          <p:cNvGraphicFramePr>
            <a:graphicFrameLocks noGrp="1"/>
          </p:cNvGraphicFramePr>
          <p:nvPr/>
        </p:nvGraphicFramePr>
        <p:xfrm>
          <a:off x="140862" y="4117885"/>
          <a:ext cx="4642940" cy="2260170"/>
        </p:xfrm>
        <a:graphic>
          <a:graphicData uri="http://schemas.openxmlformats.org/drawingml/2006/table">
            <a:tbl>
              <a:tblPr firstRow="1" bandRow="1">
                <a:tableStyleId>{5C22544A-7EE6-4342-B048-85BDC9FD1C3A}</a:tableStyleId>
              </a:tblPr>
              <a:tblGrid>
                <a:gridCol w="671938">
                  <a:extLst>
                    <a:ext uri="{9D8B030D-6E8A-4147-A177-3AD203B41FA5}">
                      <a16:colId xmlns:a16="http://schemas.microsoft.com/office/drawing/2014/main" val="20000"/>
                    </a:ext>
                  </a:extLst>
                </a:gridCol>
                <a:gridCol w="1993900">
                  <a:extLst>
                    <a:ext uri="{9D8B030D-6E8A-4147-A177-3AD203B41FA5}">
                      <a16:colId xmlns:a16="http://schemas.microsoft.com/office/drawing/2014/main" val="20001"/>
                    </a:ext>
                  </a:extLst>
                </a:gridCol>
                <a:gridCol w="1977102">
                  <a:extLst>
                    <a:ext uri="{9D8B030D-6E8A-4147-A177-3AD203B41FA5}">
                      <a16:colId xmlns:a16="http://schemas.microsoft.com/office/drawing/2014/main" val="20002"/>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0000"/>
                  </a:ext>
                </a:extLst>
              </a:tr>
              <a:tr h="534062">
                <a:tc>
                  <a:txBody>
                    <a:bodyPr/>
                    <a:lstStyle/>
                    <a:p>
                      <a:pPr algn="ctr"/>
                      <a:r>
                        <a:rPr lang="en-US" altLang="zh-CN" sz="1800" dirty="0"/>
                        <a:t>C1</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MAR</a:t>
                      </a:r>
                      <a:r>
                        <a:rPr lang="en-US" altLang="zh-CN" sz="1800" dirty="0"/>
                        <a:t>(R1)</a:t>
                      </a:r>
                      <a:endParaRPr lang="zh-CN" altLang="en-US" sz="1800" dirty="0"/>
                    </a:p>
                  </a:txBody>
                  <a:tcPr marL="72822" marR="72822" marT="36411" marB="36411" anchor="ctr" anchorCtr="1"/>
                </a:tc>
                <a:tc>
                  <a:txBody>
                    <a:bodyPr/>
                    <a:lstStyle/>
                    <a:p>
                      <a:pPr algn="ctr"/>
                      <a:r>
                        <a:rPr lang="en-US" altLang="zh-CN" sz="1800" dirty="0"/>
                        <a:t>R1out, </a:t>
                      </a:r>
                      <a:r>
                        <a:rPr lang="en-US" altLang="zh-CN" sz="1800" dirty="0" err="1"/>
                        <a:t>MARin</a:t>
                      </a:r>
                      <a:endParaRPr lang="zh-CN" altLang="en-US" sz="1800" dirty="0"/>
                    </a:p>
                  </a:txBody>
                  <a:tcPr marL="72822" marR="72822" marT="36411" marB="36411" anchor="ctr" anchorCtr="1"/>
                </a:tc>
                <a:extLst>
                  <a:ext uri="{0D108BD9-81ED-4DB2-BD59-A6C34878D82A}">
                    <a16:rowId xmlns:a16="http://schemas.microsoft.com/office/drawing/2014/main" val="10001"/>
                  </a:ext>
                </a:extLst>
              </a:tr>
              <a:tr h="657984">
                <a:tc>
                  <a:txBody>
                    <a:bodyPr/>
                    <a:lstStyle/>
                    <a:p>
                      <a:pPr algn="ctr"/>
                      <a:r>
                        <a:rPr lang="en-US" altLang="zh-CN" sz="1800" dirty="0"/>
                        <a:t>C2</a:t>
                      </a:r>
                      <a:endParaRPr lang="zh-CN" altLang="en-US" sz="1800" dirty="0"/>
                    </a:p>
                  </a:txBody>
                  <a:tcPr marL="72822" marR="72822" marT="36411" marB="36411" anchor="ctr" anchorCtr="1"/>
                </a:tc>
                <a:tc>
                  <a:txBody>
                    <a:bodyPr/>
                    <a:lstStyle/>
                    <a:p>
                      <a:pPr algn="ctr"/>
                      <a:r>
                        <a:rPr lang="en-US" altLang="zh-CN" sz="1800" dirty="0"/>
                        <a:t>MDR</a:t>
                      </a:r>
                      <a:r>
                        <a:rPr lang="en-US" altLang="zh-CN" sz="1800" dirty="0">
                          <a:sym typeface="Wingdings" panose="05000000000000000000" pitchFamily="2" charset="2"/>
                        </a:rPr>
                        <a:t>M(MAR)</a:t>
                      </a:r>
                    </a:p>
                  </a:txBody>
                  <a:tcPr marL="72822" marR="72822" marT="36411" marB="36411" anchor="ctr" anchorCtr="1"/>
                </a:tc>
                <a:tc>
                  <a:txBody>
                    <a:bodyPr/>
                    <a:lstStyle/>
                    <a:p>
                      <a:pPr algn="ctr"/>
                      <a:r>
                        <a:rPr lang="en-US" altLang="zh-CN" sz="1800" dirty="0" err="1"/>
                        <a:t>MemR</a:t>
                      </a:r>
                      <a:r>
                        <a:rPr lang="en-US" altLang="zh-CN" sz="1800" dirty="0"/>
                        <a:t>, </a:t>
                      </a:r>
                      <a:r>
                        <a:rPr lang="en-US" altLang="zh-CN" sz="1800" dirty="0" err="1"/>
                        <a:t>MDRinE</a:t>
                      </a:r>
                      <a:endParaRPr lang="zh-CN" altLang="en-US" sz="1800" dirty="0"/>
                    </a:p>
                  </a:txBody>
                  <a:tcPr marL="72822" marR="72822" marT="36411" marB="36411" anchor="ctr" anchorCtr="1"/>
                </a:tc>
                <a:extLst>
                  <a:ext uri="{0D108BD9-81ED-4DB2-BD59-A6C34878D82A}">
                    <a16:rowId xmlns:a16="http://schemas.microsoft.com/office/drawing/2014/main" val="10002"/>
                  </a:ext>
                </a:extLst>
              </a:tr>
              <a:tr h="534062">
                <a:tc>
                  <a:txBody>
                    <a:bodyPr/>
                    <a:lstStyle/>
                    <a:p>
                      <a:pPr algn="ctr"/>
                      <a:r>
                        <a:rPr lang="en-US" altLang="zh-CN" sz="1800" dirty="0">
                          <a:solidFill>
                            <a:srgbClr val="C00000"/>
                          </a:solidFill>
                        </a:rPr>
                        <a:t>C3</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A</a:t>
                      </a:r>
                      <a:r>
                        <a:rPr lang="en-US" altLang="zh-CN" sz="1800" dirty="0">
                          <a:solidFill>
                            <a:srgbClr val="C00000"/>
                          </a:solidFill>
                          <a:sym typeface="Wingdings" panose="05000000000000000000" pitchFamily="2" charset="2"/>
                        </a:rPr>
                        <a:t>(MDR)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a:t>
                      </a:r>
                      <a:r>
                        <a:rPr lang="en-US" altLang="zh-CN" sz="1800" dirty="0">
                          <a:solidFill>
                            <a:srgbClr val="C00000"/>
                          </a:solidFill>
                        </a:rPr>
                        <a:t>, Ain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right)">
                                      <p:cBhvr>
                                        <p:cTn id="11" dur="500"/>
                                        <p:tgtEl>
                                          <p:spTgt spid="148"/>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6"/>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2000" fill="hold" grpId="1" nodeType="afterEffect">
                                  <p:stCondLst>
                                    <p:cond delay="0"/>
                                  </p:stCondLst>
                                  <p:childTnLst>
                                    <p:anim calcmode="discrete" valueType="str">
                                      <p:cBhvr>
                                        <p:cTn id="22"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wipe(down)">
                                      <p:cBhvr>
                                        <p:cTn id="26" dur="500"/>
                                        <p:tgtEl>
                                          <p:spTgt spid="163"/>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wipe(down)">
                                      <p:cBhvr>
                                        <p:cTn id="30" dur="500"/>
                                        <p:tgtEl>
                                          <p:spTgt spid="134"/>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500"/>
                                        <p:tgtEl>
                                          <p:spTgt spid="135"/>
                                        </p:tgtEl>
                                      </p:cBhvr>
                                    </p:animEffect>
                                  </p:childTnLst>
                                </p:cTn>
                              </p:par>
                            </p:childTnLst>
                          </p:cTn>
                        </p:par>
                        <p:par>
                          <p:cTn id="35" fill="hold">
                            <p:stCondLst>
                              <p:cond delay="2500"/>
                            </p:stCondLst>
                            <p:childTnLst>
                              <p:par>
                                <p:cTn id="36" presetID="22" presetClass="entr" presetSubtype="4" fill="hold" grpId="0" nodeType="after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wipe(down)">
                                      <p:cBhvr>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repeatCount="3000" fill="hold" grpId="0" nodeType="click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left)">
                                      <p:cBhvr>
                                        <p:cTn id="43" dur="500"/>
                                        <p:tgtEl>
                                          <p:spTgt spid="13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repeatCount="3000" fill="hold" grpId="0" nodeType="click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wipe(left)">
                                      <p:cBhvr>
                                        <p:cTn id="48" dur="500"/>
                                        <p:tgtEl>
                                          <p:spTgt spid="1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45"/>
                                        </p:tgtEl>
                                        <p:attrNameLst>
                                          <p:attrName>style.visibility</p:attrName>
                                        </p:attrNameLst>
                                      </p:cBhvr>
                                      <p:to>
                                        <p:strVal val="visible"/>
                                      </p:to>
                                    </p:set>
                                    <p:animEffect transition="in" filter="wipe(left)">
                                      <p:cBhvr>
                                        <p:cTn id="53" dur="500"/>
                                        <p:tgtEl>
                                          <p:spTgt spid="1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wipe(up)">
                                      <p:cBhvr>
                                        <p:cTn id="58" dur="500"/>
                                        <p:tgtEl>
                                          <p:spTgt spid="141"/>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140"/>
                                        </p:tgtEl>
                                        <p:attrNameLst>
                                          <p:attrName>style.visibility</p:attrName>
                                        </p:attrNameLst>
                                      </p:cBhvr>
                                      <p:to>
                                        <p:strVal val="visible"/>
                                      </p:to>
                                    </p:set>
                                    <p:animEffect transition="in" filter="wipe(right)">
                                      <p:cBhvr>
                                        <p:cTn id="62" dur="500"/>
                                        <p:tgtEl>
                                          <p:spTgt spid="140"/>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Effect transition="in" filter="wipe(up)">
                                      <p:cBhvr>
                                        <p:cTn id="66" dur="500"/>
                                        <p:tgtEl>
                                          <p:spTgt spid="14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wipe(left)">
                                      <p:cBhvr>
                                        <p:cTn id="71" dur="500"/>
                                        <p:tgtEl>
                                          <p:spTgt spid="13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Effect transition="in" filter="wipe(left)">
                                      <p:cBhvr>
                                        <p:cTn id="76" dur="500"/>
                                        <p:tgtEl>
                                          <p:spTgt spid="14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par>
                          <p:cTn id="81" fill="hold">
                            <p:stCondLst>
                              <p:cond delay="0"/>
                            </p:stCondLst>
                            <p:childTnLst>
                              <p:par>
                                <p:cTn id="82" presetID="35" presetClass="emph" presetSubtype="0" fill="hold" grpId="1" nodeType="afterEffect">
                                  <p:stCondLst>
                                    <p:cond delay="0"/>
                                  </p:stCondLst>
                                  <p:childTnLst>
                                    <p:anim calcmode="discrete" valueType="str">
                                      <p:cBhvr>
                                        <p:cTn id="83"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4" fill="hold">
                            <p:stCondLst>
                              <p:cond delay="1000"/>
                            </p:stCondLst>
                            <p:childTnLst>
                              <p:par>
                                <p:cTn id="85" presetID="22" presetClass="entr" presetSubtype="1" fill="hold" grpId="0" nodeType="afterEffect">
                                  <p:stCondLst>
                                    <p:cond delay="0"/>
                                  </p:stCondLst>
                                  <p:childTnLst>
                                    <p:set>
                                      <p:cBhvr>
                                        <p:cTn id="86" dur="1" fill="hold">
                                          <p:stCondLst>
                                            <p:cond delay="0"/>
                                          </p:stCondLst>
                                        </p:cTn>
                                        <p:tgtEl>
                                          <p:spTgt spid="166"/>
                                        </p:tgtEl>
                                        <p:attrNameLst>
                                          <p:attrName>style.visibility</p:attrName>
                                        </p:attrNameLst>
                                      </p:cBhvr>
                                      <p:to>
                                        <p:strVal val="visible"/>
                                      </p:to>
                                    </p:set>
                                    <p:animEffect transition="in" filter="wipe(up)">
                                      <p:cBhvr>
                                        <p:cTn id="87" dur="500"/>
                                        <p:tgtEl>
                                          <p:spTgt spid="16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46"/>
                                        </p:tgtEl>
                                        <p:attrNameLst>
                                          <p:attrName>style.visibility</p:attrName>
                                        </p:attrNameLst>
                                      </p:cBhvr>
                                      <p:to>
                                        <p:strVal val="visible"/>
                                      </p:to>
                                    </p:set>
                                    <p:animEffect transition="in" filter="wipe(left)">
                                      <p:cBhvr>
                                        <p:cTn id="92" dur="500"/>
                                        <p:tgtEl>
                                          <p:spTgt spid="14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0"/>
                                        </p:tgtEl>
                                        <p:attrNameLst>
                                          <p:attrName>style.visibility</p:attrName>
                                        </p:attrNameLst>
                                      </p:cBhvr>
                                      <p:to>
                                        <p:strVal val="visible"/>
                                      </p:to>
                                    </p:set>
                                    <p:animEffect transition="in" filter="wipe(up)">
                                      <p:cBhvr>
                                        <p:cTn id="97" dur="500"/>
                                        <p:tgtEl>
                                          <p:spTgt spid="160"/>
                                        </p:tgtEl>
                                      </p:cBhvr>
                                    </p:animEffect>
                                  </p:childTnLst>
                                </p:cTn>
                              </p:par>
                            </p:childTnLst>
                          </p:cTn>
                        </p:par>
                        <p:par>
                          <p:cTn id="98" fill="hold">
                            <p:stCondLst>
                              <p:cond delay="500"/>
                            </p:stCondLst>
                            <p:childTnLst>
                              <p:par>
                                <p:cTn id="99" presetID="22" presetClass="entr" presetSubtype="2" fill="hold" grpId="0" nodeType="afterEffect">
                                  <p:stCondLst>
                                    <p:cond delay="0"/>
                                  </p:stCondLst>
                                  <p:childTnLst>
                                    <p:set>
                                      <p:cBhvr>
                                        <p:cTn id="100" dur="1" fill="hold">
                                          <p:stCondLst>
                                            <p:cond delay="0"/>
                                          </p:stCondLst>
                                        </p:cTn>
                                        <p:tgtEl>
                                          <p:spTgt spid="161"/>
                                        </p:tgtEl>
                                        <p:attrNameLst>
                                          <p:attrName>style.visibility</p:attrName>
                                        </p:attrNameLst>
                                      </p:cBhvr>
                                      <p:to>
                                        <p:strVal val="visible"/>
                                      </p:to>
                                    </p:set>
                                    <p:animEffect transition="in" filter="wipe(right)">
                                      <p:cBhvr>
                                        <p:cTn id="101" dur="500"/>
                                        <p:tgtEl>
                                          <p:spTgt spid="161"/>
                                        </p:tgtEl>
                                      </p:cBhvr>
                                    </p:animEffect>
                                  </p:childTnLst>
                                </p:cTn>
                              </p:par>
                            </p:childTnLst>
                          </p:cTn>
                        </p:par>
                        <p:par>
                          <p:cTn id="102" fill="hold">
                            <p:stCondLst>
                              <p:cond delay="1000"/>
                            </p:stCondLst>
                            <p:childTnLst>
                              <p:par>
                                <p:cTn id="103" presetID="22" presetClass="entr" presetSubtype="1" fill="hold" grpId="0" nodeType="afterEffect">
                                  <p:stCondLst>
                                    <p:cond delay="0"/>
                                  </p:stCondLst>
                                  <p:childTnLst>
                                    <p:set>
                                      <p:cBhvr>
                                        <p:cTn id="104" dur="1" fill="hold">
                                          <p:stCondLst>
                                            <p:cond delay="0"/>
                                          </p:stCondLst>
                                        </p:cTn>
                                        <p:tgtEl>
                                          <p:spTgt spid="162"/>
                                        </p:tgtEl>
                                        <p:attrNameLst>
                                          <p:attrName>style.visibility</p:attrName>
                                        </p:attrNameLst>
                                      </p:cBhvr>
                                      <p:to>
                                        <p:strVal val="visible"/>
                                      </p:to>
                                    </p:set>
                                    <p:animEffect transition="in" filter="wipe(up)">
                                      <p:cBhvr>
                                        <p:cTn id="105" dur="500"/>
                                        <p:tgtEl>
                                          <p:spTgt spid="16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repeatCount="3000" fill="hold" grpId="0" nodeType="clickEffect">
                                  <p:stCondLst>
                                    <p:cond delay="0"/>
                                  </p:stCondLst>
                                  <p:childTnLst>
                                    <p:set>
                                      <p:cBhvr>
                                        <p:cTn id="109" dur="1" fill="hold">
                                          <p:stCondLst>
                                            <p:cond delay="0"/>
                                          </p:stCondLst>
                                        </p:cTn>
                                        <p:tgtEl>
                                          <p:spTgt spid="152"/>
                                        </p:tgtEl>
                                        <p:attrNameLst>
                                          <p:attrName>style.visibility</p:attrName>
                                        </p:attrNameLst>
                                      </p:cBhvr>
                                      <p:to>
                                        <p:strVal val="visible"/>
                                      </p:to>
                                    </p:set>
                                    <p:animEffect transition="in" filter="wipe(left)">
                                      <p:cBhvr>
                                        <p:cTn id="110" dur="500"/>
                                        <p:tgtEl>
                                          <p:spTgt spid="15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repeatCount="3000" fill="hold" grpId="0" nodeType="click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wipe(left)">
                                      <p:cBhvr>
                                        <p:cTn id="115" dur="500"/>
                                        <p:tgtEl>
                                          <p:spTgt spid="153"/>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59"/>
                                        </p:tgtEl>
                                        <p:attrNameLst>
                                          <p:attrName>style.visibility</p:attrName>
                                        </p:attrNameLst>
                                      </p:cBhvr>
                                      <p:to>
                                        <p:strVal val="visible"/>
                                      </p:to>
                                    </p:set>
                                  </p:childTnLst>
                                </p:cTn>
                              </p:par>
                            </p:childTnLst>
                          </p:cTn>
                        </p:par>
                        <p:par>
                          <p:cTn id="120" fill="hold">
                            <p:stCondLst>
                              <p:cond delay="0"/>
                            </p:stCondLst>
                            <p:childTnLst>
                              <p:par>
                                <p:cTn id="121" presetID="35" presetClass="emph" presetSubtype="0" repeatCount="2000" fill="hold" grpId="1" nodeType="afterEffect">
                                  <p:stCondLst>
                                    <p:cond delay="0"/>
                                  </p:stCondLst>
                                  <p:childTnLst>
                                    <p:anim calcmode="discrete" valueType="str">
                                      <p:cBhvr>
                                        <p:cTn id="122" dur="1000" fill="hold"/>
                                        <p:tgtEl>
                                          <p:spTgt spid="159"/>
                                        </p:tgtEl>
                                        <p:attrNameLst>
                                          <p:attrName>style.visibility</p:attrName>
                                        </p:attrNameLst>
                                      </p:cBhvr>
                                      <p:tavLst>
                                        <p:tav tm="0">
                                          <p:val>
                                            <p:strVal val="hidden"/>
                                          </p:val>
                                        </p:tav>
                                        <p:tav tm="50000">
                                          <p:val>
                                            <p:strVal val="visible"/>
                                          </p:val>
                                        </p:tav>
                                      </p:tavLst>
                                    </p:anim>
                                  </p:childTnLst>
                                </p:cTn>
                              </p:par>
                            </p:childTnLst>
                          </p:cTn>
                        </p:par>
                        <p:par>
                          <p:cTn id="123" fill="hold">
                            <p:stCondLst>
                              <p:cond delay="1000"/>
                            </p:stCondLst>
                            <p:childTnLst>
                              <p:par>
                                <p:cTn id="124" presetID="22" presetClass="entr" presetSubtype="1" fill="hold" grpId="0" nodeType="afterEffect">
                                  <p:stCondLst>
                                    <p:cond delay="0"/>
                                  </p:stCondLst>
                                  <p:childTnLst>
                                    <p:set>
                                      <p:cBhvr>
                                        <p:cTn id="125" dur="1" fill="hold">
                                          <p:stCondLst>
                                            <p:cond delay="0"/>
                                          </p:stCondLst>
                                        </p:cTn>
                                        <p:tgtEl>
                                          <p:spTgt spid="167"/>
                                        </p:tgtEl>
                                        <p:attrNameLst>
                                          <p:attrName>style.visibility</p:attrName>
                                        </p:attrNameLst>
                                      </p:cBhvr>
                                      <p:to>
                                        <p:strVal val="visible"/>
                                      </p:to>
                                    </p:set>
                                    <p:animEffect transition="in" filter="wipe(up)">
                                      <p:cBhvr>
                                        <p:cTn id="126" dur="500"/>
                                        <p:tgtEl>
                                          <p:spTgt spid="167"/>
                                        </p:tgtEl>
                                      </p:cBhvr>
                                    </p:animEffect>
                                  </p:childTnLst>
                                </p:cTn>
                              </p:par>
                            </p:childTnLst>
                          </p:cTn>
                        </p:par>
                        <p:par>
                          <p:cTn id="127" fill="hold">
                            <p:stCondLst>
                              <p:cond delay="1500"/>
                            </p:stCondLst>
                            <p:childTnLst>
                              <p:par>
                                <p:cTn id="128" presetID="22" presetClass="entr" presetSubtype="1" fill="hold" grpId="0" nodeType="afterEffect">
                                  <p:stCondLst>
                                    <p:cond delay="0"/>
                                  </p:stCondLst>
                                  <p:childTnLst>
                                    <p:set>
                                      <p:cBhvr>
                                        <p:cTn id="129" dur="1" fill="hold">
                                          <p:stCondLst>
                                            <p:cond delay="0"/>
                                          </p:stCondLst>
                                        </p:cTn>
                                        <p:tgtEl>
                                          <p:spTgt spid="168"/>
                                        </p:tgtEl>
                                        <p:attrNameLst>
                                          <p:attrName>style.visibility</p:attrName>
                                        </p:attrNameLst>
                                      </p:cBhvr>
                                      <p:to>
                                        <p:strVal val="visible"/>
                                      </p:to>
                                    </p:set>
                                    <p:animEffect transition="in" filter="wipe(up)">
                                      <p:cBhvr>
                                        <p:cTn id="130" dur="500"/>
                                        <p:tgtEl>
                                          <p:spTgt spid="168"/>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nodeType="clickEffect">
                                  <p:stCondLst>
                                    <p:cond delay="0"/>
                                  </p:stCondLst>
                                  <p:childTnLst>
                                    <p:set>
                                      <p:cBhvr>
                                        <p:cTn id="134" dur="1" fill="hold">
                                          <p:stCondLst>
                                            <p:cond delay="0"/>
                                          </p:stCondLst>
                                        </p:cTn>
                                        <p:tgtEl>
                                          <p:spTgt spid="147"/>
                                        </p:tgtEl>
                                        <p:attrNameLst>
                                          <p:attrName>style.visibility</p:attrName>
                                        </p:attrNameLst>
                                      </p:cBhvr>
                                      <p:to>
                                        <p:strVal val="visible"/>
                                      </p:to>
                                    </p:set>
                                    <p:animEffect transition="in" filter="wipe(left)">
                                      <p:cBhvr>
                                        <p:cTn id="13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7" grpId="0" animBg="1"/>
      <p:bldP spid="139" grpId="0" animBg="1"/>
      <p:bldP spid="140" grpId="0" animBg="1"/>
      <p:bldP spid="141" grpId="0" animBg="1"/>
      <p:bldP spid="142" grpId="0" animBg="1"/>
      <p:bldP spid="143" grpId="0" animBg="1"/>
      <p:bldP spid="152" grpId="0" animBg="1"/>
      <p:bldP spid="153" grpId="0" animBg="1"/>
      <p:bldP spid="156" grpId="0"/>
      <p:bldP spid="156" grpId="1"/>
      <p:bldP spid="158" grpId="0"/>
      <p:bldP spid="158" grpId="1"/>
      <p:bldP spid="159" grpId="0"/>
      <p:bldP spid="159" grpId="1"/>
      <p:bldP spid="148" grpId="0" animBg="1"/>
      <p:bldP spid="149" grpId="0" animBg="1"/>
      <p:bldP spid="160" grpId="0" animBg="1"/>
      <p:bldP spid="161" grpId="0" animBg="1"/>
      <p:bldP spid="162" grpId="0" animBg="1"/>
      <p:bldP spid="163" grpId="0" animBg="1"/>
      <p:bldP spid="166" grpId="0" animBg="1"/>
      <p:bldP spid="167" grpId="0" animBg="1"/>
      <p:bldP spid="16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圆角矩形 117"/>
          <p:cNvSpPr/>
          <p:nvPr/>
        </p:nvSpPr>
        <p:spPr>
          <a:xfrm>
            <a:off x="4856205" y="1011181"/>
            <a:ext cx="6895071" cy="5404943"/>
          </a:xfrm>
          <a:prstGeom prst="roundRect">
            <a:avLst>
              <a:gd name="adj" fmla="val 179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数据通路举例</a:t>
            </a:r>
            <a:r>
              <a:rPr lang="en-US" altLang="zh-CN" dirty="0"/>
              <a:t>---</a:t>
            </a:r>
            <a:r>
              <a:rPr lang="zh-CN" altLang="en-US" dirty="0"/>
              <a:t>执行指令周期</a:t>
            </a:r>
          </a:p>
        </p:txBody>
      </p:sp>
      <p:grpSp>
        <p:nvGrpSpPr>
          <p:cNvPr id="115" name="组合 114"/>
          <p:cNvGrpSpPr/>
          <p:nvPr/>
        </p:nvGrpSpPr>
        <p:grpSpPr>
          <a:xfrm>
            <a:off x="5049993" y="1103834"/>
            <a:ext cx="6583693" cy="5273194"/>
            <a:chOff x="3917030" y="1048341"/>
            <a:chExt cx="6583693" cy="5273194"/>
          </a:xfrm>
        </p:grpSpPr>
        <p:sp>
          <p:nvSpPr>
            <p:cNvPr id="4" name="Rectangle 129"/>
            <p:cNvSpPr>
              <a:spLocks noChangeArrowheads="1"/>
            </p:cNvSpPr>
            <p:nvPr/>
          </p:nvSpPr>
          <p:spPr bwMode="auto">
            <a:xfrm>
              <a:off x="5686753" y="1061599"/>
              <a:ext cx="4522661" cy="537472"/>
            </a:xfrm>
            <a:prstGeom prst="rect">
              <a:avLst/>
            </a:prstGeom>
            <a:solidFill>
              <a:schemeClr val="bg1"/>
            </a:solid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endParaRPr lang="en-US" altLang="zh-CN" sz="379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 name="直接箭头连接符 4"/>
            <p:cNvCxnSpPr/>
            <p:nvPr/>
          </p:nvCxnSpPr>
          <p:spPr>
            <a:xfrm>
              <a:off x="7695011" y="4560243"/>
              <a:ext cx="0" cy="3145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任意多边形: 形状 30"/>
            <p:cNvSpPr>
              <a:spLocks noChangeArrowheads="1"/>
            </p:cNvSpPr>
            <p:nvPr/>
          </p:nvSpPr>
          <p:spPr bwMode="auto">
            <a:xfrm>
              <a:off x="7458917" y="4267236"/>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8" name="任意多边形: 形状 31"/>
            <p:cNvSpPr>
              <a:spLocks noChangeArrowheads="1"/>
            </p:cNvSpPr>
            <p:nvPr/>
          </p:nvSpPr>
          <p:spPr bwMode="auto">
            <a:xfrm>
              <a:off x="7692839" y="5492332"/>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9" name="任意多边形: 形状 32"/>
            <p:cNvSpPr>
              <a:spLocks noChangeArrowheads="1"/>
            </p:cNvSpPr>
            <p:nvPr/>
          </p:nvSpPr>
          <p:spPr bwMode="auto">
            <a:xfrm>
              <a:off x="9155337" y="540522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0" name="任意多边形: 形状 33"/>
            <p:cNvSpPr>
              <a:spLocks noChangeArrowheads="1"/>
            </p:cNvSpPr>
            <p:nvPr/>
          </p:nvSpPr>
          <p:spPr bwMode="auto">
            <a:xfrm>
              <a:off x="9002937" y="4471365"/>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1" name="任意多边形: 形状 34"/>
            <p:cNvSpPr>
              <a:spLocks noChangeArrowheads="1"/>
            </p:cNvSpPr>
            <p:nvPr/>
          </p:nvSpPr>
          <p:spPr bwMode="auto">
            <a:xfrm>
              <a:off x="5616167" y="4506089"/>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R0</a:t>
              </a:r>
            </a:p>
          </p:txBody>
        </p:sp>
        <p:grpSp>
          <p:nvGrpSpPr>
            <p:cNvPr id="12" name="组合 11"/>
            <p:cNvGrpSpPr/>
            <p:nvPr/>
          </p:nvGrpSpPr>
          <p:grpSpPr>
            <a:xfrm>
              <a:off x="7493413" y="4880661"/>
              <a:ext cx="882315" cy="329784"/>
              <a:chOff x="11122587" y="4959142"/>
              <a:chExt cx="1265333" cy="472945"/>
            </a:xfrm>
          </p:grpSpPr>
          <p:sp>
            <p:nvSpPr>
              <p:cNvPr id="13" name="任意多边形: 形状 296"/>
              <p:cNvSpPr/>
              <p:nvPr/>
            </p:nvSpPr>
            <p:spPr>
              <a:xfrm rot="5400000">
                <a:off x="11525653" y="4556076"/>
                <a:ext cx="459202" cy="1265333"/>
              </a:xfrm>
              <a:custGeom>
                <a:avLst/>
                <a:gdLst>
                  <a:gd name="connsiteX0" fmla="*/ 0 w 375612"/>
                  <a:gd name="connsiteY0" fmla="*/ 0 h 683490"/>
                  <a:gd name="connsiteX1" fmla="*/ 375612 w 375612"/>
                  <a:gd name="connsiteY1" fmla="*/ 237066 h 683490"/>
                  <a:gd name="connsiteX2" fmla="*/ 375612 w 375612"/>
                  <a:gd name="connsiteY2" fmla="*/ 467975 h 683490"/>
                  <a:gd name="connsiteX3" fmla="*/ 6157 w 375612"/>
                  <a:gd name="connsiteY3" fmla="*/ 683490 h 683490"/>
                  <a:gd name="connsiteX4" fmla="*/ 6157 w 375612"/>
                  <a:gd name="connsiteY4" fmla="*/ 406400 h 683490"/>
                  <a:gd name="connsiteX5" fmla="*/ 70812 w 375612"/>
                  <a:gd name="connsiteY5" fmla="*/ 341745 h 683490"/>
                  <a:gd name="connsiteX6" fmla="*/ 9236 w 375612"/>
                  <a:gd name="connsiteY6" fmla="*/ 280169 h 683490"/>
                  <a:gd name="connsiteX7" fmla="*/ 0 w 375612"/>
                  <a:gd name="connsiteY7" fmla="*/ 0 h 68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612" h="683490">
                    <a:moveTo>
                      <a:pt x="0" y="0"/>
                    </a:moveTo>
                    <a:lnTo>
                      <a:pt x="375612" y="237066"/>
                    </a:lnTo>
                    <a:lnTo>
                      <a:pt x="375612" y="467975"/>
                    </a:lnTo>
                    <a:lnTo>
                      <a:pt x="6157" y="683490"/>
                    </a:lnTo>
                    <a:lnTo>
                      <a:pt x="6157" y="406400"/>
                    </a:lnTo>
                    <a:lnTo>
                      <a:pt x="70812" y="341745"/>
                    </a:lnTo>
                    <a:lnTo>
                      <a:pt x="9236" y="280169"/>
                    </a:lnTo>
                    <a:lnTo>
                      <a:pt x="0" y="0"/>
                    </a:lnTo>
                    <a:close/>
                  </a:path>
                </a:pathLst>
              </a:custGeom>
              <a:solidFill>
                <a:srgbClr val="FFD966"/>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dirty="0">
                  <a:solidFill>
                    <a:schemeClr val="tx1"/>
                  </a:solidFill>
                  <a:latin typeface="Segoe UI Black" panose="020B0A02040204020203" pitchFamily="34" charset="0"/>
                  <a:cs typeface="Segoe UI Black" panose="020B0A02040204020203" pitchFamily="34" charset="0"/>
                </a:endParaRPr>
              </a:p>
            </p:txBody>
          </p:sp>
          <p:sp>
            <p:nvSpPr>
              <p:cNvPr id="14" name="矩形 13"/>
              <p:cNvSpPr/>
              <p:nvPr/>
            </p:nvSpPr>
            <p:spPr>
              <a:xfrm>
                <a:off x="11380146" y="4990702"/>
                <a:ext cx="788975" cy="441385"/>
              </a:xfrm>
              <a:prstGeom prst="rect">
                <a:avLst/>
              </a:prstGeom>
            </p:spPr>
            <p:txBody>
              <a:bodyPr wrap="none">
                <a:spAutoFit/>
              </a:bodyPr>
              <a:lstStyle/>
              <a:p>
                <a:r>
                  <a:rPr lang="en-US" altLang="zh-CN" sz="1400" b="1" dirty="0">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400" b="1" dirty="0">
                  <a:latin typeface="Segoe UI Black" panose="020B0A02040204020203" pitchFamily="34" charset="0"/>
                  <a:cs typeface="Segoe UI Black" panose="020B0A02040204020203" pitchFamily="34" charset="0"/>
                </a:endParaRPr>
              </a:p>
            </p:txBody>
          </p:sp>
        </p:grpSp>
        <p:sp>
          <p:nvSpPr>
            <p:cNvPr id="15" name="任意多边形: 形状 42"/>
            <p:cNvSpPr>
              <a:spLocks noChangeArrowheads="1"/>
            </p:cNvSpPr>
            <p:nvPr/>
          </p:nvSpPr>
          <p:spPr bwMode="auto">
            <a:xfrm>
              <a:off x="4405316" y="310965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MAR</a:t>
              </a:r>
            </a:p>
          </p:txBody>
        </p:sp>
        <p:cxnSp>
          <p:nvCxnSpPr>
            <p:cNvPr id="16" name="直接箭头连接符 15"/>
            <p:cNvCxnSpPr/>
            <p:nvPr/>
          </p:nvCxnSpPr>
          <p:spPr>
            <a:xfrm>
              <a:off x="8228745" y="3975392"/>
              <a:ext cx="0" cy="899373"/>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9136287" y="3956539"/>
              <a:ext cx="0" cy="51482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9433365" y="5709139"/>
              <a:ext cx="0" cy="36965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7431693"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671217" y="1612935"/>
              <a:ext cx="0" cy="309566"/>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188960" y="1612935"/>
              <a:ext cx="0" cy="602546"/>
            </a:xfrm>
            <a:prstGeom prst="straightConnector1">
              <a:avLst/>
            </a:prstGeom>
            <a:ln w="190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9015129" y="1612935"/>
              <a:ext cx="0" cy="104457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429153" y="2331318"/>
              <a:ext cx="0" cy="29452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835553" y="2331318"/>
              <a:ext cx="0" cy="7611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448203" y="3418373"/>
              <a:ext cx="0" cy="45457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711368" y="3418373"/>
              <a:ext cx="0" cy="48360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718089" y="2673894"/>
              <a:ext cx="0" cy="42229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121813" y="4644297"/>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121813" y="5421674"/>
              <a:ext cx="496662"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359375" y="4652598"/>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359375" y="5424423"/>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9660983" y="5561253"/>
              <a:ext cx="31453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H="1">
              <a:off x="9508583" y="4627393"/>
              <a:ext cx="309666"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12445" y="4426096"/>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7453414" y="5656281"/>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7033407" y="3261214"/>
              <a:ext cx="252662"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a:off x="7999662" y="3262162"/>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410058" y="5080940"/>
              <a:ext cx="252662" cy="0"/>
            </a:xfrm>
            <a:prstGeom prst="straightConnector1">
              <a:avLst/>
            </a:prstGeom>
            <a:ln w="19050">
              <a:solidFill>
                <a:srgbClr val="0066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6879761" y="3956540"/>
              <a:ext cx="0" cy="2284085"/>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6879761" y="6240634"/>
              <a:ext cx="1056376"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35798" y="2673894"/>
              <a:ext cx="265218" cy="395723"/>
              <a:chOff x="1414125" y="2760689"/>
              <a:chExt cx="265218" cy="395723"/>
            </a:xfrm>
          </p:grpSpPr>
          <p:grpSp>
            <p:nvGrpSpPr>
              <p:cNvPr id="43" name="组合 42"/>
              <p:cNvGrpSpPr/>
              <p:nvPr/>
            </p:nvGrpSpPr>
            <p:grpSpPr>
              <a:xfrm rot="16200000">
                <a:off x="1406041" y="2883111"/>
                <a:ext cx="395723" cy="150880"/>
                <a:chOff x="1130446" y="3985261"/>
                <a:chExt cx="395723" cy="150880"/>
              </a:xfrm>
            </p:grpSpPr>
            <p:cxnSp>
              <p:nvCxnSpPr>
                <p:cNvPr id="45" name="直接连接符 44"/>
                <p:cNvCxnSpPr/>
                <p:nvPr/>
              </p:nvCxnSpPr>
              <p:spPr>
                <a:xfrm rot="5400000" flipV="1">
                  <a:off x="1328308" y="3864108"/>
                  <a:ext cx="0" cy="395723"/>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46" name="等腰三角形 45"/>
                <p:cNvSpPr/>
                <p:nvPr/>
              </p:nvSpPr>
              <p:spPr>
                <a:xfrm rot="5400000" flipH="1">
                  <a:off x="1255478" y="399019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4" name="直接连接符 43"/>
              <p:cNvCxnSpPr/>
              <p:nvPr/>
            </p:nvCxnSpPr>
            <p:spPr>
              <a:xfrm>
                <a:off x="141412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47" name="组合 46"/>
            <p:cNvGrpSpPr/>
            <p:nvPr/>
          </p:nvGrpSpPr>
          <p:grpSpPr>
            <a:xfrm flipH="1">
              <a:off x="5779850" y="4153389"/>
              <a:ext cx="266488" cy="347429"/>
              <a:chOff x="1420475" y="2808983"/>
              <a:chExt cx="266488" cy="347429"/>
            </a:xfrm>
          </p:grpSpPr>
          <p:grpSp>
            <p:nvGrpSpPr>
              <p:cNvPr id="48" name="组合 47"/>
              <p:cNvGrpSpPr/>
              <p:nvPr/>
            </p:nvGrpSpPr>
            <p:grpSpPr>
              <a:xfrm rot="16200000">
                <a:off x="1437808" y="2907258"/>
                <a:ext cx="347429" cy="150880"/>
                <a:chOff x="1130446" y="3992881"/>
                <a:chExt cx="347429" cy="150880"/>
              </a:xfrm>
            </p:grpSpPr>
            <p:cxnSp>
              <p:nvCxnSpPr>
                <p:cNvPr id="50" name="直接连接符 49"/>
                <p:cNvCxnSpPr/>
                <p:nvPr/>
              </p:nvCxnSpPr>
              <p:spPr>
                <a:xfrm rot="5400000" flipH="1" flipV="1">
                  <a:off x="1304161" y="3894605"/>
                  <a:ext cx="0" cy="347429"/>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1" name="等腰三角形 50"/>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49" name="直接连接符 48"/>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52" name="组合 51"/>
            <p:cNvGrpSpPr/>
            <p:nvPr/>
          </p:nvGrpSpPr>
          <p:grpSpPr>
            <a:xfrm flipH="1">
              <a:off x="5781983" y="4915368"/>
              <a:ext cx="266488" cy="341786"/>
              <a:chOff x="1420475" y="2807536"/>
              <a:chExt cx="266488" cy="341786"/>
            </a:xfrm>
          </p:grpSpPr>
          <p:grpSp>
            <p:nvGrpSpPr>
              <p:cNvPr id="53" name="组合 52"/>
              <p:cNvGrpSpPr/>
              <p:nvPr/>
            </p:nvGrpSpPr>
            <p:grpSpPr>
              <a:xfrm rot="16200000">
                <a:off x="1440630" y="2902989"/>
                <a:ext cx="341786" cy="150880"/>
                <a:chOff x="1137537" y="3992881"/>
                <a:chExt cx="341786" cy="150880"/>
              </a:xfrm>
            </p:grpSpPr>
            <p:cxnSp>
              <p:nvCxnSpPr>
                <p:cNvPr id="55" name="直接连接符 54"/>
                <p:cNvCxnSpPr/>
                <p:nvPr/>
              </p:nvCxnSpPr>
              <p:spPr>
                <a:xfrm rot="5400000" flipH="1" flipV="1">
                  <a:off x="1308430" y="3897427"/>
                  <a:ext cx="0" cy="341786"/>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56" name="等腰三角形 5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54" name="直接连接符 5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cxnSp>
          <p:nvCxnSpPr>
            <p:cNvPr id="57" name="直接箭头连接符 56"/>
            <p:cNvCxnSpPr/>
            <p:nvPr/>
          </p:nvCxnSpPr>
          <p:spPr>
            <a:xfrm>
              <a:off x="4888137" y="4915368"/>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4888137" y="3956539"/>
              <a:ext cx="0" cy="958829"/>
            </a:xfrm>
            <a:prstGeom prst="straightConnector1">
              <a:avLst/>
            </a:prstGeom>
            <a:ln w="19050" cap="sq">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4888137" y="4153389"/>
              <a:ext cx="967155" cy="0"/>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rot="10800000">
              <a:off x="7770742" y="3417369"/>
              <a:ext cx="272838" cy="423298"/>
              <a:chOff x="1423650" y="2733113"/>
              <a:chExt cx="272838" cy="423298"/>
            </a:xfrm>
          </p:grpSpPr>
          <p:grpSp>
            <p:nvGrpSpPr>
              <p:cNvPr id="61" name="组合 60"/>
              <p:cNvGrpSpPr/>
              <p:nvPr/>
            </p:nvGrpSpPr>
            <p:grpSpPr>
              <a:xfrm rot="16200000">
                <a:off x="1409399" y="2869322"/>
                <a:ext cx="423298" cy="150880"/>
                <a:chOff x="1130448" y="4002406"/>
                <a:chExt cx="423298" cy="150880"/>
              </a:xfrm>
            </p:grpSpPr>
            <p:cxnSp>
              <p:nvCxnSpPr>
                <p:cNvPr id="63" name="直接连接符 62"/>
                <p:cNvCxnSpPr/>
                <p:nvPr/>
              </p:nvCxnSpPr>
              <p:spPr>
                <a:xfrm rot="16200000">
                  <a:off x="1342097" y="3866196"/>
                  <a:ext cx="0" cy="42329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4" name="等腰三角形 63"/>
                <p:cNvSpPr/>
                <p:nvPr/>
              </p:nvSpPr>
              <p:spPr>
                <a:xfrm rot="5400000" flipH="1">
                  <a:off x="1255478" y="4007339"/>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62" name="直接连接符 61"/>
              <p:cNvCxnSpPr/>
              <p:nvPr/>
            </p:nvCxnSpPr>
            <p:spPr>
              <a:xfrm>
                <a:off x="1423650"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grpSp>
          <p:nvGrpSpPr>
            <p:cNvPr id="65" name="组合 64"/>
            <p:cNvGrpSpPr/>
            <p:nvPr/>
          </p:nvGrpSpPr>
          <p:grpSpPr>
            <a:xfrm rot="10800000">
              <a:off x="7787558" y="5826867"/>
              <a:ext cx="235986" cy="413758"/>
              <a:chOff x="1536083" y="2723603"/>
              <a:chExt cx="235986" cy="413758"/>
            </a:xfrm>
          </p:grpSpPr>
          <p:cxnSp>
            <p:nvCxnSpPr>
              <p:cNvPr id="66" name="直接连接符 65"/>
              <p:cNvCxnSpPr/>
              <p:nvPr/>
            </p:nvCxnSpPr>
            <p:spPr>
              <a:xfrm>
                <a:off x="16363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nvGrpSpPr>
              <p:cNvPr id="67" name="组合 66"/>
              <p:cNvGrpSpPr/>
              <p:nvPr/>
            </p:nvGrpSpPr>
            <p:grpSpPr>
              <a:xfrm rot="16200000">
                <a:off x="1404644" y="2855042"/>
                <a:ext cx="413758" cy="150880"/>
                <a:chOff x="1149498" y="3992881"/>
                <a:chExt cx="413758" cy="150880"/>
              </a:xfrm>
            </p:grpSpPr>
            <p:cxnSp>
              <p:nvCxnSpPr>
                <p:cNvPr id="68" name="直接连接符 67"/>
                <p:cNvCxnSpPr/>
                <p:nvPr/>
              </p:nvCxnSpPr>
              <p:spPr>
                <a:xfrm rot="16200000">
                  <a:off x="1356377" y="3861441"/>
                  <a:ext cx="0" cy="413758"/>
                </a:xfrm>
                <a:prstGeom prst="line">
                  <a:avLst/>
                </a:prstGeom>
                <a:noFill/>
                <a:ln w="19050" cap="sq">
                  <a:solidFill>
                    <a:srgbClr val="000000"/>
                  </a:solidFill>
                  <a:miter lim="800000"/>
                  <a:tailEnd type="none" w="med" len="med"/>
                </a:ln>
                <a:extLst>
                  <a:ext uri="{909E8E84-426E-40DD-AFC4-6F175D3DCCD1}">
                    <a14:hiddenFill xmlns:a14="http://schemas.microsoft.com/office/drawing/2010/main">
                      <a:noFill/>
                    </a14:hiddenFill>
                  </a:ext>
                </a:extLst>
              </p:spPr>
            </p:cxnSp>
            <p:sp>
              <p:nvSpPr>
                <p:cNvPr id="69" name="等腰三角形 68"/>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grpSp>
        <p:sp>
          <p:nvSpPr>
            <p:cNvPr id="70" name="文本框 69"/>
            <p:cNvSpPr txBox="1"/>
            <p:nvPr/>
          </p:nvSpPr>
          <p:spPr>
            <a:xfrm>
              <a:off x="9767182" y="4488242"/>
              <a:ext cx="574196" cy="307777"/>
            </a:xfrm>
            <a:prstGeom prst="rect">
              <a:avLst/>
            </a:prstGeom>
            <a:noFill/>
          </p:spPr>
          <p:txBody>
            <a:bodyPr wrap="none" rtlCol="0">
              <a:spAutoFit/>
            </a:bodyPr>
            <a:lstStyle/>
            <a:p>
              <a:r>
                <a:rPr lang="en-US" altLang="zh-CN" sz="1400" dirty="0" err="1"/>
                <a:t>PCin</a:t>
              </a:r>
              <a:endParaRPr lang="zh-CN" altLang="en-US" sz="1400" dirty="0"/>
            </a:p>
          </p:txBody>
        </p:sp>
        <p:sp>
          <p:nvSpPr>
            <p:cNvPr id="71" name="文本框 70"/>
            <p:cNvSpPr txBox="1"/>
            <p:nvPr/>
          </p:nvSpPr>
          <p:spPr>
            <a:xfrm>
              <a:off x="9987441" y="5405799"/>
              <a:ext cx="513282" cy="307777"/>
            </a:xfrm>
            <a:prstGeom prst="rect">
              <a:avLst/>
            </a:prstGeom>
            <a:noFill/>
          </p:spPr>
          <p:txBody>
            <a:bodyPr wrap="none" rtlCol="0">
              <a:spAutoFit/>
            </a:bodyPr>
            <a:lstStyle/>
            <a:p>
              <a:r>
                <a:rPr lang="en-US" altLang="zh-CN" sz="1400" dirty="0" err="1"/>
                <a:t>IRin</a:t>
              </a:r>
              <a:endParaRPr lang="zh-CN" altLang="en-US" sz="1400" dirty="0"/>
            </a:p>
          </p:txBody>
        </p:sp>
        <p:sp>
          <p:nvSpPr>
            <p:cNvPr id="72" name="文本框 71"/>
            <p:cNvSpPr txBox="1"/>
            <p:nvPr/>
          </p:nvSpPr>
          <p:spPr>
            <a:xfrm>
              <a:off x="7086536" y="5859301"/>
              <a:ext cx="724026" cy="307777"/>
            </a:xfrm>
            <a:prstGeom prst="rect">
              <a:avLst/>
            </a:prstGeom>
            <a:noFill/>
          </p:spPr>
          <p:txBody>
            <a:bodyPr wrap="square" rtlCol="0">
              <a:spAutoFit/>
            </a:bodyPr>
            <a:lstStyle/>
            <a:p>
              <a:r>
                <a:rPr lang="en-US" altLang="zh-CN" sz="1400" dirty="0" err="1"/>
                <a:t>ACout</a:t>
              </a:r>
              <a:endParaRPr lang="zh-CN" altLang="en-US" sz="1400" dirty="0"/>
            </a:p>
          </p:txBody>
        </p:sp>
        <p:sp>
          <p:nvSpPr>
            <p:cNvPr id="73" name="文本框 72"/>
            <p:cNvSpPr txBox="1"/>
            <p:nvPr/>
          </p:nvSpPr>
          <p:spPr>
            <a:xfrm>
              <a:off x="6906220" y="5474348"/>
              <a:ext cx="587661" cy="307777"/>
            </a:xfrm>
            <a:prstGeom prst="rect">
              <a:avLst/>
            </a:prstGeom>
            <a:noFill/>
          </p:spPr>
          <p:txBody>
            <a:bodyPr wrap="none" rtlCol="0">
              <a:spAutoFit/>
            </a:bodyPr>
            <a:lstStyle/>
            <a:p>
              <a:r>
                <a:rPr lang="en-US" altLang="zh-CN" sz="1400" dirty="0" err="1"/>
                <a:t>ACin</a:t>
              </a:r>
              <a:endParaRPr lang="zh-CN" altLang="en-US" sz="1400" dirty="0"/>
            </a:p>
          </p:txBody>
        </p:sp>
        <p:sp>
          <p:nvSpPr>
            <p:cNvPr id="74" name="文本框 73"/>
            <p:cNvSpPr txBox="1"/>
            <p:nvPr/>
          </p:nvSpPr>
          <p:spPr>
            <a:xfrm>
              <a:off x="6934795" y="4923516"/>
              <a:ext cx="542136" cy="307777"/>
            </a:xfrm>
            <a:prstGeom prst="rect">
              <a:avLst/>
            </a:prstGeom>
            <a:noFill/>
          </p:spPr>
          <p:txBody>
            <a:bodyPr wrap="none" rtlCol="0">
              <a:spAutoFit/>
            </a:bodyPr>
            <a:lstStyle/>
            <a:p>
              <a:r>
                <a:rPr lang="en-US" altLang="zh-CN" sz="1400" dirty="0"/>
                <a:t>Add</a:t>
              </a:r>
              <a:endParaRPr lang="zh-CN" altLang="en-US" sz="1400" dirty="0"/>
            </a:p>
          </p:txBody>
        </p:sp>
        <p:sp>
          <p:nvSpPr>
            <p:cNvPr id="75" name="文本框 74"/>
            <p:cNvSpPr txBox="1"/>
            <p:nvPr/>
          </p:nvSpPr>
          <p:spPr>
            <a:xfrm>
              <a:off x="6823642" y="4268430"/>
              <a:ext cx="470000" cy="307777"/>
            </a:xfrm>
            <a:prstGeom prst="rect">
              <a:avLst/>
            </a:prstGeom>
            <a:noFill/>
          </p:spPr>
          <p:txBody>
            <a:bodyPr wrap="none" rtlCol="0">
              <a:spAutoFit/>
            </a:bodyPr>
            <a:lstStyle/>
            <a:p>
              <a:r>
                <a:rPr lang="en-US" altLang="zh-CN" sz="1400" dirty="0"/>
                <a:t>Ain</a:t>
              </a:r>
              <a:endParaRPr lang="zh-CN" altLang="en-US" sz="1400" dirty="0"/>
            </a:p>
          </p:txBody>
        </p:sp>
        <p:sp>
          <p:nvSpPr>
            <p:cNvPr id="76" name="文本框 75"/>
            <p:cNvSpPr txBox="1"/>
            <p:nvPr/>
          </p:nvSpPr>
          <p:spPr>
            <a:xfrm>
              <a:off x="5993765" y="4190254"/>
              <a:ext cx="699230" cy="307777"/>
            </a:xfrm>
            <a:prstGeom prst="rect">
              <a:avLst/>
            </a:prstGeom>
            <a:noFill/>
          </p:spPr>
          <p:txBody>
            <a:bodyPr wrap="none" rtlCol="0">
              <a:spAutoFit/>
            </a:bodyPr>
            <a:lstStyle/>
            <a:p>
              <a:r>
                <a:rPr lang="en-US" altLang="zh-CN" sz="1400" dirty="0"/>
                <a:t>R0out</a:t>
              </a:r>
              <a:endParaRPr lang="zh-CN" altLang="en-US" sz="1400" dirty="0"/>
            </a:p>
          </p:txBody>
        </p:sp>
        <p:sp>
          <p:nvSpPr>
            <p:cNvPr id="77" name="文本框 76"/>
            <p:cNvSpPr txBox="1"/>
            <p:nvPr/>
          </p:nvSpPr>
          <p:spPr>
            <a:xfrm>
              <a:off x="5993495" y="4935462"/>
              <a:ext cx="699230" cy="307777"/>
            </a:xfrm>
            <a:prstGeom prst="rect">
              <a:avLst/>
            </a:prstGeom>
            <a:noFill/>
          </p:spPr>
          <p:txBody>
            <a:bodyPr wrap="none" rtlCol="0">
              <a:spAutoFit/>
            </a:bodyPr>
            <a:lstStyle/>
            <a:p>
              <a:r>
                <a:rPr lang="en-US" altLang="zh-CN" sz="1400" dirty="0"/>
                <a:t>R1out</a:t>
              </a:r>
              <a:endParaRPr lang="zh-CN" altLang="en-US" sz="1400" dirty="0"/>
            </a:p>
          </p:txBody>
        </p:sp>
        <p:sp>
          <p:nvSpPr>
            <p:cNvPr id="78" name="文本框 77"/>
            <p:cNvSpPr txBox="1"/>
            <p:nvPr/>
          </p:nvSpPr>
          <p:spPr>
            <a:xfrm>
              <a:off x="4854002" y="5271391"/>
              <a:ext cx="566181" cy="307777"/>
            </a:xfrm>
            <a:prstGeom prst="rect">
              <a:avLst/>
            </a:prstGeom>
            <a:noFill/>
          </p:spPr>
          <p:txBody>
            <a:bodyPr wrap="none" rtlCol="0">
              <a:spAutoFit/>
            </a:bodyPr>
            <a:lstStyle/>
            <a:p>
              <a:r>
                <a:rPr lang="en-US" altLang="zh-CN" sz="1400" dirty="0"/>
                <a:t>R1in</a:t>
              </a:r>
              <a:endParaRPr lang="zh-CN" altLang="en-US" sz="1400" dirty="0"/>
            </a:p>
          </p:txBody>
        </p:sp>
        <p:sp>
          <p:nvSpPr>
            <p:cNvPr id="79" name="文本框 78"/>
            <p:cNvSpPr txBox="1"/>
            <p:nvPr/>
          </p:nvSpPr>
          <p:spPr>
            <a:xfrm>
              <a:off x="4854991" y="4493703"/>
              <a:ext cx="566181" cy="307777"/>
            </a:xfrm>
            <a:prstGeom prst="rect">
              <a:avLst/>
            </a:prstGeom>
            <a:noFill/>
          </p:spPr>
          <p:txBody>
            <a:bodyPr wrap="none" rtlCol="0">
              <a:spAutoFit/>
            </a:bodyPr>
            <a:lstStyle/>
            <a:p>
              <a:r>
                <a:rPr lang="en-US" altLang="zh-CN" sz="1400" dirty="0"/>
                <a:t>R0in</a:t>
              </a:r>
              <a:endParaRPr lang="zh-CN" altLang="en-US" sz="1400" dirty="0"/>
            </a:p>
          </p:txBody>
        </p:sp>
        <p:sp>
          <p:nvSpPr>
            <p:cNvPr id="80" name="文本框 79"/>
            <p:cNvSpPr txBox="1"/>
            <p:nvPr/>
          </p:nvSpPr>
          <p:spPr>
            <a:xfrm>
              <a:off x="5295466" y="3098221"/>
              <a:ext cx="761747" cy="307777"/>
            </a:xfrm>
            <a:prstGeom prst="rect">
              <a:avLst/>
            </a:prstGeom>
            <a:noFill/>
          </p:spPr>
          <p:txBody>
            <a:bodyPr wrap="none" rtlCol="0">
              <a:spAutoFit/>
            </a:bodyPr>
            <a:lstStyle/>
            <a:p>
              <a:r>
                <a:rPr lang="en-US" altLang="zh-CN" sz="1400" dirty="0" err="1"/>
                <a:t>MARin</a:t>
              </a:r>
              <a:endParaRPr lang="zh-CN" altLang="en-US" sz="1400" dirty="0"/>
            </a:p>
          </p:txBody>
        </p:sp>
        <p:sp>
          <p:nvSpPr>
            <p:cNvPr id="81" name="文本框 80"/>
            <p:cNvSpPr txBox="1"/>
            <p:nvPr/>
          </p:nvSpPr>
          <p:spPr>
            <a:xfrm>
              <a:off x="6231821" y="3115713"/>
              <a:ext cx="771365" cy="307777"/>
            </a:xfrm>
            <a:prstGeom prst="rect">
              <a:avLst/>
            </a:prstGeom>
            <a:noFill/>
          </p:spPr>
          <p:txBody>
            <a:bodyPr wrap="none" rtlCol="0">
              <a:spAutoFit/>
            </a:bodyPr>
            <a:lstStyle/>
            <a:p>
              <a:r>
                <a:rPr lang="en-US" altLang="zh-CN" sz="1400" dirty="0" err="1"/>
                <a:t>MDRin</a:t>
              </a:r>
              <a:endParaRPr lang="zh-CN" altLang="en-US" sz="1400" dirty="0"/>
            </a:p>
          </p:txBody>
        </p:sp>
        <p:sp>
          <p:nvSpPr>
            <p:cNvPr id="82" name="文本框 81"/>
            <p:cNvSpPr txBox="1"/>
            <p:nvPr/>
          </p:nvSpPr>
          <p:spPr>
            <a:xfrm>
              <a:off x="6241987" y="2734817"/>
              <a:ext cx="998158" cy="307777"/>
            </a:xfrm>
            <a:prstGeom prst="rect">
              <a:avLst/>
            </a:prstGeom>
            <a:noFill/>
          </p:spPr>
          <p:txBody>
            <a:bodyPr wrap="none" rtlCol="0">
              <a:spAutoFit/>
            </a:bodyPr>
            <a:lstStyle/>
            <a:p>
              <a:r>
                <a:rPr lang="en-US" altLang="zh-CN" sz="1400" dirty="0" err="1"/>
                <a:t>MDRoutE</a:t>
              </a:r>
              <a:endParaRPr lang="zh-CN" altLang="en-US" sz="1400" dirty="0"/>
            </a:p>
          </p:txBody>
        </p:sp>
        <p:sp>
          <p:nvSpPr>
            <p:cNvPr id="83" name="文本框 82"/>
            <p:cNvSpPr txBox="1"/>
            <p:nvPr/>
          </p:nvSpPr>
          <p:spPr>
            <a:xfrm>
              <a:off x="8101262" y="3448629"/>
              <a:ext cx="898772" cy="307777"/>
            </a:xfrm>
            <a:prstGeom prst="rect">
              <a:avLst/>
            </a:prstGeom>
            <a:noFill/>
          </p:spPr>
          <p:txBody>
            <a:bodyPr wrap="none" rtlCol="0">
              <a:spAutoFit/>
            </a:bodyPr>
            <a:lstStyle/>
            <a:p>
              <a:r>
                <a:rPr lang="en-US" altLang="zh-CN" sz="1400" dirty="0" err="1"/>
                <a:t>MDRout</a:t>
              </a:r>
              <a:endParaRPr lang="zh-CN" altLang="en-US" sz="1400" dirty="0"/>
            </a:p>
          </p:txBody>
        </p:sp>
        <p:sp>
          <p:nvSpPr>
            <p:cNvPr id="84" name="文本框 83"/>
            <p:cNvSpPr txBox="1"/>
            <p:nvPr/>
          </p:nvSpPr>
          <p:spPr>
            <a:xfrm>
              <a:off x="8327246" y="3115566"/>
              <a:ext cx="870751" cy="307777"/>
            </a:xfrm>
            <a:prstGeom prst="rect">
              <a:avLst/>
            </a:prstGeom>
            <a:noFill/>
          </p:spPr>
          <p:txBody>
            <a:bodyPr wrap="none" rtlCol="0">
              <a:spAutoFit/>
            </a:bodyPr>
            <a:lstStyle/>
            <a:p>
              <a:r>
                <a:rPr lang="en-US" altLang="zh-CN" sz="1400" dirty="0" err="1"/>
                <a:t>MDRinE</a:t>
              </a:r>
              <a:endParaRPr lang="zh-CN" altLang="en-US" sz="1400" dirty="0"/>
            </a:p>
          </p:txBody>
        </p:sp>
        <p:sp>
          <p:nvSpPr>
            <p:cNvPr id="85" name="文本框 84"/>
            <p:cNvSpPr txBox="1"/>
            <p:nvPr/>
          </p:nvSpPr>
          <p:spPr>
            <a:xfrm>
              <a:off x="9754140" y="1648502"/>
              <a:ext cx="428322" cy="307777"/>
            </a:xfrm>
            <a:prstGeom prst="rect">
              <a:avLst/>
            </a:prstGeom>
            <a:noFill/>
          </p:spPr>
          <p:txBody>
            <a:bodyPr wrap="none" rtlCol="0">
              <a:spAutoFit/>
            </a:bodyPr>
            <a:lstStyle/>
            <a:p>
              <a:r>
                <a:rPr lang="en-US" altLang="zh-CN" sz="1400" b="1" dirty="0"/>
                <a:t>CB</a:t>
              </a:r>
              <a:endParaRPr lang="zh-CN" altLang="en-US" sz="1400" b="1" dirty="0"/>
            </a:p>
          </p:txBody>
        </p:sp>
        <p:sp>
          <p:nvSpPr>
            <p:cNvPr id="86" name="文本框 85"/>
            <p:cNvSpPr txBox="1"/>
            <p:nvPr/>
          </p:nvSpPr>
          <p:spPr>
            <a:xfrm>
              <a:off x="9754140" y="1979738"/>
              <a:ext cx="450764" cy="307777"/>
            </a:xfrm>
            <a:prstGeom prst="rect">
              <a:avLst/>
            </a:prstGeom>
            <a:noFill/>
          </p:spPr>
          <p:txBody>
            <a:bodyPr wrap="none" rtlCol="0">
              <a:spAutoFit/>
            </a:bodyPr>
            <a:lstStyle/>
            <a:p>
              <a:r>
                <a:rPr lang="en-US" altLang="zh-CN" sz="1400" b="1" dirty="0"/>
                <a:t>DB</a:t>
              </a:r>
              <a:endParaRPr lang="zh-CN" altLang="en-US" sz="1400" b="1" dirty="0"/>
            </a:p>
          </p:txBody>
        </p:sp>
        <p:sp>
          <p:nvSpPr>
            <p:cNvPr id="87" name="文本框 86"/>
            <p:cNvSpPr txBox="1"/>
            <p:nvPr/>
          </p:nvSpPr>
          <p:spPr>
            <a:xfrm>
              <a:off x="9754140" y="2318062"/>
              <a:ext cx="442750" cy="307777"/>
            </a:xfrm>
            <a:prstGeom prst="rect">
              <a:avLst/>
            </a:prstGeom>
            <a:noFill/>
          </p:spPr>
          <p:txBody>
            <a:bodyPr wrap="none" rtlCol="0">
              <a:spAutoFit/>
            </a:bodyPr>
            <a:lstStyle/>
            <a:p>
              <a:r>
                <a:rPr lang="en-US" altLang="zh-CN" sz="1400" b="1" dirty="0"/>
                <a:t>AB</a:t>
              </a:r>
              <a:endParaRPr lang="zh-CN" altLang="en-US" sz="1400" b="1" dirty="0"/>
            </a:p>
          </p:txBody>
        </p:sp>
        <p:sp>
          <p:nvSpPr>
            <p:cNvPr id="88" name="文本框 87"/>
            <p:cNvSpPr txBox="1"/>
            <p:nvPr/>
          </p:nvSpPr>
          <p:spPr>
            <a:xfrm>
              <a:off x="9299583" y="4949377"/>
              <a:ext cx="654346" cy="307777"/>
            </a:xfrm>
            <a:prstGeom prst="rect">
              <a:avLst/>
            </a:prstGeom>
            <a:noFill/>
          </p:spPr>
          <p:txBody>
            <a:bodyPr wrap="none" rtlCol="0">
              <a:spAutoFit/>
            </a:bodyPr>
            <a:lstStyle/>
            <a:p>
              <a:r>
                <a:rPr lang="en-US" altLang="zh-CN" sz="1400" dirty="0"/>
                <a:t>PC+1</a:t>
              </a:r>
              <a:endParaRPr lang="zh-CN" altLang="en-US" sz="1400" dirty="0"/>
            </a:p>
          </p:txBody>
        </p:sp>
        <p:cxnSp>
          <p:nvCxnSpPr>
            <p:cNvPr id="89" name="直接箭头连接符 88"/>
            <p:cNvCxnSpPr/>
            <p:nvPr/>
          </p:nvCxnSpPr>
          <p:spPr>
            <a:xfrm flipV="1">
              <a:off x="9262317" y="4797492"/>
              <a:ext cx="0" cy="30109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直接箭头连接符 89"/>
            <p:cNvCxnSpPr/>
            <p:nvPr/>
          </p:nvCxnSpPr>
          <p:spPr>
            <a:xfrm flipV="1">
              <a:off x="8857791" y="3994972"/>
              <a:ext cx="0" cy="1574532"/>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857791" y="5581861"/>
              <a:ext cx="29754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flipH="1">
              <a:off x="9317367" y="3956539"/>
              <a:ext cx="266489" cy="488940"/>
              <a:chOff x="1420475" y="2677983"/>
              <a:chExt cx="266489" cy="488940"/>
            </a:xfrm>
          </p:grpSpPr>
          <p:grpSp>
            <p:nvGrpSpPr>
              <p:cNvPr id="93" name="组合 92"/>
              <p:cNvGrpSpPr/>
              <p:nvPr/>
            </p:nvGrpSpPr>
            <p:grpSpPr>
              <a:xfrm rot="16200000">
                <a:off x="1367054" y="2847013"/>
                <a:ext cx="488940" cy="150880"/>
                <a:chOff x="1119937" y="3992881"/>
                <a:chExt cx="488940" cy="150880"/>
              </a:xfrm>
            </p:grpSpPr>
            <p:cxnSp>
              <p:nvCxnSpPr>
                <p:cNvPr id="95" name="直接连接符 94"/>
                <p:cNvCxnSpPr/>
                <p:nvPr/>
              </p:nvCxnSpPr>
              <p:spPr>
                <a:xfrm rot="5400000" flipH="1" flipV="1">
                  <a:off x="1364407" y="3823851"/>
                  <a:ext cx="0" cy="488940"/>
                </a:xfrm>
                <a:prstGeom prst="line">
                  <a:avLst/>
                </a:prstGeom>
                <a:noFill/>
                <a:ln w="19050" cap="sq">
                  <a:solidFill>
                    <a:srgbClr val="000000"/>
                  </a:solidFill>
                  <a:miter lim="800000"/>
                  <a:tailEnd type="none" w="lg" len="lg"/>
                </a:ln>
                <a:extLst>
                  <a:ext uri="{909E8E84-426E-40DD-AFC4-6F175D3DCCD1}">
                    <a14:hiddenFill xmlns:a14="http://schemas.microsoft.com/office/drawing/2010/main">
                      <a:noFill/>
                    </a14:hiddenFill>
                  </a:ext>
                </a:extLst>
              </p:spPr>
            </p:cxnSp>
            <p:sp>
              <p:nvSpPr>
                <p:cNvPr id="96" name="等腰三角形 95"/>
                <p:cNvSpPr/>
                <p:nvPr/>
              </p:nvSpPr>
              <p:spPr>
                <a:xfrm rot="5400000" flipH="1">
                  <a:off x="1255478" y="3997814"/>
                  <a:ext cx="150880" cy="141013"/>
                </a:xfrm>
                <a:prstGeom prst="triangle">
                  <a:avLst/>
                </a:prstGeom>
                <a:solidFill>
                  <a:schemeClr val="accent4">
                    <a:lumMod val="60000"/>
                    <a:lumOff val="40000"/>
                  </a:schemeClr>
                </a:solidFill>
                <a:ln w="19050">
                  <a:solidFill>
                    <a:srgbClr val="000000"/>
                  </a:solidFill>
                  <a:round/>
                  <a:tailEnd type="triangle" w="lg" len="lg"/>
                </a:ln>
              </p:spPr>
              <p:txBody>
                <a:bodyPr vert="horz" wrap="square" lIns="86699" tIns="43349" rIns="86699" bIns="43349" numCol="1" anchor="t" anchorCtr="0" compatLnSpc="1"/>
                <a:lstStyle/>
                <a:p>
                  <a:endParaRPr lang="zh-CN" altLang="en-US" sz="3790">
                    <a:solidFill>
                      <a:schemeClr val="bg2">
                        <a:lumMod val="75000"/>
                      </a:schemeClr>
                    </a:solidFill>
                    <a:latin typeface="Segoe UI Black" panose="020B0A02040204020203" pitchFamily="34" charset="0"/>
                    <a:cs typeface="Segoe UI Black" panose="020B0A02040204020203" pitchFamily="34" charset="0"/>
                  </a:endParaRPr>
                </a:p>
              </p:txBody>
            </p:sp>
          </p:grpSp>
          <p:cxnSp>
            <p:nvCxnSpPr>
              <p:cNvPr id="94" name="直接连接符 93"/>
              <p:cNvCxnSpPr/>
              <p:nvPr/>
            </p:nvCxnSpPr>
            <p:spPr>
              <a:xfrm>
                <a:off x="1420475" y="2963223"/>
                <a:ext cx="135694" cy="0"/>
              </a:xfrm>
              <a:prstGeom prst="line">
                <a:avLst/>
              </a:prstGeom>
              <a:noFill/>
              <a:ln w="19050" cap="sq">
                <a:solidFill>
                  <a:srgbClr val="0066FF"/>
                </a:solidFill>
                <a:miter lim="800000"/>
                <a:tailEnd type="none" w="lg" len="lg"/>
              </a:ln>
              <a:extLst>
                <a:ext uri="{909E8E84-426E-40DD-AFC4-6F175D3DCCD1}">
                  <a14:hiddenFill xmlns:a14="http://schemas.microsoft.com/office/drawing/2010/main">
                    <a:noFill/>
                  </a14:hiddenFill>
                </a:ext>
              </a:extLst>
            </p:spPr>
          </p:cxnSp>
        </p:grpSp>
        <p:sp>
          <p:nvSpPr>
            <p:cNvPr id="97" name="文本框 96"/>
            <p:cNvSpPr txBox="1"/>
            <p:nvPr/>
          </p:nvSpPr>
          <p:spPr>
            <a:xfrm>
              <a:off x="9570546" y="4097172"/>
              <a:ext cx="837509" cy="307777"/>
            </a:xfrm>
            <a:prstGeom prst="rect">
              <a:avLst/>
            </a:prstGeom>
            <a:noFill/>
          </p:spPr>
          <p:txBody>
            <a:bodyPr wrap="square" rtlCol="0">
              <a:spAutoFit/>
            </a:bodyPr>
            <a:lstStyle/>
            <a:p>
              <a:r>
                <a:rPr lang="en-US" altLang="zh-CN" sz="1400" dirty="0" err="1"/>
                <a:t>PCout</a:t>
              </a:r>
              <a:endParaRPr lang="zh-CN" altLang="en-US" sz="1400" dirty="0"/>
            </a:p>
          </p:txBody>
        </p:sp>
        <p:sp>
          <p:nvSpPr>
            <p:cNvPr id="98" name="文本框 97"/>
            <p:cNvSpPr txBox="1"/>
            <p:nvPr/>
          </p:nvSpPr>
          <p:spPr>
            <a:xfrm>
              <a:off x="9468248" y="3515870"/>
              <a:ext cx="800219" cy="338554"/>
            </a:xfrm>
            <a:prstGeom prst="rect">
              <a:avLst/>
            </a:prstGeom>
            <a:noFill/>
          </p:spPr>
          <p:txBody>
            <a:bodyPr wrap="none" rtlCol="0">
              <a:spAutoFit/>
            </a:bodyPr>
            <a:lstStyle/>
            <a:p>
              <a:r>
                <a:rPr lang="zh-CN" altLang="en-US" sz="1600" b="1" dirty="0"/>
                <a:t>内总线</a:t>
              </a:r>
            </a:p>
          </p:txBody>
        </p:sp>
        <p:sp>
          <p:nvSpPr>
            <p:cNvPr id="99" name="文本框 98"/>
            <p:cNvSpPr txBox="1"/>
            <p:nvPr/>
          </p:nvSpPr>
          <p:spPr>
            <a:xfrm>
              <a:off x="8787873" y="6013758"/>
              <a:ext cx="1441420" cy="307777"/>
            </a:xfrm>
            <a:prstGeom prst="rect">
              <a:avLst/>
            </a:prstGeom>
            <a:noFill/>
          </p:spPr>
          <p:txBody>
            <a:bodyPr wrap="none" rtlCol="0">
              <a:spAutoFit/>
            </a:bodyPr>
            <a:lstStyle/>
            <a:p>
              <a:r>
                <a:rPr lang="zh-CN" altLang="en-US" sz="1400" b="1" dirty="0"/>
                <a:t>至指令译码部件</a:t>
              </a:r>
            </a:p>
          </p:txBody>
        </p:sp>
        <p:grpSp>
          <p:nvGrpSpPr>
            <p:cNvPr id="100" name="组合 99"/>
            <p:cNvGrpSpPr/>
            <p:nvPr/>
          </p:nvGrpSpPr>
          <p:grpSpPr>
            <a:xfrm>
              <a:off x="6289848" y="1332620"/>
              <a:ext cx="3052045" cy="307777"/>
              <a:chOff x="5783211" y="1480904"/>
              <a:chExt cx="3052045" cy="307777"/>
            </a:xfrm>
          </p:grpSpPr>
          <p:sp>
            <p:nvSpPr>
              <p:cNvPr id="101" name="文本框 100"/>
              <p:cNvSpPr txBox="1"/>
              <p:nvPr/>
            </p:nvSpPr>
            <p:spPr>
              <a:xfrm>
                <a:off x="5783211" y="1480904"/>
                <a:ext cx="747320" cy="307777"/>
              </a:xfrm>
              <a:prstGeom prst="rect">
                <a:avLst/>
              </a:prstGeom>
              <a:noFill/>
            </p:spPr>
            <p:txBody>
              <a:bodyPr wrap="none" rtlCol="0">
                <a:spAutoFit/>
              </a:bodyPr>
              <a:lstStyle/>
              <a:p>
                <a:r>
                  <a:rPr lang="en-US" altLang="zh-CN" sz="1400" dirty="0" err="1">
                    <a:solidFill>
                      <a:schemeClr val="bg2">
                        <a:lumMod val="25000"/>
                      </a:schemeClr>
                    </a:solidFill>
                  </a:rPr>
                  <a:t>MemR</a:t>
                </a:r>
                <a:endParaRPr lang="zh-CN" altLang="en-US" sz="1400" dirty="0">
                  <a:solidFill>
                    <a:schemeClr val="bg2">
                      <a:lumMod val="25000"/>
                    </a:schemeClr>
                  </a:solidFill>
                </a:endParaRPr>
              </a:p>
            </p:txBody>
          </p:sp>
          <p:sp>
            <p:nvSpPr>
              <p:cNvPr id="102" name="文本框 101"/>
              <p:cNvSpPr txBox="1"/>
              <p:nvPr/>
            </p:nvSpPr>
            <p:spPr>
              <a:xfrm>
                <a:off x="6560049" y="1480904"/>
                <a:ext cx="813043" cy="307777"/>
              </a:xfrm>
              <a:prstGeom prst="rect">
                <a:avLst/>
              </a:prstGeom>
              <a:noFill/>
            </p:spPr>
            <p:txBody>
              <a:bodyPr wrap="none" rtlCol="0">
                <a:spAutoFit/>
              </a:bodyPr>
              <a:lstStyle/>
              <a:p>
                <a:r>
                  <a:rPr lang="en-US" altLang="zh-CN" sz="1400" dirty="0" err="1">
                    <a:solidFill>
                      <a:schemeClr val="bg2">
                        <a:lumMod val="25000"/>
                      </a:schemeClr>
                    </a:solidFill>
                  </a:rPr>
                  <a:t>MemW</a:t>
                </a:r>
                <a:endParaRPr lang="zh-CN" altLang="en-US" sz="1400" dirty="0">
                  <a:solidFill>
                    <a:schemeClr val="bg2">
                      <a:lumMod val="25000"/>
                    </a:schemeClr>
                  </a:solidFill>
                </a:endParaRPr>
              </a:p>
            </p:txBody>
          </p:sp>
          <p:sp>
            <p:nvSpPr>
              <p:cNvPr id="103" name="文本框 102"/>
              <p:cNvSpPr txBox="1"/>
              <p:nvPr/>
            </p:nvSpPr>
            <p:spPr>
              <a:xfrm>
                <a:off x="7423870" y="1480904"/>
                <a:ext cx="587020" cy="307777"/>
              </a:xfrm>
              <a:prstGeom prst="rect">
                <a:avLst/>
              </a:prstGeom>
              <a:noFill/>
            </p:spPr>
            <p:txBody>
              <a:bodyPr wrap="none" rtlCol="0">
                <a:spAutoFit/>
              </a:bodyPr>
              <a:lstStyle/>
              <a:p>
                <a:r>
                  <a:rPr lang="en-US" altLang="zh-CN" sz="1400" dirty="0">
                    <a:solidFill>
                      <a:schemeClr val="bg2">
                        <a:lumMod val="25000"/>
                      </a:schemeClr>
                    </a:solidFill>
                  </a:rPr>
                  <a:t>Data</a:t>
                </a:r>
                <a:endParaRPr lang="zh-CN" altLang="en-US" sz="1400" dirty="0">
                  <a:solidFill>
                    <a:schemeClr val="bg2">
                      <a:lumMod val="25000"/>
                    </a:schemeClr>
                  </a:solidFill>
                </a:endParaRPr>
              </a:p>
            </p:txBody>
          </p:sp>
          <p:sp>
            <p:nvSpPr>
              <p:cNvPr id="104" name="文本框 103"/>
              <p:cNvSpPr txBox="1"/>
              <p:nvPr/>
            </p:nvSpPr>
            <p:spPr>
              <a:xfrm>
                <a:off x="8224191" y="1480904"/>
                <a:ext cx="611065" cy="307777"/>
              </a:xfrm>
              <a:prstGeom prst="rect">
                <a:avLst/>
              </a:prstGeom>
              <a:noFill/>
            </p:spPr>
            <p:txBody>
              <a:bodyPr wrap="none" rtlCol="0">
                <a:spAutoFit/>
              </a:bodyPr>
              <a:lstStyle/>
              <a:p>
                <a:r>
                  <a:rPr lang="en-US" altLang="zh-CN" sz="1400" dirty="0" err="1">
                    <a:solidFill>
                      <a:schemeClr val="bg2">
                        <a:lumMod val="25000"/>
                      </a:schemeClr>
                    </a:solidFill>
                  </a:rPr>
                  <a:t>Addr</a:t>
                </a:r>
                <a:endParaRPr lang="zh-CN" altLang="en-US" sz="1400" dirty="0">
                  <a:solidFill>
                    <a:schemeClr val="bg2">
                      <a:lumMod val="25000"/>
                    </a:schemeClr>
                  </a:solidFill>
                </a:endParaRPr>
              </a:p>
            </p:txBody>
          </p:sp>
        </p:grpSp>
        <p:sp>
          <p:nvSpPr>
            <p:cNvPr id="105" name="矩形 104"/>
            <p:cNvSpPr/>
            <p:nvPr/>
          </p:nvSpPr>
          <p:spPr>
            <a:xfrm>
              <a:off x="7437486" y="1048341"/>
              <a:ext cx="1172116" cy="338554"/>
            </a:xfrm>
            <a:prstGeom prst="rect">
              <a:avLst/>
            </a:prstGeom>
          </p:spPr>
          <p:txBody>
            <a:bodyPr wrap="none">
              <a:spAutoFit/>
            </a:bodyPr>
            <a:lstStyle/>
            <a:p>
              <a:pPr algn="ctr" defTabSz="866775" eaLnBrk="0" fontAlgn="base" hangingPunct="0">
                <a:spcBef>
                  <a:spcPct val="0"/>
                </a:spcBef>
                <a:spcAft>
                  <a:spcPct val="0"/>
                </a:spcAft>
              </a:pPr>
              <a:r>
                <a:rPr lang="zh-CN" altLang="en-US" sz="16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存储器</a:t>
              </a:r>
              <a:r>
                <a:rPr lang="en-US" altLang="zh-CN" sz="1600" b="1" dirty="0">
                  <a:solidFill>
                    <a:schemeClr val="bg2">
                      <a:lumMod val="25000"/>
                    </a:schemeClr>
                  </a:solidFill>
                  <a:latin typeface="+mj-ea"/>
                  <a:ea typeface="+mj-ea"/>
                  <a:cs typeface="Segoe UI Black" panose="020B0A02040204020203" pitchFamily="34" charset="0"/>
                </a:rPr>
                <a:t>(M)</a:t>
              </a:r>
              <a:endParaRPr lang="en-US" altLang="zh-CN" sz="4000" b="1" dirty="0">
                <a:solidFill>
                  <a:schemeClr val="bg2">
                    <a:lumMod val="25000"/>
                  </a:schemeClr>
                </a:solidFill>
                <a:latin typeface="+mj-ea"/>
                <a:ea typeface="+mj-ea"/>
                <a:cs typeface="Segoe UI Black" panose="020B0A02040204020203" pitchFamily="34" charset="0"/>
              </a:endParaRPr>
            </a:p>
          </p:txBody>
        </p:sp>
        <p:sp>
          <p:nvSpPr>
            <p:cNvPr id="106" name="箭头: 左右 1"/>
            <p:cNvSpPr/>
            <p:nvPr/>
          </p:nvSpPr>
          <p:spPr>
            <a:xfrm>
              <a:off x="3917030" y="1813280"/>
              <a:ext cx="6390166" cy="228589"/>
            </a:xfrm>
            <a:prstGeom prst="leftRightArrow">
              <a:avLst/>
            </a:prstGeom>
            <a:solidFill>
              <a:schemeClr val="bg1"/>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形状 29"/>
            <p:cNvSpPr>
              <a:spLocks noChangeArrowheads="1"/>
            </p:cNvSpPr>
            <p:nvPr/>
          </p:nvSpPr>
          <p:spPr bwMode="auto">
            <a:xfrm>
              <a:off x="7303645" y="3092476"/>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08" name="箭头: 左右 25"/>
            <p:cNvSpPr/>
            <p:nvPr/>
          </p:nvSpPr>
          <p:spPr>
            <a:xfrm>
              <a:off x="3917030" y="2160946"/>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9" name="直接箭头连接符 108"/>
            <p:cNvCxnSpPr/>
            <p:nvPr/>
          </p:nvCxnSpPr>
          <p:spPr>
            <a:xfrm flipH="1">
              <a:off x="5028957" y="3261634"/>
              <a:ext cx="307950" cy="0"/>
            </a:xfrm>
            <a:prstGeom prst="straightConnector1">
              <a:avLst/>
            </a:prstGeom>
            <a:ln w="1905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7699383" y="3956539"/>
              <a:ext cx="0" cy="299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1" name="箭头: 左右 41"/>
            <p:cNvSpPr/>
            <p:nvPr/>
          </p:nvSpPr>
          <p:spPr>
            <a:xfrm>
              <a:off x="3917030" y="3796483"/>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箭头连接符 111"/>
            <p:cNvCxnSpPr/>
            <p:nvPr/>
          </p:nvCxnSpPr>
          <p:spPr>
            <a:xfrm>
              <a:off x="7948083" y="5200862"/>
              <a:ext cx="0" cy="27226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任意多边形: 形状 35"/>
            <p:cNvSpPr>
              <a:spLocks noChangeArrowheads="1"/>
            </p:cNvSpPr>
            <p:nvPr/>
          </p:nvSpPr>
          <p:spPr bwMode="auto">
            <a:xfrm>
              <a:off x="5616167" y="52735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chemeClr val="bg1"/>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R1</a:t>
              </a:r>
            </a:p>
          </p:txBody>
        </p:sp>
        <p:cxnSp>
          <p:nvCxnSpPr>
            <p:cNvPr id="114" name="直接箭头连接符 113"/>
            <p:cNvCxnSpPr/>
            <p:nvPr/>
          </p:nvCxnSpPr>
          <p:spPr>
            <a:xfrm flipV="1">
              <a:off x="6619416" y="3981055"/>
              <a:ext cx="0" cy="1440619"/>
            </a:xfrm>
            <a:prstGeom prst="straightConnector1">
              <a:avLst/>
            </a:prstGeom>
            <a:ln w="19050" cap="sq">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25" name="箭头: 左右 26"/>
            <p:cNvSpPr/>
            <p:nvPr/>
          </p:nvSpPr>
          <p:spPr>
            <a:xfrm>
              <a:off x="3917030" y="2502262"/>
              <a:ext cx="6390166" cy="228589"/>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直线 5"/>
          <p:cNvSpPr>
            <a:spLocks noChangeShapeType="1"/>
          </p:cNvSpPr>
          <p:nvPr/>
        </p:nvSpPr>
        <p:spPr bwMode="auto">
          <a:xfrm>
            <a:off x="9365214" y="3984697"/>
            <a:ext cx="0" cy="945561"/>
          </a:xfrm>
          <a:prstGeom prst="line">
            <a:avLst/>
          </a:prstGeom>
          <a:noFill/>
          <a:ln w="57150" cap="sq">
            <a:solidFill>
              <a:srgbClr val="FF66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椭圆 6"/>
          <p:cNvSpPr>
            <a:spLocks noChangeArrowheads="1"/>
          </p:cNvSpPr>
          <p:nvPr/>
        </p:nvSpPr>
        <p:spPr bwMode="auto">
          <a:xfrm>
            <a:off x="7182643" y="4205221"/>
            <a:ext cx="575349"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34" name="直线 20"/>
          <p:cNvSpPr>
            <a:spLocks noChangeShapeType="1"/>
          </p:cNvSpPr>
          <p:nvPr/>
        </p:nvSpPr>
        <p:spPr bwMode="auto">
          <a:xfrm flipV="1">
            <a:off x="5844331" y="2681332"/>
            <a:ext cx="0" cy="443778"/>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直线 21"/>
          <p:cNvSpPr>
            <a:spLocks noChangeShapeType="1"/>
          </p:cNvSpPr>
          <p:nvPr/>
        </p:nvSpPr>
        <p:spPr bwMode="auto">
          <a:xfrm>
            <a:off x="5848433" y="2671807"/>
            <a:ext cx="4299659" cy="0"/>
          </a:xfrm>
          <a:prstGeom prst="line">
            <a:avLst/>
          </a:prstGeom>
          <a:noFill/>
          <a:ln w="57150" cap="sq">
            <a:solidFill>
              <a:srgbClr val="FF00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直线 22"/>
          <p:cNvSpPr>
            <a:spLocks noChangeShapeType="1"/>
          </p:cNvSpPr>
          <p:nvPr/>
        </p:nvSpPr>
        <p:spPr bwMode="auto">
          <a:xfrm flipV="1">
            <a:off x="10148092" y="1656235"/>
            <a:ext cx="0" cy="1003379"/>
          </a:xfrm>
          <a:prstGeom prst="line">
            <a:avLst/>
          </a:prstGeom>
          <a:noFill/>
          <a:ln w="57150" cap="sq">
            <a:solidFill>
              <a:srgbClr val="FF0000"/>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椭圆 14"/>
          <p:cNvSpPr>
            <a:spLocks noChangeArrowheads="1"/>
          </p:cNvSpPr>
          <p:nvPr/>
        </p:nvSpPr>
        <p:spPr bwMode="auto">
          <a:xfrm>
            <a:off x="8215475" y="1361641"/>
            <a:ext cx="779685" cy="322351"/>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0" name="直线 11"/>
          <p:cNvSpPr>
            <a:spLocks noChangeShapeType="1"/>
          </p:cNvSpPr>
          <p:nvPr/>
        </p:nvSpPr>
        <p:spPr bwMode="auto">
          <a:xfrm flipH="1" flipV="1">
            <a:off x="8570448" y="2328255"/>
            <a:ext cx="751473"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直线 12"/>
          <p:cNvSpPr>
            <a:spLocks noChangeShapeType="1"/>
          </p:cNvSpPr>
          <p:nvPr/>
        </p:nvSpPr>
        <p:spPr bwMode="auto">
          <a:xfrm>
            <a:off x="9325098" y="1644289"/>
            <a:ext cx="0" cy="678124"/>
          </a:xfrm>
          <a:prstGeom prst="line">
            <a:avLst/>
          </a:prstGeom>
          <a:noFill/>
          <a:ln w="57150" cap="sq">
            <a:solidFill>
              <a:srgbClr val="0066FF"/>
            </a:solidFill>
            <a:miter lim="800000"/>
            <a:headEnd type="triangle"/>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直线 13"/>
          <p:cNvSpPr>
            <a:spLocks noChangeShapeType="1"/>
          </p:cNvSpPr>
          <p:nvPr/>
        </p:nvSpPr>
        <p:spPr bwMode="auto">
          <a:xfrm>
            <a:off x="8570449" y="2343008"/>
            <a:ext cx="0" cy="782101"/>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椭圆 13"/>
          <p:cNvSpPr>
            <a:spLocks noChangeArrowheads="1"/>
          </p:cNvSpPr>
          <p:nvPr/>
        </p:nvSpPr>
        <p:spPr bwMode="auto">
          <a:xfrm>
            <a:off x="7364190" y="316613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6" name="文本框 155"/>
          <p:cNvSpPr txBox="1"/>
          <p:nvPr/>
        </p:nvSpPr>
        <p:spPr>
          <a:xfrm>
            <a:off x="9318746" y="5482425"/>
            <a:ext cx="569387"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C4</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58" name="文本框 157"/>
          <p:cNvSpPr txBox="1"/>
          <p:nvPr/>
        </p:nvSpPr>
        <p:spPr>
          <a:xfrm>
            <a:off x="9017433" y="2716337"/>
            <a:ext cx="562975" cy="461665"/>
          </a:xfrm>
          <a:prstGeom prst="rect">
            <a:avLst/>
          </a:prstGeom>
          <a:noFill/>
        </p:spPr>
        <p:txBody>
          <a:bodyPr wrap="none" rtlCol="0">
            <a:spAutoFit/>
          </a:bodyPr>
          <a:lstStyle/>
          <a:p>
            <a:r>
              <a:rPr lang="en-US" altLang="zh-CN" sz="24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C5</a:t>
            </a:r>
            <a:endParaRPr lang="zh-CN" altLang="en-US" sz="2400" dirty="0">
              <a:solidFill>
                <a:srgbClr val="0066FF"/>
              </a:solidFill>
              <a:latin typeface="Segoe UI Black" panose="020B0A02040204020203" pitchFamily="34" charset="0"/>
              <a:cs typeface="Segoe UI Black" panose="020B0A02040204020203" pitchFamily="34" charset="0"/>
            </a:endParaRPr>
          </a:p>
        </p:txBody>
      </p:sp>
      <p:sp>
        <p:nvSpPr>
          <p:cNvPr id="148" name="直线 21"/>
          <p:cNvSpPr>
            <a:spLocks noChangeShapeType="1"/>
          </p:cNvSpPr>
          <p:nvPr/>
        </p:nvSpPr>
        <p:spPr bwMode="auto">
          <a:xfrm>
            <a:off x="6997029" y="3966542"/>
            <a:ext cx="2368185" cy="0"/>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直线 20"/>
          <p:cNvSpPr>
            <a:spLocks noChangeShapeType="1"/>
          </p:cNvSpPr>
          <p:nvPr/>
        </p:nvSpPr>
        <p:spPr bwMode="auto">
          <a:xfrm flipV="1">
            <a:off x="6979647" y="3966542"/>
            <a:ext cx="0" cy="577193"/>
          </a:xfrm>
          <a:prstGeom prst="line">
            <a:avLst/>
          </a:prstGeom>
          <a:noFill/>
          <a:ln w="57150" cap="sq">
            <a:solidFill>
              <a:srgbClr val="FF6600"/>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直线 15"/>
          <p:cNvSpPr>
            <a:spLocks noChangeShapeType="1"/>
          </p:cNvSpPr>
          <p:nvPr/>
        </p:nvSpPr>
        <p:spPr bwMode="auto">
          <a:xfrm>
            <a:off x="9085907" y="5884742"/>
            <a:ext cx="0" cy="413758"/>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直线 16"/>
          <p:cNvSpPr>
            <a:spLocks noChangeShapeType="1"/>
          </p:cNvSpPr>
          <p:nvPr/>
        </p:nvSpPr>
        <p:spPr bwMode="auto">
          <a:xfrm flipV="1">
            <a:off x="8019867" y="6309785"/>
            <a:ext cx="1060227"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直线 17"/>
          <p:cNvSpPr>
            <a:spLocks noChangeShapeType="1"/>
          </p:cNvSpPr>
          <p:nvPr/>
        </p:nvSpPr>
        <p:spPr bwMode="auto">
          <a:xfrm flipV="1">
            <a:off x="8580627" y="3472862"/>
            <a:ext cx="0" cy="478351"/>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63" name="任意多边形: 形状 42"/>
          <p:cNvSpPr>
            <a:spLocks noChangeArrowheads="1"/>
          </p:cNvSpPr>
          <p:nvPr/>
        </p:nvSpPr>
        <p:spPr bwMode="auto">
          <a:xfrm>
            <a:off x="5538279" y="3165727"/>
            <a:ext cx="6255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FF000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MAR</a:t>
            </a:r>
          </a:p>
        </p:txBody>
      </p:sp>
      <p:sp>
        <p:nvSpPr>
          <p:cNvPr id="166" name="任意多边形: 形状 29"/>
          <p:cNvSpPr>
            <a:spLocks noChangeArrowheads="1"/>
          </p:cNvSpPr>
          <p:nvPr/>
        </p:nvSpPr>
        <p:spPr bwMode="auto">
          <a:xfrm>
            <a:off x="8435495" y="3144861"/>
            <a:ext cx="697988"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MDR</a:t>
            </a:r>
          </a:p>
        </p:txBody>
      </p:sp>
      <p:sp>
        <p:nvSpPr>
          <p:cNvPr id="167" name="任意多边形: 形状 30"/>
          <p:cNvSpPr>
            <a:spLocks noChangeArrowheads="1"/>
          </p:cNvSpPr>
          <p:nvPr/>
        </p:nvSpPr>
        <p:spPr bwMode="auto">
          <a:xfrm>
            <a:off x="8590930" y="432199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B050"/>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168" name="直线 17"/>
          <p:cNvSpPr>
            <a:spLocks noChangeShapeType="1"/>
          </p:cNvSpPr>
          <p:nvPr/>
        </p:nvSpPr>
        <p:spPr bwMode="auto">
          <a:xfrm>
            <a:off x="8826608" y="4671767"/>
            <a:ext cx="0" cy="258491"/>
          </a:xfrm>
          <a:prstGeom prst="line">
            <a:avLst/>
          </a:prstGeom>
          <a:noFill/>
          <a:ln w="57150" cap="sq">
            <a:solidFill>
              <a:srgbClr val="00B050"/>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椭圆 6"/>
          <p:cNvSpPr>
            <a:spLocks noChangeArrowheads="1"/>
          </p:cNvSpPr>
          <p:nvPr/>
        </p:nvSpPr>
        <p:spPr bwMode="auto">
          <a:xfrm>
            <a:off x="8086974" y="4937921"/>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5" name="椭圆 6"/>
          <p:cNvSpPr>
            <a:spLocks noChangeArrowheads="1"/>
          </p:cNvSpPr>
          <p:nvPr/>
        </p:nvSpPr>
        <p:spPr bwMode="auto">
          <a:xfrm>
            <a:off x="8075115" y="5482629"/>
            <a:ext cx="499336" cy="377253"/>
          </a:xfrm>
          <a:prstGeom prst="ellipse">
            <a:avLst/>
          </a:prstGeom>
          <a:solidFill>
            <a:srgbClr val="FF0000">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47" name="任意多边形: 形状 30"/>
          <p:cNvSpPr>
            <a:spLocks noChangeArrowheads="1"/>
          </p:cNvSpPr>
          <p:nvPr/>
        </p:nvSpPr>
        <p:spPr bwMode="auto">
          <a:xfrm>
            <a:off x="8832171" y="5543414"/>
            <a:ext cx="505646" cy="312057"/>
          </a:xfrm>
          <a:custGeom>
            <a:avLst/>
            <a:gdLst>
              <a:gd name="connsiteX0" fmla="*/ 0 w 761860"/>
              <a:gd name="connsiteY0" fmla="*/ 0 h 312057"/>
              <a:gd name="connsiteX1" fmla="*/ 761860 w 761860"/>
              <a:gd name="connsiteY1" fmla="*/ 0 h 312057"/>
              <a:gd name="connsiteX2" fmla="*/ 761860 w 761860"/>
              <a:gd name="connsiteY2" fmla="*/ 312057 h 312057"/>
              <a:gd name="connsiteX3" fmla="*/ 0 w 761860"/>
              <a:gd name="connsiteY3" fmla="*/ 312057 h 312057"/>
            </a:gdLst>
            <a:ahLst/>
            <a:cxnLst>
              <a:cxn ang="0">
                <a:pos x="connsiteX0" y="connsiteY0"/>
              </a:cxn>
              <a:cxn ang="0">
                <a:pos x="connsiteX1" y="connsiteY1"/>
              </a:cxn>
              <a:cxn ang="0">
                <a:pos x="connsiteX2" y="connsiteY2"/>
              </a:cxn>
              <a:cxn ang="0">
                <a:pos x="connsiteX3" y="connsiteY3"/>
              </a:cxn>
            </a:cxnLst>
            <a:rect l="l" t="t" r="r" b="b"/>
            <a:pathLst>
              <a:path w="761860" h="312057">
                <a:moveTo>
                  <a:pt x="0" y="0"/>
                </a:moveTo>
                <a:lnTo>
                  <a:pt x="761860" y="0"/>
                </a:lnTo>
                <a:lnTo>
                  <a:pt x="761860" y="312057"/>
                </a:lnTo>
                <a:lnTo>
                  <a:pt x="0" y="312057"/>
                </a:lnTo>
                <a:close/>
              </a:path>
            </a:pathLst>
          </a:custGeom>
          <a:solidFill>
            <a:srgbClr val="0066FF"/>
          </a:solidFill>
          <a:ln w="19050">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AC</a:t>
            </a:r>
          </a:p>
        </p:txBody>
      </p:sp>
      <p:sp>
        <p:nvSpPr>
          <p:cNvPr id="150" name="直线 17"/>
          <p:cNvSpPr>
            <a:spLocks noChangeShapeType="1"/>
          </p:cNvSpPr>
          <p:nvPr/>
        </p:nvSpPr>
        <p:spPr bwMode="auto">
          <a:xfrm>
            <a:off x="9080094" y="5286786"/>
            <a:ext cx="0" cy="241862"/>
          </a:xfrm>
          <a:prstGeom prst="line">
            <a:avLst/>
          </a:prstGeom>
          <a:noFill/>
          <a:ln w="57150" cap="sq">
            <a:solidFill>
              <a:srgbClr val="0066FF"/>
            </a:solidFill>
            <a:miter lim="800000"/>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1" name="直线 15"/>
          <p:cNvSpPr>
            <a:spLocks noChangeShapeType="1"/>
          </p:cNvSpPr>
          <p:nvPr/>
        </p:nvSpPr>
        <p:spPr bwMode="auto">
          <a:xfrm>
            <a:off x="8012724" y="3966542"/>
            <a:ext cx="0" cy="2329576"/>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直线 16"/>
          <p:cNvSpPr>
            <a:spLocks noChangeShapeType="1"/>
          </p:cNvSpPr>
          <p:nvPr/>
        </p:nvSpPr>
        <p:spPr bwMode="auto">
          <a:xfrm flipV="1">
            <a:off x="8012724" y="3966541"/>
            <a:ext cx="573586" cy="0"/>
          </a:xfrm>
          <a:prstGeom prst="line">
            <a:avLst/>
          </a:prstGeom>
          <a:noFill/>
          <a:ln w="57150" cap="sq">
            <a:solidFill>
              <a:srgbClr val="0066FF"/>
            </a:solidFill>
            <a:miter lim="800000"/>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5" name="椭圆 13"/>
          <p:cNvSpPr>
            <a:spLocks noChangeArrowheads="1"/>
          </p:cNvSpPr>
          <p:nvPr/>
        </p:nvSpPr>
        <p:spPr bwMode="auto">
          <a:xfrm>
            <a:off x="7422811" y="2776265"/>
            <a:ext cx="890598" cy="297408"/>
          </a:xfrm>
          <a:prstGeom prst="ellipse">
            <a:avLst/>
          </a:prstGeom>
          <a:solidFill>
            <a:schemeClr val="accent6">
              <a:lumMod val="60000"/>
              <a:lumOff val="40000"/>
              <a:alpha val="25098"/>
            </a:schemeClr>
          </a:solidFill>
          <a:ln w="9525">
            <a:solidFill>
              <a:schemeClr val="tx1"/>
            </a:solidFill>
            <a:round/>
          </a:ln>
          <a:effec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157" name="椭圆 13"/>
          <p:cNvSpPr>
            <a:spLocks noChangeArrowheads="1"/>
          </p:cNvSpPr>
          <p:nvPr/>
        </p:nvSpPr>
        <p:spPr bwMode="auto">
          <a:xfrm>
            <a:off x="8115913" y="5937058"/>
            <a:ext cx="792363" cy="297408"/>
          </a:xfrm>
          <a:prstGeom prst="ellipse">
            <a:avLst/>
          </a:prstGeom>
          <a:solidFill>
            <a:srgbClr val="441BA9">
              <a:alpha val="25098"/>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zh-CN">
              <a:solidFill>
                <a:srgbClr val="000000"/>
              </a:solidFill>
              <a:ea typeface="宋体" panose="02010600030101010101" pitchFamily="2" charset="-122"/>
            </a:endParaRPr>
          </a:p>
        </p:txBody>
      </p:sp>
      <p:sp>
        <p:nvSpPr>
          <p:cNvPr id="3" name="矩形 2"/>
          <p:cNvSpPr/>
          <p:nvPr/>
        </p:nvSpPr>
        <p:spPr>
          <a:xfrm>
            <a:off x="1177949" y="1652413"/>
            <a:ext cx="2605390" cy="657093"/>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(R0)+((R1))</a:t>
            </a:r>
            <a:r>
              <a:rPr lang="en-US" altLang="zh-CN" sz="2000" b="1" dirty="0">
                <a:sym typeface="Wingdings" panose="05000000000000000000" pitchFamily="2" charset="2"/>
              </a:rPr>
              <a:t>(R1)</a:t>
            </a:r>
            <a:endParaRPr lang="zh-CN" altLang="en-US" sz="2000" b="1" dirty="0"/>
          </a:p>
        </p:txBody>
      </p:sp>
      <p:graphicFrame>
        <p:nvGraphicFramePr>
          <p:cNvPr id="153" name="表格 152"/>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0000"/>
                    </a:ext>
                  </a:extLst>
                </a:gridCol>
                <a:gridCol w="1962275">
                  <a:extLst>
                    <a:ext uri="{9D8B030D-6E8A-4147-A177-3AD203B41FA5}">
                      <a16:colId xmlns:a16="http://schemas.microsoft.com/office/drawing/2014/main" val="20001"/>
                    </a:ext>
                  </a:extLst>
                </a:gridCol>
                <a:gridCol w="2183393">
                  <a:extLst>
                    <a:ext uri="{9D8B030D-6E8A-4147-A177-3AD203B41FA5}">
                      <a16:colId xmlns:a16="http://schemas.microsoft.com/office/drawing/2014/main" val="20002"/>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0000"/>
                  </a:ext>
                </a:extLst>
              </a:tr>
              <a:tr h="534062">
                <a:tc>
                  <a:txBody>
                    <a:bodyPr/>
                    <a:lstStyle/>
                    <a:p>
                      <a:pPr algn="ctr"/>
                      <a:r>
                        <a:rPr lang="en-US" altLang="zh-CN" sz="1800" dirty="0">
                          <a:solidFill>
                            <a:srgbClr val="C00000"/>
                          </a:solidFill>
                        </a:rPr>
                        <a:t>C4</a:t>
                      </a:r>
                      <a:endParaRPr lang="zh-CN" altLang="en-US" sz="1800" dirty="0">
                        <a:solidFill>
                          <a:srgbClr val="C00000"/>
                        </a:solidFill>
                      </a:endParaRPr>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olidFill>
                            <a:srgbClr val="C00000"/>
                          </a:solidFill>
                          <a:sym typeface="Wingdings" panose="05000000000000000000" pitchFamily="2" charset="2"/>
                        </a:rPr>
                        <a:t>AC  ALU</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R0out, </a:t>
                      </a:r>
                      <a:r>
                        <a:rPr lang="en-US" altLang="zh-CN" sz="1800" dirty="0" err="1">
                          <a:solidFill>
                            <a:srgbClr val="C00000"/>
                          </a:solidFill>
                        </a:rPr>
                        <a:t>ADD,ACin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0001"/>
                  </a:ext>
                </a:extLst>
              </a:tr>
              <a:tr h="657984">
                <a:tc>
                  <a:txBody>
                    <a:bodyPr/>
                    <a:lstStyle/>
                    <a:p>
                      <a:pPr algn="ctr"/>
                      <a:endParaRPr lang="zh-CN" altLang="en-US" sz="1800" dirty="0"/>
                    </a:p>
                  </a:txBody>
                  <a:tcPr marL="72822" marR="72822" marT="36411" marB="36411" anchor="ctr" anchorCtr="1"/>
                </a:tc>
                <a:tc>
                  <a:txBody>
                    <a:bodyPr/>
                    <a:lstStyle/>
                    <a:p>
                      <a:pPr algn="ctr"/>
                      <a:endParaRPr lang="en-US" altLang="zh-CN" sz="1800" dirty="0">
                        <a:sym typeface="Wingdings" panose="05000000000000000000" pitchFamily="2" charset="2"/>
                      </a:endParaRPr>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0002"/>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0003"/>
                  </a:ext>
                </a:extLst>
              </a:tr>
            </a:tbl>
          </a:graphicData>
        </a:graphic>
      </p:graphicFrame>
      <p:graphicFrame>
        <p:nvGraphicFramePr>
          <p:cNvPr id="146" name="表格 145"/>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0000"/>
                    </a:ext>
                  </a:extLst>
                </a:gridCol>
                <a:gridCol w="1962275">
                  <a:extLst>
                    <a:ext uri="{9D8B030D-6E8A-4147-A177-3AD203B41FA5}">
                      <a16:colId xmlns:a16="http://schemas.microsoft.com/office/drawing/2014/main" val="20001"/>
                    </a:ext>
                  </a:extLst>
                </a:gridCol>
                <a:gridCol w="2183393">
                  <a:extLst>
                    <a:ext uri="{9D8B030D-6E8A-4147-A177-3AD203B41FA5}">
                      <a16:colId xmlns:a16="http://schemas.microsoft.com/office/drawing/2014/main" val="20002"/>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0000"/>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10001"/>
                  </a:ext>
                </a:extLst>
              </a:tr>
              <a:tr h="657984">
                <a:tc>
                  <a:txBody>
                    <a:bodyPr/>
                    <a:lstStyle/>
                    <a:p>
                      <a:pPr algn="ctr"/>
                      <a:r>
                        <a:rPr lang="en-US" altLang="zh-CN" sz="1800" dirty="0">
                          <a:solidFill>
                            <a:srgbClr val="C00000"/>
                          </a:solidFill>
                        </a:rPr>
                        <a:t>C5</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rPr>
                        <a:t>MDR </a:t>
                      </a:r>
                      <a:r>
                        <a:rPr lang="en-US" altLang="zh-CN" sz="1800" dirty="0">
                          <a:solidFill>
                            <a:srgbClr val="C00000"/>
                          </a:solidFill>
                          <a:sym typeface="Wingdings" panose="05000000000000000000" pitchFamily="2" charset="2"/>
                        </a:rPr>
                        <a:t> AC</a:t>
                      </a:r>
                    </a:p>
                  </a:txBody>
                  <a:tcPr marL="72822" marR="72822" marT="36411" marB="36411" anchor="ctr" anchorCtr="1"/>
                </a:tc>
                <a:tc>
                  <a:txBody>
                    <a:bodyPr/>
                    <a:lstStyle/>
                    <a:p>
                      <a:pPr algn="ctr"/>
                      <a:r>
                        <a:rPr lang="en-US" altLang="zh-CN" sz="1800" dirty="0" err="1">
                          <a:solidFill>
                            <a:srgbClr val="C00000"/>
                          </a:solidFill>
                        </a:rPr>
                        <a:t>Acout,MDRin</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0002"/>
                  </a:ext>
                </a:extLst>
              </a:tr>
              <a:tr h="534062">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tc>
                  <a:txBody>
                    <a:bodyPr/>
                    <a:lstStyle/>
                    <a:p>
                      <a:pPr algn="ctr"/>
                      <a:endParaRPr lang="zh-CN" altLang="en-US" sz="1800" dirty="0"/>
                    </a:p>
                  </a:txBody>
                  <a:tcPr marL="72822" marR="72822" marT="36411" marB="36411" anchor="ctr" anchorCtr="1"/>
                </a:tc>
                <a:extLst>
                  <a:ext uri="{0D108BD9-81ED-4DB2-BD59-A6C34878D82A}">
                    <a16:rowId xmlns:a16="http://schemas.microsoft.com/office/drawing/2014/main" val="10003"/>
                  </a:ext>
                </a:extLst>
              </a:tr>
            </a:tbl>
          </a:graphicData>
        </a:graphic>
      </p:graphicFrame>
      <p:graphicFrame>
        <p:nvGraphicFramePr>
          <p:cNvPr id="152" name="表格 151"/>
          <p:cNvGraphicFramePr>
            <a:graphicFrameLocks noGrp="1"/>
          </p:cNvGraphicFramePr>
          <p:nvPr/>
        </p:nvGraphicFramePr>
        <p:xfrm>
          <a:off x="140862" y="4117885"/>
          <a:ext cx="4847162" cy="2260170"/>
        </p:xfrm>
        <a:graphic>
          <a:graphicData uri="http://schemas.openxmlformats.org/drawingml/2006/table">
            <a:tbl>
              <a:tblPr firstRow="1" bandRow="1">
                <a:tableStyleId>{5C22544A-7EE6-4342-B048-85BDC9FD1C3A}</a:tableStyleId>
              </a:tblPr>
              <a:tblGrid>
                <a:gridCol w="701494">
                  <a:extLst>
                    <a:ext uri="{9D8B030D-6E8A-4147-A177-3AD203B41FA5}">
                      <a16:colId xmlns:a16="http://schemas.microsoft.com/office/drawing/2014/main" val="20000"/>
                    </a:ext>
                  </a:extLst>
                </a:gridCol>
                <a:gridCol w="1962275">
                  <a:extLst>
                    <a:ext uri="{9D8B030D-6E8A-4147-A177-3AD203B41FA5}">
                      <a16:colId xmlns:a16="http://schemas.microsoft.com/office/drawing/2014/main" val="20001"/>
                    </a:ext>
                  </a:extLst>
                </a:gridCol>
                <a:gridCol w="2183393">
                  <a:extLst>
                    <a:ext uri="{9D8B030D-6E8A-4147-A177-3AD203B41FA5}">
                      <a16:colId xmlns:a16="http://schemas.microsoft.com/office/drawing/2014/main" val="20002"/>
                    </a:ext>
                  </a:extLst>
                </a:gridCol>
              </a:tblGrid>
              <a:tr h="534062">
                <a:tc>
                  <a:txBody>
                    <a:bodyPr/>
                    <a:lstStyle/>
                    <a:p>
                      <a:pPr algn="ctr"/>
                      <a:r>
                        <a:rPr lang="zh-CN" altLang="en-US" sz="1800" dirty="0"/>
                        <a:t>时钟</a:t>
                      </a:r>
                    </a:p>
                  </a:txBody>
                  <a:tcPr marL="72822" marR="72822" marT="36411" marB="36411" anchor="ctr" anchorCtr="1"/>
                </a:tc>
                <a:tc>
                  <a:txBody>
                    <a:bodyPr/>
                    <a:lstStyle/>
                    <a:p>
                      <a:pPr algn="ctr"/>
                      <a:r>
                        <a:rPr lang="zh-CN" altLang="en-US" sz="1800" dirty="0"/>
                        <a:t>功能</a:t>
                      </a:r>
                    </a:p>
                  </a:txBody>
                  <a:tcPr marL="72822" marR="72822" marT="36411" marB="36411" anchor="ctr" anchorCtr="1"/>
                </a:tc>
                <a:tc>
                  <a:txBody>
                    <a:bodyPr/>
                    <a:lstStyle/>
                    <a:p>
                      <a:pPr algn="ctr"/>
                      <a:r>
                        <a:rPr lang="zh-CN" altLang="en-US" sz="1800" dirty="0"/>
                        <a:t>有效控制信号</a:t>
                      </a:r>
                    </a:p>
                  </a:txBody>
                  <a:tcPr marL="72822" marR="72822" marT="36411" marB="36411" anchor="ctr" anchorCtr="1"/>
                </a:tc>
                <a:extLst>
                  <a:ext uri="{0D108BD9-81ED-4DB2-BD59-A6C34878D82A}">
                    <a16:rowId xmlns:a16="http://schemas.microsoft.com/office/drawing/2014/main" val="10000"/>
                  </a:ext>
                </a:extLst>
              </a:tr>
              <a:tr h="534062">
                <a:tc>
                  <a:txBody>
                    <a:bodyPr/>
                    <a:lstStyle/>
                    <a:p>
                      <a:pPr algn="ctr"/>
                      <a:r>
                        <a:rPr lang="en-US" altLang="zh-CN" sz="1800" dirty="0"/>
                        <a:t>C4</a:t>
                      </a:r>
                      <a:endParaRPr lang="zh-CN" altLang="en-US" sz="1800" dirty="0"/>
                    </a:p>
                  </a:txBody>
                  <a:tcPr marL="72822" marR="72822" marT="36411" marB="36411"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dirty="0">
                          <a:sym typeface="Wingdings" panose="05000000000000000000" pitchFamily="2" charset="2"/>
                        </a:rPr>
                        <a:t>AC  ALU</a:t>
                      </a:r>
                      <a:endParaRPr lang="zh-CN" altLang="en-US" sz="1800" dirty="0"/>
                    </a:p>
                  </a:txBody>
                  <a:tcPr marL="72822" marR="72822" marT="36411" marB="36411" anchor="ctr" anchorCtr="1"/>
                </a:tc>
                <a:tc>
                  <a:txBody>
                    <a:bodyPr/>
                    <a:lstStyle/>
                    <a:p>
                      <a:pPr algn="ctr"/>
                      <a:r>
                        <a:rPr lang="en-US" altLang="zh-CN" sz="1800" dirty="0"/>
                        <a:t>R0out, </a:t>
                      </a:r>
                      <a:r>
                        <a:rPr lang="en-US" altLang="zh-CN" sz="1800" dirty="0" err="1"/>
                        <a:t>ADD,ACin</a:t>
                      </a:r>
                      <a:endParaRPr lang="zh-CN" altLang="en-US" sz="1800" dirty="0"/>
                    </a:p>
                  </a:txBody>
                  <a:tcPr marL="72822" marR="72822" marT="36411" marB="36411" anchor="ctr" anchorCtr="1"/>
                </a:tc>
                <a:extLst>
                  <a:ext uri="{0D108BD9-81ED-4DB2-BD59-A6C34878D82A}">
                    <a16:rowId xmlns:a16="http://schemas.microsoft.com/office/drawing/2014/main" val="10001"/>
                  </a:ext>
                </a:extLst>
              </a:tr>
              <a:tr h="657984">
                <a:tc>
                  <a:txBody>
                    <a:bodyPr/>
                    <a:lstStyle/>
                    <a:p>
                      <a:pPr algn="ctr"/>
                      <a:r>
                        <a:rPr lang="en-US" altLang="zh-CN" sz="1800" dirty="0"/>
                        <a:t>C5</a:t>
                      </a:r>
                      <a:endParaRPr lang="zh-CN" altLang="en-US" sz="1800" dirty="0"/>
                    </a:p>
                  </a:txBody>
                  <a:tcPr marL="72822" marR="72822" marT="36411" marB="36411" anchor="ctr" anchorCtr="1"/>
                </a:tc>
                <a:tc>
                  <a:txBody>
                    <a:bodyPr/>
                    <a:lstStyle/>
                    <a:p>
                      <a:pPr algn="ctr"/>
                      <a:r>
                        <a:rPr lang="en-US" altLang="zh-CN" sz="1800" dirty="0"/>
                        <a:t>MDR </a:t>
                      </a:r>
                      <a:r>
                        <a:rPr lang="en-US" altLang="zh-CN" sz="1800" dirty="0">
                          <a:sym typeface="Wingdings" panose="05000000000000000000" pitchFamily="2" charset="2"/>
                        </a:rPr>
                        <a:t> AC</a:t>
                      </a:r>
                    </a:p>
                  </a:txBody>
                  <a:tcPr marL="72822" marR="72822" marT="36411" marB="36411" anchor="ctr" anchorCtr="1"/>
                </a:tc>
                <a:tc>
                  <a:txBody>
                    <a:bodyPr/>
                    <a:lstStyle/>
                    <a:p>
                      <a:pPr algn="ctr"/>
                      <a:r>
                        <a:rPr lang="en-US" altLang="zh-CN" sz="1800" dirty="0" err="1"/>
                        <a:t>ACout,MDRin</a:t>
                      </a:r>
                      <a:endParaRPr lang="zh-CN" altLang="en-US" sz="1800" dirty="0"/>
                    </a:p>
                  </a:txBody>
                  <a:tcPr marL="72822" marR="72822" marT="36411" marB="36411" anchor="ctr" anchorCtr="1"/>
                </a:tc>
                <a:extLst>
                  <a:ext uri="{0D108BD9-81ED-4DB2-BD59-A6C34878D82A}">
                    <a16:rowId xmlns:a16="http://schemas.microsoft.com/office/drawing/2014/main" val="10002"/>
                  </a:ext>
                </a:extLst>
              </a:tr>
              <a:tr h="534062">
                <a:tc>
                  <a:txBody>
                    <a:bodyPr/>
                    <a:lstStyle/>
                    <a:p>
                      <a:pPr algn="ctr"/>
                      <a:r>
                        <a:rPr lang="en-US" altLang="zh-CN" sz="1800" dirty="0">
                          <a:solidFill>
                            <a:srgbClr val="C00000"/>
                          </a:solidFill>
                        </a:rPr>
                        <a:t>C6</a:t>
                      </a:r>
                      <a:endParaRPr lang="zh-CN" altLang="en-US" sz="1800" dirty="0">
                        <a:solidFill>
                          <a:srgbClr val="C00000"/>
                        </a:solidFill>
                      </a:endParaRPr>
                    </a:p>
                  </a:txBody>
                  <a:tcPr marL="72822" marR="72822" marT="36411" marB="36411" anchor="ctr" anchorCtr="1"/>
                </a:tc>
                <a:tc>
                  <a:txBody>
                    <a:bodyPr/>
                    <a:lstStyle/>
                    <a:p>
                      <a:pPr algn="ctr"/>
                      <a:r>
                        <a:rPr lang="en-US" altLang="zh-CN" sz="1800" dirty="0">
                          <a:solidFill>
                            <a:srgbClr val="C00000"/>
                          </a:solidFill>
                          <a:sym typeface="Wingdings" panose="05000000000000000000" pitchFamily="2" charset="2"/>
                        </a:rPr>
                        <a:t>M(MAR)(MDR)</a:t>
                      </a:r>
                      <a:endParaRPr lang="zh-CN" altLang="en-US" sz="1800" dirty="0">
                        <a:solidFill>
                          <a:srgbClr val="C00000"/>
                        </a:solidFill>
                      </a:endParaRPr>
                    </a:p>
                  </a:txBody>
                  <a:tcPr marL="72822" marR="72822" marT="36411" marB="36411" anchor="ctr" anchorCtr="1"/>
                </a:tc>
                <a:tc>
                  <a:txBody>
                    <a:bodyPr/>
                    <a:lstStyle/>
                    <a:p>
                      <a:pPr algn="ctr"/>
                      <a:r>
                        <a:rPr lang="en-US" altLang="zh-CN" sz="1800" dirty="0" err="1">
                          <a:solidFill>
                            <a:srgbClr val="C00000"/>
                          </a:solidFill>
                        </a:rPr>
                        <a:t>MDRoutE,MemW</a:t>
                      </a:r>
                      <a:endParaRPr lang="zh-CN" altLang="en-US" sz="1800" dirty="0">
                        <a:solidFill>
                          <a:srgbClr val="C00000"/>
                        </a:solidFill>
                      </a:endParaRPr>
                    </a:p>
                  </a:txBody>
                  <a:tcPr marL="72822" marR="72822" marT="36411" marB="36411" anchor="ctr" anchorCtr="1"/>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down)">
                                      <p:cBhvr>
                                        <p:cTn id="7" dur="500"/>
                                        <p:tgtEl>
                                          <p:spTgt spid="14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500"/>
                                        <p:tgtEl>
                                          <p:spTgt spid="14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up)">
                                      <p:cBhvr>
                                        <p:cTn id="15" dur="500"/>
                                        <p:tgtEl>
                                          <p:spTgt spid="1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repeatCount="3000" fill="hold" grpId="0" nodeType="click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left)">
                                      <p:cBhvr>
                                        <p:cTn id="20" dur="500"/>
                                        <p:tgtEl>
                                          <p:spTgt spid="1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repeatCount="3000" fill="hold" grpId="0" nodeType="click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wipe(left)">
                                      <p:cBhvr>
                                        <p:cTn id="25" dur="500"/>
                                        <p:tgtEl>
                                          <p:spTgt spid="1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grpId="0" nodeType="click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left)">
                                      <p:cBhvr>
                                        <p:cTn id="30" dur="500"/>
                                        <p:tgtEl>
                                          <p:spTgt spid="14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6"/>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2000" fill="hold" grpId="1" nodeType="afterEffect">
                                  <p:stCondLst>
                                    <p:cond delay="0"/>
                                  </p:stCondLst>
                                  <p:childTnLst>
                                    <p:anim calcmode="discrete" valueType="str">
                                      <p:cBhvr>
                                        <p:cTn id="37" dur="1000" fill="hold"/>
                                        <p:tgtEl>
                                          <p:spTgt spid="156"/>
                                        </p:tgtEl>
                                        <p:attrNameLst>
                                          <p:attrName>style.visibility</p:attrName>
                                        </p:attrNameLst>
                                      </p:cBhvr>
                                      <p:tavLst>
                                        <p:tav tm="0">
                                          <p:val>
                                            <p:strVal val="hidden"/>
                                          </p:val>
                                        </p:tav>
                                        <p:tav tm="50000">
                                          <p:val>
                                            <p:strVal val="visible"/>
                                          </p:val>
                                        </p:tav>
                                      </p:tavLst>
                                    </p:anim>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wipe(up)">
                                      <p:cBhvr>
                                        <p:cTn id="41" dur="500"/>
                                        <p:tgtEl>
                                          <p:spTgt spid="150"/>
                                        </p:tgtEl>
                                      </p:cBhvr>
                                    </p:animEffect>
                                  </p:childTnLst>
                                </p:cTn>
                              </p:par>
                            </p:childTnLst>
                          </p:cTn>
                        </p:par>
                        <p:par>
                          <p:cTn id="42" fill="hold">
                            <p:stCondLst>
                              <p:cond delay="1500"/>
                            </p:stCondLst>
                            <p:childTnLst>
                              <p:par>
                                <p:cTn id="43" presetID="22" presetClass="entr" presetSubtype="1" fill="hold" grpId="0" nodeType="afterEffect">
                                  <p:stCondLst>
                                    <p:cond delay="0"/>
                                  </p:stCondLst>
                                  <p:childTnLst>
                                    <p:set>
                                      <p:cBhvr>
                                        <p:cTn id="44" dur="1" fill="hold">
                                          <p:stCondLst>
                                            <p:cond delay="0"/>
                                          </p:stCondLst>
                                        </p:cTn>
                                        <p:tgtEl>
                                          <p:spTgt spid="147"/>
                                        </p:tgtEl>
                                        <p:attrNameLst>
                                          <p:attrName>style.visibility</p:attrName>
                                        </p:attrNameLst>
                                      </p:cBhvr>
                                      <p:to>
                                        <p:strVal val="visible"/>
                                      </p:to>
                                    </p:set>
                                    <p:animEffect transition="in" filter="wipe(up)">
                                      <p:cBhvr>
                                        <p:cTn id="45" dur="500"/>
                                        <p:tgtEl>
                                          <p:spTgt spid="1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animEffect transition="in" filter="wipe(left)">
                                      <p:cBhvr>
                                        <p:cTn id="50" dur="500"/>
                                        <p:tgtEl>
                                          <p:spTgt spid="1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up)">
                                      <p:cBhvr>
                                        <p:cTn id="55" dur="500"/>
                                        <p:tgtEl>
                                          <p:spTgt spid="160"/>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161"/>
                                        </p:tgtEl>
                                        <p:attrNameLst>
                                          <p:attrName>style.visibility</p:attrName>
                                        </p:attrNameLst>
                                      </p:cBhvr>
                                      <p:to>
                                        <p:strVal val="visible"/>
                                      </p:to>
                                    </p:set>
                                    <p:animEffect transition="in" filter="wipe(right)">
                                      <p:cBhvr>
                                        <p:cTn id="59" dur="500"/>
                                        <p:tgtEl>
                                          <p:spTgt spid="161"/>
                                        </p:tgtEl>
                                      </p:cBhvr>
                                    </p:animEffect>
                                  </p:childTnLst>
                                </p:cTn>
                              </p:par>
                            </p:childTnLst>
                          </p:cTn>
                        </p:par>
                        <p:par>
                          <p:cTn id="60" fill="hold">
                            <p:stCondLst>
                              <p:cond delay="1000"/>
                            </p:stCondLst>
                            <p:childTnLst>
                              <p:par>
                                <p:cTn id="61" presetID="22" presetClass="entr" presetSubtype="4"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wipe(down)">
                                      <p:cBhvr>
                                        <p:cTn id="63" dur="500"/>
                                        <p:tgtEl>
                                          <p:spTgt spid="151"/>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wipe(left)">
                                      <p:cBhvr>
                                        <p:cTn id="67" dur="500"/>
                                        <p:tgtEl>
                                          <p:spTgt spid="154"/>
                                        </p:tgtEl>
                                      </p:cBhvr>
                                    </p:animEffect>
                                  </p:childTnLst>
                                </p:cTn>
                              </p:par>
                            </p:childTnLst>
                          </p:cTn>
                        </p:par>
                        <p:par>
                          <p:cTn id="68" fill="hold">
                            <p:stCondLst>
                              <p:cond delay="2000"/>
                            </p:stCondLst>
                            <p:childTnLst>
                              <p:par>
                                <p:cTn id="69" presetID="22" presetClass="entr" presetSubtype="4" fill="hold" grpId="0" nodeType="afterEffect">
                                  <p:stCondLst>
                                    <p:cond delay="0"/>
                                  </p:stCondLst>
                                  <p:childTnLst>
                                    <p:set>
                                      <p:cBhvr>
                                        <p:cTn id="70" dur="1" fill="hold">
                                          <p:stCondLst>
                                            <p:cond delay="0"/>
                                          </p:stCondLst>
                                        </p:cTn>
                                        <p:tgtEl>
                                          <p:spTgt spid="162"/>
                                        </p:tgtEl>
                                        <p:attrNameLst>
                                          <p:attrName>style.visibility</p:attrName>
                                        </p:attrNameLst>
                                      </p:cBhvr>
                                      <p:to>
                                        <p:strVal val="visible"/>
                                      </p:to>
                                    </p:set>
                                    <p:animEffect transition="in" filter="wipe(down)">
                                      <p:cBhvr>
                                        <p:cTn id="71" dur="500"/>
                                        <p:tgtEl>
                                          <p:spTgt spid="16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repeatCount="3000" fill="hold" grpId="0" nodeType="click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wipe(left)">
                                      <p:cBhvr>
                                        <p:cTn id="76" dur="500"/>
                                        <p:tgtEl>
                                          <p:spTgt spid="1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repeatCount="3000" fill="hold" grpId="0" nodeType="clickEffect">
                                  <p:stCondLst>
                                    <p:cond delay="0"/>
                                  </p:stCondLst>
                                  <p:childTnLst>
                                    <p:set>
                                      <p:cBhvr>
                                        <p:cTn id="80" dur="1" fill="hold">
                                          <p:stCondLst>
                                            <p:cond delay="0"/>
                                          </p:stCondLst>
                                        </p:cTn>
                                        <p:tgtEl>
                                          <p:spTgt spid="143"/>
                                        </p:tgtEl>
                                        <p:attrNameLst>
                                          <p:attrName>style.visibility</p:attrName>
                                        </p:attrNameLst>
                                      </p:cBhvr>
                                      <p:to>
                                        <p:strVal val="visible"/>
                                      </p:to>
                                    </p:set>
                                    <p:animEffect transition="in" filter="wipe(left)">
                                      <p:cBhvr>
                                        <p:cTn id="81" dur="500"/>
                                        <p:tgtEl>
                                          <p:spTgt spid="143"/>
                                        </p:tgtEl>
                                      </p:cBhvr>
                                    </p:animEffect>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158"/>
                                        </p:tgtEl>
                                        <p:attrNameLst>
                                          <p:attrName>style.visibility</p:attrName>
                                        </p:attrNameLst>
                                      </p:cBhvr>
                                      <p:to>
                                        <p:strVal val="visible"/>
                                      </p:to>
                                    </p:set>
                                  </p:childTnLst>
                                </p:cTn>
                              </p:par>
                            </p:childTnLst>
                          </p:cTn>
                        </p:par>
                        <p:par>
                          <p:cTn id="85" fill="hold">
                            <p:stCondLst>
                              <p:cond delay="500"/>
                            </p:stCondLst>
                            <p:childTnLst>
                              <p:par>
                                <p:cTn id="86" presetID="35" presetClass="emph" presetSubtype="0" fill="hold" grpId="1" nodeType="afterEffect">
                                  <p:stCondLst>
                                    <p:cond delay="0"/>
                                  </p:stCondLst>
                                  <p:childTnLst>
                                    <p:anim calcmode="discrete" valueType="str">
                                      <p:cBhvr>
                                        <p:cTn id="87" dur="1000" fill="hold"/>
                                        <p:tgtEl>
                                          <p:spTgt spid="158"/>
                                        </p:tgtEl>
                                        <p:attrNameLst>
                                          <p:attrName>style.visibility</p:attrName>
                                        </p:attrNameLst>
                                      </p:cBhvr>
                                      <p:tavLst>
                                        <p:tav tm="0">
                                          <p:val>
                                            <p:strVal val="hidden"/>
                                          </p:val>
                                        </p:tav>
                                        <p:tav tm="50000">
                                          <p:val>
                                            <p:strVal val="visible"/>
                                          </p:val>
                                        </p:tav>
                                      </p:tavLst>
                                    </p:anim>
                                  </p:childTnLst>
                                </p:cTn>
                              </p:par>
                            </p:childTnLst>
                          </p:cTn>
                        </p:par>
                        <p:par>
                          <p:cTn id="88" fill="hold">
                            <p:stCondLst>
                              <p:cond delay="1500"/>
                            </p:stCondLst>
                            <p:childTnLst>
                              <p:par>
                                <p:cTn id="89" presetID="22" presetClass="entr" presetSubtype="4" fill="hold" grpId="0" nodeType="after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wipe(down)">
                                      <p:cBhvr>
                                        <p:cTn id="91" dur="500"/>
                                        <p:tgtEl>
                                          <p:spTgt spid="16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146"/>
                                        </p:tgtEl>
                                        <p:attrNameLst>
                                          <p:attrName>style.visibility</p:attrName>
                                        </p:attrNameLst>
                                      </p:cBhvr>
                                      <p:to>
                                        <p:strVal val="visible"/>
                                      </p:to>
                                    </p:set>
                                    <p:animEffect transition="in" filter="wipe(left)">
                                      <p:cBhvr>
                                        <p:cTn id="96" dur="500"/>
                                        <p:tgtEl>
                                          <p:spTgt spid="14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142"/>
                                        </p:tgtEl>
                                        <p:attrNameLst>
                                          <p:attrName>style.visibility</p:attrName>
                                        </p:attrNameLst>
                                      </p:cBhvr>
                                      <p:to>
                                        <p:strVal val="visible"/>
                                      </p:to>
                                    </p:set>
                                    <p:animEffect transition="in" filter="wipe(down)">
                                      <p:cBhvr>
                                        <p:cTn id="101" dur="500"/>
                                        <p:tgtEl>
                                          <p:spTgt spid="142"/>
                                        </p:tgtEl>
                                      </p:cBhvr>
                                    </p:animEffect>
                                  </p:childTnLst>
                                </p:cTn>
                              </p:par>
                            </p:childTnLst>
                          </p:cTn>
                        </p:par>
                        <p:par>
                          <p:cTn id="102" fill="hold">
                            <p:stCondLst>
                              <p:cond delay="500"/>
                            </p:stCondLst>
                            <p:childTnLst>
                              <p:par>
                                <p:cTn id="103" presetID="22" presetClass="entr" presetSubtype="8" fill="hold" grpId="0" nodeType="afterEffect">
                                  <p:stCondLst>
                                    <p:cond delay="0"/>
                                  </p:stCondLst>
                                  <p:childTnLst>
                                    <p:set>
                                      <p:cBhvr>
                                        <p:cTn id="104" dur="1" fill="hold">
                                          <p:stCondLst>
                                            <p:cond delay="0"/>
                                          </p:stCondLst>
                                        </p:cTn>
                                        <p:tgtEl>
                                          <p:spTgt spid="140"/>
                                        </p:tgtEl>
                                        <p:attrNameLst>
                                          <p:attrName>style.visibility</p:attrName>
                                        </p:attrNameLst>
                                      </p:cBhvr>
                                      <p:to>
                                        <p:strVal val="visible"/>
                                      </p:to>
                                    </p:set>
                                    <p:animEffect transition="in" filter="wipe(left)">
                                      <p:cBhvr>
                                        <p:cTn id="105" dur="500"/>
                                        <p:tgtEl>
                                          <p:spTgt spid="140"/>
                                        </p:tgtEl>
                                      </p:cBhvr>
                                    </p:animEffect>
                                  </p:childTnLst>
                                </p:cTn>
                              </p:par>
                            </p:childTnLst>
                          </p:cTn>
                        </p:par>
                        <p:par>
                          <p:cTn id="106" fill="hold">
                            <p:stCondLst>
                              <p:cond delay="1000"/>
                            </p:stCondLst>
                            <p:childTnLst>
                              <p:par>
                                <p:cTn id="107" presetID="22" presetClass="entr" presetSubtype="4" fill="hold" grpId="0" nodeType="afterEffect">
                                  <p:stCondLst>
                                    <p:cond delay="0"/>
                                  </p:stCondLst>
                                  <p:childTnLst>
                                    <p:set>
                                      <p:cBhvr>
                                        <p:cTn id="108" dur="1" fill="hold">
                                          <p:stCondLst>
                                            <p:cond delay="0"/>
                                          </p:stCondLst>
                                        </p:cTn>
                                        <p:tgtEl>
                                          <p:spTgt spid="141"/>
                                        </p:tgtEl>
                                        <p:attrNameLst>
                                          <p:attrName>style.visibility</p:attrName>
                                        </p:attrNameLst>
                                      </p:cBhvr>
                                      <p:to>
                                        <p:strVal val="visible"/>
                                      </p:to>
                                    </p:set>
                                    <p:animEffect transition="in" filter="wipe(down)">
                                      <p:cBhvr>
                                        <p:cTn id="109" dur="500"/>
                                        <p:tgtEl>
                                          <p:spTgt spid="141"/>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repeatCount="3000" fill="hold" grpId="0" nodeType="clickEffect">
                                  <p:stCondLst>
                                    <p:cond delay="0"/>
                                  </p:stCondLst>
                                  <p:childTnLst>
                                    <p:set>
                                      <p:cBhvr>
                                        <p:cTn id="113" dur="1" fill="hold">
                                          <p:stCondLst>
                                            <p:cond delay="0"/>
                                          </p:stCondLst>
                                        </p:cTn>
                                        <p:tgtEl>
                                          <p:spTgt spid="155"/>
                                        </p:tgtEl>
                                        <p:attrNameLst>
                                          <p:attrName>style.visibility</p:attrName>
                                        </p:attrNameLst>
                                      </p:cBhvr>
                                      <p:to>
                                        <p:strVal val="visible"/>
                                      </p:to>
                                    </p:set>
                                    <p:animEffect transition="in" filter="wipe(left)">
                                      <p:cBhvr>
                                        <p:cTn id="114" dur="500"/>
                                        <p:tgtEl>
                                          <p:spTgt spid="1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34"/>
                                        </p:tgtEl>
                                        <p:attrNameLst>
                                          <p:attrName>style.visibility</p:attrName>
                                        </p:attrNameLst>
                                      </p:cBhvr>
                                      <p:to>
                                        <p:strVal val="visible"/>
                                      </p:to>
                                    </p:set>
                                    <p:animEffect transition="in" filter="wipe(down)">
                                      <p:cBhvr>
                                        <p:cTn id="119" dur="500"/>
                                        <p:tgtEl>
                                          <p:spTgt spid="134"/>
                                        </p:tgtEl>
                                      </p:cBhvr>
                                    </p:animEffect>
                                  </p:childTnLst>
                                </p:cTn>
                              </p:par>
                            </p:childTnLst>
                          </p:cTn>
                        </p:par>
                        <p:par>
                          <p:cTn id="120" fill="hold">
                            <p:stCondLst>
                              <p:cond delay="500"/>
                            </p:stCondLst>
                            <p:childTnLst>
                              <p:par>
                                <p:cTn id="121" presetID="22" presetClass="entr" presetSubtype="8" fill="hold" grpId="0" nodeType="afterEffect">
                                  <p:stCondLst>
                                    <p:cond delay="0"/>
                                  </p:stCondLst>
                                  <p:childTnLst>
                                    <p:set>
                                      <p:cBhvr>
                                        <p:cTn id="122" dur="1" fill="hold">
                                          <p:stCondLst>
                                            <p:cond delay="0"/>
                                          </p:stCondLst>
                                        </p:cTn>
                                        <p:tgtEl>
                                          <p:spTgt spid="135"/>
                                        </p:tgtEl>
                                        <p:attrNameLst>
                                          <p:attrName>style.visibility</p:attrName>
                                        </p:attrNameLst>
                                      </p:cBhvr>
                                      <p:to>
                                        <p:strVal val="visible"/>
                                      </p:to>
                                    </p:set>
                                    <p:animEffect transition="in" filter="wipe(left)">
                                      <p:cBhvr>
                                        <p:cTn id="123" dur="500"/>
                                        <p:tgtEl>
                                          <p:spTgt spid="135"/>
                                        </p:tgtEl>
                                      </p:cBhvr>
                                    </p:animEffect>
                                  </p:childTnLst>
                                </p:cTn>
                              </p:par>
                            </p:childTnLst>
                          </p:cTn>
                        </p:par>
                        <p:par>
                          <p:cTn id="124" fill="hold">
                            <p:stCondLst>
                              <p:cond delay="1000"/>
                            </p:stCondLst>
                            <p:childTnLst>
                              <p:par>
                                <p:cTn id="125" presetID="22" presetClass="entr" presetSubtype="4" fill="hold" grpId="0" nodeType="afterEffect">
                                  <p:stCondLst>
                                    <p:cond delay="0"/>
                                  </p:stCondLst>
                                  <p:childTnLst>
                                    <p:set>
                                      <p:cBhvr>
                                        <p:cTn id="126" dur="1" fill="hold">
                                          <p:stCondLst>
                                            <p:cond delay="0"/>
                                          </p:stCondLst>
                                        </p:cTn>
                                        <p:tgtEl>
                                          <p:spTgt spid="136"/>
                                        </p:tgtEl>
                                        <p:attrNameLst>
                                          <p:attrName>style.visibility</p:attrName>
                                        </p:attrNameLst>
                                      </p:cBhvr>
                                      <p:to>
                                        <p:strVal val="visible"/>
                                      </p:to>
                                    </p:set>
                                    <p:animEffect transition="in" filter="wipe(down)">
                                      <p:cBhvr>
                                        <p:cTn id="127" dur="500"/>
                                        <p:tgtEl>
                                          <p:spTgt spid="13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repeatCount="3000" fill="hold" grpId="0" nodeType="clickEffect">
                                  <p:stCondLst>
                                    <p:cond delay="0"/>
                                  </p:stCondLst>
                                  <p:childTnLst>
                                    <p:set>
                                      <p:cBhvr>
                                        <p:cTn id="131" dur="1" fill="hold">
                                          <p:stCondLst>
                                            <p:cond delay="0"/>
                                          </p:stCondLst>
                                        </p:cTn>
                                        <p:tgtEl>
                                          <p:spTgt spid="139"/>
                                        </p:tgtEl>
                                        <p:attrNameLst>
                                          <p:attrName>style.visibility</p:attrName>
                                        </p:attrNameLst>
                                      </p:cBhvr>
                                      <p:to>
                                        <p:strVal val="visible"/>
                                      </p:to>
                                    </p:set>
                                    <p:animEffect transition="in" filter="wipe(left)">
                                      <p:cBhvr>
                                        <p:cTn id="132" dur="500"/>
                                        <p:tgtEl>
                                          <p:spTgt spid="13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152"/>
                                        </p:tgtEl>
                                        <p:attrNameLst>
                                          <p:attrName>style.visibility</p:attrName>
                                        </p:attrNameLst>
                                      </p:cBhvr>
                                      <p:to>
                                        <p:strVal val="visible"/>
                                      </p:to>
                                    </p:set>
                                    <p:animEffect transition="in" filter="wipe(left)">
                                      <p:cBhvr>
                                        <p:cTn id="137"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4" grpId="0" animBg="1"/>
      <p:bldP spid="135" grpId="0" animBg="1"/>
      <p:bldP spid="136" grpId="0" animBg="1"/>
      <p:bldP spid="139" grpId="0" animBg="1"/>
      <p:bldP spid="140" grpId="0" animBg="1"/>
      <p:bldP spid="141" grpId="0" animBg="1"/>
      <p:bldP spid="142" grpId="0" animBg="1"/>
      <p:bldP spid="143" grpId="0" animBg="1"/>
      <p:bldP spid="156" grpId="0"/>
      <p:bldP spid="156" grpId="1"/>
      <p:bldP spid="158" grpId="0"/>
      <p:bldP spid="158" grpId="1"/>
      <p:bldP spid="148" grpId="0" animBg="1"/>
      <p:bldP spid="149" grpId="0" animBg="1"/>
      <p:bldP spid="160" grpId="0" animBg="1"/>
      <p:bldP spid="161" grpId="0" animBg="1"/>
      <p:bldP spid="162" grpId="0" animBg="1"/>
      <p:bldP spid="166" grpId="0" animBg="1"/>
      <p:bldP spid="144" grpId="0" animBg="1"/>
      <p:bldP spid="145" grpId="0" animBg="1"/>
      <p:bldP spid="147" grpId="0" animBg="1"/>
      <p:bldP spid="150" grpId="0" animBg="1"/>
      <p:bldP spid="151" grpId="0" animBg="1"/>
      <p:bldP spid="154" grpId="0" animBg="1"/>
      <p:bldP spid="155" grpId="0" animBg="1"/>
      <p:bldP spid="1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clrChange>
              <a:clrFrom>
                <a:srgbClr val="FFFFFF"/>
              </a:clrFrom>
              <a:clrTo>
                <a:srgbClr val="FFFFFF">
                  <a:alpha val="0"/>
                </a:srgbClr>
              </a:clrTo>
            </a:clrChange>
          </a:blip>
          <a:srcRect b="5562"/>
          <a:stretch>
            <a:fillRect/>
          </a:stretch>
        </p:blipFill>
        <p:spPr>
          <a:xfrm>
            <a:off x="8106608" y="2744091"/>
            <a:ext cx="3696510" cy="3646074"/>
          </a:xfrm>
          <a:prstGeom prst="rect">
            <a:avLst/>
          </a:prstGeom>
        </p:spPr>
      </p:pic>
      <p:sp>
        <p:nvSpPr>
          <p:cNvPr id="2" name="标题 1"/>
          <p:cNvSpPr>
            <a:spLocks noGrp="1"/>
          </p:cNvSpPr>
          <p:nvPr>
            <p:ph type="title"/>
          </p:nvPr>
        </p:nvSpPr>
        <p:spPr/>
        <p:txBody>
          <a:bodyPr/>
          <a:lstStyle/>
          <a:p>
            <a:r>
              <a:rPr lang="zh-CN" altLang="en-US" dirty="0"/>
              <a:t>数据通路、指令周期小结</a:t>
            </a:r>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800" b="1" dirty="0"/>
              <a:t>数据通路</a:t>
            </a:r>
            <a:r>
              <a:rPr lang="zh-CN" altLang="en-US" sz="2800" dirty="0"/>
              <a:t>是数据传送的路径，通路建立依赖于</a:t>
            </a:r>
            <a:r>
              <a:rPr lang="zh-CN" altLang="en-US" sz="2800" b="1" dirty="0"/>
              <a:t>控制信号序列</a:t>
            </a:r>
            <a:endParaRPr lang="en-US" altLang="zh-CN" sz="2800" b="1" dirty="0"/>
          </a:p>
          <a:p>
            <a:pPr lvl="1">
              <a:lnSpc>
                <a:spcPct val="150000"/>
              </a:lnSpc>
            </a:pPr>
            <a:r>
              <a:rPr lang="zh-CN" altLang="en-US" sz="2400" dirty="0"/>
              <a:t>数据流、控制流</a:t>
            </a:r>
            <a:endParaRPr lang="en-US" altLang="zh-CN" sz="2400" dirty="0"/>
          </a:p>
          <a:p>
            <a:pPr>
              <a:lnSpc>
                <a:spcPct val="150000"/>
              </a:lnSpc>
            </a:pPr>
            <a:r>
              <a:rPr lang="zh-CN" altLang="en-US" sz="2800" dirty="0"/>
              <a:t>不同指令功能，不同寻址方式，不同主机结构</a:t>
            </a:r>
            <a:endParaRPr lang="en-US" altLang="zh-CN" sz="2800" dirty="0"/>
          </a:p>
          <a:p>
            <a:pPr lvl="1">
              <a:lnSpc>
                <a:spcPct val="150000"/>
              </a:lnSpc>
            </a:pPr>
            <a:r>
              <a:rPr lang="zh-CN" altLang="en-US" sz="2400" dirty="0"/>
              <a:t>数据通路不同、执行周期不同</a:t>
            </a:r>
            <a:endParaRPr lang="en-US" altLang="zh-CN" sz="2400" dirty="0"/>
          </a:p>
          <a:p>
            <a:pPr lvl="1">
              <a:lnSpc>
                <a:spcPct val="150000"/>
              </a:lnSpc>
            </a:pPr>
            <a:r>
              <a:rPr lang="zh-CN" altLang="en-US" sz="2400" dirty="0"/>
              <a:t>定长</a:t>
            </a:r>
            <a:r>
              <a:rPr lang="en-US" altLang="zh-CN" sz="2400" dirty="0"/>
              <a:t>/</a:t>
            </a:r>
            <a:r>
              <a:rPr lang="zh-CN" altLang="en-US" sz="2400" dirty="0"/>
              <a:t>变长指令周期</a:t>
            </a:r>
            <a:endParaRPr lang="en-US" altLang="zh-CN" sz="2400" dirty="0"/>
          </a:p>
          <a:p>
            <a:pPr>
              <a:lnSpc>
                <a:spcPct val="150000"/>
              </a:lnSpc>
            </a:pPr>
            <a:r>
              <a:rPr lang="zh-CN" altLang="en-US" sz="2800" dirty="0"/>
              <a:t>取指执行的过程就是不断建立数据通路的过程</a:t>
            </a:r>
            <a:endParaRPr lang="en-US" altLang="zh-CN" sz="2800" dirty="0"/>
          </a:p>
          <a:p>
            <a:pPr marL="325120" indent="-325120">
              <a:lnSpc>
                <a:spcPct val="150000"/>
              </a:lnSpc>
              <a:spcBef>
                <a:spcPts val="570"/>
              </a:spcBef>
              <a:spcAft>
                <a:spcPts val="570"/>
              </a:spcAft>
            </a:pPr>
            <a:r>
              <a:rPr lang="en-US" altLang="zh-CN" b="1" dirty="0">
                <a:cs typeface="Segoe UI Black" panose="020B0A02040204020203" pitchFamily="34" charset="0"/>
                <a:sym typeface="Arial" panose="020B0604020202020204" pitchFamily="34" charset="0"/>
              </a:rPr>
              <a:t>ISA </a:t>
            </a:r>
            <a:r>
              <a:rPr lang="en-US" altLang="zh-CN" b="1" dirty="0">
                <a:cs typeface="Segoe UI Black" panose="020B0A02040204020203" pitchFamily="34" charset="0"/>
                <a:sym typeface="Wingdings" panose="05000000000000000000" pitchFamily="2" charset="2"/>
              </a:rPr>
              <a:t> </a:t>
            </a:r>
            <a:r>
              <a:rPr lang="zh-CN" altLang="en-US" b="1" dirty="0">
                <a:cs typeface="Segoe UI Black" panose="020B0A02040204020203" pitchFamily="34" charset="0"/>
                <a:sym typeface="Wingdings" panose="05000000000000000000" pitchFamily="2" charset="2"/>
              </a:rPr>
              <a:t>主机架构</a:t>
            </a:r>
            <a:r>
              <a:rPr lang="en-US" altLang="zh-CN" b="1" dirty="0">
                <a:cs typeface="Segoe UI Black" panose="020B0A02040204020203" pitchFamily="34" charset="0"/>
                <a:sym typeface="Wingdings" panose="05000000000000000000" pitchFamily="2" charset="2"/>
              </a:rPr>
              <a:t>  </a:t>
            </a:r>
            <a:r>
              <a:rPr lang="zh-CN" altLang="en-US" b="1" dirty="0">
                <a:cs typeface="Segoe UI Black" panose="020B0A02040204020203" pitchFamily="34" charset="0"/>
                <a:sym typeface="Wingdings" panose="05000000000000000000" pitchFamily="2" charset="2"/>
              </a:rPr>
              <a:t>数据通路？</a:t>
            </a:r>
            <a:endParaRPr lang="en-US" altLang="zh-CN" sz="2400"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共享通路、专用通路</a:t>
            </a:r>
            <a:endParaRPr lang="en-US" altLang="zh-CN" sz="2400"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400" dirty="0">
                <a:cs typeface="Segoe UI Black" panose="020B0A02040204020203" pitchFamily="34" charset="0"/>
                <a:sym typeface="Arial" panose="020B0604020202020204" pitchFamily="34" charset="0"/>
              </a:rPr>
              <a:t>实现难易，硬件成本，并发性，效率差异</a:t>
            </a:r>
          </a:p>
          <a:p>
            <a:pPr>
              <a:lnSpc>
                <a:spcPct val="150000"/>
              </a:lnSpc>
            </a:pPr>
            <a:endParaRPr lang="en-US" altLang="zh-CN" sz="3000" dirty="0"/>
          </a:p>
          <a:p>
            <a:pPr lvl="1"/>
            <a:endParaRPr lang="en-US" altLang="zh-C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概述</a:t>
            </a:r>
          </a:p>
        </p:txBody>
      </p:sp>
      <p:sp>
        <p:nvSpPr>
          <p:cNvPr id="3" name="内容占位符 2"/>
          <p:cNvSpPr>
            <a:spLocks noGrp="1"/>
          </p:cNvSpPr>
          <p:nvPr>
            <p:ph idx="1"/>
          </p:nvPr>
        </p:nvSpPr>
        <p:spPr/>
        <p:txBody>
          <a:bodyPr>
            <a:normAutofit/>
          </a:bodyPr>
          <a:lstStyle/>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冯诺依曼计算机</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运算器、控制器</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存储程序、程序控制</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取指令，执行指令</a:t>
            </a:r>
            <a:endParaRPr lang="en-US" altLang="zh-CN" sz="2400" dirty="0">
              <a:sym typeface="Arial" panose="020B0604020202020204" pitchFamily="34" charset="0"/>
            </a:endParaRPr>
          </a:p>
          <a:p>
            <a:pPr marL="325120" indent="-325120" defTabSz="866775" fontAlgn="base">
              <a:lnSpc>
                <a:spcPct val="14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不同计算机的差异性</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en-US" altLang="zh-CN" sz="2400" dirty="0">
                <a:sym typeface="Arial" panose="020B0604020202020204" pitchFamily="34" charset="0"/>
              </a:rPr>
              <a:t>ISA</a:t>
            </a:r>
            <a:r>
              <a:rPr lang="zh-CN" altLang="en-US" sz="2400" dirty="0">
                <a:sym typeface="Arial" panose="020B0604020202020204" pitchFamily="34" charset="0"/>
              </a:rPr>
              <a:t>，</a:t>
            </a:r>
            <a:r>
              <a:rPr lang="zh-CN" altLang="en-US" sz="2400" dirty="0">
                <a:solidFill>
                  <a:srgbClr val="7030A0"/>
                </a:solidFill>
                <a:sym typeface="Arial" panose="020B0604020202020204" pitchFamily="34" charset="0"/>
              </a:rPr>
              <a:t>数据通路 </a:t>
            </a:r>
            <a:endParaRPr lang="en-US" altLang="zh-CN" sz="2400" dirty="0">
              <a:solidFill>
                <a:srgbClr val="7030A0"/>
              </a:solidFill>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olidFill>
                  <a:srgbClr val="7030A0"/>
                </a:solidFill>
                <a:sym typeface="Arial" panose="020B0604020202020204" pitchFamily="34" charset="0"/>
              </a:rPr>
              <a:t>控制器</a:t>
            </a:r>
            <a:r>
              <a:rPr lang="zh-CN" altLang="en-US" sz="2400" dirty="0">
                <a:sym typeface="Arial" panose="020B0604020202020204" pitchFamily="34" charset="0"/>
              </a:rPr>
              <a:t>实现方式</a:t>
            </a:r>
            <a:endParaRPr lang="en-US" altLang="zh-CN" sz="2400" dirty="0">
              <a:sym typeface="Arial" panose="020B0604020202020204" pitchFamily="34" charset="0"/>
            </a:endParaRPr>
          </a:p>
          <a:p>
            <a:pPr marL="932180" lvl="1" indent="-325120" defTabSz="866775" fontAlgn="base">
              <a:lnSpc>
                <a:spcPct val="140000"/>
              </a:lnSpc>
              <a:spcBef>
                <a:spcPts val="570"/>
              </a:spcBef>
              <a:spcAft>
                <a:spcPts val="570"/>
              </a:spcAft>
              <a:buFont typeface="Wingdings" panose="05000000000000000000" pitchFamily="2" charset="2"/>
              <a:buChar char="u"/>
            </a:pPr>
            <a:r>
              <a:rPr lang="zh-CN" altLang="en-US" sz="2400" dirty="0">
                <a:sym typeface="Arial" panose="020B0604020202020204" pitchFamily="34" charset="0"/>
              </a:rPr>
              <a:t>性能、成本</a:t>
            </a:r>
            <a:endParaRPr lang="en-US" altLang="zh-CN" sz="2400" dirty="0">
              <a:sym typeface="Arial" panose="020B0604020202020204" pitchFamily="34" charset="0"/>
            </a:endParaRPr>
          </a:p>
          <a:p>
            <a:endParaRPr lang="zh-CN" altLang="en-US" dirty="0"/>
          </a:p>
        </p:txBody>
      </p:sp>
      <p:grpSp>
        <p:nvGrpSpPr>
          <p:cNvPr id="27" name="Group 2"/>
          <p:cNvGrpSpPr/>
          <p:nvPr/>
        </p:nvGrpSpPr>
        <p:grpSpPr bwMode="auto">
          <a:xfrm>
            <a:off x="7278209" y="3806801"/>
            <a:ext cx="3604134" cy="2016950"/>
            <a:chOff x="1056" y="2736"/>
            <a:chExt cx="1872" cy="960"/>
          </a:xfrm>
          <a:solidFill>
            <a:schemeClr val="accent2">
              <a:lumMod val="60000"/>
              <a:lumOff val="40000"/>
            </a:schemeClr>
          </a:solidFill>
        </p:grpSpPr>
        <p:sp>
          <p:nvSpPr>
            <p:cNvPr id="28" name="Rectangle 3"/>
            <p:cNvSpPr>
              <a:spLocks noChangeArrowheads="1"/>
            </p:cNvSpPr>
            <p:nvPr/>
          </p:nvSpPr>
          <p:spPr bwMode="auto">
            <a:xfrm>
              <a:off x="1056" y="2736"/>
              <a:ext cx="1872" cy="960"/>
            </a:xfrm>
            <a:prstGeom prst="rect">
              <a:avLst/>
            </a:prstGeom>
            <a:grp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29" name="Text Box 4"/>
            <p:cNvSpPr txBox="1">
              <a:spLocks noChangeArrowheads="1"/>
            </p:cNvSpPr>
            <p:nvPr/>
          </p:nvSpPr>
          <p:spPr bwMode="auto">
            <a:xfrm>
              <a:off x="2347" y="2788"/>
              <a:ext cx="256" cy="907"/>
            </a:xfrm>
            <a:prstGeom prst="rect">
              <a:avLst/>
            </a:prstGeom>
            <a:grpFill/>
            <a:ln w="9525" algn="ctr">
              <a:noFill/>
              <a:prstDash val="sysDot"/>
              <a:miter lim="800000"/>
            </a:ln>
          </p:spPr>
          <p:txBody>
            <a:bodyPr vert="eaVert" wrap="square">
              <a:spAutoFit/>
            </a:bodyPr>
            <a:lstStyle/>
            <a:p>
              <a:pPr algn="ctr" eaLnBrk="1" hangingPunct="1"/>
              <a:r>
                <a:rPr lang="zh-CN" altLang="en-US" sz="2000" b="1" i="0" dirty="0">
                  <a:solidFill>
                    <a:srgbClr val="FF0000"/>
                  </a:solidFill>
                  <a:latin typeface="微软雅黑" panose="020B0503020204020204" pitchFamily="34" charset="-122"/>
                  <a:ea typeface="微软雅黑" panose="020B0503020204020204" pitchFamily="34" charset="-122"/>
                </a:rPr>
                <a:t>外围设备</a:t>
              </a:r>
            </a:p>
          </p:txBody>
        </p:sp>
      </p:grpSp>
      <p:grpSp>
        <p:nvGrpSpPr>
          <p:cNvPr id="30" name="Group 5"/>
          <p:cNvGrpSpPr/>
          <p:nvPr/>
        </p:nvGrpSpPr>
        <p:grpSpPr bwMode="auto">
          <a:xfrm>
            <a:off x="7278208" y="1368400"/>
            <a:ext cx="3604135" cy="2714810"/>
            <a:chOff x="1056" y="1200"/>
            <a:chExt cx="1872" cy="1488"/>
          </a:xfrm>
        </p:grpSpPr>
        <p:sp>
          <p:nvSpPr>
            <p:cNvPr id="31" name="Rectangle 6"/>
            <p:cNvSpPr>
              <a:spLocks noChangeArrowheads="1"/>
            </p:cNvSpPr>
            <p:nvPr/>
          </p:nvSpPr>
          <p:spPr bwMode="auto">
            <a:xfrm>
              <a:off x="1056" y="1200"/>
              <a:ext cx="1872" cy="1488"/>
            </a:xfrm>
            <a:prstGeom prst="rect">
              <a:avLst/>
            </a:prstGeom>
            <a:solidFill>
              <a:schemeClr val="bg2">
                <a:lumMod val="75000"/>
              </a:schemeClr>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2" name="Text Box 7"/>
            <p:cNvSpPr txBox="1">
              <a:spLocks noChangeArrowheads="1"/>
            </p:cNvSpPr>
            <p:nvPr/>
          </p:nvSpPr>
          <p:spPr bwMode="auto">
            <a:xfrm>
              <a:off x="2236" y="2352"/>
              <a:ext cx="576" cy="208"/>
            </a:xfrm>
            <a:prstGeom prst="rect">
              <a:avLst/>
            </a:prstGeom>
            <a:noFill/>
            <a:ln w="9525" algn="ctr">
              <a:noFill/>
              <a:prstDash val="sysDot"/>
              <a:miter lim="800000"/>
            </a:ln>
          </p:spPr>
          <p:txBody>
            <a:bodyPr>
              <a:spAutoFit/>
            </a:bodyPr>
            <a:lstStyle/>
            <a:p>
              <a:pPr eaLnBrk="1" hangingPunct="1"/>
              <a:r>
                <a:rPr lang="en-US" altLang="zh-CN" sz="2000" b="1" dirty="0">
                  <a:solidFill>
                    <a:srgbClr val="FF0000"/>
                  </a:solidFill>
                  <a:latin typeface="微软雅黑" panose="020B0503020204020204" pitchFamily="34" charset="-122"/>
                  <a:ea typeface="微软雅黑" panose="020B0503020204020204" pitchFamily="34" charset="-122"/>
                </a:rPr>
                <a:t>HOST</a:t>
              </a:r>
            </a:p>
          </p:txBody>
        </p:sp>
      </p:grpSp>
      <p:sp>
        <p:nvSpPr>
          <p:cNvPr id="33" name="AutoShape 8"/>
          <p:cNvSpPr>
            <a:spLocks noChangeArrowheads="1"/>
          </p:cNvSpPr>
          <p:nvPr/>
        </p:nvSpPr>
        <p:spPr bwMode="auto">
          <a:xfrm>
            <a:off x="7762306" y="3348579"/>
            <a:ext cx="1478619" cy="646896"/>
          </a:xfrm>
          <a:prstGeom prst="roundRect">
            <a:avLst>
              <a:gd name="adj" fmla="val 16667"/>
            </a:avLst>
          </a:prstGeom>
          <a:solidFill>
            <a:srgbClr val="00FF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存储器</a:t>
            </a:r>
          </a:p>
        </p:txBody>
      </p:sp>
      <p:sp>
        <p:nvSpPr>
          <p:cNvPr id="34" name="AutoShape 9"/>
          <p:cNvSpPr>
            <a:spLocks noChangeArrowheads="1"/>
          </p:cNvSpPr>
          <p:nvPr/>
        </p:nvSpPr>
        <p:spPr bwMode="auto">
          <a:xfrm>
            <a:off x="7762305" y="4234340"/>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输入设备</a:t>
            </a:r>
          </a:p>
        </p:txBody>
      </p:sp>
      <p:sp>
        <p:nvSpPr>
          <p:cNvPr id="35" name="AutoShape 10"/>
          <p:cNvSpPr>
            <a:spLocks noChangeArrowheads="1"/>
          </p:cNvSpPr>
          <p:nvPr/>
        </p:nvSpPr>
        <p:spPr bwMode="auto">
          <a:xfrm>
            <a:off x="7756533" y="4981026"/>
            <a:ext cx="1478619" cy="646896"/>
          </a:xfrm>
          <a:prstGeom prst="roundRect">
            <a:avLst>
              <a:gd name="adj" fmla="val 16667"/>
            </a:avLst>
          </a:prstGeom>
          <a:solidFill>
            <a:srgbClr val="CC99FF"/>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输出设备</a:t>
            </a:r>
          </a:p>
        </p:txBody>
      </p:sp>
      <p:grpSp>
        <p:nvGrpSpPr>
          <p:cNvPr id="36" name="Group 11"/>
          <p:cNvGrpSpPr/>
          <p:nvPr/>
        </p:nvGrpSpPr>
        <p:grpSpPr bwMode="auto">
          <a:xfrm>
            <a:off x="7430608" y="1520800"/>
            <a:ext cx="2864825" cy="1719280"/>
            <a:chOff x="1152" y="1296"/>
            <a:chExt cx="1488" cy="893"/>
          </a:xfrm>
        </p:grpSpPr>
        <p:sp>
          <p:nvSpPr>
            <p:cNvPr id="37" name="Rectangle 12"/>
            <p:cNvSpPr>
              <a:spLocks noChangeArrowheads="1"/>
            </p:cNvSpPr>
            <p:nvPr/>
          </p:nvSpPr>
          <p:spPr bwMode="auto">
            <a:xfrm>
              <a:off x="1152" y="1296"/>
              <a:ext cx="1488" cy="893"/>
            </a:xfrm>
            <a:prstGeom prst="rect">
              <a:avLst/>
            </a:prstGeom>
            <a:solidFill>
              <a:srgbClr val="99CCFF"/>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38" name="Text Box 13"/>
            <p:cNvSpPr txBox="1">
              <a:spLocks noChangeArrowheads="1"/>
            </p:cNvSpPr>
            <p:nvPr/>
          </p:nvSpPr>
          <p:spPr bwMode="auto">
            <a:xfrm>
              <a:off x="2160" y="1680"/>
              <a:ext cx="409" cy="208"/>
            </a:xfrm>
            <a:prstGeom prst="rect">
              <a:avLst/>
            </a:prstGeom>
            <a:noFill/>
            <a:ln w="9525" algn="ctr">
              <a:noFill/>
              <a:prstDash val="sysDot"/>
              <a:miter lim="800000"/>
            </a:ln>
          </p:spPr>
          <p:txBody>
            <a:bodyPr>
              <a:spAutoFit/>
            </a:bodyPr>
            <a:lstStyle/>
            <a:p>
              <a:pPr eaLnBrk="1" hangingPunct="1"/>
              <a:r>
                <a:rPr lang="en-US" altLang="zh-CN" sz="2000" b="1">
                  <a:solidFill>
                    <a:srgbClr val="FF0000"/>
                  </a:solidFill>
                  <a:latin typeface="微软雅黑" panose="020B0503020204020204" pitchFamily="34" charset="-122"/>
                  <a:ea typeface="微软雅黑" panose="020B0503020204020204" pitchFamily="34" charset="-122"/>
                </a:rPr>
                <a:t>CPU</a:t>
              </a:r>
            </a:p>
          </p:txBody>
        </p:sp>
      </p:grpSp>
      <p:sp>
        <p:nvSpPr>
          <p:cNvPr id="39" name="AutoShape 14"/>
          <p:cNvSpPr>
            <a:spLocks noChangeArrowheads="1"/>
          </p:cNvSpPr>
          <p:nvPr/>
        </p:nvSpPr>
        <p:spPr bwMode="auto">
          <a:xfrm>
            <a:off x="7801776" y="1622984"/>
            <a:ext cx="1478619" cy="646896"/>
          </a:xfrm>
          <a:prstGeom prst="roundRect">
            <a:avLst>
              <a:gd name="adj" fmla="val 16667"/>
            </a:avLst>
          </a:prstGeom>
          <a:solidFill>
            <a:srgbClr val="99CC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运算器</a:t>
            </a:r>
          </a:p>
        </p:txBody>
      </p:sp>
      <p:sp>
        <p:nvSpPr>
          <p:cNvPr id="40" name="AutoShape 15"/>
          <p:cNvSpPr>
            <a:spLocks noChangeArrowheads="1"/>
          </p:cNvSpPr>
          <p:nvPr/>
        </p:nvSpPr>
        <p:spPr bwMode="auto">
          <a:xfrm>
            <a:off x="7801777" y="2452336"/>
            <a:ext cx="1478619" cy="646896"/>
          </a:xfrm>
          <a:prstGeom prst="roundRect">
            <a:avLst>
              <a:gd name="adj" fmla="val 16667"/>
            </a:avLst>
          </a:prstGeom>
          <a:solidFill>
            <a:srgbClr val="FF6600"/>
          </a:solidFill>
          <a:ln w="9525">
            <a:noFill/>
            <a:round/>
          </a:ln>
        </p:spPr>
        <p:txBody>
          <a:bodyPr wrap="none" anchor="ctr"/>
          <a:lstStyle/>
          <a:p>
            <a:pPr algn="ctr"/>
            <a:r>
              <a:rPr lang="zh-CN" altLang="en-US" sz="2000" b="1" i="0" dirty="0">
                <a:latin typeface="微软雅黑" panose="020B0503020204020204" pitchFamily="34" charset="-122"/>
                <a:ea typeface="微软雅黑" panose="020B0503020204020204" pitchFamily="34" charset="-122"/>
              </a:rPr>
              <a:t>控制器</a:t>
            </a:r>
          </a:p>
        </p:txBody>
      </p:sp>
      <p:grpSp>
        <p:nvGrpSpPr>
          <p:cNvPr id="41" name="Group 18"/>
          <p:cNvGrpSpPr/>
          <p:nvPr/>
        </p:nvGrpSpPr>
        <p:grpSpPr bwMode="auto">
          <a:xfrm>
            <a:off x="6214206" y="1246144"/>
            <a:ext cx="1542326" cy="4680369"/>
            <a:chOff x="378" y="1089"/>
            <a:chExt cx="989" cy="2431"/>
          </a:xfrm>
        </p:grpSpPr>
        <p:grpSp>
          <p:nvGrpSpPr>
            <p:cNvPr id="42" name="Group 19"/>
            <p:cNvGrpSpPr/>
            <p:nvPr/>
          </p:nvGrpSpPr>
          <p:grpSpPr bwMode="auto">
            <a:xfrm>
              <a:off x="378" y="1089"/>
              <a:ext cx="989" cy="2431"/>
              <a:chOff x="378" y="1089"/>
              <a:chExt cx="989" cy="2431"/>
            </a:xfrm>
          </p:grpSpPr>
          <p:sp>
            <p:nvSpPr>
              <p:cNvPr id="44" name="AutoShape 20"/>
              <p:cNvSpPr>
                <a:spLocks noChangeArrowheads="1"/>
              </p:cNvSpPr>
              <p:nvPr/>
            </p:nvSpPr>
            <p:spPr bwMode="auto">
              <a:xfrm>
                <a:off x="378" y="1089"/>
                <a:ext cx="150" cy="2431"/>
              </a:xfrm>
              <a:prstGeom prst="upDownArrow">
                <a:avLst>
                  <a:gd name="adj1" fmla="val 37500"/>
                  <a:gd name="adj2" fmla="val 146563"/>
                </a:avLst>
              </a:prstGeom>
              <a:solidFill>
                <a:srgbClr val="99CC00"/>
              </a:solidFill>
              <a:ln w="9525">
                <a:noFill/>
                <a:miter lim="800000"/>
              </a:ln>
            </p:spPr>
            <p:txBody>
              <a:bodyPr vert="eaVert"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5" name="AutoShape 21"/>
              <p:cNvSpPr>
                <a:spLocks noChangeArrowheads="1"/>
              </p:cNvSpPr>
              <p:nvPr/>
            </p:nvSpPr>
            <p:spPr bwMode="auto">
              <a:xfrm>
                <a:off x="445" y="1631"/>
                <a:ext cx="720" cy="96"/>
              </a:xfrm>
              <a:prstGeom prst="leftRightArrow">
                <a:avLst>
                  <a:gd name="adj1" fmla="val 50000"/>
                  <a:gd name="adj2" fmla="val 15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6" name="AutoShape 22"/>
              <p:cNvSpPr>
                <a:spLocks noChangeArrowheads="1"/>
              </p:cNvSpPr>
              <p:nvPr/>
            </p:nvSpPr>
            <p:spPr bwMode="auto">
              <a:xfrm>
                <a:off x="453" y="2317"/>
                <a:ext cx="914" cy="101"/>
              </a:xfrm>
              <a:prstGeom prst="leftRightArrow">
                <a:avLst>
                  <a:gd name="adj1" fmla="val 50000"/>
                  <a:gd name="adj2" fmla="val 18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sp>
            <p:nvSpPr>
              <p:cNvPr id="47" name="AutoShape 23"/>
              <p:cNvSpPr>
                <a:spLocks noChangeArrowheads="1"/>
              </p:cNvSpPr>
              <p:nvPr/>
            </p:nvSpPr>
            <p:spPr bwMode="auto">
              <a:xfrm>
                <a:off x="471" y="2902"/>
                <a:ext cx="896" cy="102"/>
              </a:xfrm>
              <a:prstGeom prst="leftRightArrow">
                <a:avLst>
                  <a:gd name="adj1" fmla="val 50000"/>
                  <a:gd name="adj2" fmla="val 170000"/>
                </a:avLst>
              </a:prstGeom>
              <a:solidFill>
                <a:srgbClr val="99CC00"/>
              </a:solidFill>
              <a:ln w="9525">
                <a:noFill/>
                <a:miter lim="800000"/>
              </a:ln>
            </p:spPr>
            <p:txBody>
              <a:bodyPr wrap="none" anchor="ctr"/>
              <a:lstStyle/>
              <a:p>
                <a:endParaRPr lang="zh-CN" altLang="en-US" sz="2000" b="1">
                  <a:latin typeface="微软雅黑" panose="020B0503020204020204" pitchFamily="34" charset="-122"/>
                  <a:ea typeface="微软雅黑" panose="020B0503020204020204" pitchFamily="34" charset="-122"/>
                </a:endParaRPr>
              </a:p>
            </p:txBody>
          </p:sp>
        </p:grpSp>
        <p:sp>
          <p:nvSpPr>
            <p:cNvPr id="43" name="Text Box 24"/>
            <p:cNvSpPr txBox="1">
              <a:spLocks noChangeArrowheads="1"/>
            </p:cNvSpPr>
            <p:nvPr/>
          </p:nvSpPr>
          <p:spPr bwMode="auto">
            <a:xfrm>
              <a:off x="528" y="1440"/>
              <a:ext cx="480" cy="208"/>
            </a:xfrm>
            <a:prstGeom prst="rect">
              <a:avLst/>
            </a:prstGeom>
            <a:noFill/>
            <a:ln w="9525">
              <a:noFill/>
              <a:miter lim="800000"/>
            </a:ln>
          </p:spPr>
          <p:txBody>
            <a:bodyPr>
              <a:spAutoFit/>
            </a:bodyPr>
            <a:lstStyle/>
            <a:p>
              <a:pPr algn="l">
                <a:spcBef>
                  <a:spcPct val="50000"/>
                </a:spcBef>
              </a:pPr>
              <a:r>
                <a:rPr lang="en-US" altLang="zh-CN" sz="2000" b="1">
                  <a:latin typeface="微软雅黑" panose="020B0503020204020204" pitchFamily="34" charset="-122"/>
                  <a:ea typeface="微软雅黑" panose="020B0503020204020204" pitchFamily="34" charset="-122"/>
                </a:rPr>
                <a:t>BUS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wipe(left)">
                                      <p:cBhvr>
                                        <p:cTn id="24" dur="500"/>
                                        <p:tgtEl>
                                          <p:spTgt spid="3">
                                            <p:txEl>
                                              <p:pRg st="1" end="1"/>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ppt_x"/>
                                          </p:val>
                                        </p:tav>
                                        <p:tav tm="100000">
                                          <p:val>
                                            <p:strVal val="#ppt_x"/>
                                          </p:val>
                                        </p:tav>
                                      </p:tavLst>
                                    </p:anim>
                                    <p:anim calcmode="lin" valueType="num">
                                      <p:cBhvr additive="base">
                                        <p:cTn id="3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left)">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left)">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
                                            <p:txEl>
                                              <p:pRg st="3" end="3"/>
                                            </p:txEl>
                                          </p:spTgt>
                                        </p:tgtEl>
                                        <p:attrNameLst>
                                          <p:attrName>style.visibility</p:attrName>
                                        </p:attrNameLst>
                                      </p:cBhvr>
                                      <p:to>
                                        <p:strVal val="visible"/>
                                      </p:to>
                                    </p:set>
                                    <p:animEffect transition="in" filter="wipe(left)">
                                      <p:cBhvr>
                                        <p:cTn id="70" dur="500"/>
                                        <p:tgtEl>
                                          <p:spTgt spid="3">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wipe(left)">
                                      <p:cBhvr>
                                        <p:cTn id="75" dur="500"/>
                                        <p:tgtEl>
                                          <p:spTgt spid="3">
                                            <p:txEl>
                                              <p:pRg st="4" end="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wipe(left)">
                                      <p:cBhvr>
                                        <p:cTn id="80" dur="500"/>
                                        <p:tgtEl>
                                          <p:spTgt spid="3">
                                            <p:txEl>
                                              <p:pRg st="5" end="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
                                            <p:txEl>
                                              <p:pRg st="6" end="6"/>
                                            </p:txEl>
                                          </p:spTgt>
                                        </p:tgtEl>
                                        <p:attrNameLst>
                                          <p:attrName>style.visibility</p:attrName>
                                        </p:attrNameLst>
                                      </p:cBhvr>
                                      <p:to>
                                        <p:strVal val="visible"/>
                                      </p:to>
                                    </p:set>
                                    <p:animEffect transition="in" filter="wipe(left)">
                                      <p:cBhvr>
                                        <p:cTn id="85" dur="500"/>
                                        <p:tgtEl>
                                          <p:spTgt spid="3">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
                                            <p:txEl>
                                              <p:pRg st="7" end="7"/>
                                            </p:txEl>
                                          </p:spTgt>
                                        </p:tgtEl>
                                        <p:attrNameLst>
                                          <p:attrName>style.visibility</p:attrName>
                                        </p:attrNameLst>
                                      </p:cBhvr>
                                      <p:to>
                                        <p:strVal val="visible"/>
                                      </p:to>
                                    </p:set>
                                    <p:animEffect transition="in" filter="wipe(left)">
                                      <p:cBhvr>
                                        <p:cTn id="9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3" grpId="0" animBg="1"/>
      <p:bldP spid="34" grpId="0" animBg="1"/>
      <p:bldP spid="35" grpId="0" animBg="1"/>
      <p:bldP spid="39" grpId="0" animBg="1"/>
      <p:bldP spid="40"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6.4 </a:t>
            </a:r>
            <a:r>
              <a:rPr lang="zh-CN" altLang="en-US" b="1" dirty="0">
                <a:solidFill>
                  <a:srgbClr val="C00000"/>
                </a:solidFill>
                <a:effectLst>
                  <a:outerShdw blurRad="38100" dist="38100" dir="2700000" algn="tl">
                    <a:srgbClr val="000000">
                      <a:alpha val="43137"/>
                    </a:srgbClr>
                  </a:outerShdw>
                </a:effectLst>
              </a:rPr>
              <a:t>时序与控制</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p>
        </p:txBody>
      </p:sp>
      <p:sp>
        <p:nvSpPr>
          <p:cNvPr id="3" name="内容占位符 2"/>
          <p:cNvSpPr>
            <a:spLocks noGrp="1"/>
          </p:cNvSpPr>
          <p:nvPr>
            <p:ph idx="1"/>
          </p:nvPr>
        </p:nvSpPr>
        <p:spPr/>
        <p:txBody>
          <a:bodyPr/>
          <a:lstStyle/>
          <a:p>
            <a:r>
              <a:rPr lang="en-US" altLang="zh-CN" b="1" dirty="0">
                <a:solidFill>
                  <a:srgbClr val="C00000"/>
                </a:solidFill>
                <a:effectLst>
                  <a:outerShdw blurRad="38100" dist="38100" dir="2700000" algn="tl">
                    <a:srgbClr val="000000">
                      <a:alpha val="43137"/>
                    </a:srgbClr>
                  </a:outerShdw>
                </a:effectLst>
              </a:rPr>
              <a:t>6.4.1 </a:t>
            </a:r>
            <a:r>
              <a:rPr lang="zh-CN" altLang="en-US" b="1" dirty="0">
                <a:solidFill>
                  <a:srgbClr val="C00000"/>
                </a:solidFill>
                <a:effectLst>
                  <a:outerShdw blurRad="38100" dist="38100" dir="2700000" algn="tl">
                    <a:srgbClr val="000000">
                      <a:alpha val="43137"/>
                    </a:srgbClr>
                  </a:outerShdw>
                </a:effectLst>
              </a:rPr>
              <a:t>中央处理器时序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6.4.2 </a:t>
            </a:r>
            <a:r>
              <a:rPr lang="zh-CN" altLang="en-US" b="1" dirty="0"/>
              <a:t>控制方式</a:t>
            </a:r>
            <a:endParaRPr lang="en-US" altLang="zh-CN" b="1" dirty="0"/>
          </a:p>
          <a:p>
            <a:r>
              <a:rPr lang="en-US" altLang="zh-CN" b="1" dirty="0"/>
              <a:t>6.4.3 </a:t>
            </a:r>
            <a:r>
              <a:rPr lang="zh-CN" altLang="en-US" b="1" dirty="0"/>
              <a:t>时序发生器</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p>
        </p:txBody>
      </p:sp>
      <p:sp>
        <p:nvSpPr>
          <p:cNvPr id="4" name="文本框 3"/>
          <p:cNvSpPr txBox="1"/>
          <p:nvPr/>
        </p:nvSpPr>
        <p:spPr>
          <a:xfrm>
            <a:off x="402577" y="1566835"/>
            <a:ext cx="492443" cy="1374735"/>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取指令周期</a:t>
            </a:r>
          </a:p>
        </p:txBody>
      </p:sp>
      <p:sp>
        <p:nvSpPr>
          <p:cNvPr id="5" name="文本框 4"/>
          <p:cNvSpPr txBox="1"/>
          <p:nvPr/>
        </p:nvSpPr>
        <p:spPr>
          <a:xfrm>
            <a:off x="402579" y="3952780"/>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计算周期</a:t>
            </a: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20000"/>
                    </a:ext>
                  </a:extLst>
                </a:gridCol>
                <a:gridCol w="3550012">
                  <a:extLst>
                    <a:ext uri="{9D8B030D-6E8A-4147-A177-3AD203B41FA5}">
                      <a16:colId xmlns:a16="http://schemas.microsoft.com/office/drawing/2014/main" val="20001"/>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20000"/>
                    </a:ext>
                  </a:extLst>
                </a:gridCol>
                <a:gridCol w="1619910">
                  <a:extLst>
                    <a:ext uri="{9D8B030D-6E8A-4147-A177-3AD203B41FA5}">
                      <a16:colId xmlns:a16="http://schemas.microsoft.com/office/drawing/2014/main" val="20001"/>
                    </a:ext>
                  </a:extLst>
                </a:gridCol>
                <a:gridCol w="19558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gridCol w="1993900">
                  <a:extLst>
                    <a:ext uri="{9D8B030D-6E8A-4147-A177-3AD203B41FA5}">
                      <a16:colId xmlns:a16="http://schemas.microsoft.com/office/drawing/2014/main" val="20004"/>
                    </a:ext>
                  </a:extLst>
                </a:gridCol>
                <a:gridCol w="1998991">
                  <a:extLst>
                    <a:ext uri="{9D8B030D-6E8A-4147-A177-3AD203B41FA5}">
                      <a16:colId xmlns:a16="http://schemas.microsoft.com/office/drawing/2014/main" val="20005"/>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10001"/>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10002"/>
                  </a:ext>
                </a:extLst>
              </a:tr>
              <a:tr h="475837">
                <a:tc>
                  <a:txBody>
                    <a:bodyPr/>
                    <a:lstStyle/>
                    <a:p>
                      <a:pPr algn="l"/>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5"/>
                  </a:ext>
                </a:extLst>
              </a:tr>
            </a:tbl>
          </a:graphicData>
        </a:graphic>
      </p:graphicFrame>
      <p:grpSp>
        <p:nvGrpSpPr>
          <p:cNvPr id="11" name="组合 10"/>
          <p:cNvGrpSpPr/>
          <p:nvPr/>
        </p:nvGrpSpPr>
        <p:grpSpPr>
          <a:xfrm>
            <a:off x="5745622" y="893922"/>
            <a:ext cx="2675704" cy="2490584"/>
            <a:chOff x="4501678" y="316921"/>
            <a:chExt cx="2675704" cy="2490584"/>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DR</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(Z)</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  M[AR</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Wingdings" panose="05000000000000000000" pitchFamily="2" charset="2"/>
                  </a:rPr>
                  <a:t>]DR</a:t>
                </a:r>
                <a:endParaRPr kumimoji="0" lang="zh-CN" altLang="en-US"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X+4</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AR</a:t>
                </a:r>
                <a:r>
                  <a:rPr kumimoji="0" lang="zh-CN" altLang="en-US"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rPr>
                  <a:t>PC</a:t>
                </a:r>
                <a:r>
                  <a:rPr kumimoji="0" lang="en-US" altLang="zh-CN"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kumimoji="0" lang="en-US" altLang="zh-CN" sz="15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70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取指令周期</a:t>
              </a:r>
            </a:p>
          </p:txBody>
        </p:sp>
        <p:sp>
          <p:nvSpPr>
            <p:cNvPr id="37" name="矩形 36"/>
            <p:cNvSpPr/>
            <p:nvPr/>
          </p:nvSpPr>
          <p:spPr>
            <a:xfrm>
              <a:off x="5101253" y="3169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数据流</a:t>
              </a:r>
            </a:p>
          </p:txBody>
        </p:sp>
      </p:grpSp>
      <p:sp>
        <p:nvSpPr>
          <p:cNvPr id="38" name="文本框 37"/>
          <p:cNvSpPr txBox="1"/>
          <p:nvPr/>
        </p:nvSpPr>
        <p:spPr>
          <a:xfrm>
            <a:off x="402580" y="5168056"/>
            <a:ext cx="492443" cy="1118255"/>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执行周期</a:t>
            </a:r>
          </a:p>
        </p:txBody>
      </p:sp>
      <p:sp>
        <p:nvSpPr>
          <p:cNvPr id="20" name="TextBox 24"/>
          <p:cNvSpPr txBox="1"/>
          <p:nvPr/>
        </p:nvSpPr>
        <p:spPr>
          <a:xfrm>
            <a:off x="5231660" y="775158"/>
            <a:ext cx="6571731" cy="2695738"/>
          </a:xfrm>
          <a:prstGeom prst="rect">
            <a:avLst/>
          </a:prstGeom>
          <a:solidFill>
            <a:schemeClr val="bg1"/>
          </a:solidFill>
          <a:ln>
            <a:noFill/>
          </a:ln>
        </p:spPr>
        <p:txBody>
          <a:bodyPr wrap="square" rtlCol="0">
            <a:spAutoFit/>
          </a:bodyPr>
          <a:lstStyle/>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控制信号的生命周期</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何时开始，何时结束，哪些需要时钟配合</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marR="0" lvl="0"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如何进行时序调制？</a:t>
            </a:r>
            <a:endPar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时序产生器 </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生成 </a:t>
            </a:r>
            <a:r>
              <a:rPr kumimoji="0" lang="zh-CN" altLang="en-US"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机器周期，节拍周期，节拍脉冲</a:t>
            </a:r>
            <a:endParaRPr kumimoji="0" lang="en-US" altLang="zh-CN" sz="1600" b="1" i="0" u="none" strike="noStrike" kern="120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marR="0" lvl="1" indent="-325120" algn="l" defTabSz="914400" rtl="0" eaLnBrk="1" fontAlgn="auto" latinLnBrk="0" hangingPunct="1">
              <a:lnSpc>
                <a:spcPct val="150000"/>
              </a:lnSpc>
              <a:spcBef>
                <a:spcPts val="570"/>
              </a:spcBef>
              <a:spcAft>
                <a:spcPts val="570"/>
              </a:spcAft>
              <a:buClr>
                <a:srgbClr val="FFC000"/>
              </a:buClr>
              <a:buSzTx/>
              <a:buFont typeface="Wingdings" panose="05000000000000000000" pitchFamily="2" charset="2"/>
              <a:buChar char="n"/>
              <a:defRPr/>
            </a:pPr>
            <a:r>
              <a:rPr kumimoji="0" lang="zh-CN" altLang="en-US"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控制信号被限定在具体机器周期，具体节拍，受具体节拍控制</a:t>
            </a:r>
            <a:endParaRPr kumimoji="0" lang="en-US" altLang="zh-CN" sz="1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20">
                                            <p:txEl>
                                              <p:pRg st="1" end="1"/>
                                            </p:txEl>
                                          </p:spTgt>
                                        </p:tgtEl>
                                        <p:attrNameLst>
                                          <p:attrName>style.visibility</p:attrName>
                                        </p:attrNameLst>
                                      </p:cBhvr>
                                      <p:to>
                                        <p:strVal val="visible"/>
                                      </p:to>
                                    </p:set>
                                    <p:animEffect transition="in" filter="wipe(left)">
                                      <p:cBhvr>
                                        <p:cTn id="34" dur="500"/>
                                        <p:tgtEl>
                                          <p:spTgt spid="20">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xEl>
                                              <p:pRg st="2" end="2"/>
                                            </p:txEl>
                                          </p:spTgt>
                                        </p:tgtEl>
                                        <p:attrNameLst>
                                          <p:attrName>style.visibility</p:attrName>
                                        </p:attrNameLst>
                                      </p:cBhvr>
                                      <p:to>
                                        <p:strVal val="visible"/>
                                      </p:to>
                                    </p:set>
                                    <p:animEffect transition="in" filter="wipe(left)">
                                      <p:cBhvr>
                                        <p:cTn id="39" dur="500"/>
                                        <p:tgtEl>
                                          <p:spTgt spid="20">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0">
                                            <p:txEl>
                                              <p:pRg st="3" end="3"/>
                                            </p:txEl>
                                          </p:spTgt>
                                        </p:tgtEl>
                                        <p:attrNameLst>
                                          <p:attrName>style.visibility</p:attrName>
                                        </p:attrNameLst>
                                      </p:cBhvr>
                                      <p:to>
                                        <p:strVal val="visible"/>
                                      </p:to>
                                    </p:set>
                                    <p:animEffect transition="in" filter="wipe(left)">
                                      <p:cBhvr>
                                        <p:cTn id="44" dur="500"/>
                                        <p:tgtEl>
                                          <p:spTgt spid="20">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0">
                                            <p:txEl>
                                              <p:pRg st="4" end="4"/>
                                            </p:txEl>
                                          </p:spTgt>
                                        </p:tgtEl>
                                        <p:attrNameLst>
                                          <p:attrName>style.visibility</p:attrName>
                                        </p:attrNameLst>
                                      </p:cBhvr>
                                      <p:to>
                                        <p:strVal val="visible"/>
                                      </p:to>
                                    </p:set>
                                    <p:animEffect transition="in" filter="wipe(left)">
                                      <p:cBhvr>
                                        <p:cTn id="49"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传统三级时序系统</a:t>
            </a:r>
          </a:p>
        </p:txBody>
      </p:sp>
      <p:grpSp>
        <p:nvGrpSpPr>
          <p:cNvPr id="4" name="组合 3"/>
          <p:cNvGrpSpPr/>
          <p:nvPr/>
        </p:nvGrpSpPr>
        <p:grpSpPr>
          <a:xfrm>
            <a:off x="2695303" y="2889067"/>
            <a:ext cx="7971724" cy="3207045"/>
            <a:chOff x="2269313" y="2074760"/>
            <a:chExt cx="9696927" cy="4544381"/>
          </a:xfrm>
        </p:grpSpPr>
        <p:sp>
          <p:nvSpPr>
            <p:cNvPr id="5" name="Line 123"/>
            <p:cNvSpPr>
              <a:spLocks noChangeShapeType="1"/>
            </p:cNvSpPr>
            <p:nvPr/>
          </p:nvSpPr>
          <p:spPr bwMode="auto">
            <a:xfrm>
              <a:off x="8913338" y="2307544"/>
              <a:ext cx="0" cy="429445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 name="Line 122"/>
            <p:cNvSpPr>
              <a:spLocks noChangeShapeType="1"/>
            </p:cNvSpPr>
            <p:nvPr/>
          </p:nvSpPr>
          <p:spPr bwMode="auto">
            <a:xfrm>
              <a:off x="8331074"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 name="Line 121"/>
            <p:cNvSpPr>
              <a:spLocks noChangeShapeType="1"/>
            </p:cNvSpPr>
            <p:nvPr/>
          </p:nvSpPr>
          <p:spPr bwMode="auto">
            <a:xfrm>
              <a:off x="7726675"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 name="Line 123"/>
            <p:cNvSpPr>
              <a:spLocks noChangeShapeType="1"/>
            </p:cNvSpPr>
            <p:nvPr/>
          </p:nvSpPr>
          <p:spPr bwMode="auto">
            <a:xfrm>
              <a:off x="11360101" y="2307544"/>
              <a:ext cx="0" cy="42863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 name="Line 122"/>
            <p:cNvSpPr>
              <a:spLocks noChangeShapeType="1"/>
            </p:cNvSpPr>
            <p:nvPr/>
          </p:nvSpPr>
          <p:spPr bwMode="auto">
            <a:xfrm>
              <a:off x="10754937" y="2307544"/>
              <a:ext cx="0" cy="429679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0" name="Line 121"/>
            <p:cNvSpPr>
              <a:spLocks noChangeShapeType="1"/>
            </p:cNvSpPr>
            <p:nvPr/>
          </p:nvSpPr>
          <p:spPr bwMode="auto">
            <a:xfrm>
              <a:off x="10150538" y="2307544"/>
              <a:ext cx="0" cy="4287440"/>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 name="Line 123"/>
            <p:cNvSpPr>
              <a:spLocks noChangeShapeType="1"/>
            </p:cNvSpPr>
            <p:nvPr/>
          </p:nvSpPr>
          <p:spPr bwMode="auto">
            <a:xfrm>
              <a:off x="6504260" y="2110570"/>
              <a:ext cx="0" cy="4488153"/>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2" name="Line 122"/>
            <p:cNvSpPr>
              <a:spLocks noChangeShapeType="1"/>
            </p:cNvSpPr>
            <p:nvPr/>
          </p:nvSpPr>
          <p:spPr bwMode="auto">
            <a:xfrm>
              <a:off x="5908277"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3" name="Line 121"/>
            <p:cNvSpPr>
              <a:spLocks noChangeShapeType="1"/>
            </p:cNvSpPr>
            <p:nvPr/>
          </p:nvSpPr>
          <p:spPr bwMode="auto">
            <a:xfrm>
              <a:off x="5299060" y="2074760"/>
              <a:ext cx="0" cy="451461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4" name="Line 123"/>
            <p:cNvSpPr>
              <a:spLocks noChangeShapeType="1"/>
            </p:cNvSpPr>
            <p:nvPr/>
          </p:nvSpPr>
          <p:spPr bwMode="auto">
            <a:xfrm>
              <a:off x="4082778" y="2307544"/>
              <a:ext cx="0" cy="4281829"/>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5" name="Line 122"/>
            <p:cNvSpPr>
              <a:spLocks noChangeShapeType="1"/>
            </p:cNvSpPr>
            <p:nvPr/>
          </p:nvSpPr>
          <p:spPr bwMode="auto">
            <a:xfrm>
              <a:off x="3479782" y="2113842"/>
              <a:ext cx="0" cy="4484881"/>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6" name="Line 121"/>
            <p:cNvSpPr>
              <a:spLocks noChangeShapeType="1"/>
            </p:cNvSpPr>
            <p:nvPr/>
          </p:nvSpPr>
          <p:spPr bwMode="auto">
            <a:xfrm>
              <a:off x="2875383" y="2113842"/>
              <a:ext cx="0" cy="4475532"/>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p:cNvGrpSpPr/>
            <p:nvPr/>
          </p:nvGrpSpPr>
          <p:grpSpPr>
            <a:xfrm>
              <a:off x="2269313" y="2113842"/>
              <a:ext cx="9696927" cy="4505299"/>
              <a:chOff x="2269313" y="2113842"/>
              <a:chExt cx="9696927" cy="4505299"/>
            </a:xfrm>
          </p:grpSpPr>
          <p:sp>
            <p:nvSpPr>
              <p:cNvPr id="18" name="Line 9"/>
              <p:cNvSpPr>
                <a:spLocks noChangeShapeType="1"/>
              </p:cNvSpPr>
              <p:nvPr/>
            </p:nvSpPr>
            <p:spPr bwMode="auto">
              <a:xfrm>
                <a:off x="9542377" y="2307544"/>
                <a:ext cx="0" cy="4311596"/>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 name="Line 9"/>
              <p:cNvSpPr>
                <a:spLocks noChangeShapeType="1"/>
              </p:cNvSpPr>
              <p:nvPr/>
            </p:nvSpPr>
            <p:spPr bwMode="auto">
              <a:xfrm>
                <a:off x="11966240" y="2307543"/>
                <a:ext cx="0" cy="4311598"/>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 name="Line 9"/>
              <p:cNvSpPr>
                <a:spLocks noChangeShapeType="1"/>
              </p:cNvSpPr>
              <p:nvPr/>
            </p:nvSpPr>
            <p:spPr bwMode="auto">
              <a:xfrm>
                <a:off x="7119580" y="2113842"/>
                <a:ext cx="0" cy="4499687"/>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 name="Line 8"/>
              <p:cNvSpPr>
                <a:spLocks noChangeShapeType="1"/>
              </p:cNvSpPr>
              <p:nvPr/>
            </p:nvSpPr>
            <p:spPr bwMode="auto">
              <a:xfrm>
                <a:off x="2269313" y="2233639"/>
                <a:ext cx="0" cy="4355735"/>
              </a:xfrm>
              <a:prstGeom prst="line">
                <a:avLst/>
              </a:prstGeom>
              <a:noFill/>
              <a:ln w="12700" cap="sq">
                <a:solidFill>
                  <a:schemeClr val="tx1"/>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2" name="Line 9"/>
              <p:cNvSpPr>
                <a:spLocks noChangeShapeType="1"/>
              </p:cNvSpPr>
              <p:nvPr/>
            </p:nvSpPr>
            <p:spPr bwMode="auto">
              <a:xfrm>
                <a:off x="4691086" y="2307544"/>
                <a:ext cx="0" cy="4305985"/>
              </a:xfrm>
              <a:prstGeom prst="line">
                <a:avLst/>
              </a:prstGeom>
              <a:noFill/>
              <a:ln w="12700" cap="sq">
                <a:solidFill>
                  <a:schemeClr val="bg2">
                    <a:lumMod val="25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8" name="组合 237"/>
          <p:cNvGrpSpPr/>
          <p:nvPr/>
        </p:nvGrpSpPr>
        <p:grpSpPr>
          <a:xfrm>
            <a:off x="1189208" y="3588540"/>
            <a:ext cx="9484738" cy="338554"/>
            <a:chOff x="1354366" y="4791918"/>
            <a:chExt cx="5767619" cy="406333"/>
          </a:xfrm>
        </p:grpSpPr>
        <p:sp>
          <p:nvSpPr>
            <p:cNvPr id="239" name="Text Box 66"/>
            <p:cNvSpPr txBox="1">
              <a:spLocks noChangeArrowheads="1"/>
            </p:cNvSpPr>
            <p:nvPr/>
          </p:nvSpPr>
          <p:spPr bwMode="auto">
            <a:xfrm>
              <a:off x="1354366" y="4791918"/>
              <a:ext cx="921231"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240" name="组合 239"/>
            <p:cNvGrpSpPr/>
            <p:nvPr/>
          </p:nvGrpSpPr>
          <p:grpSpPr>
            <a:xfrm>
              <a:off x="2269315" y="4877829"/>
              <a:ext cx="4852670" cy="238808"/>
              <a:chOff x="2269315" y="4877829"/>
              <a:chExt cx="4852670" cy="238808"/>
            </a:xfrm>
          </p:grpSpPr>
          <p:sp>
            <p:nvSpPr>
              <p:cNvPr id="24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4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249" name="组合 248"/>
              <p:cNvGrpSpPr/>
              <p:nvPr/>
            </p:nvGrpSpPr>
            <p:grpSpPr>
              <a:xfrm>
                <a:off x="4696905" y="4888968"/>
                <a:ext cx="2422601" cy="227669"/>
                <a:chOff x="2540945" y="4762352"/>
                <a:chExt cx="2422601" cy="304709"/>
              </a:xfrm>
            </p:grpSpPr>
            <p:sp>
              <p:nvSpPr>
                <p:cNvPr id="268"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64" name="Line 87"/>
              <p:cNvSpPr>
                <a:spLocks noChangeShapeType="1"/>
              </p:cNvSpPr>
              <p:nvPr/>
            </p:nvSpPr>
            <p:spPr bwMode="auto">
              <a:xfrm flipV="1">
                <a:off x="7121985" y="4881566"/>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3" name="组合 22"/>
          <p:cNvGrpSpPr/>
          <p:nvPr/>
        </p:nvGrpSpPr>
        <p:grpSpPr>
          <a:xfrm>
            <a:off x="1248416" y="2781130"/>
            <a:ext cx="9407761" cy="338554"/>
            <a:chOff x="1248416" y="2781130"/>
            <a:chExt cx="9407761" cy="338554"/>
          </a:xfrm>
        </p:grpSpPr>
        <p:grpSp>
          <p:nvGrpSpPr>
            <p:cNvPr id="282" name="组合 281"/>
            <p:cNvGrpSpPr/>
            <p:nvPr/>
          </p:nvGrpSpPr>
          <p:grpSpPr>
            <a:xfrm>
              <a:off x="2691422" y="2855197"/>
              <a:ext cx="7964755" cy="198133"/>
              <a:chOff x="2285483" y="2683550"/>
              <a:chExt cx="9688449" cy="230557"/>
            </a:xfrm>
          </p:grpSpPr>
          <p:sp>
            <p:nvSpPr>
              <p:cNvPr id="287" name="object 62"/>
              <p:cNvSpPr/>
              <p:nvPr/>
            </p:nvSpPr>
            <p:spPr>
              <a:xfrm>
                <a:off x="2285483" y="2683550"/>
                <a:ext cx="4856273"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88" name="Line 87"/>
              <p:cNvSpPr>
                <a:spLocks noChangeShapeType="1"/>
              </p:cNvSpPr>
              <p:nvPr/>
            </p:nvSpPr>
            <p:spPr bwMode="auto">
              <a:xfrm flipV="1">
                <a:off x="2289766" y="2686355"/>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9" name="Line 88"/>
              <p:cNvSpPr>
                <a:spLocks noChangeShapeType="1"/>
              </p:cNvSpPr>
              <p:nvPr/>
            </p:nvSpPr>
            <p:spPr bwMode="auto">
              <a:xfrm>
                <a:off x="2295627" y="2686357"/>
                <a:ext cx="4841985"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Line 89"/>
              <p:cNvSpPr>
                <a:spLocks noChangeShapeType="1"/>
              </p:cNvSpPr>
              <p:nvPr/>
            </p:nvSpPr>
            <p:spPr bwMode="auto">
              <a:xfrm>
                <a:off x="7144174" y="2683550"/>
                <a:ext cx="0" cy="198341"/>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1" name="Line 90"/>
              <p:cNvSpPr>
                <a:spLocks noChangeShapeType="1"/>
              </p:cNvSpPr>
              <p:nvPr/>
            </p:nvSpPr>
            <p:spPr bwMode="auto">
              <a:xfrm>
                <a:off x="7147964" y="2914024"/>
                <a:ext cx="4825968"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06" name="Text Box 78"/>
            <p:cNvSpPr txBox="1">
              <a:spLocks noChangeArrowheads="1"/>
            </p:cNvSpPr>
            <p:nvPr/>
          </p:nvSpPr>
          <p:spPr bwMode="auto">
            <a:xfrm>
              <a:off x="1248416" y="2781130"/>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07" name="组合 306"/>
          <p:cNvGrpSpPr/>
          <p:nvPr/>
        </p:nvGrpSpPr>
        <p:grpSpPr>
          <a:xfrm>
            <a:off x="1242459" y="4056357"/>
            <a:ext cx="9413719" cy="338554"/>
            <a:chOff x="788737" y="4782860"/>
            <a:chExt cx="5724432" cy="406333"/>
          </a:xfrm>
        </p:grpSpPr>
        <p:sp>
          <p:nvSpPr>
            <p:cNvPr id="308" name="Text Box 66"/>
            <p:cNvSpPr txBox="1">
              <a:spLocks noChangeArrowheads="1"/>
            </p:cNvSpPr>
            <p:nvPr/>
          </p:nvSpPr>
          <p:spPr bwMode="auto">
            <a:xfrm>
              <a:off x="788737" y="4782860"/>
              <a:ext cx="846179"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09" name="组合 308"/>
            <p:cNvGrpSpPr/>
            <p:nvPr/>
          </p:nvGrpSpPr>
          <p:grpSpPr>
            <a:xfrm>
              <a:off x="1674914" y="4877829"/>
              <a:ext cx="4838255" cy="238808"/>
              <a:chOff x="1674914" y="4877829"/>
              <a:chExt cx="4838255" cy="238808"/>
            </a:xfrm>
          </p:grpSpPr>
          <p:sp>
            <p:nvSpPr>
              <p:cNvPr id="311" name="Line 85"/>
              <p:cNvSpPr>
                <a:spLocks noChangeShapeType="1"/>
              </p:cNvSpPr>
              <p:nvPr/>
            </p:nvSpPr>
            <p:spPr bwMode="auto">
              <a:xfrm>
                <a:off x="1674914" y="5108386"/>
                <a:ext cx="59440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13"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6"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7"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18" name="组合 317"/>
              <p:cNvGrpSpPr/>
              <p:nvPr/>
            </p:nvGrpSpPr>
            <p:grpSpPr>
              <a:xfrm>
                <a:off x="4696905" y="4888968"/>
                <a:ext cx="1816264" cy="227669"/>
                <a:chOff x="2540945" y="4762352"/>
                <a:chExt cx="1816264" cy="304709"/>
              </a:xfrm>
            </p:grpSpPr>
            <p:sp>
              <p:nvSpPr>
                <p:cNvPr id="325"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6"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7"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8" name="Line 90"/>
                <p:cNvSpPr>
                  <a:spLocks noChangeShapeType="1"/>
                </p:cNvSpPr>
                <p:nvPr/>
              </p:nvSpPr>
              <p:spPr bwMode="auto">
                <a:xfrm>
                  <a:off x="3147014" y="5067059"/>
                  <a:ext cx="121019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29" name="组合 328"/>
          <p:cNvGrpSpPr/>
          <p:nvPr/>
        </p:nvGrpSpPr>
        <p:grpSpPr>
          <a:xfrm>
            <a:off x="1136989" y="4467467"/>
            <a:ext cx="9529586" cy="338554"/>
            <a:chOff x="119088" y="4786788"/>
            <a:chExt cx="5794890" cy="406334"/>
          </a:xfrm>
        </p:grpSpPr>
        <p:sp>
          <p:nvSpPr>
            <p:cNvPr id="330" name="Text Box 66"/>
            <p:cNvSpPr txBox="1">
              <a:spLocks noChangeArrowheads="1"/>
            </p:cNvSpPr>
            <p:nvPr/>
          </p:nvSpPr>
          <p:spPr bwMode="auto">
            <a:xfrm>
              <a:off x="119088" y="4786788"/>
              <a:ext cx="974997" cy="406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31" name="组合 330"/>
            <p:cNvGrpSpPr/>
            <p:nvPr/>
          </p:nvGrpSpPr>
          <p:grpSpPr>
            <a:xfrm>
              <a:off x="1073568" y="4877829"/>
              <a:ext cx="4840410" cy="238808"/>
              <a:chOff x="1073568" y="4877829"/>
              <a:chExt cx="4840410" cy="238808"/>
            </a:xfrm>
          </p:grpSpPr>
          <p:sp>
            <p:nvSpPr>
              <p:cNvPr id="333" name="Line 85"/>
              <p:cNvSpPr>
                <a:spLocks noChangeShapeType="1"/>
              </p:cNvSpPr>
              <p:nvPr/>
            </p:nvSpPr>
            <p:spPr bwMode="auto">
              <a:xfrm>
                <a:off x="1073568" y="5108386"/>
                <a:ext cx="1195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4"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35"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6"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7"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8"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9"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40" name="组合 339"/>
              <p:cNvGrpSpPr/>
              <p:nvPr/>
            </p:nvGrpSpPr>
            <p:grpSpPr>
              <a:xfrm>
                <a:off x="4696905" y="4888968"/>
                <a:ext cx="1217073" cy="227669"/>
                <a:chOff x="2540945" y="4762352"/>
                <a:chExt cx="1217073" cy="304709"/>
              </a:xfrm>
            </p:grpSpPr>
            <p:sp>
              <p:nvSpPr>
                <p:cNvPr id="34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7"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8"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9" name="Line 90"/>
                <p:cNvSpPr>
                  <a:spLocks noChangeShapeType="1"/>
                </p:cNvSpPr>
                <p:nvPr/>
              </p:nvSpPr>
              <p:spPr bwMode="auto">
                <a:xfrm>
                  <a:off x="3147014" y="5067059"/>
                  <a:ext cx="61100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50" name="组合 349"/>
          <p:cNvGrpSpPr/>
          <p:nvPr/>
        </p:nvGrpSpPr>
        <p:grpSpPr>
          <a:xfrm>
            <a:off x="966573" y="4896138"/>
            <a:ext cx="9705864" cy="338554"/>
            <a:chOff x="-597437" y="4775331"/>
            <a:chExt cx="5902086" cy="406333"/>
          </a:xfrm>
        </p:grpSpPr>
        <p:sp>
          <p:nvSpPr>
            <p:cNvPr id="351" name="Text Box 66"/>
            <p:cNvSpPr txBox="1">
              <a:spLocks noChangeArrowheads="1"/>
            </p:cNvSpPr>
            <p:nvPr/>
          </p:nvSpPr>
          <p:spPr bwMode="auto">
            <a:xfrm>
              <a:off x="-597437" y="4775331"/>
              <a:ext cx="1186674" cy="40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节拍电位</a:t>
              </a:r>
              <a:r>
                <a:rPr kumimoji="0" lang="en-US" altLang="zh-CN" sz="1600"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600"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352" name="组合 351"/>
            <p:cNvGrpSpPr/>
            <p:nvPr/>
          </p:nvGrpSpPr>
          <p:grpSpPr>
            <a:xfrm>
              <a:off x="456505" y="4877829"/>
              <a:ext cx="4848144" cy="238808"/>
              <a:chOff x="456505" y="4877829"/>
              <a:chExt cx="4848144" cy="238808"/>
            </a:xfrm>
          </p:grpSpPr>
          <p:sp>
            <p:nvSpPr>
              <p:cNvPr id="354" name="Line 85"/>
              <p:cNvSpPr>
                <a:spLocks noChangeShapeType="1"/>
              </p:cNvSpPr>
              <p:nvPr/>
            </p:nvSpPr>
            <p:spPr bwMode="auto">
              <a:xfrm>
                <a:off x="456505" y="5108386"/>
                <a:ext cx="181281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5"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356"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7"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8"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9" name="Line 90"/>
              <p:cNvSpPr>
                <a:spLocks noChangeShapeType="1"/>
              </p:cNvSpPr>
              <p:nvPr/>
            </p:nvSpPr>
            <p:spPr bwMode="auto">
              <a:xfrm>
                <a:off x="2875384" y="5108386"/>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0"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361" name="组合 360"/>
              <p:cNvGrpSpPr/>
              <p:nvPr/>
            </p:nvGrpSpPr>
            <p:grpSpPr>
              <a:xfrm>
                <a:off x="4696905" y="4888968"/>
                <a:ext cx="607744" cy="227669"/>
                <a:chOff x="2540945" y="4762352"/>
                <a:chExt cx="607744" cy="304709"/>
              </a:xfrm>
            </p:grpSpPr>
            <p:sp>
              <p:nvSpPr>
                <p:cNvPr id="363"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3" name="组合 2"/>
          <p:cNvGrpSpPr/>
          <p:nvPr/>
        </p:nvGrpSpPr>
        <p:grpSpPr>
          <a:xfrm>
            <a:off x="1239053" y="3177446"/>
            <a:ext cx="9437058" cy="338554"/>
            <a:chOff x="1239053" y="3177446"/>
            <a:chExt cx="9437058" cy="338554"/>
          </a:xfrm>
        </p:grpSpPr>
        <p:grpSp>
          <p:nvGrpSpPr>
            <p:cNvPr id="111" name="组合 110"/>
            <p:cNvGrpSpPr/>
            <p:nvPr/>
          </p:nvGrpSpPr>
          <p:grpSpPr>
            <a:xfrm>
              <a:off x="2706614" y="3272318"/>
              <a:ext cx="7969497" cy="192810"/>
              <a:chOff x="2303963" y="3184168"/>
              <a:chExt cx="9694217" cy="231411"/>
            </a:xfrm>
          </p:grpSpPr>
          <p:sp>
            <p:nvSpPr>
              <p:cNvPr id="113" name="Line 85"/>
              <p:cNvSpPr>
                <a:spLocks noChangeShapeType="1"/>
              </p:cNvSpPr>
              <p:nvPr/>
            </p:nvSpPr>
            <p:spPr bwMode="auto">
              <a:xfrm>
                <a:off x="2303963" y="3411837"/>
                <a:ext cx="4818022"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4" name="object 62"/>
              <p:cNvSpPr/>
              <p:nvPr/>
            </p:nvSpPr>
            <p:spPr>
              <a:xfrm>
                <a:off x="7147965" y="3189780"/>
                <a:ext cx="4850215"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chemeClr val="accent5"/>
                </a:fgClr>
                <a:bgClr>
                  <a:schemeClr val="bg1"/>
                </a:bgClr>
              </a:pattFill>
              <a:ln>
                <a:solidFill>
                  <a:schemeClr val="tx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15" name="Line 87"/>
              <p:cNvSpPr>
                <a:spLocks noChangeShapeType="1"/>
              </p:cNvSpPr>
              <p:nvPr/>
            </p:nvSpPr>
            <p:spPr bwMode="auto">
              <a:xfrm flipV="1">
                <a:off x="7129763" y="3184168"/>
                <a:ext cx="0" cy="227669"/>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6" name="Line 88"/>
              <p:cNvSpPr>
                <a:spLocks noChangeShapeType="1"/>
              </p:cNvSpPr>
              <p:nvPr/>
            </p:nvSpPr>
            <p:spPr bwMode="auto">
              <a:xfrm>
                <a:off x="7129763" y="3184168"/>
                <a:ext cx="4868416"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17" name="Line 89"/>
              <p:cNvSpPr>
                <a:spLocks noChangeShapeType="1"/>
              </p:cNvSpPr>
              <p:nvPr/>
            </p:nvSpPr>
            <p:spPr bwMode="auto">
              <a:xfrm>
                <a:off x="11996068" y="3189628"/>
                <a:ext cx="0" cy="195758"/>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367" name="Text Box 78"/>
            <p:cNvSpPr txBox="1">
              <a:spLocks noChangeArrowheads="1"/>
            </p:cNvSpPr>
            <p:nvPr/>
          </p:nvSpPr>
          <p:spPr bwMode="auto">
            <a:xfrm>
              <a:off x="1239053" y="3177446"/>
              <a:ext cx="1417350" cy="33855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状态周期</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M</a:t>
              </a:r>
              <a:r>
                <a:rPr kumimoji="0" lang="en-US" altLang="zh-CN"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l-GR" sz="1600" b="1" i="0" u="none" strike="noStrike" kern="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368" name="组合 367"/>
          <p:cNvGrpSpPr/>
          <p:nvPr/>
        </p:nvGrpSpPr>
        <p:grpSpPr>
          <a:xfrm>
            <a:off x="1274219" y="5384628"/>
            <a:ext cx="9399725" cy="338554"/>
            <a:chOff x="244302" y="1753517"/>
            <a:chExt cx="11433972" cy="406334"/>
          </a:xfrm>
        </p:grpSpPr>
        <p:sp>
          <p:nvSpPr>
            <p:cNvPr id="369"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0"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2"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3"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5"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7"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8"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79"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0"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4" name="Line 52"/>
            <p:cNvSpPr>
              <a:spLocks noChangeShapeType="1"/>
            </p:cNvSpPr>
            <p:nvPr/>
          </p:nvSpPr>
          <p:spPr bwMode="auto">
            <a:xfrm>
              <a:off x="1978352" y="2101222"/>
              <a:ext cx="289287"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5" name="Text Box 129"/>
            <p:cNvSpPr txBox="1">
              <a:spLocks noChangeArrowheads="1"/>
            </p:cNvSpPr>
            <p:nvPr/>
          </p:nvSpPr>
          <p:spPr bwMode="auto">
            <a:xfrm>
              <a:off x="244302" y="1753517"/>
              <a:ext cx="1637963"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86"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7"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89"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0"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2"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5"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6"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97"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1"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2"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3"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5"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6"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0"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1"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2"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3"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7"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8"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9"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1"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2"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4"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6"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7"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8"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29" name="Line 24"/>
            <p:cNvSpPr>
              <a:spLocks noChangeShapeType="1"/>
            </p:cNvSpPr>
            <p:nvPr/>
          </p:nvSpPr>
          <p:spPr bwMode="auto">
            <a:xfrm>
              <a:off x="11056125" y="2109685"/>
              <a:ext cx="61318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4" name="Line 52"/>
            <p:cNvSpPr>
              <a:spLocks noChangeShapeType="1"/>
            </p:cNvSpPr>
            <p:nvPr/>
          </p:nvSpPr>
          <p:spPr bwMode="auto">
            <a:xfrm>
              <a:off x="11659039" y="2109686"/>
              <a:ext cx="192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453" name="组合 452"/>
          <p:cNvGrpSpPr/>
          <p:nvPr/>
        </p:nvGrpSpPr>
        <p:grpSpPr>
          <a:xfrm>
            <a:off x="1300038" y="5833326"/>
            <a:ext cx="9361059" cy="338554"/>
            <a:chOff x="-330814" y="1794289"/>
            <a:chExt cx="11386938" cy="406334"/>
          </a:xfrm>
        </p:grpSpPr>
        <p:sp>
          <p:nvSpPr>
            <p:cNvPr id="454"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5"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6"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7" name="Line 16"/>
            <p:cNvSpPr>
              <a:spLocks noChangeShapeType="1"/>
            </p:cNvSpPr>
            <p:nvPr/>
          </p:nvSpPr>
          <p:spPr bwMode="auto">
            <a:xfrm>
              <a:off x="2572348" y="2101221"/>
              <a:ext cx="59366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8"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9"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0"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1"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2" name="Line 24"/>
            <p:cNvSpPr>
              <a:spLocks noChangeShapeType="1"/>
            </p:cNvSpPr>
            <p:nvPr/>
          </p:nvSpPr>
          <p:spPr bwMode="auto">
            <a:xfrm>
              <a:off x="3787837" y="2101222"/>
              <a:ext cx="60634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3" name="Line 52"/>
            <p:cNvSpPr>
              <a:spLocks noChangeShapeType="1"/>
            </p:cNvSpPr>
            <p:nvPr/>
          </p:nvSpPr>
          <p:spPr bwMode="auto">
            <a:xfrm>
              <a:off x="1371830" y="2101222"/>
              <a:ext cx="89581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4" name="Text Box 129"/>
            <p:cNvSpPr txBox="1">
              <a:spLocks noChangeArrowheads="1"/>
            </p:cNvSpPr>
            <p:nvPr/>
          </p:nvSpPr>
          <p:spPr bwMode="auto">
            <a:xfrm>
              <a:off x="-330814" y="1794289"/>
              <a:ext cx="1600470" cy="4063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r>
                <a:rPr kumimoji="0" lang="en-US" altLang="zh-CN" sz="16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2</a:t>
              </a:r>
              <a:endParaRPr kumimoji="0" lang="zh-CN" altLang="el-GR" sz="1600" b="0" i="0" u="none" strike="noStrike" kern="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65"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6"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7"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8" name="Line 16"/>
            <p:cNvSpPr>
              <a:spLocks noChangeShapeType="1"/>
            </p:cNvSpPr>
            <p:nvPr/>
          </p:nvSpPr>
          <p:spPr bwMode="auto">
            <a:xfrm>
              <a:off x="4991606" y="2101222"/>
              <a:ext cx="9107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9"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0"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1"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2" name="Line 24"/>
            <p:cNvSpPr>
              <a:spLocks noChangeShapeType="1"/>
            </p:cNvSpPr>
            <p:nvPr/>
          </p:nvSpPr>
          <p:spPr bwMode="auto">
            <a:xfrm>
              <a:off x="6207095" y="2101222"/>
              <a:ext cx="635678"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3"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4"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5"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6"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7" name="Line 16"/>
            <p:cNvSpPr>
              <a:spLocks noChangeShapeType="1"/>
            </p:cNvSpPr>
            <p:nvPr/>
          </p:nvSpPr>
          <p:spPr bwMode="auto">
            <a:xfrm>
              <a:off x="7421380" y="2109685"/>
              <a:ext cx="759261"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8"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9"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0" name="Line 21"/>
            <p:cNvSpPr>
              <a:spLocks noChangeShapeType="1"/>
            </p:cNvSpPr>
            <p:nvPr/>
          </p:nvSpPr>
          <p:spPr bwMode="auto">
            <a:xfrm>
              <a:off x="8332158" y="1806651"/>
              <a:ext cx="28479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1" name="Line 23"/>
            <p:cNvSpPr>
              <a:spLocks noChangeShapeType="1"/>
            </p:cNvSpPr>
            <p:nvPr/>
          </p:nvSpPr>
          <p:spPr bwMode="auto">
            <a:xfrm>
              <a:off x="86265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2" name="Line 24"/>
            <p:cNvSpPr>
              <a:spLocks noChangeShapeType="1"/>
            </p:cNvSpPr>
            <p:nvPr/>
          </p:nvSpPr>
          <p:spPr bwMode="auto">
            <a:xfrm>
              <a:off x="8636868" y="2109685"/>
              <a:ext cx="618933"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6"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7" name="Line 16"/>
            <p:cNvSpPr>
              <a:spLocks noChangeShapeType="1"/>
            </p:cNvSpPr>
            <p:nvPr/>
          </p:nvSpPr>
          <p:spPr bwMode="auto">
            <a:xfrm>
              <a:off x="9840638" y="2109685"/>
              <a:ext cx="635646"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8"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9"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0"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1"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3"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495" name="内容占位符 2"/>
          <p:cNvSpPr>
            <a:spLocks noGrp="1"/>
          </p:cNvSpPr>
          <p:nvPr>
            <p:ph idx="1"/>
          </p:nvPr>
        </p:nvSpPr>
        <p:spPr>
          <a:xfrm>
            <a:off x="502588" y="1115496"/>
            <a:ext cx="10515599" cy="1157600"/>
          </a:xfrm>
        </p:spPr>
        <p:txBody>
          <a:bodyPr>
            <a:normAutofit fontScale="85000" lnSpcReduction="10000"/>
          </a:bodyPr>
          <a:lstStyle/>
          <a:p>
            <a:r>
              <a:rPr lang="zh-CN" altLang="en-US" b="1" dirty="0"/>
              <a:t>状态周期、节拍电位、节拍脉冲</a:t>
            </a:r>
            <a:endParaRPr lang="en-US" altLang="zh-CN" b="1" dirty="0"/>
          </a:p>
          <a:p>
            <a:r>
              <a:rPr lang="zh-CN" altLang="en-US" b="1" dirty="0"/>
              <a:t>状态周期数、节拍电位数、节拍脉冲数可变</a:t>
            </a:r>
            <a:endParaRPr lang="en-US" altLang="zh-CN" b="1" dirty="0"/>
          </a:p>
          <a:p>
            <a:pPr marL="0" indent="0">
              <a:buNone/>
            </a:pPr>
            <a:endParaRPr lang="en-US" altLang="zh-CN" b="1" dirty="0"/>
          </a:p>
        </p:txBody>
      </p:sp>
      <p:grpSp>
        <p:nvGrpSpPr>
          <p:cNvPr id="178" name="组合 177"/>
          <p:cNvGrpSpPr/>
          <p:nvPr/>
        </p:nvGrpSpPr>
        <p:grpSpPr>
          <a:xfrm>
            <a:off x="7764937" y="1359551"/>
            <a:ext cx="3451104" cy="579957"/>
            <a:chOff x="371537" y="4732301"/>
            <a:chExt cx="2678518" cy="579957"/>
          </a:xfrm>
        </p:grpSpPr>
        <p:sp>
          <p:nvSpPr>
            <p:cNvPr id="179" name="矩形 17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80" name="矩形 179"/>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现代时序只有时钟信号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wipe(left)">
                                      <p:cBhvr>
                                        <p:cTn id="22" dur="500"/>
                                        <p:tgtEl>
                                          <p:spTgt spid="2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7"/>
                                        </p:tgtEl>
                                        <p:attrNameLst>
                                          <p:attrName>style.visibility</p:attrName>
                                        </p:attrNameLst>
                                      </p:cBhvr>
                                      <p:to>
                                        <p:strVal val="visible"/>
                                      </p:to>
                                    </p:set>
                                    <p:animEffect transition="in" filter="wipe(left)">
                                      <p:cBhvr>
                                        <p:cTn id="27" dur="500"/>
                                        <p:tgtEl>
                                          <p:spTgt spid="3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29"/>
                                        </p:tgtEl>
                                        <p:attrNameLst>
                                          <p:attrName>style.visibility</p:attrName>
                                        </p:attrNameLst>
                                      </p:cBhvr>
                                      <p:to>
                                        <p:strVal val="visible"/>
                                      </p:to>
                                    </p:set>
                                    <p:animEffect transition="in" filter="wipe(left)">
                                      <p:cBhvr>
                                        <p:cTn id="32" dur="500"/>
                                        <p:tgtEl>
                                          <p:spTgt spid="3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0"/>
                                        </p:tgtEl>
                                        <p:attrNameLst>
                                          <p:attrName>style.visibility</p:attrName>
                                        </p:attrNameLst>
                                      </p:cBhvr>
                                      <p:to>
                                        <p:strVal val="visible"/>
                                      </p:to>
                                    </p:set>
                                    <p:animEffect transition="in" filter="wipe(left)">
                                      <p:cBhvr>
                                        <p:cTn id="37" dur="500"/>
                                        <p:tgtEl>
                                          <p:spTgt spid="3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68"/>
                                        </p:tgtEl>
                                        <p:attrNameLst>
                                          <p:attrName>style.visibility</p:attrName>
                                        </p:attrNameLst>
                                      </p:cBhvr>
                                      <p:to>
                                        <p:strVal val="visible"/>
                                      </p:to>
                                    </p:set>
                                    <p:animEffect transition="in" filter="wipe(left)">
                                      <p:cBhvr>
                                        <p:cTn id="42" dur="500"/>
                                        <p:tgtEl>
                                          <p:spTgt spid="3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53"/>
                                        </p:tgtEl>
                                        <p:attrNameLst>
                                          <p:attrName>style.visibility</p:attrName>
                                        </p:attrNameLst>
                                      </p:cBhvr>
                                      <p:to>
                                        <p:strVal val="visible"/>
                                      </p:to>
                                    </p:set>
                                    <p:animEffect transition="in" filter="wipe(left)">
                                      <p:cBhvr>
                                        <p:cTn id="47" dur="500"/>
                                        <p:tgtEl>
                                          <p:spTgt spid="4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wipe(left)">
                                      <p:cBhvr>
                                        <p:cTn id="5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solidFill>
                  <a:srgbClr val="C00000"/>
                </a:solidFill>
                <a:effectLst>
                  <a:outerShdw blurRad="38100" dist="38100" dir="2700000" algn="tl">
                    <a:srgbClr val="000000">
                      <a:alpha val="43137"/>
                    </a:srgbClr>
                  </a:outerShdw>
                </a:effectLst>
              </a:rPr>
              <a:t>6.4.2 </a:t>
            </a:r>
            <a:r>
              <a:rPr lang="zh-CN" altLang="en-US" b="1" dirty="0">
                <a:solidFill>
                  <a:srgbClr val="C00000"/>
                </a:solidFill>
                <a:effectLst>
                  <a:outerShdw blurRad="38100" dist="38100" dir="2700000" algn="tl">
                    <a:srgbClr val="000000">
                      <a:alpha val="43137"/>
                    </a:srgbClr>
                  </a:outerShdw>
                </a:effectLst>
              </a:rPr>
              <a:t>控制方式</a:t>
            </a:r>
            <a:endParaRPr lang="en-US" altLang="zh-CN" b="1" dirty="0">
              <a:solidFill>
                <a:srgbClr val="C00000"/>
              </a:solidFill>
              <a:effectLst>
                <a:outerShdw blurRad="38100" dist="38100" dir="2700000" algn="tl">
                  <a:srgbClr val="000000">
                    <a:alpha val="43137"/>
                  </a:srgbClr>
                </a:outerShdw>
              </a:effectLst>
            </a:endParaRPr>
          </a:p>
          <a:p>
            <a:r>
              <a:rPr lang="en-US" altLang="zh-CN" b="1" dirty="0"/>
              <a:t>6.4.3 </a:t>
            </a:r>
            <a:r>
              <a:rPr lang="zh-CN" altLang="en-US" b="1" dirty="0"/>
              <a:t>时序发生器</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控制方式</a:t>
            </a:r>
          </a:p>
        </p:txBody>
      </p:sp>
      <p:sp>
        <p:nvSpPr>
          <p:cNvPr id="3" name="内容占位符 2"/>
          <p:cNvSpPr>
            <a:spLocks noGrp="1"/>
          </p:cNvSpPr>
          <p:nvPr>
            <p:ph idx="1"/>
          </p:nvPr>
        </p:nvSpPr>
        <p:spPr>
          <a:xfrm>
            <a:off x="481472" y="942764"/>
            <a:ext cx="11767678" cy="5637024"/>
          </a:xfrm>
        </p:spPr>
        <p:txBody>
          <a:bodyPr>
            <a:normAutofit/>
          </a:bodyPr>
          <a:lstStyle/>
          <a:p>
            <a:pPr>
              <a:lnSpc>
                <a:spcPct val="130000"/>
              </a:lnSpc>
            </a:pPr>
            <a:r>
              <a:rPr lang="zh-CN" altLang="en-US" b="1" u="sng" dirty="0">
                <a:effectLst>
                  <a:outerShdw blurRad="38100" dist="38100" dir="2700000" algn="tl">
                    <a:srgbClr val="000000">
                      <a:alpha val="43137"/>
                    </a:srgbClr>
                  </a:outerShdw>
                </a:effectLst>
              </a:rPr>
              <a:t>同步控制</a:t>
            </a:r>
            <a:endParaRPr lang="en-US" altLang="zh-CN" b="1" u="sng" dirty="0">
              <a:effectLst>
                <a:outerShdw blurRad="38100" dist="38100" dir="2700000" algn="tl">
                  <a:srgbClr val="000000">
                    <a:alpha val="43137"/>
                  </a:srgbClr>
                </a:outerShdw>
              </a:effectLst>
            </a:endParaRPr>
          </a:p>
          <a:p>
            <a:pPr lvl="1">
              <a:lnSpc>
                <a:spcPct val="130000"/>
              </a:lnSpc>
            </a:pPr>
            <a:r>
              <a:rPr lang="zh-CN" altLang="en-US" dirty="0"/>
              <a:t>机器周期数、节拍数固定      </a:t>
            </a:r>
            <a:r>
              <a:rPr lang="zh-CN" altLang="en-US" dirty="0">
                <a:solidFill>
                  <a:schemeClr val="bg1">
                    <a:lumMod val="50000"/>
                  </a:schemeClr>
                </a:solidFill>
              </a:rPr>
              <a:t> </a:t>
            </a:r>
            <a:r>
              <a:rPr lang="en-US" altLang="zh-CN" dirty="0">
                <a:solidFill>
                  <a:schemeClr val="bg1">
                    <a:lumMod val="50000"/>
                  </a:schemeClr>
                </a:solidFill>
              </a:rPr>
              <a:t>	</a:t>
            </a:r>
            <a:r>
              <a:rPr lang="zh-CN" altLang="en-US" dirty="0">
                <a:solidFill>
                  <a:schemeClr val="bg1">
                    <a:lumMod val="50000"/>
                  </a:schemeClr>
                </a:solidFill>
              </a:rPr>
              <a:t> </a:t>
            </a:r>
            <a:r>
              <a:rPr lang="en-US" altLang="zh-CN" dirty="0">
                <a:solidFill>
                  <a:schemeClr val="bg1">
                    <a:lumMod val="50000"/>
                  </a:schemeClr>
                </a:solidFill>
              </a:rPr>
              <a:t>3</a:t>
            </a:r>
            <a:r>
              <a:rPr lang="zh-CN" altLang="en-US" dirty="0">
                <a:solidFill>
                  <a:schemeClr val="bg1">
                    <a:lumMod val="50000"/>
                  </a:schemeClr>
                </a:solidFill>
              </a:rPr>
              <a:t>机器周期</a:t>
            </a:r>
            <a:r>
              <a:rPr lang="en-US" altLang="zh-CN" dirty="0">
                <a:solidFill>
                  <a:schemeClr val="bg1">
                    <a:lumMod val="50000"/>
                  </a:schemeClr>
                </a:solidFill>
              </a:rPr>
              <a:t>*4</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机器周期数固定，节拍数不固定    </a:t>
            </a:r>
            <a:r>
              <a:rPr lang="en-US" altLang="zh-CN" dirty="0"/>
              <a:t>	 </a:t>
            </a:r>
            <a:r>
              <a:rPr lang="en-US" altLang="zh-CN" dirty="0">
                <a:solidFill>
                  <a:schemeClr val="bg1">
                    <a:lumMod val="50000"/>
                  </a:schemeClr>
                </a:solidFill>
              </a:rPr>
              <a:t>3</a:t>
            </a:r>
            <a:r>
              <a:rPr lang="zh-CN" altLang="en-US" dirty="0">
                <a:solidFill>
                  <a:schemeClr val="bg1">
                    <a:lumMod val="50000"/>
                  </a:schemeClr>
                </a:solidFill>
              </a:rPr>
              <a:t>机器周期，取指</a:t>
            </a:r>
            <a:r>
              <a:rPr lang="en-US" altLang="zh-CN" dirty="0">
                <a:solidFill>
                  <a:schemeClr val="bg1">
                    <a:lumMod val="50000"/>
                  </a:schemeClr>
                </a:solidFill>
              </a:rPr>
              <a:t>/</a:t>
            </a:r>
            <a:r>
              <a:rPr lang="zh-CN" altLang="en-US" dirty="0">
                <a:solidFill>
                  <a:schemeClr val="bg1">
                    <a:lumMod val="50000"/>
                  </a:schemeClr>
                </a:solidFill>
              </a:rPr>
              <a:t>计算</a:t>
            </a:r>
            <a:r>
              <a:rPr lang="en-US" altLang="zh-CN" dirty="0">
                <a:solidFill>
                  <a:schemeClr val="bg1">
                    <a:lumMod val="50000"/>
                  </a:schemeClr>
                </a:solidFill>
              </a:rPr>
              <a:t>/</a:t>
            </a:r>
            <a:r>
              <a:rPr lang="zh-CN" altLang="en-US" dirty="0">
                <a:solidFill>
                  <a:schemeClr val="bg1">
                    <a:lumMod val="50000"/>
                  </a:schemeClr>
                </a:solidFill>
              </a:rPr>
              <a:t>执行 </a:t>
            </a:r>
            <a:r>
              <a:rPr lang="en-US" altLang="zh-CN" dirty="0">
                <a:solidFill>
                  <a:schemeClr val="bg1">
                    <a:lumMod val="50000"/>
                  </a:schemeClr>
                </a:solidFill>
              </a:rPr>
              <a:t>4/2/3</a:t>
            </a:r>
            <a:r>
              <a:rPr lang="zh-CN" altLang="en-US" dirty="0">
                <a:solidFill>
                  <a:schemeClr val="bg1">
                    <a:lumMod val="50000"/>
                  </a:schemeClr>
                </a:solidFill>
              </a:rPr>
              <a:t>节拍</a:t>
            </a:r>
            <a:endParaRPr lang="en-US" altLang="zh-CN" dirty="0">
              <a:solidFill>
                <a:schemeClr val="bg1">
                  <a:lumMod val="50000"/>
                </a:schemeClr>
              </a:solidFill>
            </a:endParaRPr>
          </a:p>
          <a:p>
            <a:pPr lvl="1">
              <a:lnSpc>
                <a:spcPct val="130000"/>
              </a:lnSpc>
            </a:pPr>
            <a:r>
              <a:rPr lang="zh-CN" altLang="en-US" dirty="0"/>
              <a:t>大多数指令机器周期固定                </a:t>
            </a:r>
            <a:r>
              <a:rPr lang="zh-CN" altLang="en-US" dirty="0">
                <a:solidFill>
                  <a:schemeClr val="bg1">
                    <a:lumMod val="50000"/>
                  </a:schemeClr>
                </a:solidFill>
              </a:rPr>
              <a:t>机器周期，节拍数按需分配</a:t>
            </a:r>
            <a:endParaRPr lang="en-US" altLang="zh-CN" dirty="0"/>
          </a:p>
          <a:p>
            <a:r>
              <a:rPr lang="zh-CN" altLang="en-US" b="1" dirty="0">
                <a:solidFill>
                  <a:schemeClr val="bg1">
                    <a:lumMod val="50000"/>
                  </a:schemeClr>
                </a:solidFill>
              </a:rPr>
              <a:t>异步控制</a:t>
            </a:r>
            <a:endParaRPr lang="en-US" altLang="zh-CN" b="1" dirty="0">
              <a:solidFill>
                <a:schemeClr val="bg1">
                  <a:lumMod val="50000"/>
                </a:schemeClr>
              </a:solidFill>
            </a:endParaRPr>
          </a:p>
          <a:p>
            <a:pPr lvl="1"/>
            <a:r>
              <a:rPr lang="zh-CN" altLang="en-US" dirty="0"/>
              <a:t>无时钟，应答机制</a:t>
            </a:r>
            <a:endParaRPr lang="en-US" altLang="zh-CN" dirty="0"/>
          </a:p>
          <a:p>
            <a:r>
              <a:rPr lang="zh-CN" altLang="en-US" b="1" dirty="0">
                <a:solidFill>
                  <a:schemeClr val="bg1">
                    <a:lumMod val="50000"/>
                  </a:schemeClr>
                </a:solidFill>
              </a:rPr>
              <a:t>联合控制</a:t>
            </a:r>
            <a:endParaRPr lang="en-US" altLang="zh-CN" b="1" dirty="0">
              <a:solidFill>
                <a:schemeClr val="bg1">
                  <a:lumMod val="50000"/>
                </a:schemeClr>
              </a:solidFill>
            </a:endParaRPr>
          </a:p>
          <a:p>
            <a:pPr lvl="1"/>
            <a:r>
              <a:rPr lang="zh-CN" altLang="en-US" dirty="0"/>
              <a:t>同步、异步相结合</a:t>
            </a:r>
            <a:endParaRPr lang="en-US" altLang="zh-CN" dirty="0"/>
          </a:p>
          <a:p>
            <a:endParaRPr lang="zh-CN" altLang="en-US" dirty="0"/>
          </a:p>
        </p:txBody>
      </p:sp>
      <p:pic>
        <p:nvPicPr>
          <p:cNvPr id="88" name="图片 87"/>
          <p:cNvPicPr>
            <a:picLocks noChangeAspect="1"/>
          </p:cNvPicPr>
          <p:nvPr/>
        </p:nvPicPr>
        <p:blipFill>
          <a:blip r:embed="rId2"/>
          <a:stretch>
            <a:fillRect/>
          </a:stretch>
        </p:blipFill>
        <p:spPr>
          <a:xfrm>
            <a:off x="5745622" y="3244850"/>
            <a:ext cx="5930769" cy="3259225"/>
          </a:xfrm>
          <a:prstGeom prst="rect">
            <a:avLst/>
          </a:prstGeom>
        </p:spPr>
      </p:pic>
      <p:pic>
        <p:nvPicPr>
          <p:cNvPr id="5" name="Picture 250" descr="j03125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1836918" y="-303516"/>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构建时序发生器？  </a:t>
            </a:r>
            <a:r>
              <a:rPr lang="zh-CN" altLang="en-US" sz="2465" dirty="0">
                <a:solidFill>
                  <a:schemeClr val="tx1"/>
                </a:solidFill>
              </a:rPr>
              <a:t>输入：</a:t>
            </a:r>
            <a:r>
              <a:rPr lang="zh-CN" altLang="en-US" sz="2465" b="1"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err="1"/>
              <a:t>Mcal</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T1~T4</a:t>
            </a: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grpSp>
      <p:grpSp>
        <p:nvGrpSpPr>
          <p:cNvPr id="5" name="组合 4"/>
          <p:cNvGrpSpPr/>
          <p:nvPr/>
        </p:nvGrpSpPr>
        <p:grpSpPr>
          <a:xfrm>
            <a:off x="4156178" y="2277991"/>
            <a:ext cx="570178" cy="757869"/>
            <a:chOff x="4156178" y="2445256"/>
            <a:chExt cx="570178" cy="757869"/>
          </a:xfrm>
        </p:grpSpPr>
        <p:pic>
          <p:nvPicPr>
            <p:cNvPr id="261" name="图片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6178" y="2445256"/>
              <a:ext cx="568549" cy="210672"/>
            </a:xfrm>
            <a:prstGeom prst="rect">
              <a:avLst/>
            </a:prstGeom>
          </p:spPr>
        </p:pic>
        <p:pic>
          <p:nvPicPr>
            <p:cNvPr id="262" name="图片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7807" y="2992453"/>
              <a:ext cx="568549" cy="210672"/>
            </a:xfrm>
            <a:prstGeom prst="rect">
              <a:avLst/>
            </a:prstGeom>
          </p:spPr>
        </p:pic>
      </p:grpSp>
      <p:pic>
        <p:nvPicPr>
          <p:cNvPr id="264" name="图片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645052" y="4576514"/>
            <a:ext cx="568549" cy="210672"/>
          </a:xfrm>
          <a:prstGeom prst="rect">
            <a:avLst/>
          </a:prstGeom>
        </p:spPr>
      </p:pic>
      <p:pic>
        <p:nvPicPr>
          <p:cNvPr id="275" name="图片 2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7807" y="4157631"/>
            <a:ext cx="568549" cy="210672"/>
          </a:xfrm>
          <a:prstGeom prst="rect">
            <a:avLst/>
          </a:prstGeom>
        </p:spPr>
      </p:pic>
      <p:pic>
        <p:nvPicPr>
          <p:cNvPr id="278" name="图片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5148789" y="5004121"/>
            <a:ext cx="568549" cy="210672"/>
          </a:xfrm>
          <a:prstGeom prst="rect">
            <a:avLst/>
          </a:prstGeom>
        </p:spPr>
      </p:pic>
      <p:pic>
        <p:nvPicPr>
          <p:cNvPr id="279" name="图片 2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5652396" y="5397462"/>
            <a:ext cx="568549" cy="210672"/>
          </a:xfrm>
          <a:prstGeom prst="rect">
            <a:avLst/>
          </a:prstGeom>
        </p:spPr>
      </p:pic>
      <p:pic>
        <p:nvPicPr>
          <p:cNvPr id="280" name="图片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4159851" y="3243424"/>
            <a:ext cx="568549" cy="210672"/>
          </a:xfrm>
          <a:prstGeom prst="rect">
            <a:avLst/>
          </a:prstGeom>
        </p:spPr>
      </p:pic>
      <p:pic>
        <p:nvPicPr>
          <p:cNvPr id="281" name="图片 2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213799">
            <a:off x="6148904" y="3660406"/>
            <a:ext cx="568549" cy="210672"/>
          </a:xfrm>
          <a:prstGeom prst="rect">
            <a:avLst/>
          </a:prstGeom>
        </p:spPr>
      </p:pic>
      <p:grpSp>
        <p:nvGrpSpPr>
          <p:cNvPr id="273" name="组合 272"/>
          <p:cNvGrpSpPr/>
          <p:nvPr/>
        </p:nvGrpSpPr>
        <p:grpSpPr>
          <a:xfrm>
            <a:off x="6163345" y="517321"/>
            <a:ext cx="3451104" cy="579957"/>
            <a:chOff x="371537" y="4732301"/>
            <a:chExt cx="2678518" cy="579957"/>
          </a:xfrm>
        </p:grpSpPr>
        <p:sp>
          <p:nvSpPr>
            <p:cNvPr id="282" name="矩形 281"/>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83" name="矩形 282"/>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下跳沿，上跳沿触发什么？</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wipe(left)">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0"/>
                                        </p:tgtEl>
                                        <p:attrNameLst>
                                          <p:attrName>style.visibility</p:attrName>
                                        </p:attrNameLst>
                                      </p:cBhvr>
                                      <p:to>
                                        <p:strVal val="visible"/>
                                      </p:to>
                                    </p:set>
                                    <p:animEffect transition="in" filter="wipe(down)">
                                      <p:cBhvr>
                                        <p:cTn id="17" dur="500"/>
                                        <p:tgtEl>
                                          <p:spTgt spid="280"/>
                                        </p:tgtEl>
                                      </p:cBhvr>
                                    </p:animEffect>
                                  </p:childTnLst>
                                </p:cTn>
                              </p:par>
                              <p:par>
                                <p:cTn id="18" presetID="22" presetClass="entr" presetSubtype="4" fill="hold" nodeType="withEffect">
                                  <p:stCondLst>
                                    <p:cond delay="0"/>
                                  </p:stCondLst>
                                  <p:childTnLst>
                                    <p:set>
                                      <p:cBhvr>
                                        <p:cTn id="19" dur="1" fill="hold">
                                          <p:stCondLst>
                                            <p:cond delay="0"/>
                                          </p:stCondLst>
                                        </p:cTn>
                                        <p:tgtEl>
                                          <p:spTgt spid="281"/>
                                        </p:tgtEl>
                                        <p:attrNameLst>
                                          <p:attrName>style.visibility</p:attrName>
                                        </p:attrNameLst>
                                      </p:cBhvr>
                                      <p:to>
                                        <p:strVal val="visible"/>
                                      </p:to>
                                    </p:set>
                                    <p:animEffect transition="in" filter="wipe(down)">
                                      <p:cBhvr>
                                        <p:cTn id="20" dur="500"/>
                                        <p:tgtEl>
                                          <p:spTgt spid="28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75"/>
                                        </p:tgtEl>
                                        <p:attrNameLst>
                                          <p:attrName>style.visibility</p:attrName>
                                        </p:attrNameLst>
                                      </p:cBhvr>
                                      <p:to>
                                        <p:strVal val="visible"/>
                                      </p:to>
                                    </p:set>
                                    <p:animEffect transition="in" filter="wipe(down)">
                                      <p:cBhvr>
                                        <p:cTn id="25" dur="500"/>
                                        <p:tgtEl>
                                          <p:spTgt spid="2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64"/>
                                        </p:tgtEl>
                                        <p:attrNameLst>
                                          <p:attrName>style.visibility</p:attrName>
                                        </p:attrNameLst>
                                      </p:cBhvr>
                                      <p:to>
                                        <p:strVal val="visible"/>
                                      </p:to>
                                    </p:set>
                                    <p:animEffect transition="in" filter="wipe(down)">
                                      <p:cBhvr>
                                        <p:cTn id="30" dur="500"/>
                                        <p:tgtEl>
                                          <p:spTgt spid="26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8"/>
                                        </p:tgtEl>
                                        <p:attrNameLst>
                                          <p:attrName>style.visibility</p:attrName>
                                        </p:attrNameLst>
                                      </p:cBhvr>
                                      <p:to>
                                        <p:strVal val="visible"/>
                                      </p:to>
                                    </p:set>
                                    <p:animEffect transition="in" filter="wipe(down)">
                                      <p:cBhvr>
                                        <p:cTn id="35" dur="500"/>
                                        <p:tgtEl>
                                          <p:spTgt spid="27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79"/>
                                        </p:tgtEl>
                                        <p:attrNameLst>
                                          <p:attrName>style.visibility</p:attrName>
                                        </p:attrNameLst>
                                      </p:cBhvr>
                                      <p:to>
                                        <p:strVal val="visible"/>
                                      </p:to>
                                    </p:set>
                                    <p:animEffect transition="in" filter="wipe(down)">
                                      <p:cBhvr>
                                        <p:cTn id="40" dur="500"/>
                                        <p:tgtEl>
                                          <p:spTgt spid="27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73"/>
                                        </p:tgtEl>
                                        <p:attrNameLst>
                                          <p:attrName>style.visibility</p:attrName>
                                        </p:attrNameLst>
                                      </p:cBhvr>
                                      <p:to>
                                        <p:strVal val="visible"/>
                                      </p:to>
                                    </p:set>
                                    <p:animEffect transition="in" filter="wipe(left)">
                                      <p:cBhvr>
                                        <p:cTn id="45"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指令周期三级时序（同步控制）</a:t>
            </a:r>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节拍脉冲</a:t>
              </a:r>
              <a:endParaRPr kumimoji="0" lang="zh-CN" altLang="el-GR" sz="1705"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3</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4</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2</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ED7D31"/>
                </a:solidFill>
                <a:effectLst/>
                <a:uLnTx/>
                <a:uFillTx/>
                <a:latin typeface="Calibri" panose="020F0502020204030204"/>
                <a:ea typeface="微软雅黑" panose="020B0503020204020204" pitchFamily="34" charset="-122"/>
                <a:cs typeface="+mn-cs"/>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895" b="1" i="0" u="none" strike="noStrike" kern="0" cap="none" spc="0" normalizeH="0" baseline="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T</a:t>
              </a:r>
              <a:r>
                <a:rPr kumimoji="0" lang="en-US"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rPr>
                <a:t>1</a:t>
              </a:r>
              <a:endParaRPr kumimoji="0" lang="el-GR" altLang="zh-CN" sz="1895" b="1" i="0" u="none" strike="noStrike" kern="0" cap="none" spc="0" normalizeH="0" baseline="-25000" noProof="0" dirty="0">
                <a:ln>
                  <a:noFill/>
                </a:ln>
                <a:solidFill>
                  <a:srgbClr val="ED7D3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节拍电位</a:t>
                </a:r>
                <a:endParaRPr kumimoji="0" lang="zh-CN" altLang="el-GR" sz="1705" b="0" i="0" u="none" strike="noStrike" kern="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机器周期</a:t>
              </a:r>
              <a:endParaRPr kumimoji="0" lang="zh-CN" altLang="el-GR" sz="1705" b="0" i="0" u="none" strike="noStrike" kern="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计算</a:t>
                </a:r>
                <a:endParaRPr kumimoji="0" lang="zh-CN" altLang="el-GR" sz="1705" b="1" i="0" u="none" strike="noStrike" kern="0" cap="none" spc="0" normalizeH="0" baseline="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a:ln>
                    <a:noFill/>
                  </a:ln>
                  <a:solidFill>
                    <a:srgbClr val="7030A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a:ln>
                    <a:noFill/>
                  </a:ln>
                  <a:solidFill>
                    <a:srgbClr val="7030A0"/>
                  </a:solidFill>
                  <a:effectLst/>
                  <a:uLnTx/>
                  <a:uFillTx/>
                  <a:latin typeface="微软雅黑" panose="020B0503020204020204" pitchFamily="34" charset="-122"/>
                  <a:ea typeface="微软雅黑" panose="020B0503020204020204" pitchFamily="34" charset="-122"/>
                  <a:cs typeface="+mn-cs"/>
                </a:rPr>
                <a:t>cal</a:t>
              </a:r>
              <a:endParaRPr kumimoji="0" lang="zh-CN" altLang="el-GR" sz="1705" b="1" i="0" u="none" strike="noStrike" kern="0" cap="none" spc="0" normalizeH="0" baseline="-25000" noProof="0" dirty="0">
                <a:ln>
                  <a:noFill/>
                </a:ln>
                <a:solidFill>
                  <a:srgbClr val="7030A0"/>
                </a:solidFill>
                <a:effectLst/>
                <a:uLnTx/>
                <a:uFillTx/>
                <a:latin typeface="微软雅黑" panose="020B0503020204020204" pitchFamily="34" charset="-122"/>
                <a:ea typeface="微软雅黑" panose="020B0503020204020204" pitchFamily="34" charset="-122"/>
                <a:cs typeface="+mn-cs"/>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指令周期</a:t>
              </a:r>
              <a:endParaRPr kumimoji="0" lang="zh-CN" altLang="el-GR" sz="170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执行</a:t>
                </a:r>
                <a:endParaRPr kumimoji="0" lang="zh-CN" altLang="el-GR"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rPr>
                <a:t>EX</a:t>
              </a:r>
              <a:endParaRPr kumimoji="0" lang="zh-CN" altLang="el-GR" sz="1705" b="1" i="0" u="none" strike="noStrike" kern="0" cap="none" spc="0" normalizeH="0" baseline="-25000" noProof="0" dirty="0">
                <a:ln>
                  <a:noFill/>
                </a:ln>
                <a:solidFill>
                  <a:srgbClr val="0066FF"/>
                </a:solidFill>
                <a:effectLst/>
                <a:uLnTx/>
                <a:uFillTx/>
                <a:latin typeface="微软雅黑" panose="020B0503020204020204" pitchFamily="34" charset="-122"/>
                <a:ea typeface="微软雅黑" panose="020B0503020204020204" pitchFamily="34" charset="-122"/>
                <a:cs typeface="+mn-cs"/>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en-US" altLang="zh-CN"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机器周期数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、节拍数</a:t>
            </a:r>
            <a:r>
              <a:rPr kumimoji="0" lang="zh-CN" altLang="en-US" sz="2465" b="1" i="0" u="none" strike="noStrike" kern="0" cap="none" spc="0" normalizeH="0" baseline="0" noProof="0" dirty="0">
                <a:ln>
                  <a:noFill/>
                </a:ln>
                <a:solidFill>
                  <a:srgbClr val="1387B7"/>
                </a:solidFill>
                <a:effectLst/>
                <a:uLnTx/>
                <a:uFillTx/>
                <a:latin typeface="微软雅黑" panose="020B0503020204020204" pitchFamily="34" charset="-122"/>
                <a:ea typeface="微软雅黑" panose="020B0503020204020204" pitchFamily="34" charset="-122"/>
                <a:cs typeface="+mn-cs"/>
              </a:rPr>
              <a:t>可变</a:t>
            </a:r>
            <a:r>
              <a:rPr kumimoji="0" lang="zh-CN" altLang="en-US" sz="2465"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，无周期浪费，更加灵活</a:t>
            </a:r>
            <a:endParaRPr kumimoji="0" lang="en-US" altLang="zh-CN" sz="2465" b="1" i="0" u="none" strike="noStrike" kern="0" cap="none" spc="0" normalizeH="0" baseline="0" noProof="0" dirty="0">
              <a:ln>
                <a:noFill/>
              </a:ln>
              <a:solidFill>
                <a:srgbClr val="FF6600"/>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取指</a:t>
                    </a:r>
                    <a:endParaRPr kumimoji="0" lang="zh-CN" altLang="el-GR"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325" b="0" i="0" u="none" strike="noStrike" kern="1200" cap="none" spc="0" normalizeH="0" baseline="0" noProof="0">
                      <a:ln>
                        <a:noFill/>
                      </a:ln>
                      <a:solidFill>
                        <a:srgbClr val="00B050"/>
                      </a:solidFill>
                      <a:effectLst/>
                      <a:uLnTx/>
                      <a:uFillTx/>
                      <a:latin typeface="Calibri" panose="020F0502020204030204"/>
                      <a:ea typeface="微软雅黑" panose="020B0503020204020204" pitchFamily="34" charset="-122"/>
                      <a:cs typeface="+mn-cs"/>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solidFill>
                          <a:sysClr val="windowText" lastClr="000000"/>
                        </a:solid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51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pPr marL="0" marR="0" lvl="0" indent="0" algn="ctr" defTabSz="964565" rtl="0" eaLnBrk="1" fontAlgn="auto" latinLnBrk="0" hangingPunct="1">
                  <a:lnSpc>
                    <a:spcPct val="100000"/>
                  </a:lnSpc>
                  <a:spcBef>
                    <a:spcPct val="50000"/>
                  </a:spcBef>
                  <a:spcAft>
                    <a:spcPts val="0"/>
                  </a:spcAft>
                  <a:buClrTx/>
                  <a:buSzTx/>
                  <a:buFontTx/>
                  <a:buNone/>
                  <a:defRPr/>
                </a:pPr>
                <a:r>
                  <a:rPr kumimoji="0" lang="zh-CN" altLang="en-US" sz="1705" b="0" i="0" u="none" strike="noStrike" kern="0" cap="none" spc="0" normalizeH="0" baseline="0" noProof="0">
                    <a:ln>
                      <a:noFill/>
                    </a:ln>
                    <a:solidFill>
                      <a:srgbClr val="00B050"/>
                    </a:solidFill>
                    <a:effectLst/>
                    <a:uLnTx/>
                    <a:uFillTx/>
                    <a:latin typeface="微软雅黑" panose="020B0503020204020204" pitchFamily="34" charset="-122"/>
                    <a:ea typeface="微软雅黑" panose="020B0503020204020204" pitchFamily="34" charset="-122"/>
                    <a:cs typeface="+mn-cs"/>
                  </a:rPr>
                  <a:t>周期电位</a:t>
                </a:r>
                <a:endParaRPr kumimoji="0" lang="zh-CN" altLang="el-GR" sz="1705" b="0"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defRPr/>
                </a:pPr>
                <a:r>
                  <a:rPr kumimoji="0" lang="en-US" altLang="zh-CN" sz="1705" b="1" i="0" u="none" strike="noStrike" kern="0" cap="none" spc="0" normalizeH="0" baseline="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M</a:t>
                </a:r>
                <a:r>
                  <a:rPr kumimoji="0" lang="en-US" altLang="zh-CN"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rPr>
                  <a:t>IF</a:t>
                </a:r>
                <a:endParaRPr kumimoji="0" lang="zh-CN" altLang="el-GR" sz="1705" b="1" i="0" u="none" strike="noStrike" kern="0" cap="none" spc="0" normalizeH="0" baseline="-25000" noProof="0" dirty="0">
                  <a:ln>
                    <a:noFill/>
                  </a:ln>
                  <a:solidFill>
                    <a:srgbClr val="00B050"/>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75" name="组合 274"/>
          <p:cNvGrpSpPr/>
          <p:nvPr/>
        </p:nvGrpSpPr>
        <p:grpSpPr>
          <a:xfrm>
            <a:off x="7901595" y="931506"/>
            <a:ext cx="3451104" cy="579957"/>
            <a:chOff x="371537" y="4732301"/>
            <a:chExt cx="2678518" cy="579957"/>
          </a:xfrm>
        </p:grpSpPr>
        <p:sp>
          <p:nvSpPr>
            <p:cNvPr id="294" name="矩形 29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95" name="矩形 294"/>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如何生成时序相关信号</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down)">
                                      <p:cBhvr>
                                        <p:cTn id="11" dur="500"/>
                                        <p:tgtEl>
                                          <p:spTgt spid="29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7"/>
                                        </p:tgtEl>
                                        <p:attrNameLst>
                                          <p:attrName>style.visibility</p:attrName>
                                        </p:attrNameLst>
                                      </p:cBhvr>
                                      <p:to>
                                        <p:strVal val="visible"/>
                                      </p:to>
                                    </p:set>
                                    <p:animEffect transition="in" filter="wipe(left)">
                                      <p:cBhvr>
                                        <p:cTn id="15" dur="500"/>
                                        <p:tgtEl>
                                          <p:spTgt spid="20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Effect transition="in" filter="wipe(left)">
                                      <p:cBhvr>
                                        <p:cTn id="19" dur="500"/>
                                        <p:tgtEl>
                                          <p:spTgt spid="25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wipe(left)">
                                      <p:cBhvr>
                                        <p:cTn id="39" dur="500"/>
                                        <p:tgtEl>
                                          <p:spTgt spid="17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wipe(left)">
                                      <p:cBhvr>
                                        <p:cTn id="43" dur="500"/>
                                        <p:tgtEl>
                                          <p:spTgt spid="152"/>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wipe(left)">
                                      <p:cBhvr>
                                        <p:cTn id="47" dur="500"/>
                                        <p:tgtEl>
                                          <p:spTgt spid="9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wipe(left)">
                                      <p:cBhvr>
                                        <p:cTn id="52" dur="5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5"/>
                                        </p:tgtEl>
                                        <p:attrNameLst>
                                          <p:attrName>style.visibility</p:attrName>
                                        </p:attrNameLst>
                                      </p:cBhvr>
                                      <p:to>
                                        <p:strVal val="visible"/>
                                      </p:to>
                                    </p:set>
                                    <p:animEffect transition="in" filter="wipe(left)">
                                      <p:cBhvr>
                                        <p:cTn id="5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a:t>
            </a:r>
            <a:r>
              <a:rPr lang="zh-CN" altLang="en-US" dirty="0"/>
              <a:t>时序与控制</a:t>
            </a:r>
          </a:p>
        </p:txBody>
      </p:sp>
      <p:sp>
        <p:nvSpPr>
          <p:cNvPr id="3" name="内容占位符 2"/>
          <p:cNvSpPr>
            <a:spLocks noGrp="1"/>
          </p:cNvSpPr>
          <p:nvPr>
            <p:ph idx="1"/>
          </p:nvPr>
        </p:nvSpPr>
        <p:spPr/>
        <p:txBody>
          <a:bodyPr/>
          <a:lstStyle/>
          <a:p>
            <a:r>
              <a:rPr lang="en-US" altLang="zh-CN" b="1" dirty="0"/>
              <a:t>6.4.1 </a:t>
            </a:r>
            <a:r>
              <a:rPr lang="zh-CN" altLang="en-US" b="1" dirty="0"/>
              <a:t>中央处理器时序</a:t>
            </a:r>
            <a:endParaRPr lang="en-US" altLang="zh-CN" b="1" dirty="0"/>
          </a:p>
          <a:p>
            <a:r>
              <a:rPr lang="en-US" altLang="zh-CN" b="1" dirty="0"/>
              <a:t>6.4.2 </a:t>
            </a:r>
            <a:r>
              <a:rPr lang="zh-CN" altLang="en-US" b="1" dirty="0"/>
              <a:t>控制方式</a:t>
            </a:r>
            <a:endParaRPr lang="en-US" altLang="zh-CN" b="1" dirty="0"/>
          </a:p>
          <a:p>
            <a:r>
              <a:rPr lang="en-US" altLang="zh-CN" b="1" dirty="0">
                <a:solidFill>
                  <a:srgbClr val="C00000"/>
                </a:solidFill>
                <a:effectLst>
                  <a:outerShdw blurRad="38100" dist="38100" dir="2700000" algn="tl">
                    <a:srgbClr val="000000">
                      <a:alpha val="43137"/>
                    </a:srgbClr>
                  </a:outerShdw>
                </a:effectLst>
              </a:rPr>
              <a:t>6.4.3 </a:t>
            </a:r>
            <a:r>
              <a:rPr lang="zh-CN" altLang="en-US" b="1" dirty="0">
                <a:solidFill>
                  <a:srgbClr val="C00000"/>
                </a:solidFill>
                <a:effectLst>
                  <a:outerShdw blurRad="38100" dist="38100" dir="2700000" algn="tl">
                    <a:srgbClr val="000000">
                      <a:alpha val="43137"/>
                    </a:srgbClr>
                  </a:outerShdw>
                </a:effectLst>
              </a:rPr>
              <a:t>时序发生器</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时序发生器</a:t>
            </a:r>
          </a:p>
        </p:txBody>
      </p:sp>
      <p:grpSp>
        <p:nvGrpSpPr>
          <p:cNvPr id="9" name="Group 28"/>
          <p:cNvGrpSpPr/>
          <p:nvPr/>
        </p:nvGrpSpPr>
        <p:grpSpPr bwMode="auto">
          <a:xfrm rot="5400000">
            <a:off x="7308656" y="2389820"/>
            <a:ext cx="576231" cy="504793"/>
            <a:chOff x="2789" y="3067"/>
            <a:chExt cx="363" cy="318"/>
          </a:xfrm>
        </p:grpSpPr>
        <p:sp>
          <p:nvSpPr>
            <p:cNvPr id="24"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0" name="Group 37"/>
          <p:cNvGrpSpPr/>
          <p:nvPr/>
        </p:nvGrpSpPr>
        <p:grpSpPr bwMode="auto">
          <a:xfrm rot="5400000">
            <a:off x="7308653" y="3760432"/>
            <a:ext cx="576229" cy="504793"/>
            <a:chOff x="3694" y="3067"/>
            <a:chExt cx="363" cy="318"/>
          </a:xfrm>
        </p:grpSpPr>
        <p:sp>
          <p:nvSpPr>
            <p:cNvPr id="19" name="Line 40"/>
            <p:cNvSpPr>
              <a:spLocks noChangeShapeType="1"/>
            </p:cNvSpPr>
            <p:nvPr/>
          </p:nvSpPr>
          <p:spPr bwMode="auto">
            <a:xfrm flipV="1">
              <a:off x="3694"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 name="Line 41"/>
            <p:cNvSpPr>
              <a:spLocks noChangeShapeType="1"/>
            </p:cNvSpPr>
            <p:nvPr/>
          </p:nvSpPr>
          <p:spPr bwMode="auto">
            <a:xfrm flipV="1">
              <a:off x="3785"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 name="Line 42"/>
            <p:cNvSpPr>
              <a:spLocks noChangeShapeType="1"/>
            </p:cNvSpPr>
            <p:nvPr/>
          </p:nvSpPr>
          <p:spPr bwMode="auto">
            <a:xfrm flipV="1">
              <a:off x="3876"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Line 43"/>
            <p:cNvSpPr>
              <a:spLocks noChangeShapeType="1"/>
            </p:cNvSpPr>
            <p:nvPr/>
          </p:nvSpPr>
          <p:spPr bwMode="auto">
            <a:xfrm flipV="1">
              <a:off x="396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Line 44"/>
            <p:cNvSpPr>
              <a:spLocks noChangeShapeType="1"/>
            </p:cNvSpPr>
            <p:nvPr/>
          </p:nvSpPr>
          <p:spPr bwMode="auto">
            <a:xfrm flipV="1">
              <a:off x="4057"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5" name="Rectangle 46"/>
          <p:cNvSpPr>
            <a:spLocks noChangeArrowheads="1"/>
          </p:cNvSpPr>
          <p:nvPr/>
        </p:nvSpPr>
        <p:spPr bwMode="auto">
          <a:xfrm>
            <a:off x="7342344" y="2024375"/>
            <a:ext cx="48122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p>
        </p:txBody>
      </p:sp>
      <p:grpSp>
        <p:nvGrpSpPr>
          <p:cNvPr id="32" name="Group 51"/>
          <p:cNvGrpSpPr/>
          <p:nvPr/>
        </p:nvGrpSpPr>
        <p:grpSpPr bwMode="auto">
          <a:xfrm rot="5400000">
            <a:off x="4309723" y="2487746"/>
            <a:ext cx="719097" cy="576230"/>
            <a:chOff x="3604" y="3067"/>
            <a:chExt cx="453" cy="318"/>
          </a:xfrm>
        </p:grpSpPr>
        <p:sp>
          <p:nvSpPr>
            <p:cNvPr id="34" name="Line 53"/>
            <p:cNvSpPr>
              <a:spLocks noChangeShapeType="1"/>
            </p:cNvSpPr>
            <p:nvPr/>
          </p:nvSpPr>
          <p:spPr bwMode="auto">
            <a:xfrm flipV="1">
              <a:off x="360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Line 54"/>
            <p:cNvSpPr>
              <a:spLocks noChangeShapeType="1"/>
            </p:cNvSpPr>
            <p:nvPr/>
          </p:nvSpPr>
          <p:spPr bwMode="auto">
            <a:xfrm flipV="1">
              <a:off x="3694"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Line 55"/>
            <p:cNvSpPr>
              <a:spLocks noChangeShapeType="1"/>
            </p:cNvSpPr>
            <p:nvPr/>
          </p:nvSpPr>
          <p:spPr bwMode="auto">
            <a:xfrm flipV="1">
              <a:off x="3785"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Line 56"/>
            <p:cNvSpPr>
              <a:spLocks noChangeShapeType="1"/>
            </p:cNvSpPr>
            <p:nvPr/>
          </p:nvSpPr>
          <p:spPr bwMode="auto">
            <a:xfrm flipV="1">
              <a:off x="3876"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8" name="Line 57"/>
            <p:cNvSpPr>
              <a:spLocks noChangeShapeType="1"/>
            </p:cNvSpPr>
            <p:nvPr/>
          </p:nvSpPr>
          <p:spPr bwMode="auto">
            <a:xfrm flipV="1">
              <a:off x="396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9" name="Line 58"/>
            <p:cNvSpPr>
              <a:spLocks noChangeShapeType="1"/>
            </p:cNvSpPr>
            <p:nvPr/>
          </p:nvSpPr>
          <p:spPr bwMode="auto">
            <a:xfrm flipV="1">
              <a:off x="4057" y="3067"/>
              <a:ext cx="0" cy="318"/>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5" name="Group 65"/>
          <p:cNvGrpSpPr/>
          <p:nvPr/>
        </p:nvGrpSpPr>
        <p:grpSpPr bwMode="auto">
          <a:xfrm rot="5400000" flipH="1">
            <a:off x="5967834" y="4505910"/>
            <a:ext cx="382516" cy="285734"/>
            <a:chOff x="2108" y="3614"/>
            <a:chExt cx="363" cy="180"/>
          </a:xfrm>
        </p:grpSpPr>
        <p:sp>
          <p:nvSpPr>
            <p:cNvPr id="66"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7"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8"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77" name="Rectangle 79"/>
          <p:cNvSpPr>
            <a:spLocks noChangeArrowheads="1"/>
          </p:cNvSpPr>
          <p:nvPr/>
        </p:nvSpPr>
        <p:spPr bwMode="auto">
          <a:xfrm>
            <a:off x="5178388" y="4854193"/>
            <a:ext cx="20046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启动</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停止</a:t>
            </a:r>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复位</a:t>
            </a:r>
          </a:p>
        </p:txBody>
      </p:sp>
      <p:sp>
        <p:nvSpPr>
          <p:cNvPr id="78" name="Text Box 127"/>
          <p:cNvSpPr txBox="1">
            <a:spLocks noChangeArrowheads="1"/>
          </p:cNvSpPr>
          <p:nvPr/>
        </p:nvSpPr>
        <p:spPr bwMode="auto">
          <a:xfrm>
            <a:off x="65807" y="5672895"/>
            <a:ext cx="12240683" cy="50270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4000" b="1" kern="0" baseline="-25000" dirty="0">
                <a:solidFill>
                  <a:srgbClr val="1387B7"/>
                </a:solidFill>
                <a:latin typeface="微软雅黑" panose="020B0503020204020204" pitchFamily="34" charset="-122"/>
                <a:ea typeface="微软雅黑" panose="020B0503020204020204" pitchFamily="34" charset="-122"/>
              </a:rPr>
              <a:t>循环产生</a:t>
            </a:r>
            <a:r>
              <a:rPr lang="zh-CN" altLang="en-US" sz="4000" b="1" kern="0" baseline="-25000" dirty="0">
                <a:solidFill>
                  <a:schemeClr val="tx1"/>
                </a:solidFill>
                <a:latin typeface="微软雅黑" panose="020B0503020204020204" pitchFamily="34" charset="-122"/>
                <a:ea typeface="微软雅黑" panose="020B0503020204020204" pitchFamily="34" charset="-122"/>
              </a:rPr>
              <a:t>周期电位、节拍电位，供控制器对信号进行时间调制</a:t>
            </a:r>
            <a:endParaRPr lang="en-US" altLang="zh-CN" sz="4000" b="1" kern="0" baseline="-25000" dirty="0">
              <a:solidFill>
                <a:schemeClr val="tx1"/>
              </a:solidFill>
              <a:latin typeface="微软雅黑" panose="020B0503020204020204" pitchFamily="34" charset="-122"/>
              <a:ea typeface="微软雅黑" panose="020B0503020204020204" pitchFamily="34" charset="-122"/>
            </a:endParaRPr>
          </a:p>
        </p:txBody>
      </p:sp>
      <p:sp>
        <p:nvSpPr>
          <p:cNvPr id="81" name="Rectangle 3"/>
          <p:cNvSpPr>
            <a:spLocks noChangeArrowheads="1"/>
          </p:cNvSpPr>
          <p:nvPr/>
        </p:nvSpPr>
        <p:spPr bwMode="auto">
          <a:xfrm>
            <a:off x="4966105" y="2147679"/>
            <a:ext cx="2376357" cy="2304923"/>
          </a:xfrm>
          <a:prstGeom prst="rect">
            <a:avLst/>
          </a:prstGeom>
          <a:solidFill>
            <a:srgbClr val="A5E1EE"/>
          </a:solidFill>
          <a:ln w="3810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时序发生器</a:t>
            </a:r>
            <a:endParaRPr lang="en-US" altLang="zh-CN" sz="2400" b="1" kern="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3" name="直接箭头连接符 82"/>
          <p:cNvCxnSpPr/>
          <p:nvPr/>
        </p:nvCxnSpPr>
        <p:spPr>
          <a:xfrm>
            <a:off x="2951136" y="4013623"/>
            <a:ext cx="599166" cy="1"/>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85" name="Rectangle 4"/>
          <p:cNvSpPr>
            <a:spLocks noChangeArrowheads="1"/>
          </p:cNvSpPr>
          <p:nvPr/>
        </p:nvSpPr>
        <p:spPr bwMode="auto">
          <a:xfrm>
            <a:off x="3536068" y="3649253"/>
            <a:ext cx="810799" cy="756232"/>
          </a:xfrm>
          <a:prstGeom prst="rect">
            <a:avLst/>
          </a:prstGeom>
          <a:solidFill>
            <a:schemeClr val="accent6">
              <a:lumMod val="40000"/>
              <a:lumOff val="6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时序</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整形</a:t>
            </a:r>
            <a:endParaRPr lang="en-US" altLang="zh-CN" b="1" ker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0" name="Rectangle 10"/>
          <p:cNvSpPr>
            <a:spLocks noChangeArrowheads="1"/>
          </p:cNvSpPr>
          <p:nvPr/>
        </p:nvSpPr>
        <p:spPr bwMode="auto">
          <a:xfrm>
            <a:off x="3928650" y="2264110"/>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a:latin typeface="微软雅黑" panose="020B0503020204020204" pitchFamily="34" charset="-122"/>
                <a:ea typeface="微软雅黑" panose="020B0503020204020204" pitchFamily="34" charset="-122"/>
                <a:cs typeface="Times New Roman" panose="02020603050405020304" pitchFamily="18" charset="0"/>
              </a:rPr>
              <a:t>指令译码</a:t>
            </a:r>
          </a:p>
        </p:txBody>
      </p:sp>
      <p:cxnSp>
        <p:nvCxnSpPr>
          <p:cNvPr id="95" name="直接箭头连接符 94"/>
          <p:cNvCxnSpPr/>
          <p:nvPr/>
        </p:nvCxnSpPr>
        <p:spPr>
          <a:xfrm>
            <a:off x="4353671" y="4013623"/>
            <a:ext cx="595172" cy="0"/>
          </a:xfrm>
          <a:prstGeom prst="straightConnector1">
            <a:avLst/>
          </a:prstGeom>
          <a:ln w="25400">
            <a:solidFill>
              <a:srgbClr val="00B050"/>
            </a:solidFill>
            <a:tailEnd type="triangle" w="med" len="lg"/>
          </a:ln>
        </p:spPr>
        <p:style>
          <a:lnRef idx="1">
            <a:schemeClr val="accent1"/>
          </a:lnRef>
          <a:fillRef idx="0">
            <a:schemeClr val="accent1"/>
          </a:fillRef>
          <a:effectRef idx="0">
            <a:schemeClr val="accent1"/>
          </a:effectRef>
          <a:fontRef idx="minor">
            <a:schemeClr val="tx1"/>
          </a:fontRef>
        </p:style>
      </p:cxnSp>
      <p:sp>
        <p:nvSpPr>
          <p:cNvPr id="5" name="Rectangle 8"/>
          <p:cNvSpPr>
            <a:spLocks noChangeArrowheads="1"/>
          </p:cNvSpPr>
          <p:nvPr/>
        </p:nvSpPr>
        <p:spPr bwMode="auto">
          <a:xfrm>
            <a:off x="2583390" y="3649253"/>
            <a:ext cx="381979" cy="745619"/>
          </a:xfrm>
          <a:prstGeom prst="rect">
            <a:avLst/>
          </a:prstGeom>
          <a:solidFill>
            <a:schemeClr val="accent4">
              <a:lumMod val="20000"/>
              <a:lumOff val="80000"/>
            </a:schemeClr>
          </a:solidFill>
          <a:ln w="22225" cap="flat" cmpd="sng" algn="ctr">
            <a:solidFill>
              <a:srgbClr val="000000"/>
            </a:solidFill>
            <a:prstDash val="solid"/>
          </a:ln>
          <a:effectLst/>
        </p:spPr>
        <p:txBody>
          <a:bodyPr rtlCol="0" anchor="ctr"/>
          <a:lstStyle/>
          <a:p>
            <a:pPr algn="ctr" defTabSz="914400"/>
            <a:r>
              <a:rPr lang="zh-CN" altLang="en-US" b="1" kern="0">
                <a:latin typeface="微软雅黑" panose="020B0503020204020204" pitchFamily="34" charset="-122"/>
                <a:ea typeface="微软雅黑" panose="020B0503020204020204" pitchFamily="34" charset="-122"/>
                <a:cs typeface="Times New Roman" panose="02020603050405020304" pitchFamily="18" charset="0"/>
              </a:rPr>
              <a:t>晶振</a:t>
            </a:r>
          </a:p>
        </p:txBody>
      </p:sp>
      <p:sp>
        <p:nvSpPr>
          <p:cNvPr id="96" name="Rectangle 77"/>
          <p:cNvSpPr>
            <a:spLocks noChangeArrowheads="1"/>
          </p:cNvSpPr>
          <p:nvPr/>
        </p:nvSpPr>
        <p:spPr bwMode="auto">
          <a:xfrm>
            <a:off x="4364516" y="3675197"/>
            <a:ext cx="577402"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CLK</a:t>
            </a:r>
            <a:endParaRPr lang="en-US" altLang="zh-CN" sz="160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4" name="Rectangle 47"/>
          <p:cNvSpPr>
            <a:spLocks noChangeArrowheads="1"/>
          </p:cNvSpPr>
          <p:nvPr/>
        </p:nvSpPr>
        <p:spPr bwMode="auto">
          <a:xfrm>
            <a:off x="7362535" y="2902056"/>
            <a:ext cx="43633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5" name="Rectangle 10"/>
          <p:cNvSpPr>
            <a:spLocks noChangeArrowheads="1"/>
          </p:cNvSpPr>
          <p:nvPr/>
        </p:nvSpPr>
        <p:spPr bwMode="auto">
          <a:xfrm>
            <a:off x="7827796" y="2153567"/>
            <a:ext cx="46166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spAutoFit/>
          </a:bodyPr>
          <a:lstStyle/>
          <a:p>
            <a:pPr algn="ctr" defTabSz="914400"/>
            <a:r>
              <a:rPr lang="zh-CN" altLang="en-US"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状态周期</a:t>
            </a:r>
          </a:p>
        </p:txBody>
      </p:sp>
      <p:sp>
        <p:nvSpPr>
          <p:cNvPr id="56" name="Rectangle 10"/>
          <p:cNvSpPr>
            <a:spLocks noChangeArrowheads="1"/>
          </p:cNvSpPr>
          <p:nvPr/>
        </p:nvSpPr>
        <p:spPr bwMode="auto">
          <a:xfrm>
            <a:off x="7816943" y="3504378"/>
            <a:ext cx="461665" cy="1037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square">
            <a:spAutoFit/>
          </a:bodyPr>
          <a:lstStyle/>
          <a:p>
            <a:pPr algn="ctr" defTabSz="914400"/>
            <a:r>
              <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节拍电位</a:t>
            </a:r>
          </a:p>
        </p:txBody>
      </p:sp>
      <p:grpSp>
        <p:nvGrpSpPr>
          <p:cNvPr id="60" name="Group 59"/>
          <p:cNvGrpSpPr/>
          <p:nvPr/>
        </p:nvGrpSpPr>
        <p:grpSpPr bwMode="auto">
          <a:xfrm>
            <a:off x="4444643" y="2071849"/>
            <a:ext cx="388915" cy="1390576"/>
            <a:chOff x="2148" y="2124"/>
            <a:chExt cx="245" cy="876"/>
          </a:xfrm>
        </p:grpSpPr>
        <p:sp>
          <p:nvSpPr>
            <p:cNvPr id="61" name="Rectangle 60"/>
            <p:cNvSpPr>
              <a:spLocks noChangeArrowheads="1"/>
            </p:cNvSpPr>
            <p:nvPr/>
          </p:nvSpPr>
          <p:spPr bwMode="auto">
            <a:xfrm>
              <a:off x="2150" y="212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62" name="Rectangle 61"/>
            <p:cNvSpPr>
              <a:spLocks noChangeArrowheads="1"/>
            </p:cNvSpPr>
            <p:nvPr/>
          </p:nvSpPr>
          <p:spPr bwMode="auto">
            <a:xfrm>
              <a:off x="2148" y="2787"/>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err="1">
                  <a:latin typeface="微软雅黑" panose="020B0503020204020204" pitchFamily="34" charset="-122"/>
                  <a:ea typeface="微软雅黑" panose="020B0503020204020204" pitchFamily="34" charset="-122"/>
                  <a:cs typeface="Times New Roman" panose="02020603050405020304" pitchFamily="18" charset="0"/>
                </a:rPr>
                <a:t>I</a:t>
              </a:r>
              <a:r>
                <a:rPr lang="en-US" altLang="zh-CN" sz="1600" b="1" baseline="-25000" err="1">
                  <a:latin typeface="微软雅黑" panose="020B0503020204020204" pitchFamily="34" charset="-122"/>
                  <a:ea typeface="微软雅黑" panose="020B0503020204020204" pitchFamily="34" charset="-122"/>
                  <a:cs typeface="Times New Roman" panose="02020603050405020304" pitchFamily="18" charset="0"/>
                </a:rPr>
                <a:t>m</a:t>
              </a:r>
              <a:endParaRPr lang="en-US" altLang="zh-CN" sz="1600" b="1" baseline="-250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3" name="Group 48"/>
          <p:cNvGrpSpPr/>
          <p:nvPr/>
        </p:nvGrpSpPr>
        <p:grpSpPr bwMode="auto">
          <a:xfrm rot="5400000">
            <a:off x="6944946" y="3792971"/>
            <a:ext cx="1274692" cy="398441"/>
            <a:chOff x="3279" y="3034"/>
            <a:chExt cx="803" cy="251"/>
          </a:xfrm>
        </p:grpSpPr>
        <p:sp>
          <p:nvSpPr>
            <p:cNvPr id="74" name="Rectangle 49"/>
            <p:cNvSpPr>
              <a:spLocks noChangeArrowheads="1"/>
            </p:cNvSpPr>
            <p:nvPr/>
          </p:nvSpPr>
          <p:spPr bwMode="auto">
            <a:xfrm rot="16200000">
              <a:off x="3260" y="3053"/>
              <a:ext cx="251"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76" name="Rectangle 50"/>
            <p:cNvSpPr>
              <a:spLocks noChangeArrowheads="1"/>
            </p:cNvSpPr>
            <p:nvPr/>
          </p:nvSpPr>
          <p:spPr bwMode="auto">
            <a:xfrm rot="16200000">
              <a:off x="3851" y="3054"/>
              <a:ext cx="249" cy="2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sz="1600"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600"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k</a:t>
              </a:r>
              <a:endParaRPr lang="en-US" altLang="zh-CN" sz="1600"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79" name="组合 78"/>
          <p:cNvGrpSpPr/>
          <p:nvPr/>
        </p:nvGrpSpPr>
        <p:grpSpPr>
          <a:xfrm>
            <a:off x="5499264" y="1349841"/>
            <a:ext cx="1391129" cy="785828"/>
            <a:chOff x="5229044" y="1632308"/>
            <a:chExt cx="1391129" cy="785828"/>
          </a:xfrm>
        </p:grpSpPr>
        <p:sp>
          <p:nvSpPr>
            <p:cNvPr id="80" name="Rectangle 10"/>
            <p:cNvSpPr>
              <a:spLocks noChangeArrowheads="1"/>
            </p:cNvSpPr>
            <p:nvPr/>
          </p:nvSpPr>
          <p:spPr bwMode="auto">
            <a:xfrm>
              <a:off x="5356486" y="1632308"/>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反馈信号</a:t>
              </a:r>
            </a:p>
          </p:txBody>
        </p:sp>
        <p:sp>
          <p:nvSpPr>
            <p:cNvPr id="82" name="Rectangle 77"/>
            <p:cNvSpPr>
              <a:spLocks noChangeArrowheads="1"/>
            </p:cNvSpPr>
            <p:nvPr/>
          </p:nvSpPr>
          <p:spPr bwMode="auto">
            <a:xfrm>
              <a:off x="5229044" y="2045392"/>
              <a:ext cx="4363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1</a:t>
              </a:r>
            </a:p>
          </p:txBody>
        </p:sp>
        <p:grpSp>
          <p:nvGrpSpPr>
            <p:cNvPr id="84" name="Group 65"/>
            <p:cNvGrpSpPr/>
            <p:nvPr/>
          </p:nvGrpSpPr>
          <p:grpSpPr bwMode="auto">
            <a:xfrm rot="16200000" flipH="1" flipV="1">
              <a:off x="5642920" y="2021576"/>
              <a:ext cx="382516" cy="409551"/>
              <a:chOff x="2108" y="3536"/>
              <a:chExt cx="363" cy="258"/>
            </a:xfrm>
          </p:grpSpPr>
          <p:sp>
            <p:nvSpPr>
              <p:cNvPr id="88" name="Line 66"/>
              <p:cNvSpPr>
                <a:spLocks noChangeShapeType="1"/>
              </p:cNvSpPr>
              <p:nvPr/>
            </p:nvSpPr>
            <p:spPr bwMode="auto">
              <a:xfrm rot="5400000" flipV="1">
                <a:off x="2290" y="343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9" name="Line 67"/>
              <p:cNvSpPr>
                <a:spLocks noChangeShapeType="1"/>
              </p:cNvSpPr>
              <p:nvPr/>
            </p:nvSpPr>
            <p:spPr bwMode="auto">
              <a:xfrm rot="5400000" flipV="1">
                <a:off x="2290" y="352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Line 68"/>
              <p:cNvSpPr>
                <a:spLocks noChangeShapeType="1"/>
              </p:cNvSpPr>
              <p:nvPr/>
            </p:nvSpPr>
            <p:spPr bwMode="auto">
              <a:xfrm rot="5400000" flipV="1">
                <a:off x="2290" y="3612"/>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Line 66"/>
              <p:cNvSpPr>
                <a:spLocks noChangeShapeType="1"/>
              </p:cNvSpPr>
              <p:nvPr/>
            </p:nvSpPr>
            <p:spPr bwMode="auto">
              <a:xfrm rot="5400000" flipV="1">
                <a:off x="2290" y="3354"/>
                <a:ext cx="0" cy="363"/>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6" name="Rectangle 78"/>
            <p:cNvSpPr>
              <a:spLocks noChangeArrowheads="1"/>
            </p:cNvSpPr>
            <p:nvPr/>
          </p:nvSpPr>
          <p:spPr bwMode="auto">
            <a:xfrm>
              <a:off x="6231925" y="2035620"/>
              <a:ext cx="388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a:latin typeface="微软雅黑" panose="020B0503020204020204" pitchFamily="34" charset="-122"/>
                  <a:ea typeface="微软雅黑" panose="020B0503020204020204" pitchFamily="34" charset="-122"/>
                  <a:cs typeface="Times New Roman" panose="02020603050405020304" pitchFamily="18" charset="0"/>
                </a:rPr>
                <a:t>j</a:t>
              </a:r>
            </a:p>
          </p:txBody>
        </p:sp>
        <p:sp>
          <p:nvSpPr>
            <p:cNvPr id="87" name="Line 66"/>
            <p:cNvSpPr>
              <a:spLocks noChangeShapeType="1"/>
            </p:cNvSpPr>
            <p:nvPr/>
          </p:nvSpPr>
          <p:spPr bwMode="auto">
            <a:xfrm flipH="1">
              <a:off x="6175124" y="2035620"/>
              <a:ext cx="0" cy="382516"/>
            </a:xfrm>
            <a:prstGeom prst="line">
              <a:avLst/>
            </a:prstGeom>
            <a:noFill/>
            <a:ln w="12700">
              <a:solidFill>
                <a:schemeClr val="tx1"/>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grpId="0" nodeType="clickEffect">
                                  <p:stCondLst>
                                    <p:cond delay="0"/>
                                  </p:stCondLst>
                                  <p:childTnLst>
                                    <p:anim calcmode="discrete" valueType="str">
                                      <p:cBhvr>
                                        <p:cTn id="11"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a:t>
            </a:r>
            <a:r>
              <a:rPr lang="zh-CN" altLang="en-US" dirty="0"/>
              <a:t>主要功能</a:t>
            </a:r>
          </a:p>
        </p:txBody>
      </p:sp>
      <p:sp>
        <p:nvSpPr>
          <p:cNvPr id="3" name="内容占位符 2"/>
          <p:cNvSpPr>
            <a:spLocks noGrp="1"/>
          </p:cNvSpPr>
          <p:nvPr>
            <p:ph idx="1"/>
          </p:nvPr>
        </p:nvSpPr>
        <p:spPr>
          <a:xfrm>
            <a:off x="487822" y="942764"/>
            <a:ext cx="10686146" cy="5637024"/>
          </a:xfrm>
        </p:spPr>
        <p:txBody>
          <a:bodyPr/>
          <a:lstStyle/>
          <a:p>
            <a:pPr marL="325120" indent="-325120" defTabSz="866775" fontAlgn="base">
              <a:lnSpc>
                <a:spcPct val="150000"/>
              </a:lnSpc>
              <a:spcBef>
                <a:spcPts val="570"/>
              </a:spcBef>
              <a:spcAft>
                <a:spcPts val="570"/>
              </a:spcAft>
              <a:buClr>
                <a:srgbClr val="FF9900"/>
              </a:buClr>
            </a:pPr>
            <a:r>
              <a:rPr lang="zh-CN" altLang="en-US" b="1" dirty="0">
                <a:solidFill>
                  <a:prstClr val="black"/>
                </a:solidFill>
                <a:cs typeface="Segoe UI Black" panose="020B0A02040204020203" pitchFamily="34" charset="0"/>
                <a:sym typeface="Arial" panose="020B0604020202020204" pitchFamily="34" charset="0"/>
              </a:rPr>
              <a:t>取指令并执行指令的</a:t>
            </a:r>
            <a:r>
              <a:rPr lang="zh-CN" altLang="en-US" b="1" dirty="0">
                <a:solidFill>
                  <a:prstClr val="black">
                    <a:lumMod val="75000"/>
                    <a:lumOff val="25000"/>
                  </a:prstClr>
                </a:solidFill>
                <a:sym typeface="Arial" panose="020B0604020202020204" pitchFamily="34" charset="0"/>
              </a:rPr>
              <a:t>部件</a:t>
            </a:r>
            <a:r>
              <a:rPr lang="en-US" altLang="zh-CN" b="1" dirty="0">
                <a:solidFill>
                  <a:prstClr val="black">
                    <a:lumMod val="75000"/>
                    <a:lumOff val="25000"/>
                  </a:prstClr>
                </a:solidFill>
                <a:sym typeface="Arial" panose="020B0604020202020204" pitchFamily="34" charset="0"/>
              </a:rPr>
              <a:t>------CPU</a:t>
            </a: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b="1" dirty="0">
                <a:sym typeface="Arial" panose="020B0604020202020204" pitchFamily="34" charset="0"/>
              </a:rPr>
              <a:t>数据加工</a:t>
            </a:r>
            <a:r>
              <a:rPr lang="en-US" altLang="zh-CN" sz="2600" dirty="0">
                <a:sym typeface="Arial" panose="020B0604020202020204" pitchFamily="34" charset="0"/>
              </a:rPr>
              <a:t>:  </a:t>
            </a:r>
            <a:r>
              <a:rPr lang="zh-CN" altLang="en-US" sz="2600" dirty="0">
                <a:solidFill>
                  <a:srgbClr val="18978B"/>
                </a:solidFill>
                <a:sym typeface="Arial" panose="020B0604020202020204" pitchFamily="34" charset="0"/>
              </a:rPr>
              <a:t>算术</a:t>
            </a:r>
            <a:r>
              <a:rPr lang="en-US" altLang="zh-CN" sz="2600" dirty="0">
                <a:solidFill>
                  <a:srgbClr val="18978B"/>
                </a:solidFill>
                <a:sym typeface="Arial" panose="020B0604020202020204" pitchFamily="34" charset="0"/>
              </a:rPr>
              <a:t>/</a:t>
            </a:r>
            <a:r>
              <a:rPr lang="zh-CN" altLang="en-US" sz="2600" dirty="0">
                <a:solidFill>
                  <a:srgbClr val="18978B"/>
                </a:solidFill>
                <a:sym typeface="Arial" panose="020B0604020202020204" pitchFamily="34" charset="0"/>
              </a:rPr>
              <a:t>逻辑运算</a:t>
            </a:r>
            <a:r>
              <a:rPr lang="zh-CN" altLang="en-US" sz="2600" dirty="0">
                <a:solidFill>
                  <a:srgbClr val="0066FF"/>
                </a:solidFill>
                <a:sym typeface="Arial" panose="020B0604020202020204" pitchFamily="34" charset="0"/>
              </a:rPr>
              <a:t>                      </a:t>
            </a:r>
            <a:r>
              <a:rPr lang="zh-CN" altLang="en-US" sz="2600" b="1" dirty="0">
                <a:solidFill>
                  <a:srgbClr val="1387B7"/>
                </a:solidFill>
                <a:sym typeface="Arial" panose="020B0604020202020204" pitchFamily="34" charset="0"/>
              </a:rPr>
              <a:t>运算器</a:t>
            </a: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b="1" dirty="0">
                <a:sym typeface="Arial" panose="020B0604020202020204" pitchFamily="34" charset="0"/>
              </a:rPr>
              <a:t>程序控制</a:t>
            </a:r>
            <a:r>
              <a:rPr lang="en-US" altLang="zh-CN" sz="2600" dirty="0">
                <a:sym typeface="Arial" panose="020B0604020202020204" pitchFamily="34" charset="0"/>
              </a:rPr>
              <a:t>:  </a:t>
            </a:r>
            <a:r>
              <a:rPr lang="zh-CN" altLang="en-US" sz="2600" dirty="0">
                <a:solidFill>
                  <a:srgbClr val="18978B"/>
                </a:solidFill>
                <a:sym typeface="Arial" panose="020B0604020202020204" pitchFamily="34" charset="0"/>
              </a:rPr>
              <a:t>程序中指令执行顺序控制  </a:t>
            </a: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b="1" dirty="0">
                <a:sym typeface="Arial" panose="020B0604020202020204" pitchFamily="34" charset="0"/>
              </a:rPr>
              <a:t>操作控制</a:t>
            </a:r>
            <a:r>
              <a:rPr lang="en-US" altLang="zh-CN" sz="2600" dirty="0">
                <a:sym typeface="Arial" panose="020B0604020202020204" pitchFamily="34" charset="0"/>
              </a:rPr>
              <a:t>:  </a:t>
            </a:r>
            <a:r>
              <a:rPr lang="zh-CN" altLang="en-US" sz="2600" dirty="0">
                <a:solidFill>
                  <a:srgbClr val="18978B"/>
                </a:solidFill>
                <a:sym typeface="Arial" panose="020B0604020202020204" pitchFamily="34" charset="0"/>
              </a:rPr>
              <a:t>将机器指令翻译成执行部件所需操作控制信号</a:t>
            </a:r>
            <a:endParaRPr lang="zh-CN" altLang="en-US" sz="2600" dirty="0">
              <a:solidFill>
                <a:srgbClr val="0066FF"/>
              </a:solidFill>
              <a:sym typeface="Arial" panose="020B0604020202020204" pitchFamily="34" charset="0"/>
            </a:endParaRP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b="1" dirty="0">
                <a:sym typeface="Arial" panose="020B0604020202020204" pitchFamily="34" charset="0"/>
              </a:rPr>
              <a:t>时序控制</a:t>
            </a:r>
            <a:r>
              <a:rPr lang="en-US" altLang="zh-CN" sz="2600" dirty="0">
                <a:sym typeface="Arial" panose="020B0604020202020204" pitchFamily="34" charset="0"/>
              </a:rPr>
              <a:t>:  </a:t>
            </a:r>
            <a:r>
              <a:rPr lang="zh-CN" altLang="en-US" sz="2600" dirty="0">
                <a:solidFill>
                  <a:srgbClr val="18978B"/>
                </a:solidFill>
                <a:sym typeface="Arial" panose="020B0604020202020204" pitchFamily="34" charset="0"/>
              </a:rPr>
              <a:t>控制操作信号的产生时间、持续时间</a:t>
            </a:r>
          </a:p>
          <a:p>
            <a:pPr marL="1252855" lvl="1" indent="-323850" defTabSz="866775" fontAlgn="base">
              <a:lnSpc>
                <a:spcPct val="150000"/>
              </a:lnSpc>
              <a:spcBef>
                <a:spcPts val="570"/>
              </a:spcBef>
              <a:spcAft>
                <a:spcPts val="570"/>
              </a:spcAft>
              <a:buFont typeface="Wingdings" panose="05000000000000000000" pitchFamily="2" charset="2"/>
              <a:buChar char="u"/>
            </a:pPr>
            <a:r>
              <a:rPr lang="zh-CN" altLang="en-US" sz="2600" b="1" dirty="0">
                <a:sym typeface="Arial" panose="020B0604020202020204" pitchFamily="34" charset="0"/>
              </a:rPr>
              <a:t>异常控制</a:t>
            </a:r>
            <a:r>
              <a:rPr lang="en-US" altLang="zh-CN" sz="2600" dirty="0">
                <a:sym typeface="Arial" panose="020B0604020202020204" pitchFamily="34" charset="0"/>
              </a:rPr>
              <a:t>:  </a:t>
            </a:r>
            <a:r>
              <a:rPr lang="zh-CN" altLang="en-US" sz="2600" dirty="0">
                <a:solidFill>
                  <a:srgbClr val="18978B"/>
                </a:solidFill>
                <a:sym typeface="Arial" panose="020B0604020202020204" pitchFamily="34" charset="0"/>
              </a:rPr>
              <a:t>异常处理，外设交互</a:t>
            </a:r>
          </a:p>
          <a:p>
            <a:endParaRPr lang="zh-CN" altLang="en-US" sz="2600" dirty="0">
              <a:solidFill>
                <a:srgbClr val="18978B"/>
              </a:solidFill>
              <a:sym typeface="Arial" panose="020B0604020202020204" pitchFamily="34" charset="0"/>
            </a:endParaRPr>
          </a:p>
        </p:txBody>
      </p:sp>
      <p:grpSp>
        <p:nvGrpSpPr>
          <p:cNvPr id="8" name="组合 7"/>
          <p:cNvGrpSpPr/>
          <p:nvPr/>
        </p:nvGrpSpPr>
        <p:grpSpPr>
          <a:xfrm>
            <a:off x="10096112" y="2669769"/>
            <a:ext cx="1814620" cy="2443769"/>
            <a:chOff x="9418320" y="2520269"/>
            <a:chExt cx="1814620" cy="2225467"/>
          </a:xfrm>
        </p:grpSpPr>
        <p:sp>
          <p:nvSpPr>
            <p:cNvPr id="6" name="矩形 5"/>
            <p:cNvSpPr/>
            <p:nvPr/>
          </p:nvSpPr>
          <p:spPr>
            <a:xfrm>
              <a:off x="9880557" y="3284853"/>
              <a:ext cx="1352383" cy="506027"/>
            </a:xfrm>
            <a:prstGeom prst="rect">
              <a:avLst/>
            </a:prstGeom>
          </p:spPr>
          <p:txBody>
            <a:bodyPr wrap="square">
              <a:spAutoFit/>
            </a:bodyPr>
            <a:lstStyle/>
            <a:p>
              <a:pPr marL="0" lvl="1" defTabSz="866775" fontAlgn="base">
                <a:lnSpc>
                  <a:spcPct val="150000"/>
                </a:lnSpc>
                <a:spcBef>
                  <a:spcPts val="570"/>
                </a:spcBef>
                <a:spcAft>
                  <a:spcPts val="570"/>
                </a:spcAft>
              </a:pPr>
              <a:r>
                <a:rPr lang="zh-CN" altLang="en-US" sz="2275" b="1"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控制器</a:t>
              </a:r>
            </a:p>
          </p:txBody>
        </p:sp>
        <p:sp>
          <p:nvSpPr>
            <p:cNvPr id="7" name="右大括号 6"/>
            <p:cNvSpPr/>
            <p:nvPr/>
          </p:nvSpPr>
          <p:spPr>
            <a:xfrm>
              <a:off x="9418320" y="2520269"/>
              <a:ext cx="402336" cy="2225467"/>
            </a:xfrm>
            <a:prstGeom prst="rightBrace">
              <a:avLst>
                <a:gd name="adj1" fmla="val 8333"/>
                <a:gd name="adj2" fmla="val 48767"/>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152077"/>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1671767"/>
              <a:ext cx="0" cy="423527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定长指令周期的三级时序发生器</a:t>
            </a:r>
            <a:endParaRPr lang="zh-CN" altLang="en-US" dirty="0"/>
          </a:p>
        </p:txBody>
      </p:sp>
      <p:grpSp>
        <p:nvGrpSpPr>
          <p:cNvPr id="24" name="组合 23"/>
          <p:cNvGrpSpPr/>
          <p:nvPr/>
        </p:nvGrpSpPr>
        <p:grpSpPr>
          <a:xfrm>
            <a:off x="1089388" y="2077304"/>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684229"/>
            <a:ext cx="8979694" cy="785512"/>
            <a:chOff x="1319472" y="5329196"/>
            <a:chExt cx="9470771" cy="828470"/>
          </a:xfrm>
        </p:grpSpPr>
        <p:grpSp>
          <p:nvGrpSpPr>
            <p:cNvPr id="96" name="组合 95"/>
            <p:cNvGrpSpPr/>
            <p:nvPr/>
          </p:nvGrpSpPr>
          <p:grpSpPr>
            <a:xfrm>
              <a:off x="1323150" y="5329196"/>
              <a:ext cx="9467093" cy="405084"/>
              <a:chOff x="1051718" y="5744711"/>
              <a:chExt cx="10918795"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6" y="6104010"/>
                <a:ext cx="179838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4" name="object 62"/>
              <p:cNvSpPr/>
              <p:nvPr/>
            </p:nvSpPr>
            <p:spPr>
              <a:xfrm>
                <a:off x="5924381" y="588570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5" name="组合 134"/>
              <p:cNvGrpSpPr/>
              <p:nvPr/>
            </p:nvGrpSpPr>
            <p:grpSpPr>
              <a:xfrm>
                <a:off x="5898104" y="5884591"/>
                <a:ext cx="2427590" cy="227669"/>
                <a:chOff x="2531676" y="4762352"/>
                <a:chExt cx="2427590" cy="304709"/>
              </a:xfrm>
            </p:grpSpPr>
            <p:sp>
              <p:nvSpPr>
                <p:cNvPr id="148" name="Line 87"/>
                <p:cNvSpPr>
                  <a:spLocks noChangeShapeType="1"/>
                </p:cNvSpPr>
                <p:nvPr/>
              </p:nvSpPr>
              <p:spPr bwMode="auto">
                <a:xfrm flipV="1">
                  <a:off x="2531676" y="4762352"/>
                  <a:ext cx="0" cy="28489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9"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0"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1" name="Line 90"/>
                <p:cNvSpPr>
                  <a:spLocks noChangeShapeType="1"/>
                </p:cNvSpPr>
                <p:nvPr/>
              </p:nvSpPr>
              <p:spPr bwMode="auto">
                <a:xfrm>
                  <a:off x="3147014" y="5067059"/>
                  <a:ext cx="18122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6" name="object 62"/>
              <p:cNvSpPr/>
              <p:nvPr/>
            </p:nvSpPr>
            <p:spPr>
              <a:xfrm>
                <a:off x="8349461" y="587830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8323184" y="5877188"/>
                <a:ext cx="2431870" cy="227669"/>
                <a:chOff x="2531676" y="4762352"/>
                <a:chExt cx="2431870" cy="304709"/>
              </a:xfrm>
            </p:grpSpPr>
            <p:sp>
              <p:nvSpPr>
                <p:cNvPr id="144"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2540945" y="4762352"/>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313015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0774541" y="587090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0749809" y="5869785"/>
                <a:ext cx="1220704" cy="227669"/>
                <a:chOff x="2533221" y="4762352"/>
                <a:chExt cx="1220704" cy="304709"/>
              </a:xfrm>
            </p:grpSpPr>
            <p:sp>
              <p:nvSpPr>
                <p:cNvPr id="140" name="Line 87"/>
                <p:cNvSpPr>
                  <a:spLocks noChangeShapeType="1"/>
                </p:cNvSpPr>
                <p:nvPr/>
              </p:nvSpPr>
              <p:spPr bwMode="auto">
                <a:xfrm flipV="1">
                  <a:off x="2533221"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3" name="Line 90"/>
                <p:cNvSpPr>
                  <a:spLocks noChangeShapeType="1"/>
                </p:cNvSpPr>
                <p:nvPr/>
              </p:nvSpPr>
              <p:spPr bwMode="auto">
                <a:xfrm>
                  <a:off x="3155045" y="5067059"/>
                  <a:ext cx="59888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nvGrpSpPr>
            <p:cNvPr id="97" name="组合 96"/>
            <p:cNvGrpSpPr/>
            <p:nvPr/>
          </p:nvGrpSpPr>
          <p:grpSpPr>
            <a:xfrm>
              <a:off x="1319472" y="5752582"/>
              <a:ext cx="9464106" cy="405084"/>
              <a:chOff x="1047477" y="6226510"/>
              <a:chExt cx="10915349"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63533" y="6361705"/>
                <a:ext cx="10299293" cy="255007"/>
                <a:chOff x="1663533" y="6361705"/>
                <a:chExt cx="10299293" cy="255007"/>
              </a:xfrm>
            </p:grpSpPr>
            <p:sp>
              <p:nvSpPr>
                <p:cNvPr id="100" name="object 62"/>
                <p:cNvSpPr/>
                <p:nvPr/>
              </p:nvSpPr>
              <p:spPr>
                <a:xfrm>
                  <a:off x="1672112" y="6362275"/>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01" name="Line 88"/>
                <p:cNvSpPr>
                  <a:spLocks noChangeShapeType="1"/>
                </p:cNvSpPr>
                <p:nvPr/>
              </p:nvSpPr>
              <p:spPr bwMode="auto">
                <a:xfrm>
                  <a:off x="4085017" y="63741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2" name="Line 88"/>
                <p:cNvSpPr>
                  <a:spLocks noChangeShapeType="1"/>
                </p:cNvSpPr>
                <p:nvPr/>
              </p:nvSpPr>
              <p:spPr bwMode="auto">
                <a:xfrm>
                  <a:off x="1663533" y="6361705"/>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2277091" y="6601820"/>
                  <a:ext cx="180792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86154"/>
                  <a:ext cx="583237" cy="230558"/>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7" y="6601820"/>
                  <a:ext cx="180298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8" name="object 62"/>
                <p:cNvSpPr/>
                <p:nvPr/>
              </p:nvSpPr>
              <p:spPr>
                <a:xfrm>
                  <a:off x="6521186" y="638297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09" name="组合 108"/>
                <p:cNvGrpSpPr/>
                <p:nvPr/>
              </p:nvGrpSpPr>
              <p:grpSpPr>
                <a:xfrm>
                  <a:off x="6512607" y="6382402"/>
                  <a:ext cx="2409052" cy="227669"/>
                  <a:chOff x="2540945" y="4762352"/>
                  <a:chExt cx="2409052" cy="304709"/>
                </a:xfrm>
              </p:grpSpPr>
              <p:sp>
                <p:nvSpPr>
                  <p:cNvPr id="123" name="Line 87"/>
                  <p:cNvSpPr>
                    <a:spLocks noChangeShapeType="1"/>
                  </p:cNvSpPr>
                  <p:nvPr/>
                </p:nvSpPr>
                <p:spPr bwMode="auto">
                  <a:xfrm flipV="1">
                    <a:off x="2540945"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4"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5"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6" name="Line 90"/>
                  <p:cNvSpPr>
                    <a:spLocks noChangeShapeType="1"/>
                  </p:cNvSpPr>
                  <p:nvPr/>
                </p:nvSpPr>
                <p:spPr bwMode="auto">
                  <a:xfrm>
                    <a:off x="3166250" y="5067059"/>
                    <a:ext cx="178374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0" name="object 62"/>
                <p:cNvSpPr/>
                <p:nvPr/>
              </p:nvSpPr>
              <p:spPr>
                <a:xfrm>
                  <a:off x="8946266" y="637556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8919149" y="6374999"/>
                  <a:ext cx="2441139" cy="227669"/>
                  <a:chOff x="2522407" y="4762352"/>
                  <a:chExt cx="2441139" cy="304709"/>
                </a:xfrm>
              </p:grpSpPr>
              <p:sp>
                <p:nvSpPr>
                  <p:cNvPr id="119" name="Line 87"/>
                  <p:cNvSpPr>
                    <a:spLocks noChangeShapeType="1"/>
                  </p:cNvSpPr>
                  <p:nvPr/>
                </p:nvSpPr>
                <p:spPr bwMode="auto">
                  <a:xfrm flipV="1">
                    <a:off x="252240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2540946" y="4762352"/>
                    <a:ext cx="5918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12" name="object 62"/>
                <p:cNvSpPr/>
                <p:nvPr/>
              </p:nvSpPr>
              <p:spPr>
                <a:xfrm>
                  <a:off x="11371346" y="636816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3" name="组合 112"/>
                <p:cNvGrpSpPr/>
                <p:nvPr/>
              </p:nvGrpSpPr>
              <p:grpSpPr>
                <a:xfrm>
                  <a:off x="11362767" y="6367596"/>
                  <a:ext cx="600059" cy="227669"/>
                  <a:chOff x="2540945" y="4762352"/>
                  <a:chExt cx="600059" cy="304709"/>
                </a:xfrm>
              </p:grpSpPr>
              <p:sp>
                <p:nvSpPr>
                  <p:cNvPr id="116" name="Line 87"/>
                  <p:cNvSpPr>
                    <a:spLocks noChangeShapeType="1"/>
                  </p:cNvSpPr>
                  <p:nvPr/>
                </p:nvSpPr>
                <p:spPr bwMode="auto">
                  <a:xfrm flipV="1">
                    <a:off x="254094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7" name="Line 88"/>
                  <p:cNvSpPr>
                    <a:spLocks noChangeShapeType="1"/>
                  </p:cNvSpPr>
                  <p:nvPr/>
                </p:nvSpPr>
                <p:spPr bwMode="auto">
                  <a:xfrm>
                    <a:off x="2540945" y="4762352"/>
                    <a:ext cx="60005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18" name="Line 89"/>
                  <p:cNvSpPr>
                    <a:spLocks noChangeShapeType="1"/>
                  </p:cNvSpPr>
                  <p:nvPr/>
                </p:nvSpPr>
                <p:spPr bwMode="auto">
                  <a:xfrm>
                    <a:off x="313710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114" name="Line 87"/>
                <p:cNvSpPr>
                  <a:spLocks noChangeShapeType="1"/>
                </p:cNvSpPr>
                <p:nvPr/>
              </p:nvSpPr>
              <p:spPr bwMode="auto">
                <a:xfrm flipV="1">
                  <a:off x="1663533"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latin typeface="Segoe UI Black" panose="020B0A02040204020203" pitchFamily="34" charset="0"/>
                    <a:cs typeface="Segoe UI Black" panose="020B0A02040204020203" pitchFamily="34" charset="0"/>
                  </a:endParaRPr>
                </a:p>
              </p:txBody>
            </p:sp>
            <p:sp>
              <p:nvSpPr>
                <p:cNvPr id="115" name="Line 89"/>
                <p:cNvSpPr>
                  <a:spLocks noChangeShapeType="1"/>
                </p:cNvSpPr>
                <p:nvPr/>
              </p:nvSpPr>
              <p:spPr bwMode="auto">
                <a:xfrm>
                  <a:off x="2271277" y="6361705"/>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grpSp>
      </p:grpSp>
      <p:grpSp>
        <p:nvGrpSpPr>
          <p:cNvPr id="152" name="组合 151"/>
          <p:cNvGrpSpPr/>
          <p:nvPr/>
        </p:nvGrpSpPr>
        <p:grpSpPr>
          <a:xfrm>
            <a:off x="1664023" y="4282799"/>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2438049" cy="227669"/>
              <a:chOff x="2525497" y="4762352"/>
              <a:chExt cx="2438049"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7745032" y="538547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7723357" y="5379376"/>
              <a:ext cx="2414723" cy="227669"/>
              <a:chOff x="2537083" y="4762352"/>
              <a:chExt cx="2414723" cy="304709"/>
            </a:xfrm>
          </p:grpSpPr>
          <p:sp>
            <p:nvSpPr>
              <p:cNvPr id="170"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2540945" y="4762352"/>
                <a:ext cx="59847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3147014" y="5067059"/>
                <a:ext cx="180479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170112" y="537807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143030" y="5371973"/>
              <a:ext cx="1827482" cy="227669"/>
              <a:chOff x="2531676" y="4762352"/>
              <a:chExt cx="1827482" cy="304709"/>
            </a:xfrm>
          </p:grpSpPr>
          <p:sp>
            <p:nvSpPr>
              <p:cNvPr id="166"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2540945" y="4762352"/>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147014" y="5067059"/>
                <a:ext cx="12121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grpSp>
      <p:grpSp>
        <p:nvGrpSpPr>
          <p:cNvPr id="178" name="组合 177"/>
          <p:cNvGrpSpPr/>
          <p:nvPr/>
        </p:nvGrpSpPr>
        <p:grpSpPr>
          <a:xfrm>
            <a:off x="1656235" y="3847187"/>
            <a:ext cx="8997393" cy="418262"/>
            <a:chOff x="1025100" y="4740088"/>
            <a:chExt cx="10944566"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9771" cy="426114"/>
              <a:chOff x="1659895" y="4740088"/>
              <a:chExt cx="10309771" cy="426114"/>
            </a:xfrm>
          </p:grpSpPr>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2428941" cy="227669"/>
                <a:chOff x="2533221" y="4762352"/>
                <a:chExt cx="2428941"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4" y="5067059"/>
                  <a:ext cx="181514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7129762" y="4878676"/>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7118123" y="4881565"/>
                <a:ext cx="2426463" cy="227669"/>
                <a:chOff x="2537083" y="4762352"/>
                <a:chExt cx="2426463" cy="304709"/>
              </a:xfrm>
            </p:grpSpPr>
            <p:sp>
              <p:nvSpPr>
                <p:cNvPr id="199" name="Line 87"/>
                <p:cNvSpPr>
                  <a:spLocks noChangeShapeType="1"/>
                </p:cNvSpPr>
                <p:nvPr/>
              </p:nvSpPr>
              <p:spPr bwMode="auto">
                <a:xfrm flipV="1">
                  <a:off x="2537083"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2537083"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3144827"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9554842" y="4871273"/>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9537796" y="4874162"/>
                <a:ext cx="2431870" cy="227669"/>
                <a:chOff x="2531676" y="4762352"/>
                <a:chExt cx="2431870" cy="304709"/>
              </a:xfrm>
            </p:grpSpPr>
            <p:sp>
              <p:nvSpPr>
                <p:cNvPr id="195" name="Line 87"/>
                <p:cNvSpPr>
                  <a:spLocks noChangeShapeType="1"/>
                </p:cNvSpPr>
                <p:nvPr/>
              </p:nvSpPr>
              <p:spPr bwMode="auto">
                <a:xfrm flipV="1">
                  <a:off x="2531676"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2531676"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147014" y="5067060"/>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4" name="Line 87"/>
              <p:cNvSpPr>
                <a:spLocks noChangeShapeType="1"/>
              </p:cNvSpPr>
              <p:nvPr/>
            </p:nvSpPr>
            <p:spPr bwMode="auto">
              <a:xfrm flipV="1">
                <a:off x="11968178" y="4868414"/>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grpSp>
      <p:grpSp>
        <p:nvGrpSpPr>
          <p:cNvPr id="207" name="组合 206"/>
          <p:cNvGrpSpPr/>
          <p:nvPr/>
        </p:nvGrpSpPr>
        <p:grpSpPr>
          <a:xfrm>
            <a:off x="2671938" y="1494663"/>
            <a:ext cx="7979813" cy="366733"/>
            <a:chOff x="2277091" y="1068606"/>
            <a:chExt cx="9706766" cy="440155"/>
          </a:xfrm>
        </p:grpSpPr>
        <p:sp>
          <p:nvSpPr>
            <p:cNvPr id="208" name="Line 70"/>
            <p:cNvSpPr>
              <a:spLocks noChangeShapeType="1"/>
            </p:cNvSpPr>
            <p:nvPr/>
          </p:nvSpPr>
          <p:spPr bwMode="auto">
            <a:xfrm>
              <a:off x="2277091" y="1498368"/>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0" name="Line 124"/>
            <p:cNvSpPr>
              <a:spLocks noChangeShapeType="1"/>
            </p:cNvSpPr>
            <p:nvPr/>
          </p:nvSpPr>
          <p:spPr bwMode="auto">
            <a:xfrm>
              <a:off x="4708894"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5181973" y="1068606"/>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13" name="Line 124"/>
            <p:cNvSpPr>
              <a:spLocks noChangeShapeType="1"/>
            </p:cNvSpPr>
            <p:nvPr/>
          </p:nvSpPr>
          <p:spPr bwMode="auto">
            <a:xfrm>
              <a:off x="7124277"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9971759" y="1082648"/>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sp>
          <p:nvSpPr>
            <p:cNvPr id="215" name="Line 124"/>
            <p:cNvSpPr>
              <a:spLocks noChangeShapeType="1"/>
            </p:cNvSpPr>
            <p:nvPr/>
          </p:nvSpPr>
          <p:spPr bwMode="auto">
            <a:xfrm>
              <a:off x="9552883" y="1498368"/>
              <a:ext cx="2430974"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7709319" y="1068606"/>
              <a:ext cx="1443182" cy="42611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grpSp>
      <p:grpSp>
        <p:nvGrpSpPr>
          <p:cNvPr id="3" name="组合 2"/>
          <p:cNvGrpSpPr/>
          <p:nvPr/>
        </p:nvGrpSpPr>
        <p:grpSpPr>
          <a:xfrm>
            <a:off x="1362861" y="3036560"/>
            <a:ext cx="9278367" cy="508625"/>
            <a:chOff x="1362861" y="3203825"/>
            <a:chExt cx="9278367" cy="508625"/>
          </a:xfrm>
        </p:grpSpPr>
        <p:grpSp>
          <p:nvGrpSpPr>
            <p:cNvPr id="234" name="组合 233"/>
            <p:cNvGrpSpPr/>
            <p:nvPr/>
          </p:nvGrpSpPr>
          <p:grpSpPr>
            <a:xfrm>
              <a:off x="1362861" y="3203825"/>
              <a:ext cx="9278367" cy="363463"/>
              <a:chOff x="685137" y="3184168"/>
              <a:chExt cx="11286346" cy="43623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0" y="319359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70962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721582" y="3184168"/>
                <a:ext cx="2385661"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7137615"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7142428" y="3411837"/>
                <a:ext cx="482905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892907" y="33574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152077"/>
            <a:ext cx="5968613"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604303"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sp>
        <p:nvSpPr>
          <p:cNvPr id="255" name="Text Box 127"/>
          <p:cNvSpPr txBox="1">
            <a:spLocks noChangeArrowheads="1"/>
          </p:cNvSpPr>
          <p:nvPr/>
        </p:nvSpPr>
        <p:spPr bwMode="auto">
          <a:xfrm>
            <a:off x="1027402" y="5750018"/>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构建时序发生器？  </a:t>
            </a:r>
            <a:r>
              <a:rPr lang="zh-CN" altLang="en-US" sz="2465" dirty="0">
                <a:solidFill>
                  <a:schemeClr val="tx1"/>
                </a:solidFill>
              </a:rPr>
              <a:t>输入：</a:t>
            </a:r>
            <a:r>
              <a:rPr lang="zh-CN" altLang="en-US" sz="2465" b="1" dirty="0">
                <a:solidFill>
                  <a:srgbClr val="C00000"/>
                </a:solidFill>
              </a:rPr>
              <a:t>节拍脉冲  </a:t>
            </a:r>
            <a:r>
              <a:rPr lang="zh-CN" altLang="en-US" sz="2465" dirty="0">
                <a:solidFill>
                  <a:schemeClr val="tx1"/>
                </a:solidFill>
              </a:rPr>
              <a:t>输出</a:t>
            </a:r>
            <a:r>
              <a:rPr lang="zh-CN" altLang="en-US" sz="2465" dirty="0">
                <a:solidFill>
                  <a:schemeClr val="accent5"/>
                </a:solidFill>
              </a:rPr>
              <a:t>：</a:t>
            </a:r>
            <a:r>
              <a:rPr lang="en-US" altLang="zh-CN" sz="2465" b="1" dirty="0">
                <a:solidFill>
                  <a:srgbClr val="00B050"/>
                </a:solidFill>
              </a:rPr>
              <a:t>M</a:t>
            </a:r>
            <a:r>
              <a:rPr lang="en-US" altLang="zh-CN" sz="2465" b="1" baseline="-25000" dirty="0">
                <a:solidFill>
                  <a:srgbClr val="00B050"/>
                </a:solidFill>
              </a:rPr>
              <a:t>IF</a:t>
            </a:r>
            <a:r>
              <a:rPr lang="zh-CN" altLang="en-US" sz="2465" b="1" dirty="0">
                <a:solidFill>
                  <a:srgbClr val="00B050"/>
                </a:solidFill>
              </a:rPr>
              <a:t>，</a:t>
            </a:r>
            <a:r>
              <a:rPr lang="en-US" altLang="zh-CN" sz="2465" b="1" dirty="0" err="1"/>
              <a:t>Mcal</a:t>
            </a:r>
            <a:r>
              <a:rPr lang="zh-CN" altLang="en-US" sz="2465" b="1" dirty="0">
                <a:solidFill>
                  <a:srgbClr val="00B050"/>
                </a:solidFill>
              </a:rPr>
              <a:t>，</a:t>
            </a:r>
            <a:r>
              <a:rPr lang="en-US" altLang="zh-CN" sz="2465" b="1" dirty="0">
                <a:solidFill>
                  <a:srgbClr val="0066FF"/>
                </a:solidFill>
              </a:rPr>
              <a:t>M</a:t>
            </a:r>
            <a:r>
              <a:rPr lang="en-US" altLang="zh-CN" sz="2465" b="1" baseline="-25000" dirty="0">
                <a:solidFill>
                  <a:srgbClr val="0066FF"/>
                </a:solidFill>
              </a:rPr>
              <a:t>EX</a:t>
            </a:r>
            <a:r>
              <a:rPr lang="zh-CN" altLang="en-US" sz="2465" dirty="0">
                <a:solidFill>
                  <a:srgbClr val="0066FF"/>
                </a:solidFill>
              </a:rPr>
              <a:t>，</a:t>
            </a:r>
            <a:r>
              <a:rPr lang="en-US" altLang="zh-CN" sz="2465" b="1" dirty="0">
                <a:solidFill>
                  <a:srgbClr val="FF6600"/>
                </a:solidFill>
              </a:rPr>
              <a:t>T1~T4</a:t>
            </a:r>
          </a:p>
        </p:txBody>
      </p:sp>
      <p:grpSp>
        <p:nvGrpSpPr>
          <p:cNvPr id="23" name="组合 22"/>
          <p:cNvGrpSpPr/>
          <p:nvPr/>
        </p:nvGrpSpPr>
        <p:grpSpPr>
          <a:xfrm>
            <a:off x="1351436" y="3477540"/>
            <a:ext cx="9279828" cy="512445"/>
            <a:chOff x="1351436" y="3644805"/>
            <a:chExt cx="9279828" cy="512445"/>
          </a:xfrm>
        </p:grpSpPr>
        <p:grpSp>
          <p:nvGrpSpPr>
            <p:cNvPr id="258" name="组合 257"/>
            <p:cNvGrpSpPr/>
            <p:nvPr/>
          </p:nvGrpSpPr>
          <p:grpSpPr>
            <a:xfrm>
              <a:off x="1351436" y="3644805"/>
              <a:ext cx="9279828" cy="355034"/>
              <a:chOff x="-1752991" y="3179580"/>
              <a:chExt cx="11288125" cy="426113"/>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5450481"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4698830" y="3189780"/>
                <a:ext cx="2432431" cy="225799"/>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4702672"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4716064" y="3184168"/>
                <a:ext cx="2391179"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713761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7142428" y="3411837"/>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272" name="Text Box 127"/>
            <p:cNvSpPr txBox="1">
              <a:spLocks noChangeArrowheads="1"/>
            </p:cNvSpPr>
            <p:nvPr/>
          </p:nvSpPr>
          <p:spPr bwMode="auto">
            <a:xfrm>
              <a:off x="6911236" y="3802216"/>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1351436" y="2494630"/>
            <a:ext cx="9292669" cy="625958"/>
            <a:chOff x="1351436" y="2661895"/>
            <a:chExt cx="9292669" cy="625958"/>
          </a:xfrm>
        </p:grpSpPr>
        <p:grpSp>
          <p:nvGrpSpPr>
            <p:cNvPr id="6" name="组合 5"/>
            <p:cNvGrpSpPr/>
            <p:nvPr/>
          </p:nvGrpSpPr>
          <p:grpSpPr>
            <a:xfrm>
              <a:off x="1351436" y="2755175"/>
              <a:ext cx="9292669" cy="532678"/>
              <a:chOff x="1351436" y="2755175"/>
              <a:chExt cx="9292669" cy="532678"/>
            </a:xfrm>
          </p:grpSpPr>
          <p:grpSp>
            <p:nvGrpSpPr>
              <p:cNvPr id="216" name="组合 215"/>
              <p:cNvGrpSpPr/>
              <p:nvPr/>
            </p:nvGrpSpPr>
            <p:grpSpPr>
              <a:xfrm>
                <a:off x="1351436" y="2755175"/>
                <a:ext cx="9292669" cy="355033"/>
                <a:chOff x="485510" y="2562671"/>
                <a:chExt cx="9800862" cy="374450"/>
              </a:xfrm>
            </p:grpSpPr>
            <p:grpSp>
              <p:nvGrpSpPr>
                <p:cNvPr id="217" name="组合 216"/>
                <p:cNvGrpSpPr/>
                <p:nvPr/>
              </p:nvGrpSpPr>
              <p:grpSpPr>
                <a:xfrm>
                  <a:off x="8186142" y="2589354"/>
                  <a:ext cx="2100230" cy="209111"/>
                  <a:chOff x="9560193" y="3686642"/>
                  <a:chExt cx="2422284" cy="237962"/>
                </a:xfrm>
              </p:grpSpPr>
              <p:sp>
                <p:nvSpPr>
                  <p:cNvPr id="229" name="object 62"/>
                  <p:cNvSpPr/>
                  <p:nvPr/>
                </p:nvSpPr>
                <p:spPr>
                  <a:xfrm>
                    <a:off x="9560193" y="3704754"/>
                    <a:ext cx="2422284" cy="219850"/>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9565595" y="3686642"/>
                    <a:ext cx="2401262" cy="2567"/>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9561797" y="3688327"/>
                    <a:ext cx="0" cy="22668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798868" cy="374450"/>
                  <a:chOff x="685137" y="2657124"/>
                  <a:chExt cx="11301444"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4"/>
                    <a:ext cx="483708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1986581" y="2689701"/>
                    <a:ext cx="0" cy="224324"/>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grpSp>
          </p:grpSp>
          <p:sp>
            <p:nvSpPr>
              <p:cNvPr id="248"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sp>
          <p:nvSpPr>
            <p:cNvPr id="274" name="Text Box 128"/>
            <p:cNvSpPr txBox="1">
              <a:spLocks noChangeArrowheads="1"/>
            </p:cNvSpPr>
            <p:nvPr/>
          </p:nvSpPr>
          <p:spPr bwMode="auto">
            <a:xfrm>
              <a:off x="6082852" y="2661895"/>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定长</a:t>
            </a:r>
            <a:r>
              <a:rPr lang="zh-CN" altLang="en-US" dirty="0"/>
              <a:t>指令周期时序发生器设计</a:t>
            </a:r>
          </a:p>
        </p:txBody>
      </p:sp>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sp>
        <p:nvSpPr>
          <p:cNvPr id="198" name="TextBox 24"/>
          <p:cNvSpPr txBox="1"/>
          <p:nvPr/>
        </p:nvSpPr>
        <p:spPr>
          <a:xfrm>
            <a:off x="7478088" y="2882461"/>
            <a:ext cx="3267392" cy="1471941"/>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首先实现状态机</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构建时序发生器</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sp>
        <p:nvSpPr>
          <p:cNvPr id="199" name="弧形 198"/>
          <p:cNvSpPr/>
          <p:nvPr/>
        </p:nvSpPr>
        <p:spPr>
          <a:xfrm>
            <a:off x="6837990" y="1326915"/>
            <a:ext cx="4568842" cy="4568842"/>
          </a:xfrm>
          <a:prstGeom prst="arc">
            <a:avLst>
              <a:gd name="adj1" fmla="val 16794056"/>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2" name="弧形 201"/>
          <p:cNvSpPr/>
          <p:nvPr/>
        </p:nvSpPr>
        <p:spPr>
          <a:xfrm>
            <a:off x="6837990" y="1326915"/>
            <a:ext cx="4568842" cy="4568842"/>
          </a:xfrm>
          <a:prstGeom prst="arc">
            <a:avLst>
              <a:gd name="adj1" fmla="val 14981748"/>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3" name="弧形 202"/>
          <p:cNvSpPr/>
          <p:nvPr/>
        </p:nvSpPr>
        <p:spPr>
          <a:xfrm>
            <a:off x="6837990" y="1326915"/>
            <a:ext cx="4568842" cy="4568842"/>
          </a:xfrm>
          <a:prstGeom prst="arc">
            <a:avLst>
              <a:gd name="adj1" fmla="val 13195257"/>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4" name="弧形 203"/>
          <p:cNvSpPr/>
          <p:nvPr/>
        </p:nvSpPr>
        <p:spPr>
          <a:xfrm>
            <a:off x="6837990" y="132691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5" name="弧形 204"/>
          <p:cNvSpPr/>
          <p:nvPr/>
        </p:nvSpPr>
        <p:spPr>
          <a:xfrm>
            <a:off x="6837990" y="1326915"/>
            <a:ext cx="4568842" cy="4568842"/>
          </a:xfrm>
          <a:prstGeom prst="arc">
            <a:avLst>
              <a:gd name="adj1" fmla="val 9569928"/>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6" name="弧形 205"/>
          <p:cNvSpPr/>
          <p:nvPr/>
        </p:nvSpPr>
        <p:spPr>
          <a:xfrm>
            <a:off x="6837990" y="1326915"/>
            <a:ext cx="4568842" cy="4568842"/>
          </a:xfrm>
          <a:prstGeom prst="arc">
            <a:avLst>
              <a:gd name="adj1" fmla="val 7790422"/>
              <a:gd name="adj2" fmla="val 834923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7" name="弧形 206"/>
          <p:cNvSpPr/>
          <p:nvPr/>
        </p:nvSpPr>
        <p:spPr>
          <a:xfrm>
            <a:off x="6837990" y="1326915"/>
            <a:ext cx="4568842" cy="4568842"/>
          </a:xfrm>
          <a:prstGeom prst="arc">
            <a:avLst>
              <a:gd name="adj1" fmla="val 6012993"/>
              <a:gd name="adj2" fmla="val 6580928"/>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8" name="弧形 207"/>
          <p:cNvSpPr/>
          <p:nvPr/>
        </p:nvSpPr>
        <p:spPr>
          <a:xfrm>
            <a:off x="6837990" y="1326915"/>
            <a:ext cx="4568842" cy="4568842"/>
          </a:xfrm>
          <a:prstGeom prst="arc">
            <a:avLst>
              <a:gd name="adj1" fmla="val 4227434"/>
              <a:gd name="adj2" fmla="val 476608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9" name="弧形 208"/>
          <p:cNvSpPr/>
          <p:nvPr/>
        </p:nvSpPr>
        <p:spPr>
          <a:xfrm>
            <a:off x="6837990" y="1326915"/>
            <a:ext cx="4568842" cy="4568842"/>
          </a:xfrm>
          <a:prstGeom prst="arc">
            <a:avLst>
              <a:gd name="adj1" fmla="val 2426760"/>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0" name="弧形 209"/>
          <p:cNvSpPr/>
          <p:nvPr/>
        </p:nvSpPr>
        <p:spPr>
          <a:xfrm>
            <a:off x="6837990" y="1326915"/>
            <a:ext cx="4568842" cy="4568842"/>
          </a:xfrm>
          <a:prstGeom prst="arc">
            <a:avLst>
              <a:gd name="adj1" fmla="val 592652"/>
              <a:gd name="adj2" fmla="val 118673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1" name="弧形 210"/>
          <p:cNvSpPr/>
          <p:nvPr/>
        </p:nvSpPr>
        <p:spPr>
          <a:xfrm>
            <a:off x="6837990" y="132691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7" name="组合 6"/>
          <p:cNvGrpSpPr/>
          <p:nvPr/>
        </p:nvGrpSpPr>
        <p:grpSpPr>
          <a:xfrm>
            <a:off x="8728756" y="936447"/>
            <a:ext cx="810310" cy="1257998"/>
            <a:chOff x="8728756" y="936447"/>
            <a:chExt cx="810310" cy="1257998"/>
          </a:xfrm>
        </p:grpSpPr>
        <p:grpSp>
          <p:nvGrpSpPr>
            <p:cNvPr id="231" name="组合 230"/>
            <p:cNvGrpSpPr/>
            <p:nvPr/>
          </p:nvGrpSpPr>
          <p:grpSpPr>
            <a:xfrm rot="5400000">
              <a:off x="8730742" y="934461"/>
              <a:ext cx="806337" cy="810310"/>
              <a:chOff x="4834556" y="1305082"/>
              <a:chExt cx="806337" cy="810310"/>
            </a:xfrm>
          </p:grpSpPr>
          <p:sp>
            <p:nvSpPr>
              <p:cNvPr id="235" name="椭圆 234"/>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36" name="文本框 235"/>
              <p:cNvSpPr txBox="1"/>
              <p:nvPr/>
            </p:nvSpPr>
            <p:spPr>
              <a:xfrm rot="16200000">
                <a:off x="4932443" y="145849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3" name="矩形 2"/>
            <p:cNvSpPr/>
            <p:nvPr/>
          </p:nvSpPr>
          <p:spPr>
            <a:xfrm>
              <a:off x="8901064" y="182511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grpSp>
      <p:grpSp>
        <p:nvGrpSpPr>
          <p:cNvPr id="8" name="组合 7"/>
          <p:cNvGrpSpPr/>
          <p:nvPr/>
        </p:nvGrpSpPr>
        <p:grpSpPr>
          <a:xfrm>
            <a:off x="7581670" y="1263212"/>
            <a:ext cx="928406" cy="1183786"/>
            <a:chOff x="7581670" y="1263212"/>
            <a:chExt cx="928406" cy="1183786"/>
          </a:xfrm>
        </p:grpSpPr>
        <p:grpSp>
          <p:nvGrpSpPr>
            <p:cNvPr id="237" name="组合 236"/>
            <p:cNvGrpSpPr/>
            <p:nvPr/>
          </p:nvGrpSpPr>
          <p:grpSpPr>
            <a:xfrm rot="3600000">
              <a:off x="7583656" y="1261226"/>
              <a:ext cx="806337" cy="810310"/>
              <a:chOff x="4834556" y="1305082"/>
              <a:chExt cx="806337" cy="810310"/>
            </a:xfrm>
          </p:grpSpPr>
          <p:sp>
            <p:nvSpPr>
              <p:cNvPr id="241" name="椭圆 24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2" name="文本框 241"/>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8" name="矩形 137"/>
            <p:cNvSpPr/>
            <p:nvPr/>
          </p:nvSpPr>
          <p:spPr>
            <a:xfrm>
              <a:off x="8081754" y="207766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grpSp>
      <p:grpSp>
        <p:nvGrpSpPr>
          <p:cNvPr id="9" name="组合 8"/>
          <p:cNvGrpSpPr/>
          <p:nvPr/>
        </p:nvGrpSpPr>
        <p:grpSpPr>
          <a:xfrm>
            <a:off x="6760705" y="2085743"/>
            <a:ext cx="1184044" cy="900462"/>
            <a:chOff x="6760705" y="2085743"/>
            <a:chExt cx="1184044" cy="900462"/>
          </a:xfrm>
        </p:grpSpPr>
        <p:grpSp>
          <p:nvGrpSpPr>
            <p:cNvPr id="243" name="组合 242"/>
            <p:cNvGrpSpPr/>
            <p:nvPr/>
          </p:nvGrpSpPr>
          <p:grpSpPr>
            <a:xfrm rot="1800000">
              <a:off x="6760705" y="2085743"/>
              <a:ext cx="806337" cy="810310"/>
              <a:chOff x="4834556" y="1305082"/>
              <a:chExt cx="806337" cy="810310"/>
            </a:xfrm>
          </p:grpSpPr>
          <p:sp>
            <p:nvSpPr>
              <p:cNvPr id="247" name="椭圆 246"/>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8" name="文本框 247"/>
              <p:cNvSpPr txBox="1"/>
              <p:nvPr/>
            </p:nvSpPr>
            <p:spPr>
              <a:xfrm rot="19800000">
                <a:off x="4932444" y="145849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39" name="矩形 138"/>
            <p:cNvSpPr/>
            <p:nvPr/>
          </p:nvSpPr>
          <p:spPr>
            <a:xfrm>
              <a:off x="7490779" y="261687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grpSp>
      <p:grpSp>
        <p:nvGrpSpPr>
          <p:cNvPr id="10" name="组合 9"/>
          <p:cNvGrpSpPr/>
          <p:nvPr/>
        </p:nvGrpSpPr>
        <p:grpSpPr>
          <a:xfrm>
            <a:off x="6462548" y="3200463"/>
            <a:ext cx="1297094" cy="810310"/>
            <a:chOff x="6462548" y="3200463"/>
            <a:chExt cx="1297094" cy="810310"/>
          </a:xfrm>
        </p:grpSpPr>
        <p:grpSp>
          <p:nvGrpSpPr>
            <p:cNvPr id="249" name="组合 248"/>
            <p:cNvGrpSpPr/>
            <p:nvPr/>
          </p:nvGrpSpPr>
          <p:grpSpPr>
            <a:xfrm>
              <a:off x="6462548" y="3200463"/>
              <a:ext cx="806337" cy="810310"/>
              <a:chOff x="4834556" y="1305082"/>
              <a:chExt cx="806337" cy="810310"/>
            </a:xfrm>
          </p:grpSpPr>
          <p:sp>
            <p:nvSpPr>
              <p:cNvPr id="253" name="椭圆 252"/>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4" name="文本框 253"/>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0" name="矩形 139"/>
            <p:cNvSpPr/>
            <p:nvPr/>
          </p:nvSpPr>
          <p:spPr>
            <a:xfrm>
              <a:off x="7305672" y="34264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grpSp>
        <p:nvGrpSpPr>
          <p:cNvPr id="11" name="组合 10"/>
          <p:cNvGrpSpPr/>
          <p:nvPr/>
        </p:nvGrpSpPr>
        <p:grpSpPr>
          <a:xfrm>
            <a:off x="6766133" y="4279490"/>
            <a:ext cx="1202573" cy="883671"/>
            <a:chOff x="6766133" y="4279490"/>
            <a:chExt cx="1202573" cy="883671"/>
          </a:xfrm>
        </p:grpSpPr>
        <p:grpSp>
          <p:nvGrpSpPr>
            <p:cNvPr id="220" name="组合 219"/>
            <p:cNvGrpSpPr/>
            <p:nvPr/>
          </p:nvGrpSpPr>
          <p:grpSpPr>
            <a:xfrm rot="9000000">
              <a:off x="6766133" y="4352851"/>
              <a:ext cx="806337" cy="810310"/>
              <a:chOff x="4997657" y="3422580"/>
              <a:chExt cx="806337" cy="810310"/>
            </a:xfrm>
          </p:grpSpPr>
          <p:sp>
            <p:nvSpPr>
              <p:cNvPr id="221" name="椭圆 220"/>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2" name="文本框 221"/>
              <p:cNvSpPr txBox="1"/>
              <p:nvPr/>
            </p:nvSpPr>
            <p:spPr>
              <a:xfrm rot="12600000">
                <a:off x="5080471" y="360209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1" name="矩形 140"/>
            <p:cNvSpPr/>
            <p:nvPr/>
          </p:nvSpPr>
          <p:spPr>
            <a:xfrm>
              <a:off x="7509926" y="4279490"/>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grpSp>
      <p:grpSp>
        <p:nvGrpSpPr>
          <p:cNvPr id="12" name="组合 11"/>
          <p:cNvGrpSpPr/>
          <p:nvPr/>
        </p:nvGrpSpPr>
        <p:grpSpPr>
          <a:xfrm>
            <a:off x="7598689" y="4846192"/>
            <a:ext cx="911969" cy="1131742"/>
            <a:chOff x="7598689" y="4846192"/>
            <a:chExt cx="911969" cy="1131742"/>
          </a:xfrm>
        </p:grpSpPr>
        <p:grpSp>
          <p:nvGrpSpPr>
            <p:cNvPr id="226" name="组合 225"/>
            <p:cNvGrpSpPr/>
            <p:nvPr/>
          </p:nvGrpSpPr>
          <p:grpSpPr>
            <a:xfrm rot="7200000">
              <a:off x="7600675" y="5169611"/>
              <a:ext cx="806337" cy="810310"/>
              <a:chOff x="4997657" y="3422580"/>
              <a:chExt cx="806337" cy="810310"/>
            </a:xfrm>
          </p:grpSpPr>
          <p:sp>
            <p:nvSpPr>
              <p:cNvPr id="227" name="椭圆 226"/>
              <p:cNvSpPr/>
              <p:nvPr/>
            </p:nvSpPr>
            <p:spPr>
              <a:xfrm>
                <a:off x="4997657" y="3422580"/>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8" name="文本框 227"/>
              <p:cNvSpPr txBox="1"/>
              <p:nvPr/>
            </p:nvSpPr>
            <p:spPr>
              <a:xfrm rot="14400000">
                <a:off x="5086842" y="3581016"/>
                <a:ext cx="610562" cy="466923"/>
              </a:xfrm>
              <a:prstGeom prst="rect">
                <a:avLst/>
              </a:prstGeom>
              <a:noFill/>
            </p:spPr>
            <p:txBody>
              <a:bodyPr wrap="square" lIns="0" tIns="0" rIns="0" bIns="0" rtlCol="0">
                <a:spAutoFit/>
              </a:bodyPr>
              <a:lstStyle/>
              <a:p>
                <a:pPr algn="ctr" defTabSz="914400"/>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400"/>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2" name="矩形 141"/>
            <p:cNvSpPr/>
            <p:nvPr/>
          </p:nvSpPr>
          <p:spPr>
            <a:xfrm>
              <a:off x="8056688" y="484619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grpSp>
      <p:grpSp>
        <p:nvGrpSpPr>
          <p:cNvPr id="13" name="组合 12"/>
          <p:cNvGrpSpPr/>
          <p:nvPr/>
        </p:nvGrpSpPr>
        <p:grpSpPr>
          <a:xfrm>
            <a:off x="8724375" y="5109785"/>
            <a:ext cx="810310" cy="1165007"/>
            <a:chOff x="8724375" y="5109785"/>
            <a:chExt cx="810310" cy="1165007"/>
          </a:xfrm>
        </p:grpSpPr>
        <p:grpSp>
          <p:nvGrpSpPr>
            <p:cNvPr id="232" name="组合 231"/>
            <p:cNvGrpSpPr/>
            <p:nvPr/>
          </p:nvGrpSpPr>
          <p:grpSpPr>
            <a:xfrm rot="5400000">
              <a:off x="8726361" y="5466469"/>
              <a:ext cx="806337" cy="810310"/>
              <a:chOff x="4997657" y="3422580"/>
              <a:chExt cx="806337" cy="810310"/>
            </a:xfrm>
          </p:grpSpPr>
          <p:sp>
            <p:nvSpPr>
              <p:cNvPr id="233" name="椭圆 232"/>
              <p:cNvSpPr/>
              <p:nvPr/>
            </p:nvSpPr>
            <p:spPr>
              <a:xfrm>
                <a:off x="4997657" y="3422580"/>
                <a:ext cx="806337" cy="810310"/>
              </a:xfrm>
              <a:prstGeom prst="ellipse">
                <a:avLst/>
              </a:prstGeom>
              <a:solidFill>
                <a:srgbClr val="FFE699"/>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accent2">
                      <a:lumMod val="75000"/>
                    </a:schemeClr>
                  </a:solidFill>
                  <a:latin typeface="等线" panose="02010600030101010101" charset="-122"/>
                  <a:ea typeface="等线" panose="02010600030101010101" charset="-122"/>
                </a:endParaRPr>
              </a:p>
            </p:txBody>
          </p:sp>
          <p:sp>
            <p:nvSpPr>
              <p:cNvPr id="234" name="文本框 233"/>
              <p:cNvSpPr txBox="1"/>
              <p:nvPr/>
            </p:nvSpPr>
            <p:spPr>
              <a:xfrm rot="16200000">
                <a:off x="5085496" y="3575992"/>
                <a:ext cx="610562" cy="466923"/>
              </a:xfrm>
              <a:prstGeom prst="rect">
                <a:avLst/>
              </a:prstGeom>
              <a:noFill/>
            </p:spPr>
            <p:txBody>
              <a:bodyPr wrap="square" lIns="0" tIns="0" rIns="0" bIns="0" rtlCol="0">
                <a:spAutoFit/>
              </a:bodyPr>
              <a:lstStyle/>
              <a:p>
                <a:pPr algn="ctr" defTabSz="914400"/>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T3=1</a:t>
                </a:r>
              </a:p>
              <a:p>
                <a:pPr algn="ctr" defTabSz="914400"/>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3" name="矩形 142"/>
            <p:cNvSpPr/>
            <p:nvPr/>
          </p:nvSpPr>
          <p:spPr>
            <a:xfrm>
              <a:off x="8895426" y="510978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nvGrpSpPr>
          <p:cNvPr id="14" name="组合 13"/>
          <p:cNvGrpSpPr/>
          <p:nvPr/>
        </p:nvGrpSpPr>
        <p:grpSpPr>
          <a:xfrm>
            <a:off x="9719005" y="4916755"/>
            <a:ext cx="935185" cy="1079819"/>
            <a:chOff x="9719005" y="4916755"/>
            <a:chExt cx="935185" cy="1079819"/>
          </a:xfrm>
        </p:grpSpPr>
        <p:grpSp>
          <p:nvGrpSpPr>
            <p:cNvPr id="238" name="组合 237"/>
            <p:cNvGrpSpPr/>
            <p:nvPr/>
          </p:nvGrpSpPr>
          <p:grpSpPr>
            <a:xfrm rot="3600000">
              <a:off x="9845866" y="5188251"/>
              <a:ext cx="806337" cy="810310"/>
              <a:chOff x="4997657" y="3422580"/>
              <a:chExt cx="806337" cy="810310"/>
            </a:xfrm>
          </p:grpSpPr>
          <p:sp>
            <p:nvSpPr>
              <p:cNvPr id="239" name="椭圆 238"/>
              <p:cNvSpPr/>
              <p:nvPr/>
            </p:nvSpPr>
            <p:spPr>
              <a:xfrm>
                <a:off x="4997657" y="3422580"/>
                <a:ext cx="806337" cy="810310"/>
              </a:xfrm>
              <a:prstGeom prst="ellipse">
                <a:avLst/>
              </a:prstGeom>
              <a:solidFill>
                <a:srgbClr val="FFE699"/>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0" name="文本框 239"/>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T4=1</a:t>
                </a:r>
              </a:p>
              <a:p>
                <a:pPr algn="ctr" defTabSz="914400"/>
                <a:r>
                  <a:rPr lang="en-US" altLang="zh-CN" sz="1515" dirty="0" err="1">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dirty="0" err="1">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44" name="矩形 143"/>
            <p:cNvSpPr/>
            <p:nvPr/>
          </p:nvSpPr>
          <p:spPr>
            <a:xfrm>
              <a:off x="9719005" y="491675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grpSp>
      <p:grpSp>
        <p:nvGrpSpPr>
          <p:cNvPr id="15" name="组合 14"/>
          <p:cNvGrpSpPr/>
          <p:nvPr/>
        </p:nvGrpSpPr>
        <p:grpSpPr>
          <a:xfrm>
            <a:off x="10314100" y="4337375"/>
            <a:ext cx="1175586" cy="828477"/>
            <a:chOff x="10314100" y="4337375"/>
            <a:chExt cx="1175586" cy="828477"/>
          </a:xfrm>
        </p:grpSpPr>
        <p:grpSp>
          <p:nvGrpSpPr>
            <p:cNvPr id="244" name="组合 243"/>
            <p:cNvGrpSpPr/>
            <p:nvPr/>
          </p:nvGrpSpPr>
          <p:grpSpPr>
            <a:xfrm rot="1800000">
              <a:off x="10683349" y="4355542"/>
              <a:ext cx="806337" cy="810310"/>
              <a:chOff x="4997657" y="3422580"/>
              <a:chExt cx="806337" cy="810310"/>
            </a:xfrm>
          </p:grpSpPr>
          <p:sp>
            <p:nvSpPr>
              <p:cNvPr id="245" name="椭圆 244"/>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46" name="文本框 245"/>
              <p:cNvSpPr txBox="1"/>
              <p:nvPr/>
            </p:nvSpPr>
            <p:spPr>
              <a:xfrm rot="19800000">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5" name="矩形 144"/>
            <p:cNvSpPr/>
            <p:nvPr/>
          </p:nvSpPr>
          <p:spPr>
            <a:xfrm>
              <a:off x="10314100" y="4337375"/>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grpSp>
      <p:grpSp>
        <p:nvGrpSpPr>
          <p:cNvPr id="16" name="组合 15"/>
          <p:cNvGrpSpPr/>
          <p:nvPr/>
        </p:nvGrpSpPr>
        <p:grpSpPr>
          <a:xfrm>
            <a:off x="10567767" y="3204844"/>
            <a:ext cx="1233126" cy="810310"/>
            <a:chOff x="10567767" y="3204844"/>
            <a:chExt cx="1233126" cy="810310"/>
          </a:xfrm>
        </p:grpSpPr>
        <p:grpSp>
          <p:nvGrpSpPr>
            <p:cNvPr id="250" name="组合 249"/>
            <p:cNvGrpSpPr/>
            <p:nvPr/>
          </p:nvGrpSpPr>
          <p:grpSpPr>
            <a:xfrm>
              <a:off x="10994556" y="3204844"/>
              <a:ext cx="806337" cy="810310"/>
              <a:chOff x="4997657" y="3422580"/>
              <a:chExt cx="806337" cy="810310"/>
            </a:xfrm>
          </p:grpSpPr>
          <p:sp>
            <p:nvSpPr>
              <p:cNvPr id="251" name="椭圆 250"/>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2" name="文本框 251"/>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6" name="矩形 145"/>
            <p:cNvSpPr/>
            <p:nvPr/>
          </p:nvSpPr>
          <p:spPr>
            <a:xfrm>
              <a:off x="10567767" y="344311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S9</a:t>
              </a:r>
              <a:endParaRPr lang="zh-CN" altLang="en-US"/>
            </a:p>
          </p:txBody>
        </p:sp>
      </p:grpSp>
      <p:grpSp>
        <p:nvGrpSpPr>
          <p:cNvPr id="17" name="组合 16"/>
          <p:cNvGrpSpPr/>
          <p:nvPr/>
        </p:nvGrpSpPr>
        <p:grpSpPr>
          <a:xfrm>
            <a:off x="10262614" y="2090642"/>
            <a:ext cx="1236880" cy="849862"/>
            <a:chOff x="10262614" y="2090642"/>
            <a:chExt cx="1236880" cy="849862"/>
          </a:xfrm>
        </p:grpSpPr>
        <p:grpSp>
          <p:nvGrpSpPr>
            <p:cNvPr id="219" name="组合 218"/>
            <p:cNvGrpSpPr/>
            <p:nvPr/>
          </p:nvGrpSpPr>
          <p:grpSpPr>
            <a:xfrm rot="9000000">
              <a:off x="10693157" y="2090642"/>
              <a:ext cx="806337" cy="810310"/>
              <a:chOff x="4834556" y="1305082"/>
              <a:chExt cx="806337" cy="810310"/>
            </a:xfrm>
          </p:grpSpPr>
          <p:sp>
            <p:nvSpPr>
              <p:cNvPr id="223" name="椭圆 222"/>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24" name="文本框 223"/>
              <p:cNvSpPr txBox="1"/>
              <p:nvPr/>
            </p:nvSpPr>
            <p:spPr>
              <a:xfrm rot="12600000">
                <a:off x="4932442"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7" name="矩形 146"/>
            <p:cNvSpPr/>
            <p:nvPr/>
          </p:nvSpPr>
          <p:spPr>
            <a:xfrm>
              <a:off x="10262614" y="2571172"/>
              <a:ext cx="566181"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S10</a:t>
              </a:r>
              <a:endParaRPr lang="zh-CN" altLang="en-US"/>
            </a:p>
          </p:txBody>
        </p:sp>
      </p:grpSp>
      <p:grpSp>
        <p:nvGrpSpPr>
          <p:cNvPr id="18" name="组合 17"/>
          <p:cNvGrpSpPr/>
          <p:nvPr/>
        </p:nvGrpSpPr>
        <p:grpSpPr>
          <a:xfrm>
            <a:off x="9685228" y="1248954"/>
            <a:ext cx="993569" cy="1158657"/>
            <a:chOff x="9685228" y="1248954"/>
            <a:chExt cx="993569" cy="1158657"/>
          </a:xfrm>
        </p:grpSpPr>
        <p:grpSp>
          <p:nvGrpSpPr>
            <p:cNvPr id="225" name="组合 224"/>
            <p:cNvGrpSpPr/>
            <p:nvPr/>
          </p:nvGrpSpPr>
          <p:grpSpPr>
            <a:xfrm rot="7200000">
              <a:off x="9870473" y="1246968"/>
              <a:ext cx="806337" cy="810310"/>
              <a:chOff x="4834556" y="1305082"/>
              <a:chExt cx="806337" cy="810310"/>
            </a:xfrm>
          </p:grpSpPr>
          <p:sp>
            <p:nvSpPr>
              <p:cNvPr id="229" name="椭圆 228"/>
              <p:cNvSpPr/>
              <p:nvPr/>
            </p:nvSpPr>
            <p:spPr>
              <a:xfrm>
                <a:off x="4834556" y="1305082"/>
                <a:ext cx="806337" cy="810310"/>
              </a:xfrm>
              <a:prstGeom prst="ellipse">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tx1"/>
                  </a:solidFill>
                  <a:latin typeface="等线" panose="02010600030101010101" charset="-122"/>
                  <a:ea typeface="等线" panose="02010600030101010101" charset="-122"/>
                </a:endParaRPr>
              </a:p>
            </p:txBody>
          </p:sp>
          <p:sp>
            <p:nvSpPr>
              <p:cNvPr id="230" name="文本框 229"/>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rgbClr val="00B0F0"/>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rgbClr val="00B0F0"/>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48" name="矩形 147"/>
            <p:cNvSpPr/>
            <p:nvPr/>
          </p:nvSpPr>
          <p:spPr>
            <a:xfrm>
              <a:off x="9685228" y="2038279"/>
              <a:ext cx="540533"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S11</a:t>
              </a:r>
              <a:endParaRPr lang="zh-CN" altLang="en-US"/>
            </a:p>
          </p:txBody>
        </p:sp>
      </p:grpSp>
      <p:sp>
        <p:nvSpPr>
          <p:cNvPr id="155" name="矩形 154"/>
          <p:cNvSpPr/>
          <p:nvPr/>
        </p:nvSpPr>
        <p:spPr>
          <a:xfrm>
            <a:off x="6407264" y="1579840"/>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sp>
        <p:nvSpPr>
          <p:cNvPr id="156" name="矩形 155"/>
          <p:cNvSpPr/>
          <p:nvPr/>
        </p:nvSpPr>
        <p:spPr>
          <a:xfrm>
            <a:off x="6393409" y="5301095"/>
            <a:ext cx="1210588" cy="400110"/>
          </a:xfrm>
          <a:prstGeom prst="rect">
            <a:avLst/>
          </a:prstGeom>
        </p:spPr>
        <p:txBody>
          <a:bodyPr wrap="none">
            <a:spAutoFit/>
          </a:bodyPr>
          <a:lstStyle/>
          <a:p>
            <a:r>
              <a:rPr lang="zh-CN" altLang="en-US" sz="2000" b="1" kern="0" dirty="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dirty="0">
              <a:solidFill>
                <a:schemeClr val="accent2">
                  <a:lumMod val="75000"/>
                </a:schemeClr>
              </a:solidFill>
            </a:endParaRPr>
          </a:p>
        </p:txBody>
      </p:sp>
      <p:sp>
        <p:nvSpPr>
          <p:cNvPr id="157" name="矩形 156"/>
          <p:cNvSpPr/>
          <p:nvPr/>
        </p:nvSpPr>
        <p:spPr>
          <a:xfrm>
            <a:off x="10762977" y="1621172"/>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sp>
        <p:nvSpPr>
          <p:cNvPr id="158" name="弧形 157"/>
          <p:cNvSpPr/>
          <p:nvPr/>
        </p:nvSpPr>
        <p:spPr>
          <a:xfrm>
            <a:off x="6845248" y="1305144"/>
            <a:ext cx="4568842" cy="4568842"/>
          </a:xfrm>
          <a:prstGeom prst="arc">
            <a:avLst>
              <a:gd name="adj1" fmla="val 18661307"/>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9" name="组合 148"/>
          <p:cNvGrpSpPr/>
          <p:nvPr/>
        </p:nvGrpSpPr>
        <p:grpSpPr>
          <a:xfrm>
            <a:off x="1798430" y="5751736"/>
            <a:ext cx="3043587" cy="579957"/>
            <a:chOff x="371537" y="4732301"/>
            <a:chExt cx="2678518" cy="579957"/>
          </a:xfrm>
        </p:grpSpPr>
        <p:sp>
          <p:nvSpPr>
            <p:cNvPr id="150" name="矩形 149"/>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1" name="矩形 150"/>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状态寄存器触发时刻？</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grpSp>
        <p:nvGrpSpPr>
          <p:cNvPr id="159" name="组合 158"/>
          <p:cNvGrpSpPr/>
          <p:nvPr/>
        </p:nvGrpSpPr>
        <p:grpSpPr>
          <a:xfrm>
            <a:off x="8435355" y="4804206"/>
            <a:ext cx="3488911" cy="1315675"/>
            <a:chOff x="6976912" y="4138537"/>
            <a:chExt cx="4396795" cy="1658040"/>
          </a:xfrm>
        </p:grpSpPr>
        <p:pic>
          <p:nvPicPr>
            <p:cNvPr id="160" name="图片 159"/>
            <p:cNvPicPr>
              <a:picLocks noChangeAspect="1"/>
            </p:cNvPicPr>
            <p:nvPr/>
          </p:nvPicPr>
          <p:blipFill rotWithShape="1">
            <a:blip r:embed="rId4">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61" name="图片 160"/>
            <p:cNvPicPr>
              <a:picLocks noChangeAspect="1"/>
            </p:cNvPicPr>
            <p:nvPr/>
          </p:nvPicPr>
          <p:blipFill>
            <a:blip r:embed="rId5"/>
            <a:stretch>
              <a:fillRect/>
            </a:stretch>
          </p:blipFill>
          <p:spPr>
            <a:xfrm>
              <a:off x="6976912" y="4138537"/>
              <a:ext cx="2993395" cy="816935"/>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down)">
                                      <p:cBhvr>
                                        <p:cTn id="7" dur="500"/>
                                        <p:tgtEl>
                                          <p:spTgt spid="7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down)">
                                      <p:cBhvr>
                                        <p:cTn id="11" dur="500"/>
                                        <p:tgtEl>
                                          <p:spTgt spid="6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wipe(up)">
                                      <p:cBhvr>
                                        <p:cTn id="19" dur="500"/>
                                        <p:tgtEl>
                                          <p:spTgt spid="9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wipe(right)">
                                      <p:cBhvr>
                                        <p:cTn id="23" dur="500"/>
                                        <p:tgtEl>
                                          <p:spTgt spid="8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wipe(down)">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wipe(down)">
                                      <p:cBhvr>
                                        <p:cTn id="36" dur="500"/>
                                        <p:tgtEl>
                                          <p:spTgt spid="6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wipe(left)">
                                      <p:cBhvr>
                                        <p:cTn id="40" dur="500"/>
                                        <p:tgtEl>
                                          <p:spTgt spid="5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8"/>
                                        </p:tgtEl>
                                        <p:attrNameLst>
                                          <p:attrName>style.visibility</p:attrName>
                                        </p:attrNameLst>
                                      </p:cBhvr>
                                      <p:to>
                                        <p:strVal val="visible"/>
                                      </p:to>
                                    </p:set>
                                    <p:animEffect transition="in" filter="wipe(left)">
                                      <p:cBhvr>
                                        <p:cTn id="50" dur="500"/>
                                        <p:tgtEl>
                                          <p:spTgt spid="19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right)">
                                      <p:cBhvr>
                                        <p:cTn id="55" dur="500"/>
                                        <p:tgtEl>
                                          <p:spTgt spid="7"/>
                                        </p:tgtEl>
                                      </p:cBhvr>
                                    </p:animEffect>
                                  </p:childTnLst>
                                </p:cTn>
                              </p:par>
                            </p:childTnLst>
                          </p:cTn>
                        </p:par>
                        <p:par>
                          <p:cTn id="56" fill="hold">
                            <p:stCondLst>
                              <p:cond delay="500"/>
                            </p:stCondLst>
                            <p:childTnLst>
                              <p:par>
                                <p:cTn id="57" presetID="22" presetClass="entr" presetSubtype="2" fill="hold" grpId="0" nodeType="afterEffect">
                                  <p:stCondLst>
                                    <p:cond delay="0"/>
                                  </p:stCondLst>
                                  <p:childTnLst>
                                    <p:set>
                                      <p:cBhvr>
                                        <p:cTn id="58" dur="1" fill="hold">
                                          <p:stCondLst>
                                            <p:cond delay="0"/>
                                          </p:stCondLst>
                                        </p:cTn>
                                        <p:tgtEl>
                                          <p:spTgt spid="202"/>
                                        </p:tgtEl>
                                        <p:attrNameLst>
                                          <p:attrName>style.visibility</p:attrName>
                                        </p:attrNameLst>
                                      </p:cBhvr>
                                      <p:to>
                                        <p:strVal val="visible"/>
                                      </p:to>
                                    </p:set>
                                    <p:animEffect transition="in" filter="wipe(right)">
                                      <p:cBhvr>
                                        <p:cTn id="59" dur="500"/>
                                        <p:tgtEl>
                                          <p:spTgt spid="20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up)">
                                      <p:cBhvr>
                                        <p:cTn id="64" dur="500"/>
                                        <p:tgtEl>
                                          <p:spTgt spid="8"/>
                                        </p:tgtEl>
                                      </p:cBhvr>
                                    </p:animEffect>
                                  </p:childTnLst>
                                </p:cTn>
                              </p:par>
                            </p:childTnLst>
                          </p:cTn>
                        </p:par>
                        <p:par>
                          <p:cTn id="65" fill="hold">
                            <p:stCondLst>
                              <p:cond delay="500"/>
                            </p:stCondLst>
                            <p:childTnLst>
                              <p:par>
                                <p:cTn id="66" presetID="22" presetClass="entr" presetSubtype="1" fill="hold" grpId="0" nodeType="afterEffect">
                                  <p:stCondLst>
                                    <p:cond delay="0"/>
                                  </p:stCondLst>
                                  <p:childTnLst>
                                    <p:set>
                                      <p:cBhvr>
                                        <p:cTn id="67" dur="1" fill="hold">
                                          <p:stCondLst>
                                            <p:cond delay="0"/>
                                          </p:stCondLst>
                                        </p:cTn>
                                        <p:tgtEl>
                                          <p:spTgt spid="203"/>
                                        </p:tgtEl>
                                        <p:attrNameLst>
                                          <p:attrName>style.visibility</p:attrName>
                                        </p:attrNameLst>
                                      </p:cBhvr>
                                      <p:to>
                                        <p:strVal val="visible"/>
                                      </p:to>
                                    </p:set>
                                    <p:animEffect transition="in" filter="wipe(up)">
                                      <p:cBhvr>
                                        <p:cTn id="68" dur="500"/>
                                        <p:tgtEl>
                                          <p:spTgt spid="20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04"/>
                                        </p:tgtEl>
                                        <p:attrNameLst>
                                          <p:attrName>style.visibility</p:attrName>
                                        </p:attrNameLst>
                                      </p:cBhvr>
                                      <p:to>
                                        <p:strVal val="visible"/>
                                      </p:to>
                                    </p:set>
                                    <p:animEffect transition="in" filter="wipe(up)">
                                      <p:cBhvr>
                                        <p:cTn id="73" dur="500"/>
                                        <p:tgtEl>
                                          <p:spTgt spid="204"/>
                                        </p:tgtEl>
                                      </p:cBhvr>
                                    </p:animEffect>
                                  </p:childTnLst>
                                </p:cTn>
                              </p:par>
                              <p:par>
                                <p:cTn id="74" presetID="22" presetClass="entr" presetSubtype="1" fill="hold" nodeType="with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up)">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
                                        </p:tgtEl>
                                        <p:attrNameLst>
                                          <p:attrName>style.visibility</p:attrName>
                                        </p:attrNameLst>
                                      </p:cBhvr>
                                      <p:to>
                                        <p:strVal val="visible"/>
                                      </p:to>
                                    </p:set>
                                    <p:animEffect transition="in" filter="wipe(left)">
                                      <p:cBhvr>
                                        <p:cTn id="81" dur="500"/>
                                        <p:tgtEl>
                                          <p:spTgt spid="15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nodeType="click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wipe(up)">
                                      <p:cBhvr>
                                        <p:cTn id="86" dur="500"/>
                                        <p:tgtEl>
                                          <p:spTgt spid="10"/>
                                        </p:tgtEl>
                                      </p:cBhvr>
                                    </p:animEffect>
                                  </p:childTnLst>
                                </p:cTn>
                              </p:par>
                            </p:childTnLst>
                          </p:cTn>
                        </p:par>
                        <p:par>
                          <p:cTn id="87" fill="hold">
                            <p:stCondLst>
                              <p:cond delay="500"/>
                            </p:stCondLst>
                            <p:childTnLst>
                              <p:par>
                                <p:cTn id="88" presetID="22" presetClass="entr" presetSubtype="1" fill="hold" grpId="0" nodeType="afterEffect">
                                  <p:stCondLst>
                                    <p:cond delay="0"/>
                                  </p:stCondLst>
                                  <p:childTnLst>
                                    <p:set>
                                      <p:cBhvr>
                                        <p:cTn id="89" dur="1" fill="hold">
                                          <p:stCondLst>
                                            <p:cond delay="0"/>
                                          </p:stCondLst>
                                        </p:cTn>
                                        <p:tgtEl>
                                          <p:spTgt spid="205"/>
                                        </p:tgtEl>
                                        <p:attrNameLst>
                                          <p:attrName>style.visibility</p:attrName>
                                        </p:attrNameLst>
                                      </p:cBhvr>
                                      <p:to>
                                        <p:strVal val="visible"/>
                                      </p:to>
                                    </p:set>
                                    <p:animEffect transition="in" filter="wipe(up)">
                                      <p:cBhvr>
                                        <p:cTn id="90" dur="500"/>
                                        <p:tgtEl>
                                          <p:spTgt spid="2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up)">
                                      <p:cBhvr>
                                        <p:cTn id="95" dur="500"/>
                                        <p:tgtEl>
                                          <p:spTgt spid="11"/>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206"/>
                                        </p:tgtEl>
                                        <p:attrNameLst>
                                          <p:attrName>style.visibility</p:attrName>
                                        </p:attrNameLst>
                                      </p:cBhvr>
                                      <p:to>
                                        <p:strVal val="visible"/>
                                      </p:to>
                                    </p:set>
                                    <p:animEffect transition="in" filter="wipe(up)">
                                      <p:cBhvr>
                                        <p:cTn id="99" dur="500"/>
                                        <p:tgtEl>
                                          <p:spTgt spid="206"/>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wipe(left)">
                                      <p:cBhvr>
                                        <p:cTn id="104" dur="500"/>
                                        <p:tgtEl>
                                          <p:spTgt spid="15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12"/>
                                        </p:tgtEl>
                                        <p:attrNameLst>
                                          <p:attrName>style.visibility</p:attrName>
                                        </p:attrNameLst>
                                      </p:cBhvr>
                                      <p:to>
                                        <p:strVal val="visible"/>
                                      </p:to>
                                    </p:set>
                                    <p:animEffect transition="in" filter="wipe(left)">
                                      <p:cBhvr>
                                        <p:cTn id="108" dur="500"/>
                                        <p:tgtEl>
                                          <p:spTgt spid="12"/>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207"/>
                                        </p:tgtEl>
                                        <p:attrNameLst>
                                          <p:attrName>style.visibility</p:attrName>
                                        </p:attrNameLst>
                                      </p:cBhvr>
                                      <p:to>
                                        <p:strVal val="visible"/>
                                      </p:to>
                                    </p:set>
                                    <p:animEffect transition="in" filter="wipe(left)">
                                      <p:cBhvr>
                                        <p:cTn id="112" dur="500"/>
                                        <p:tgtEl>
                                          <p:spTgt spid="207"/>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wipe(left)">
                                      <p:cBhvr>
                                        <p:cTn id="116" dur="500"/>
                                        <p:tgtEl>
                                          <p:spTgt spid="13"/>
                                        </p:tgtEl>
                                      </p:cBhvr>
                                    </p:animEffect>
                                  </p:childTnLst>
                                </p:cTn>
                              </p:par>
                            </p:childTnLst>
                          </p:cTn>
                        </p:par>
                        <p:par>
                          <p:cTn id="117" fill="hold">
                            <p:stCondLst>
                              <p:cond delay="2000"/>
                            </p:stCondLst>
                            <p:childTnLst>
                              <p:par>
                                <p:cTn id="118" presetID="22" presetClass="entr" presetSubtype="8"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left)">
                                      <p:cBhvr>
                                        <p:cTn id="120" dur="500"/>
                                        <p:tgtEl>
                                          <p:spTgt spid="208"/>
                                        </p:tgtEl>
                                      </p:cBhvr>
                                    </p:animEffect>
                                  </p:childTnLst>
                                </p:cTn>
                              </p:par>
                            </p:childTnLst>
                          </p:cTn>
                        </p:par>
                        <p:par>
                          <p:cTn id="121" fill="hold">
                            <p:stCondLst>
                              <p:cond delay="2500"/>
                            </p:stCondLst>
                            <p:childTnLst>
                              <p:par>
                                <p:cTn id="122" presetID="22" presetClass="entr" presetSubtype="4" fill="hold" nodeType="afterEffect">
                                  <p:stCondLst>
                                    <p:cond delay="0"/>
                                  </p:stCondLst>
                                  <p:childTnLst>
                                    <p:set>
                                      <p:cBhvr>
                                        <p:cTn id="123" dur="1" fill="hold">
                                          <p:stCondLst>
                                            <p:cond delay="0"/>
                                          </p:stCondLst>
                                        </p:cTn>
                                        <p:tgtEl>
                                          <p:spTgt spid="14"/>
                                        </p:tgtEl>
                                        <p:attrNameLst>
                                          <p:attrName>style.visibility</p:attrName>
                                        </p:attrNameLst>
                                      </p:cBhvr>
                                      <p:to>
                                        <p:strVal val="visible"/>
                                      </p:to>
                                    </p:set>
                                    <p:animEffect transition="in" filter="wipe(down)">
                                      <p:cBhvr>
                                        <p:cTn id="124" dur="500"/>
                                        <p:tgtEl>
                                          <p:spTgt spid="14"/>
                                        </p:tgtEl>
                                      </p:cBhvr>
                                    </p:animEffect>
                                  </p:childTnLst>
                                </p:cTn>
                              </p:par>
                            </p:childTnLst>
                          </p:cTn>
                        </p:par>
                        <p:par>
                          <p:cTn id="125" fill="hold">
                            <p:stCondLst>
                              <p:cond delay="3000"/>
                            </p:stCondLst>
                            <p:childTnLst>
                              <p:par>
                                <p:cTn id="126" presetID="22" presetClass="entr" presetSubtype="4" fill="hold" grpId="0" nodeType="afterEffect">
                                  <p:stCondLst>
                                    <p:cond delay="0"/>
                                  </p:stCondLst>
                                  <p:childTnLst>
                                    <p:set>
                                      <p:cBhvr>
                                        <p:cTn id="127" dur="1" fill="hold">
                                          <p:stCondLst>
                                            <p:cond delay="0"/>
                                          </p:stCondLst>
                                        </p:cTn>
                                        <p:tgtEl>
                                          <p:spTgt spid="209"/>
                                        </p:tgtEl>
                                        <p:attrNameLst>
                                          <p:attrName>style.visibility</p:attrName>
                                        </p:attrNameLst>
                                      </p:cBhvr>
                                      <p:to>
                                        <p:strVal val="visible"/>
                                      </p:to>
                                    </p:set>
                                    <p:animEffect transition="in" filter="wipe(down)">
                                      <p:cBhvr>
                                        <p:cTn id="128" dur="500"/>
                                        <p:tgtEl>
                                          <p:spTgt spid="209"/>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5"/>
                                        </p:tgtEl>
                                        <p:attrNameLst>
                                          <p:attrName>style.visibility</p:attrName>
                                        </p:attrNameLst>
                                      </p:cBhvr>
                                      <p:to>
                                        <p:strVal val="visible"/>
                                      </p:to>
                                    </p:set>
                                    <p:animEffect transition="in" filter="wipe(down)">
                                      <p:cBhvr>
                                        <p:cTn id="133" dur="500"/>
                                        <p:tgtEl>
                                          <p:spTgt spid="15"/>
                                        </p:tgtEl>
                                      </p:cBhvr>
                                    </p:animEffect>
                                  </p:childTnLst>
                                </p:cTn>
                              </p:par>
                            </p:childTnLst>
                          </p:cTn>
                        </p:par>
                        <p:par>
                          <p:cTn id="134" fill="hold">
                            <p:stCondLst>
                              <p:cond delay="500"/>
                            </p:stCondLst>
                            <p:childTnLst>
                              <p:par>
                                <p:cTn id="135" presetID="22" presetClass="entr" presetSubtype="4" fill="hold" grpId="0" nodeType="afterEffect">
                                  <p:stCondLst>
                                    <p:cond delay="0"/>
                                  </p:stCondLst>
                                  <p:childTnLst>
                                    <p:set>
                                      <p:cBhvr>
                                        <p:cTn id="136" dur="1" fill="hold">
                                          <p:stCondLst>
                                            <p:cond delay="0"/>
                                          </p:stCondLst>
                                        </p:cTn>
                                        <p:tgtEl>
                                          <p:spTgt spid="210"/>
                                        </p:tgtEl>
                                        <p:attrNameLst>
                                          <p:attrName>style.visibility</p:attrName>
                                        </p:attrNameLst>
                                      </p:cBhvr>
                                      <p:to>
                                        <p:strVal val="visible"/>
                                      </p:to>
                                    </p:set>
                                    <p:animEffect transition="in" filter="wipe(down)">
                                      <p:cBhvr>
                                        <p:cTn id="137" dur="500"/>
                                        <p:tgtEl>
                                          <p:spTgt spid="210"/>
                                        </p:tgtEl>
                                      </p:cBhvr>
                                    </p:animEffect>
                                  </p:childTnLst>
                                </p:cTn>
                              </p:par>
                            </p:childTnLst>
                          </p:cTn>
                        </p:par>
                        <p:par>
                          <p:cTn id="138" fill="hold">
                            <p:stCondLst>
                              <p:cond delay="1000"/>
                            </p:stCondLst>
                            <p:childTnLst>
                              <p:par>
                                <p:cTn id="139" presetID="22" presetClass="entr" presetSubtype="4" fill="hold" nodeType="afterEffect">
                                  <p:stCondLst>
                                    <p:cond delay="0"/>
                                  </p:stCondLst>
                                  <p:childTnLst>
                                    <p:set>
                                      <p:cBhvr>
                                        <p:cTn id="140" dur="1" fill="hold">
                                          <p:stCondLst>
                                            <p:cond delay="0"/>
                                          </p:stCondLst>
                                        </p:cTn>
                                        <p:tgtEl>
                                          <p:spTgt spid="16"/>
                                        </p:tgtEl>
                                        <p:attrNameLst>
                                          <p:attrName>style.visibility</p:attrName>
                                        </p:attrNameLst>
                                      </p:cBhvr>
                                      <p:to>
                                        <p:strVal val="visible"/>
                                      </p:to>
                                    </p:set>
                                    <p:animEffect transition="in" filter="wipe(down)">
                                      <p:cBhvr>
                                        <p:cTn id="141" dur="500"/>
                                        <p:tgtEl>
                                          <p:spTgt spid="16"/>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211"/>
                                        </p:tgtEl>
                                        <p:attrNameLst>
                                          <p:attrName>style.visibility</p:attrName>
                                        </p:attrNameLst>
                                      </p:cBhvr>
                                      <p:to>
                                        <p:strVal val="visible"/>
                                      </p:to>
                                    </p:set>
                                    <p:animEffect transition="in" filter="wipe(down)">
                                      <p:cBhvr>
                                        <p:cTn id="145" dur="500"/>
                                        <p:tgtEl>
                                          <p:spTgt spid="211"/>
                                        </p:tgtEl>
                                      </p:cBhvr>
                                    </p:animEffect>
                                  </p:childTnLst>
                                </p:cTn>
                              </p:par>
                            </p:childTnLst>
                          </p:cTn>
                        </p:par>
                        <p:par>
                          <p:cTn id="146" fill="hold">
                            <p:stCondLst>
                              <p:cond delay="2000"/>
                            </p:stCondLst>
                            <p:childTnLst>
                              <p:par>
                                <p:cTn id="147" presetID="22" presetClass="entr" presetSubtype="4" fill="hold" nodeType="afterEffect">
                                  <p:stCondLst>
                                    <p:cond delay="0"/>
                                  </p:stCondLst>
                                  <p:childTnLst>
                                    <p:set>
                                      <p:cBhvr>
                                        <p:cTn id="148" dur="1" fill="hold">
                                          <p:stCondLst>
                                            <p:cond delay="0"/>
                                          </p:stCondLst>
                                        </p:cTn>
                                        <p:tgtEl>
                                          <p:spTgt spid="17"/>
                                        </p:tgtEl>
                                        <p:attrNameLst>
                                          <p:attrName>style.visibility</p:attrName>
                                        </p:attrNameLst>
                                      </p:cBhvr>
                                      <p:to>
                                        <p:strVal val="visible"/>
                                      </p:to>
                                    </p:set>
                                    <p:animEffect transition="in" filter="wipe(down)">
                                      <p:cBhvr>
                                        <p:cTn id="149" dur="500"/>
                                        <p:tgtEl>
                                          <p:spTgt spid="17"/>
                                        </p:tgtEl>
                                      </p:cBhvr>
                                    </p:animEffect>
                                  </p:childTnLst>
                                </p:cTn>
                              </p:par>
                            </p:childTnLst>
                          </p:cTn>
                        </p:par>
                        <p:par>
                          <p:cTn id="150" fill="hold">
                            <p:stCondLst>
                              <p:cond delay="2500"/>
                            </p:stCondLst>
                            <p:childTnLst>
                              <p:par>
                                <p:cTn id="151" presetID="22" presetClass="entr" presetSubtype="8" fill="hold" grpId="0" nodeType="afterEffect">
                                  <p:stCondLst>
                                    <p:cond delay="0"/>
                                  </p:stCondLst>
                                  <p:childTnLst>
                                    <p:set>
                                      <p:cBhvr>
                                        <p:cTn id="152" dur="1" fill="hold">
                                          <p:stCondLst>
                                            <p:cond delay="0"/>
                                          </p:stCondLst>
                                        </p:cTn>
                                        <p:tgtEl>
                                          <p:spTgt spid="157"/>
                                        </p:tgtEl>
                                        <p:attrNameLst>
                                          <p:attrName>style.visibility</p:attrName>
                                        </p:attrNameLst>
                                      </p:cBhvr>
                                      <p:to>
                                        <p:strVal val="visible"/>
                                      </p:to>
                                    </p:set>
                                    <p:animEffect transition="in" filter="wipe(left)">
                                      <p:cBhvr>
                                        <p:cTn id="153" dur="500"/>
                                        <p:tgtEl>
                                          <p:spTgt spid="157"/>
                                        </p:tgtEl>
                                      </p:cBhvr>
                                    </p:animEffect>
                                  </p:childTnLst>
                                </p:cTn>
                              </p:par>
                            </p:childTnLst>
                          </p:cTn>
                        </p:par>
                        <p:par>
                          <p:cTn id="154" fill="hold">
                            <p:stCondLst>
                              <p:cond delay="3000"/>
                            </p:stCondLst>
                            <p:childTnLst>
                              <p:par>
                                <p:cTn id="155" presetID="22" presetClass="entr" presetSubtype="4" fill="hold" grpId="0" nodeType="afterEffect">
                                  <p:stCondLst>
                                    <p:cond delay="0"/>
                                  </p:stCondLst>
                                  <p:childTnLst>
                                    <p:set>
                                      <p:cBhvr>
                                        <p:cTn id="156" dur="1" fill="hold">
                                          <p:stCondLst>
                                            <p:cond delay="0"/>
                                          </p:stCondLst>
                                        </p:cTn>
                                        <p:tgtEl>
                                          <p:spTgt spid="158"/>
                                        </p:tgtEl>
                                        <p:attrNameLst>
                                          <p:attrName>style.visibility</p:attrName>
                                        </p:attrNameLst>
                                      </p:cBhvr>
                                      <p:to>
                                        <p:strVal val="visible"/>
                                      </p:to>
                                    </p:set>
                                    <p:animEffect transition="in" filter="wipe(down)">
                                      <p:cBhvr>
                                        <p:cTn id="157" dur="500"/>
                                        <p:tgtEl>
                                          <p:spTgt spid="158"/>
                                        </p:tgtEl>
                                      </p:cBhvr>
                                    </p:animEffect>
                                  </p:childTnLst>
                                </p:cTn>
                              </p:par>
                            </p:childTnLst>
                          </p:cTn>
                        </p:par>
                        <p:par>
                          <p:cTn id="158" fill="hold">
                            <p:stCondLst>
                              <p:cond delay="3500"/>
                            </p:stCondLst>
                            <p:childTnLst>
                              <p:par>
                                <p:cTn id="159" presetID="22" presetClass="entr" presetSubtype="4" fill="hold" nodeType="afterEffect">
                                  <p:stCondLst>
                                    <p:cond delay="0"/>
                                  </p:stCondLst>
                                  <p:childTnLst>
                                    <p:set>
                                      <p:cBhvr>
                                        <p:cTn id="160" dur="1" fill="hold">
                                          <p:stCondLst>
                                            <p:cond delay="0"/>
                                          </p:stCondLst>
                                        </p:cTn>
                                        <p:tgtEl>
                                          <p:spTgt spid="18"/>
                                        </p:tgtEl>
                                        <p:attrNameLst>
                                          <p:attrName>style.visibility</p:attrName>
                                        </p:attrNameLst>
                                      </p:cBhvr>
                                      <p:to>
                                        <p:strVal val="visible"/>
                                      </p:to>
                                    </p:set>
                                    <p:animEffect transition="in" filter="wipe(down)">
                                      <p:cBhvr>
                                        <p:cTn id="161" dur="500"/>
                                        <p:tgtEl>
                                          <p:spTgt spid="18"/>
                                        </p:tgtEl>
                                      </p:cBhvr>
                                    </p:animEffect>
                                  </p:childTnLst>
                                </p:cTn>
                              </p:par>
                            </p:childTnLst>
                          </p:cTn>
                        </p:par>
                        <p:par>
                          <p:cTn id="162" fill="hold">
                            <p:stCondLst>
                              <p:cond delay="4000"/>
                            </p:stCondLst>
                            <p:childTnLst>
                              <p:par>
                                <p:cTn id="163" presetID="22" presetClass="entr" presetSubtype="4" fill="hold" grpId="0" nodeType="afterEffect">
                                  <p:stCondLst>
                                    <p:cond delay="0"/>
                                  </p:stCondLst>
                                  <p:childTnLst>
                                    <p:set>
                                      <p:cBhvr>
                                        <p:cTn id="164" dur="1" fill="hold">
                                          <p:stCondLst>
                                            <p:cond delay="0"/>
                                          </p:stCondLst>
                                        </p:cTn>
                                        <p:tgtEl>
                                          <p:spTgt spid="199"/>
                                        </p:tgtEl>
                                        <p:attrNameLst>
                                          <p:attrName>style.visibility</p:attrName>
                                        </p:attrNameLst>
                                      </p:cBhvr>
                                      <p:to>
                                        <p:strVal val="visible"/>
                                      </p:to>
                                    </p:set>
                                    <p:animEffect transition="in" filter="wipe(down)">
                                      <p:cBhvr>
                                        <p:cTn id="165" dur="500"/>
                                        <p:tgtEl>
                                          <p:spTgt spid="199"/>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left)">
                                      <p:cBhvr>
                                        <p:cTn id="170" dur="500"/>
                                        <p:tgtEl>
                                          <p:spTgt spid="149"/>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1" fill="hold" nodeType="clickEffect">
                                  <p:stCondLst>
                                    <p:cond delay="0"/>
                                  </p:stCondLst>
                                  <p:childTnLst>
                                    <p:set>
                                      <p:cBhvr>
                                        <p:cTn id="174" dur="1" fill="hold">
                                          <p:stCondLst>
                                            <p:cond delay="0"/>
                                          </p:stCondLst>
                                        </p:cTn>
                                        <p:tgtEl>
                                          <p:spTgt spid="159"/>
                                        </p:tgtEl>
                                        <p:attrNameLst>
                                          <p:attrName>style.visibility</p:attrName>
                                        </p:attrNameLst>
                                      </p:cBhvr>
                                      <p:to>
                                        <p:strVal val="visible"/>
                                      </p:to>
                                    </p:set>
                                    <p:animEffect transition="in" filter="wipe(up)">
                                      <p:cBhvr>
                                        <p:cTn id="175"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1" grpId="0" animBg="1"/>
      <p:bldP spid="198" grpId="0"/>
      <p:bldP spid="199"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155" grpId="0"/>
      <p:bldP spid="156" grpId="0"/>
      <p:bldP spid="157" grpId="0"/>
      <p:bldP spid="1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8" name="组合 297"/>
          <p:cNvGrpSpPr/>
          <p:nvPr/>
        </p:nvGrpSpPr>
        <p:grpSpPr>
          <a:xfrm>
            <a:off x="2680467" y="1319342"/>
            <a:ext cx="7971724" cy="4235274"/>
            <a:chOff x="2670942" y="1671767"/>
            <a:chExt cx="7971724" cy="4235274"/>
          </a:xfrm>
        </p:grpSpPr>
        <p:sp>
          <p:nvSpPr>
            <p:cNvPr id="299" name="Line 123"/>
            <p:cNvSpPr>
              <a:spLocks noChangeShapeType="1"/>
            </p:cNvSpPr>
            <p:nvPr/>
          </p:nvSpPr>
          <p:spPr bwMode="auto">
            <a:xfrm>
              <a:off x="8140533"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0" name="Line 122"/>
            <p:cNvSpPr>
              <a:spLocks noChangeShapeType="1"/>
            </p:cNvSpPr>
            <p:nvPr/>
          </p:nvSpPr>
          <p:spPr bwMode="auto">
            <a:xfrm>
              <a:off x="7654241"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1" name="Line 121"/>
            <p:cNvSpPr>
              <a:spLocks noChangeShapeType="1"/>
            </p:cNvSpPr>
            <p:nvPr/>
          </p:nvSpPr>
          <p:spPr bwMode="auto">
            <a:xfrm>
              <a:off x="715737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2" name="Line 123"/>
            <p:cNvSpPr>
              <a:spLocks noChangeShapeType="1"/>
            </p:cNvSpPr>
            <p:nvPr/>
          </p:nvSpPr>
          <p:spPr bwMode="auto">
            <a:xfrm>
              <a:off x="10144367"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3" name="Line 122"/>
            <p:cNvSpPr>
              <a:spLocks noChangeShapeType="1"/>
            </p:cNvSpPr>
            <p:nvPr/>
          </p:nvSpPr>
          <p:spPr bwMode="auto">
            <a:xfrm>
              <a:off x="96468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4" name="Line 121"/>
            <p:cNvSpPr>
              <a:spLocks noChangeShapeType="1"/>
            </p:cNvSpPr>
            <p:nvPr/>
          </p:nvSpPr>
          <p:spPr bwMode="auto">
            <a:xfrm>
              <a:off x="9142380"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5" name="Line 123"/>
            <p:cNvSpPr>
              <a:spLocks noChangeShapeType="1"/>
            </p:cNvSpPr>
            <p:nvPr/>
          </p:nvSpPr>
          <p:spPr bwMode="auto">
            <a:xfrm>
              <a:off x="616768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6" name="Line 122"/>
            <p:cNvSpPr>
              <a:spLocks noChangeShapeType="1"/>
            </p:cNvSpPr>
            <p:nvPr/>
          </p:nvSpPr>
          <p:spPr bwMode="auto">
            <a:xfrm>
              <a:off x="5662489" y="2181224"/>
              <a:ext cx="0" cy="3725816"/>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7" name="Line 121"/>
            <p:cNvSpPr>
              <a:spLocks noChangeShapeType="1"/>
            </p:cNvSpPr>
            <p:nvPr/>
          </p:nvSpPr>
          <p:spPr bwMode="auto">
            <a:xfrm>
              <a:off x="5161660"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8" name="Line 123"/>
            <p:cNvSpPr>
              <a:spLocks noChangeShapeType="1"/>
            </p:cNvSpPr>
            <p:nvPr/>
          </p:nvSpPr>
          <p:spPr bwMode="auto">
            <a:xfrm>
              <a:off x="4161769"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09" name="Line 122"/>
            <p:cNvSpPr>
              <a:spLocks noChangeShapeType="1"/>
            </p:cNvSpPr>
            <p:nvPr/>
          </p:nvSpPr>
          <p:spPr bwMode="auto">
            <a:xfrm>
              <a:off x="3666054"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0" name="Line 121"/>
            <p:cNvSpPr>
              <a:spLocks noChangeShapeType="1"/>
            </p:cNvSpPr>
            <p:nvPr/>
          </p:nvSpPr>
          <p:spPr bwMode="auto">
            <a:xfrm>
              <a:off x="3169185" y="2629286"/>
              <a:ext cx="0" cy="3277754"/>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1" name="Line 9"/>
            <p:cNvSpPr>
              <a:spLocks noChangeShapeType="1"/>
            </p:cNvSpPr>
            <p:nvPr/>
          </p:nvSpPr>
          <p:spPr bwMode="auto">
            <a:xfrm>
              <a:off x="8650038" y="2881773"/>
              <a:ext cx="0" cy="3025268"/>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2" name="Line 9"/>
            <p:cNvSpPr>
              <a:spLocks noChangeShapeType="1"/>
            </p:cNvSpPr>
            <p:nvPr/>
          </p:nvSpPr>
          <p:spPr bwMode="auto">
            <a:xfrm>
              <a:off x="10642666" y="2181224"/>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3" name="Line 9"/>
            <p:cNvSpPr>
              <a:spLocks noChangeShapeType="1"/>
            </p:cNvSpPr>
            <p:nvPr/>
          </p:nvSpPr>
          <p:spPr bwMode="auto">
            <a:xfrm>
              <a:off x="6658287" y="2874720"/>
              <a:ext cx="0" cy="3032319"/>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4" name="Line 8"/>
            <p:cNvSpPr>
              <a:spLocks noChangeShapeType="1"/>
            </p:cNvSpPr>
            <p:nvPr/>
          </p:nvSpPr>
          <p:spPr bwMode="auto">
            <a:xfrm>
              <a:off x="2670942" y="1671767"/>
              <a:ext cx="0" cy="4235273"/>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315" name="Line 9"/>
            <p:cNvSpPr>
              <a:spLocks noChangeShapeType="1"/>
            </p:cNvSpPr>
            <p:nvPr/>
          </p:nvSpPr>
          <p:spPr bwMode="auto">
            <a:xfrm>
              <a:off x="4661852" y="2181225"/>
              <a:ext cx="0" cy="3725815"/>
            </a:xfrm>
            <a:prstGeom prst="line">
              <a:avLst/>
            </a:prstGeom>
            <a:noFill/>
            <a:ln w="19050" cap="sq">
              <a:solidFill>
                <a:schemeClr val="bg2">
                  <a:lumMod val="50000"/>
                </a:schemeClr>
              </a:solidFill>
              <a:prstDash val="sysDot"/>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grpSp>
      <p:sp>
        <p:nvSpPr>
          <p:cNvPr id="2" name="标题 1"/>
          <p:cNvSpPr>
            <a:spLocks noGrp="1"/>
          </p:cNvSpPr>
          <p:nvPr>
            <p:ph type="title"/>
          </p:nvPr>
        </p:nvSpPr>
        <p:spPr/>
        <p:txBody>
          <a:bodyPr>
            <a:normAutofit/>
          </a:bodyPr>
          <a:lstStyle/>
          <a:p>
            <a:r>
              <a:rPr lang="zh-CN" altLang="en-US"/>
              <a:t>变长指令周期三级时序时序发生器</a:t>
            </a:r>
            <a:endParaRPr lang="zh-CN" altLang="en-US" dirty="0"/>
          </a:p>
        </p:txBody>
      </p:sp>
      <p:grpSp>
        <p:nvGrpSpPr>
          <p:cNvPr id="24" name="组合 23"/>
          <p:cNvGrpSpPr/>
          <p:nvPr/>
        </p:nvGrpSpPr>
        <p:grpSpPr>
          <a:xfrm>
            <a:off x="1089388" y="2244569"/>
            <a:ext cx="9562837" cy="355034"/>
            <a:chOff x="641712" y="1767893"/>
            <a:chExt cx="11632381" cy="426113"/>
          </a:xfrm>
        </p:grpSpPr>
        <p:sp>
          <p:nvSpPr>
            <p:cNvPr id="25" name="Line 12"/>
            <p:cNvSpPr>
              <a:spLocks noChangeShapeType="1"/>
            </p:cNvSpPr>
            <p:nvPr/>
          </p:nvSpPr>
          <p:spPr bwMode="auto">
            <a:xfrm flipV="1">
              <a:off x="2267640"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 name="Line 13"/>
            <p:cNvSpPr>
              <a:spLocks noChangeShapeType="1"/>
            </p:cNvSpPr>
            <p:nvPr/>
          </p:nvSpPr>
          <p:spPr bwMode="auto">
            <a:xfrm>
              <a:off x="2267640"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 name="Line 14"/>
            <p:cNvSpPr>
              <a:spLocks noChangeShapeType="1"/>
            </p:cNvSpPr>
            <p:nvPr/>
          </p:nvSpPr>
          <p:spPr bwMode="auto">
            <a:xfrm>
              <a:off x="2875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8" name="Line 15"/>
            <p:cNvSpPr>
              <a:spLocks noChangeShapeType="1"/>
            </p:cNvSpPr>
            <p:nvPr/>
          </p:nvSpPr>
          <p:spPr bwMode="auto">
            <a:xfrm>
              <a:off x="2572349"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 name="Line 16"/>
            <p:cNvSpPr>
              <a:spLocks noChangeShapeType="1"/>
            </p:cNvSpPr>
            <p:nvPr/>
          </p:nvSpPr>
          <p:spPr bwMode="auto">
            <a:xfrm>
              <a:off x="2572349"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0" name="Line 17"/>
            <p:cNvSpPr>
              <a:spLocks noChangeShapeType="1"/>
            </p:cNvSpPr>
            <p:nvPr/>
          </p:nvSpPr>
          <p:spPr bwMode="auto">
            <a:xfrm>
              <a:off x="2875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1" name="Line 18"/>
            <p:cNvSpPr>
              <a:spLocks noChangeShapeType="1"/>
            </p:cNvSpPr>
            <p:nvPr/>
          </p:nvSpPr>
          <p:spPr bwMode="auto">
            <a:xfrm>
              <a:off x="3483127"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2" name="Line 19"/>
            <p:cNvSpPr>
              <a:spLocks noChangeShapeType="1"/>
            </p:cNvSpPr>
            <p:nvPr/>
          </p:nvSpPr>
          <p:spPr bwMode="auto">
            <a:xfrm>
              <a:off x="3180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3" name="Line 20"/>
            <p:cNvSpPr>
              <a:spLocks noChangeShapeType="1"/>
            </p:cNvSpPr>
            <p:nvPr/>
          </p:nvSpPr>
          <p:spPr bwMode="auto">
            <a:xfrm>
              <a:off x="3180093"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4" name="Line 21"/>
            <p:cNvSpPr>
              <a:spLocks noChangeShapeType="1"/>
            </p:cNvSpPr>
            <p:nvPr/>
          </p:nvSpPr>
          <p:spPr bwMode="auto">
            <a:xfrm>
              <a:off x="348312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5" name="Line 23"/>
            <p:cNvSpPr>
              <a:spLocks noChangeShapeType="1"/>
            </p:cNvSpPr>
            <p:nvPr/>
          </p:nvSpPr>
          <p:spPr bwMode="auto">
            <a:xfrm>
              <a:off x="378783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36" name="Line 24"/>
            <p:cNvSpPr>
              <a:spLocks noChangeShapeType="1"/>
            </p:cNvSpPr>
            <p:nvPr/>
          </p:nvSpPr>
          <p:spPr bwMode="auto">
            <a:xfrm>
              <a:off x="3787837"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0" name="Line 52"/>
            <p:cNvSpPr>
              <a:spLocks noChangeShapeType="1"/>
            </p:cNvSpPr>
            <p:nvPr/>
          </p:nvSpPr>
          <p:spPr bwMode="auto">
            <a:xfrm>
              <a:off x="1964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1" name="Text Box 129"/>
            <p:cNvSpPr txBox="1">
              <a:spLocks noChangeArrowheads="1"/>
            </p:cNvSpPr>
            <p:nvPr/>
          </p:nvSpPr>
          <p:spPr bwMode="auto">
            <a:xfrm>
              <a:off x="641712" y="1767893"/>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ED7D31"/>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C00000"/>
                  </a:solidFill>
                </a:rPr>
                <a:t>节拍脉冲</a:t>
              </a:r>
              <a:endParaRPr lang="zh-CN" altLang="el-GR" sz="1705" b="1" dirty="0">
                <a:solidFill>
                  <a:srgbClr val="C00000"/>
                </a:solidFill>
              </a:endParaRPr>
            </a:p>
          </p:txBody>
        </p:sp>
        <p:sp>
          <p:nvSpPr>
            <p:cNvPr id="42" name="Line 12"/>
            <p:cNvSpPr>
              <a:spLocks noChangeShapeType="1"/>
            </p:cNvSpPr>
            <p:nvPr/>
          </p:nvSpPr>
          <p:spPr bwMode="auto">
            <a:xfrm flipV="1">
              <a:off x="4686897"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3" name="Line 13"/>
            <p:cNvSpPr>
              <a:spLocks noChangeShapeType="1"/>
            </p:cNvSpPr>
            <p:nvPr/>
          </p:nvSpPr>
          <p:spPr bwMode="auto">
            <a:xfrm>
              <a:off x="4686897"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4" name="Line 14"/>
            <p:cNvSpPr>
              <a:spLocks noChangeShapeType="1"/>
            </p:cNvSpPr>
            <p:nvPr/>
          </p:nvSpPr>
          <p:spPr bwMode="auto">
            <a:xfrm>
              <a:off x="5294641"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5" name="Line 15"/>
            <p:cNvSpPr>
              <a:spLocks noChangeShapeType="1"/>
            </p:cNvSpPr>
            <p:nvPr/>
          </p:nvSpPr>
          <p:spPr bwMode="auto">
            <a:xfrm>
              <a:off x="4991606"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6" name="Line 16"/>
            <p:cNvSpPr>
              <a:spLocks noChangeShapeType="1"/>
            </p:cNvSpPr>
            <p:nvPr/>
          </p:nvSpPr>
          <p:spPr bwMode="auto">
            <a:xfrm>
              <a:off x="4991606"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7" name="Line 17"/>
            <p:cNvSpPr>
              <a:spLocks noChangeShapeType="1"/>
            </p:cNvSpPr>
            <p:nvPr/>
          </p:nvSpPr>
          <p:spPr bwMode="auto">
            <a:xfrm>
              <a:off x="529464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8" name="Line 18"/>
            <p:cNvSpPr>
              <a:spLocks noChangeShapeType="1"/>
            </p:cNvSpPr>
            <p:nvPr/>
          </p:nvSpPr>
          <p:spPr bwMode="auto">
            <a:xfrm>
              <a:off x="5902384"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49" name="Line 19"/>
            <p:cNvSpPr>
              <a:spLocks noChangeShapeType="1"/>
            </p:cNvSpPr>
            <p:nvPr/>
          </p:nvSpPr>
          <p:spPr bwMode="auto">
            <a:xfrm>
              <a:off x="559935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0" name="Line 20"/>
            <p:cNvSpPr>
              <a:spLocks noChangeShapeType="1"/>
            </p:cNvSpPr>
            <p:nvPr/>
          </p:nvSpPr>
          <p:spPr bwMode="auto">
            <a:xfrm>
              <a:off x="5599350" y="2101221"/>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1" name="Line 21"/>
            <p:cNvSpPr>
              <a:spLocks noChangeShapeType="1"/>
            </p:cNvSpPr>
            <p:nvPr/>
          </p:nvSpPr>
          <p:spPr bwMode="auto">
            <a:xfrm>
              <a:off x="590238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2" name="Line 23"/>
            <p:cNvSpPr>
              <a:spLocks noChangeShapeType="1"/>
            </p:cNvSpPr>
            <p:nvPr/>
          </p:nvSpPr>
          <p:spPr bwMode="auto">
            <a:xfrm>
              <a:off x="620709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3" name="Line 24"/>
            <p:cNvSpPr>
              <a:spLocks noChangeShapeType="1"/>
            </p:cNvSpPr>
            <p:nvPr/>
          </p:nvSpPr>
          <p:spPr bwMode="auto">
            <a:xfrm>
              <a:off x="6207094" y="2101221"/>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4" name="Line 49"/>
            <p:cNvSpPr>
              <a:spLocks noChangeShapeType="1"/>
            </p:cNvSpPr>
            <p:nvPr/>
          </p:nvSpPr>
          <p:spPr bwMode="auto">
            <a:xfrm flipV="1">
              <a:off x="4079154"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5" name="Line 50"/>
            <p:cNvSpPr>
              <a:spLocks noChangeShapeType="1"/>
            </p:cNvSpPr>
            <p:nvPr/>
          </p:nvSpPr>
          <p:spPr bwMode="auto">
            <a:xfrm>
              <a:off x="4079154"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6" name="Line 51"/>
            <p:cNvSpPr>
              <a:spLocks noChangeShapeType="1"/>
            </p:cNvSpPr>
            <p:nvPr/>
          </p:nvSpPr>
          <p:spPr bwMode="auto">
            <a:xfrm>
              <a:off x="4383863"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7" name="Line 52"/>
            <p:cNvSpPr>
              <a:spLocks noChangeShapeType="1"/>
            </p:cNvSpPr>
            <p:nvPr/>
          </p:nvSpPr>
          <p:spPr bwMode="auto">
            <a:xfrm>
              <a:off x="4383863" y="2101221"/>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8" name="Line 12"/>
            <p:cNvSpPr>
              <a:spLocks noChangeShapeType="1"/>
            </p:cNvSpPr>
            <p:nvPr/>
          </p:nvSpPr>
          <p:spPr bwMode="auto">
            <a:xfrm flipV="1">
              <a:off x="7116671" y="1806651"/>
              <a:ext cx="0" cy="294569"/>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59" name="Line 13"/>
            <p:cNvSpPr>
              <a:spLocks noChangeShapeType="1"/>
            </p:cNvSpPr>
            <p:nvPr/>
          </p:nvSpPr>
          <p:spPr bwMode="auto">
            <a:xfrm>
              <a:off x="7116671"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0" name="Line 14"/>
            <p:cNvSpPr>
              <a:spLocks noChangeShapeType="1"/>
            </p:cNvSpPr>
            <p:nvPr/>
          </p:nvSpPr>
          <p:spPr bwMode="auto">
            <a:xfrm>
              <a:off x="7724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1" name="Line 15"/>
            <p:cNvSpPr>
              <a:spLocks noChangeShapeType="1"/>
            </p:cNvSpPr>
            <p:nvPr/>
          </p:nvSpPr>
          <p:spPr bwMode="auto">
            <a:xfrm>
              <a:off x="7421380"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2" name="Line 16"/>
            <p:cNvSpPr>
              <a:spLocks noChangeShapeType="1"/>
            </p:cNvSpPr>
            <p:nvPr/>
          </p:nvSpPr>
          <p:spPr bwMode="auto">
            <a:xfrm>
              <a:off x="7421380"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3" name="Line 17"/>
            <p:cNvSpPr>
              <a:spLocks noChangeShapeType="1"/>
            </p:cNvSpPr>
            <p:nvPr/>
          </p:nvSpPr>
          <p:spPr bwMode="auto">
            <a:xfrm>
              <a:off x="7724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4" name="Line 18"/>
            <p:cNvSpPr>
              <a:spLocks noChangeShapeType="1"/>
            </p:cNvSpPr>
            <p:nvPr/>
          </p:nvSpPr>
          <p:spPr bwMode="auto">
            <a:xfrm>
              <a:off x="8332158"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5" name="Line 19"/>
            <p:cNvSpPr>
              <a:spLocks noChangeShapeType="1"/>
            </p:cNvSpPr>
            <p:nvPr/>
          </p:nvSpPr>
          <p:spPr bwMode="auto">
            <a:xfrm>
              <a:off x="8029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6" name="Line 20"/>
            <p:cNvSpPr>
              <a:spLocks noChangeShapeType="1"/>
            </p:cNvSpPr>
            <p:nvPr/>
          </p:nvSpPr>
          <p:spPr bwMode="auto">
            <a:xfrm>
              <a:off x="8029124"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7" name="Line 21"/>
            <p:cNvSpPr>
              <a:spLocks noChangeShapeType="1"/>
            </p:cNvSpPr>
            <p:nvPr/>
          </p:nvSpPr>
          <p:spPr bwMode="auto">
            <a:xfrm>
              <a:off x="833215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8" name="Line 23"/>
            <p:cNvSpPr>
              <a:spLocks noChangeShapeType="1"/>
            </p:cNvSpPr>
            <p:nvPr/>
          </p:nvSpPr>
          <p:spPr bwMode="auto">
            <a:xfrm>
              <a:off x="863686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69" name="Line 24"/>
            <p:cNvSpPr>
              <a:spLocks noChangeShapeType="1"/>
            </p:cNvSpPr>
            <p:nvPr/>
          </p:nvSpPr>
          <p:spPr bwMode="auto">
            <a:xfrm>
              <a:off x="8636868"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0" name="Line 49"/>
            <p:cNvSpPr>
              <a:spLocks noChangeShapeType="1"/>
            </p:cNvSpPr>
            <p:nvPr/>
          </p:nvSpPr>
          <p:spPr bwMode="auto">
            <a:xfrm flipV="1">
              <a:off x="6526231" y="1798186"/>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1" name="Line 50"/>
            <p:cNvSpPr>
              <a:spLocks noChangeShapeType="1"/>
            </p:cNvSpPr>
            <p:nvPr/>
          </p:nvSpPr>
          <p:spPr bwMode="auto">
            <a:xfrm>
              <a:off x="6526231" y="1798186"/>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2" name="Line 51"/>
            <p:cNvSpPr>
              <a:spLocks noChangeShapeType="1"/>
            </p:cNvSpPr>
            <p:nvPr/>
          </p:nvSpPr>
          <p:spPr bwMode="auto">
            <a:xfrm>
              <a:off x="6830940" y="1798187"/>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3" name="Line 52"/>
            <p:cNvSpPr>
              <a:spLocks noChangeShapeType="1"/>
            </p:cNvSpPr>
            <p:nvPr/>
          </p:nvSpPr>
          <p:spPr bwMode="auto">
            <a:xfrm>
              <a:off x="6830941" y="2101221"/>
              <a:ext cx="27630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4" name="Line 12"/>
            <p:cNvSpPr>
              <a:spLocks noChangeShapeType="1"/>
            </p:cNvSpPr>
            <p:nvPr/>
          </p:nvSpPr>
          <p:spPr bwMode="auto">
            <a:xfrm flipV="1">
              <a:off x="9535928"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5" name="Line 13"/>
            <p:cNvSpPr>
              <a:spLocks noChangeShapeType="1"/>
            </p:cNvSpPr>
            <p:nvPr/>
          </p:nvSpPr>
          <p:spPr bwMode="auto">
            <a:xfrm>
              <a:off x="9535928"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6" name="Line 14"/>
            <p:cNvSpPr>
              <a:spLocks noChangeShapeType="1"/>
            </p:cNvSpPr>
            <p:nvPr/>
          </p:nvSpPr>
          <p:spPr bwMode="auto">
            <a:xfrm>
              <a:off x="10143672"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7" name="Line 15"/>
            <p:cNvSpPr>
              <a:spLocks noChangeShapeType="1"/>
            </p:cNvSpPr>
            <p:nvPr/>
          </p:nvSpPr>
          <p:spPr bwMode="auto">
            <a:xfrm>
              <a:off x="9840637"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8" name="Line 16"/>
            <p:cNvSpPr>
              <a:spLocks noChangeShapeType="1"/>
            </p:cNvSpPr>
            <p:nvPr/>
          </p:nvSpPr>
          <p:spPr bwMode="auto">
            <a:xfrm>
              <a:off x="9840637"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79" name="Line 17"/>
            <p:cNvSpPr>
              <a:spLocks noChangeShapeType="1"/>
            </p:cNvSpPr>
            <p:nvPr/>
          </p:nvSpPr>
          <p:spPr bwMode="auto">
            <a:xfrm>
              <a:off x="10143672"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0" name="Line 18"/>
            <p:cNvSpPr>
              <a:spLocks noChangeShapeType="1"/>
            </p:cNvSpPr>
            <p:nvPr/>
          </p:nvSpPr>
          <p:spPr bwMode="auto">
            <a:xfrm>
              <a:off x="10751415"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1" name="Line 19"/>
            <p:cNvSpPr>
              <a:spLocks noChangeShapeType="1"/>
            </p:cNvSpPr>
            <p:nvPr/>
          </p:nvSpPr>
          <p:spPr bwMode="auto">
            <a:xfrm>
              <a:off x="10448381"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2" name="Line 20"/>
            <p:cNvSpPr>
              <a:spLocks noChangeShapeType="1"/>
            </p:cNvSpPr>
            <p:nvPr/>
          </p:nvSpPr>
          <p:spPr bwMode="auto">
            <a:xfrm>
              <a:off x="10448381" y="2109686"/>
              <a:ext cx="303034"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3" name="Line 21"/>
            <p:cNvSpPr>
              <a:spLocks noChangeShapeType="1"/>
            </p:cNvSpPr>
            <p:nvPr/>
          </p:nvSpPr>
          <p:spPr bwMode="auto">
            <a:xfrm>
              <a:off x="1075141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4" name="Line 23"/>
            <p:cNvSpPr>
              <a:spLocks noChangeShapeType="1"/>
            </p:cNvSpPr>
            <p:nvPr/>
          </p:nvSpPr>
          <p:spPr bwMode="auto">
            <a:xfrm>
              <a:off x="1105612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5" name="Line 24"/>
            <p:cNvSpPr>
              <a:spLocks noChangeShapeType="1"/>
            </p:cNvSpPr>
            <p:nvPr/>
          </p:nvSpPr>
          <p:spPr bwMode="auto">
            <a:xfrm>
              <a:off x="11056125" y="2109686"/>
              <a:ext cx="292192"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6" name="Line 49"/>
            <p:cNvSpPr>
              <a:spLocks noChangeShapeType="1"/>
            </p:cNvSpPr>
            <p:nvPr/>
          </p:nvSpPr>
          <p:spPr bwMode="auto">
            <a:xfrm flipV="1">
              <a:off x="8928185"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7" name="Line 50"/>
            <p:cNvSpPr>
              <a:spLocks noChangeShapeType="1"/>
            </p:cNvSpPr>
            <p:nvPr/>
          </p:nvSpPr>
          <p:spPr bwMode="auto">
            <a:xfrm>
              <a:off x="8928185"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8" name="Line 51"/>
            <p:cNvSpPr>
              <a:spLocks noChangeShapeType="1"/>
            </p:cNvSpPr>
            <p:nvPr/>
          </p:nvSpPr>
          <p:spPr bwMode="auto">
            <a:xfrm>
              <a:off x="9232894"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89" name="Line 52"/>
            <p:cNvSpPr>
              <a:spLocks noChangeShapeType="1"/>
            </p:cNvSpPr>
            <p:nvPr/>
          </p:nvSpPr>
          <p:spPr bwMode="auto">
            <a:xfrm>
              <a:off x="9232894"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0" name="Line 12"/>
            <p:cNvSpPr>
              <a:spLocks noChangeShapeType="1"/>
            </p:cNvSpPr>
            <p:nvPr/>
          </p:nvSpPr>
          <p:spPr bwMode="auto">
            <a:xfrm flipV="1">
              <a:off x="11962073"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1" name="Line 49"/>
            <p:cNvSpPr>
              <a:spLocks noChangeShapeType="1"/>
            </p:cNvSpPr>
            <p:nvPr/>
          </p:nvSpPr>
          <p:spPr bwMode="auto">
            <a:xfrm flipV="1">
              <a:off x="11354330" y="1806651"/>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2" name="Line 50"/>
            <p:cNvSpPr>
              <a:spLocks noChangeShapeType="1"/>
            </p:cNvSpPr>
            <p:nvPr/>
          </p:nvSpPr>
          <p:spPr bwMode="auto">
            <a:xfrm>
              <a:off x="11354330" y="1806651"/>
              <a:ext cx="304709"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3" name="Line 51"/>
            <p:cNvSpPr>
              <a:spLocks noChangeShapeType="1"/>
            </p:cNvSpPr>
            <p:nvPr/>
          </p:nvSpPr>
          <p:spPr bwMode="auto">
            <a:xfrm>
              <a:off x="11659039" y="1806652"/>
              <a:ext cx="0" cy="303034"/>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94" name="Line 52"/>
            <p:cNvSpPr>
              <a:spLocks noChangeShapeType="1"/>
            </p:cNvSpPr>
            <p:nvPr/>
          </p:nvSpPr>
          <p:spPr bwMode="auto">
            <a:xfrm>
              <a:off x="11659039" y="2109686"/>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6" name="Line 52"/>
            <p:cNvSpPr>
              <a:spLocks noChangeShapeType="1"/>
            </p:cNvSpPr>
            <p:nvPr/>
          </p:nvSpPr>
          <p:spPr bwMode="auto">
            <a:xfrm>
              <a:off x="11971058" y="1806650"/>
              <a:ext cx="303035" cy="0"/>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77" name="Line 51"/>
            <p:cNvSpPr>
              <a:spLocks noChangeShapeType="1"/>
            </p:cNvSpPr>
            <p:nvPr/>
          </p:nvSpPr>
          <p:spPr bwMode="auto">
            <a:xfrm>
              <a:off x="12274093" y="1816299"/>
              <a:ext cx="0" cy="303035"/>
            </a:xfrm>
            <a:prstGeom prst="line">
              <a:avLst/>
            </a:prstGeom>
            <a:noFill/>
            <a:ln w="28575" cap="sq">
              <a:solidFill>
                <a:srgbClr val="C0000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nvGrpSpPr>
          <p:cNvPr id="95" name="组合 94"/>
          <p:cNvGrpSpPr/>
          <p:nvPr/>
        </p:nvGrpSpPr>
        <p:grpSpPr>
          <a:xfrm>
            <a:off x="1674630" y="4851493"/>
            <a:ext cx="8986745" cy="785512"/>
            <a:chOff x="1319472" y="5329196"/>
            <a:chExt cx="9478208" cy="828470"/>
          </a:xfrm>
        </p:grpSpPr>
        <p:grpSp>
          <p:nvGrpSpPr>
            <p:cNvPr id="96" name="组合 95"/>
            <p:cNvGrpSpPr/>
            <p:nvPr/>
          </p:nvGrpSpPr>
          <p:grpSpPr>
            <a:xfrm>
              <a:off x="1323150" y="5329196"/>
              <a:ext cx="9474530" cy="405084"/>
              <a:chOff x="1051718" y="5744711"/>
              <a:chExt cx="10927372" cy="460974"/>
            </a:xfrm>
          </p:grpSpPr>
          <p:sp>
            <p:nvSpPr>
              <p:cNvPr id="127" name="object 62"/>
              <p:cNvSpPr/>
              <p:nvPr/>
            </p:nvSpPr>
            <p:spPr>
              <a:xfrm>
                <a:off x="3496791" y="587745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28" name="Line 88"/>
              <p:cNvSpPr>
                <a:spLocks noChangeShapeType="1"/>
              </p:cNvSpPr>
              <p:nvPr/>
            </p:nvSpPr>
            <p:spPr bwMode="auto">
              <a:xfrm>
                <a:off x="3479783" y="5876341"/>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9" name="Text Box 68"/>
              <p:cNvSpPr txBox="1">
                <a:spLocks noChangeArrowheads="1"/>
              </p:cNvSpPr>
              <p:nvPr/>
            </p:nvSpPr>
            <p:spPr bwMode="auto">
              <a:xfrm>
                <a:off x="1051718" y="5744711"/>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3</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30" name="Line 85"/>
              <p:cNvSpPr>
                <a:spLocks noChangeShapeType="1"/>
              </p:cNvSpPr>
              <p:nvPr/>
            </p:nvSpPr>
            <p:spPr bwMode="auto">
              <a:xfrm>
                <a:off x="1659894" y="6104009"/>
                <a:ext cx="181988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1" name="Line 87"/>
              <p:cNvSpPr>
                <a:spLocks noChangeShapeType="1"/>
              </p:cNvSpPr>
              <p:nvPr/>
            </p:nvSpPr>
            <p:spPr bwMode="auto">
              <a:xfrm flipV="1">
                <a:off x="3479783"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32" name="Line 89"/>
              <p:cNvSpPr>
                <a:spLocks noChangeShapeType="1"/>
              </p:cNvSpPr>
              <p:nvPr/>
            </p:nvSpPr>
            <p:spPr bwMode="auto">
              <a:xfrm>
                <a:off x="4087527" y="5876341"/>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33" name="Line 90"/>
              <p:cNvSpPr>
                <a:spLocks noChangeShapeType="1"/>
              </p:cNvSpPr>
              <p:nvPr/>
            </p:nvSpPr>
            <p:spPr bwMode="auto">
              <a:xfrm>
                <a:off x="4087524" y="6104010"/>
                <a:ext cx="30335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36" name="object 62"/>
              <p:cNvSpPr/>
              <p:nvPr/>
            </p:nvSpPr>
            <p:spPr>
              <a:xfrm>
                <a:off x="7150359" y="5877517"/>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7" name="组合 136"/>
              <p:cNvGrpSpPr/>
              <p:nvPr/>
            </p:nvGrpSpPr>
            <p:grpSpPr>
              <a:xfrm>
                <a:off x="7124082" y="5857841"/>
                <a:ext cx="4220337" cy="250174"/>
                <a:chOff x="1332574" y="4736451"/>
                <a:chExt cx="4220337" cy="334829"/>
              </a:xfrm>
            </p:grpSpPr>
            <p:sp>
              <p:nvSpPr>
                <p:cNvPr id="144" name="Line 87"/>
                <p:cNvSpPr>
                  <a:spLocks noChangeShapeType="1"/>
                </p:cNvSpPr>
                <p:nvPr/>
              </p:nvSpPr>
              <p:spPr bwMode="auto">
                <a:xfrm flipV="1">
                  <a:off x="1332574" y="47613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5" name="Line 88"/>
                <p:cNvSpPr>
                  <a:spLocks noChangeShapeType="1"/>
                </p:cNvSpPr>
                <p:nvPr/>
              </p:nvSpPr>
              <p:spPr bwMode="auto">
                <a:xfrm>
                  <a:off x="1337257" y="4752443"/>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6" name="Line 89"/>
                <p:cNvSpPr>
                  <a:spLocks noChangeShapeType="1"/>
                </p:cNvSpPr>
                <p:nvPr/>
              </p:nvSpPr>
              <p:spPr bwMode="auto">
                <a:xfrm>
                  <a:off x="1942088" y="4766571"/>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47" name="Line 90"/>
                <p:cNvSpPr>
                  <a:spLocks noChangeShapeType="1"/>
                </p:cNvSpPr>
                <p:nvPr/>
              </p:nvSpPr>
              <p:spPr bwMode="auto">
                <a:xfrm>
                  <a:off x="1945965" y="5067060"/>
                  <a:ext cx="119158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84" name="Line 87"/>
                <p:cNvSpPr>
                  <a:spLocks noChangeShapeType="1"/>
                </p:cNvSpPr>
                <p:nvPr/>
              </p:nvSpPr>
              <p:spPr bwMode="auto">
                <a:xfrm flipV="1">
                  <a:off x="3132864" y="474530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5" name="Line 88"/>
                <p:cNvSpPr>
                  <a:spLocks noChangeShapeType="1"/>
                </p:cNvSpPr>
                <p:nvPr/>
              </p:nvSpPr>
              <p:spPr bwMode="auto">
                <a:xfrm>
                  <a:off x="3137547" y="4736451"/>
                  <a:ext cx="58920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6" name="Line 89"/>
                <p:cNvSpPr>
                  <a:spLocks noChangeShapeType="1"/>
                </p:cNvSpPr>
                <p:nvPr/>
              </p:nvSpPr>
              <p:spPr bwMode="auto">
                <a:xfrm>
                  <a:off x="3742378" y="4750579"/>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7" name="Line 90"/>
                <p:cNvSpPr>
                  <a:spLocks noChangeShapeType="1"/>
                </p:cNvSpPr>
                <p:nvPr/>
              </p:nvSpPr>
              <p:spPr bwMode="auto">
                <a:xfrm>
                  <a:off x="3754059" y="5062500"/>
                  <a:ext cx="179885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38" name="object 62"/>
              <p:cNvSpPr/>
              <p:nvPr/>
            </p:nvSpPr>
            <p:spPr>
              <a:xfrm>
                <a:off x="11375985" y="588216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39" name="组合 138"/>
              <p:cNvGrpSpPr/>
              <p:nvPr/>
            </p:nvGrpSpPr>
            <p:grpSpPr>
              <a:xfrm>
                <a:off x="11363622" y="5857834"/>
                <a:ext cx="615468" cy="239612"/>
                <a:chOff x="3147034" y="4746367"/>
                <a:chExt cx="615468" cy="320694"/>
              </a:xfrm>
            </p:grpSpPr>
            <p:sp>
              <p:nvSpPr>
                <p:cNvPr id="140" name="Line 87"/>
                <p:cNvSpPr>
                  <a:spLocks noChangeShapeType="1"/>
                </p:cNvSpPr>
                <p:nvPr/>
              </p:nvSpPr>
              <p:spPr bwMode="auto">
                <a:xfrm flipV="1">
                  <a:off x="3147034" y="4746367"/>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1" name="Line 88"/>
                <p:cNvSpPr>
                  <a:spLocks noChangeShapeType="1"/>
                </p:cNvSpPr>
                <p:nvPr/>
              </p:nvSpPr>
              <p:spPr bwMode="auto">
                <a:xfrm>
                  <a:off x="3154758" y="4746367"/>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42"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grpSp>
          <p:sp>
            <p:nvSpPr>
              <p:cNvPr id="288" name="object 62"/>
              <p:cNvSpPr/>
              <p:nvPr/>
            </p:nvSpPr>
            <p:spPr>
              <a:xfrm>
                <a:off x="8945920" y="587751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97" name="组合 96"/>
            <p:cNvGrpSpPr/>
            <p:nvPr/>
          </p:nvGrpSpPr>
          <p:grpSpPr>
            <a:xfrm>
              <a:off x="1319472" y="5752582"/>
              <a:ext cx="9463424" cy="405084"/>
              <a:chOff x="1047477" y="6226510"/>
              <a:chExt cx="10914562" cy="460974"/>
            </a:xfrm>
          </p:grpSpPr>
          <p:sp>
            <p:nvSpPr>
              <p:cNvPr id="98" name="Text Box 69"/>
              <p:cNvSpPr txBox="1">
                <a:spLocks noChangeArrowheads="1"/>
              </p:cNvSpPr>
              <p:nvPr/>
            </p:nvSpPr>
            <p:spPr bwMode="auto">
              <a:xfrm>
                <a:off x="1047477" y="6226510"/>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4</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99" name="组合 98"/>
              <p:cNvGrpSpPr/>
              <p:nvPr/>
            </p:nvGrpSpPr>
            <p:grpSpPr>
              <a:xfrm>
                <a:off x="1642319" y="6365006"/>
                <a:ext cx="10319720" cy="255053"/>
                <a:chOff x="1642319" y="6365006"/>
                <a:chExt cx="10319720" cy="255053"/>
              </a:xfrm>
            </p:grpSpPr>
            <p:sp>
              <p:nvSpPr>
                <p:cNvPr id="101" name="Line 88"/>
                <p:cNvSpPr>
                  <a:spLocks noChangeShapeType="1"/>
                </p:cNvSpPr>
                <p:nvPr/>
              </p:nvSpPr>
              <p:spPr bwMode="auto">
                <a:xfrm>
                  <a:off x="4085017" y="6365006"/>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3" name="Line 85"/>
                <p:cNvSpPr>
                  <a:spLocks noChangeShapeType="1"/>
                </p:cNvSpPr>
                <p:nvPr/>
              </p:nvSpPr>
              <p:spPr bwMode="auto">
                <a:xfrm>
                  <a:off x="1642319" y="6601820"/>
                  <a:ext cx="244269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04" name="object 62"/>
                <p:cNvSpPr/>
                <p:nvPr/>
              </p:nvSpPr>
              <p:spPr>
                <a:xfrm>
                  <a:off x="4093596" y="637896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solidFill>
                    <a:srgbClr val="ED7D31"/>
                  </a:solidFill>
                </a:ln>
              </p:spPr>
              <p:txBody>
                <a:bodyPr wrap="square" lIns="0" tIns="0" rIns="0" bIns="0" rtlCol="0"/>
                <a:lstStyle/>
                <a:p>
                  <a:endParaRPr sz="1325">
                    <a:solidFill>
                      <a:srgbClr val="ED7D31"/>
                    </a:solidFill>
                    <a:latin typeface="Calibri" panose="020F0502020204030204"/>
                  </a:endParaRPr>
                </a:p>
              </p:txBody>
            </p:sp>
            <p:sp>
              <p:nvSpPr>
                <p:cNvPr id="105" name="Line 87"/>
                <p:cNvSpPr>
                  <a:spLocks noChangeShapeType="1"/>
                </p:cNvSpPr>
                <p:nvPr/>
              </p:nvSpPr>
              <p:spPr bwMode="auto">
                <a:xfrm flipV="1">
                  <a:off x="4085017"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06" name="Line 89"/>
                <p:cNvSpPr>
                  <a:spLocks noChangeShapeType="1"/>
                </p:cNvSpPr>
                <p:nvPr/>
              </p:nvSpPr>
              <p:spPr bwMode="auto">
                <a:xfrm>
                  <a:off x="4692761" y="6374152"/>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07" name="Line 90"/>
                <p:cNvSpPr>
                  <a:spLocks noChangeShapeType="1"/>
                </p:cNvSpPr>
                <p:nvPr/>
              </p:nvSpPr>
              <p:spPr bwMode="auto">
                <a:xfrm>
                  <a:off x="4691086" y="6601821"/>
                  <a:ext cx="4854481"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10" name="object 62"/>
                <p:cNvSpPr/>
                <p:nvPr/>
              </p:nvSpPr>
              <p:spPr>
                <a:xfrm>
                  <a:off x="9549267" y="6389502"/>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11" name="组合 110"/>
                <p:cNvGrpSpPr/>
                <p:nvPr/>
              </p:nvGrpSpPr>
              <p:grpSpPr>
                <a:xfrm>
                  <a:off x="9536162" y="6370974"/>
                  <a:ext cx="2425877" cy="231698"/>
                  <a:chOff x="3139420" y="4756960"/>
                  <a:chExt cx="2425877" cy="310101"/>
                </a:xfrm>
              </p:grpSpPr>
              <p:sp>
                <p:nvSpPr>
                  <p:cNvPr id="119" name="Line 87"/>
                  <p:cNvSpPr>
                    <a:spLocks noChangeShapeType="1"/>
                  </p:cNvSpPr>
                  <p:nvPr/>
                </p:nvSpPr>
                <p:spPr bwMode="auto">
                  <a:xfrm flipV="1">
                    <a:off x="3739493" y="476122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0" name="Line 88"/>
                  <p:cNvSpPr>
                    <a:spLocks noChangeShapeType="1"/>
                  </p:cNvSpPr>
                  <p:nvPr/>
                </p:nvSpPr>
                <p:spPr bwMode="auto">
                  <a:xfrm>
                    <a:off x="3147315" y="4756960"/>
                    <a:ext cx="57691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21" name="Line 89"/>
                  <p:cNvSpPr>
                    <a:spLocks noChangeShapeType="1"/>
                  </p:cNvSpPr>
                  <p:nvPr/>
                </p:nvSpPr>
                <p:spPr bwMode="auto">
                  <a:xfrm>
                    <a:off x="3139420" y="4772262"/>
                    <a:ext cx="0" cy="29479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22" name="Line 90"/>
                  <p:cNvSpPr>
                    <a:spLocks noChangeShapeType="1"/>
                  </p:cNvSpPr>
                  <p:nvPr/>
                </p:nvSpPr>
                <p:spPr bwMode="auto">
                  <a:xfrm>
                    <a:off x="3748765" y="5063533"/>
                    <a:ext cx="1816532"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grpSp>
        </p:grpSp>
      </p:grpSp>
      <p:grpSp>
        <p:nvGrpSpPr>
          <p:cNvPr id="152" name="组合 151"/>
          <p:cNvGrpSpPr/>
          <p:nvPr/>
        </p:nvGrpSpPr>
        <p:grpSpPr>
          <a:xfrm>
            <a:off x="1664023" y="4450064"/>
            <a:ext cx="8990300" cy="384080"/>
            <a:chOff x="1034574" y="5262912"/>
            <a:chExt cx="10935938" cy="460974"/>
          </a:xfrm>
        </p:grpSpPr>
        <p:sp>
          <p:nvSpPr>
            <p:cNvPr id="153" name="Text Box 67"/>
            <p:cNvSpPr txBox="1">
              <a:spLocks noChangeArrowheads="1"/>
            </p:cNvSpPr>
            <p:nvPr/>
          </p:nvSpPr>
          <p:spPr bwMode="auto">
            <a:xfrm>
              <a:off x="1034574" y="5262912"/>
              <a:ext cx="607744" cy="46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2</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4" name="Line 85"/>
            <p:cNvSpPr>
              <a:spLocks noChangeShapeType="1"/>
            </p:cNvSpPr>
            <p:nvPr/>
          </p:nvSpPr>
          <p:spPr bwMode="auto">
            <a:xfrm>
              <a:off x="1659894" y="5606198"/>
              <a:ext cx="121465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5" name="object 62"/>
            <p:cNvSpPr/>
            <p:nvPr/>
          </p:nvSpPr>
          <p:spPr>
            <a:xfrm>
              <a:off x="2892362" y="538463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sp>
          <p:nvSpPr>
            <p:cNvPr id="156" name="Line 87"/>
            <p:cNvSpPr>
              <a:spLocks noChangeShapeType="1"/>
            </p:cNvSpPr>
            <p:nvPr/>
          </p:nvSpPr>
          <p:spPr bwMode="auto">
            <a:xfrm flipV="1">
              <a:off x="2874549"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57" name="Line 89"/>
            <p:cNvSpPr>
              <a:spLocks noChangeShapeType="1"/>
            </p:cNvSpPr>
            <p:nvPr/>
          </p:nvSpPr>
          <p:spPr bwMode="auto">
            <a:xfrm>
              <a:off x="3482293" y="5378529"/>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58" name="Line 90"/>
            <p:cNvSpPr>
              <a:spLocks noChangeShapeType="1"/>
            </p:cNvSpPr>
            <p:nvPr/>
          </p:nvSpPr>
          <p:spPr bwMode="auto">
            <a:xfrm>
              <a:off x="3480620" y="5606196"/>
              <a:ext cx="180607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159" name="object 62"/>
            <p:cNvSpPr/>
            <p:nvPr/>
          </p:nvSpPr>
          <p:spPr>
            <a:xfrm>
              <a:off x="5319952" y="53928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0" name="组合 159"/>
            <p:cNvGrpSpPr/>
            <p:nvPr/>
          </p:nvGrpSpPr>
          <p:grpSpPr>
            <a:xfrm>
              <a:off x="5286691" y="5386779"/>
              <a:ext cx="1245434" cy="227669"/>
              <a:chOff x="2525497" y="4762352"/>
              <a:chExt cx="1245434" cy="304709"/>
            </a:xfrm>
          </p:grpSpPr>
          <p:sp>
            <p:nvSpPr>
              <p:cNvPr id="174" name="Line 87"/>
              <p:cNvSpPr>
                <a:spLocks noChangeShapeType="1"/>
              </p:cNvSpPr>
              <p:nvPr/>
            </p:nvSpPr>
            <p:spPr bwMode="auto">
              <a:xfrm flipV="1">
                <a:off x="2525497" y="4762352"/>
                <a:ext cx="0" cy="284892"/>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5" name="Line 88"/>
              <p:cNvSpPr>
                <a:spLocks noChangeShapeType="1"/>
              </p:cNvSpPr>
              <p:nvPr/>
            </p:nvSpPr>
            <p:spPr bwMode="auto">
              <a:xfrm>
                <a:off x="2540945" y="4762352"/>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6" name="Line 89"/>
              <p:cNvSpPr>
                <a:spLocks noChangeShapeType="1"/>
              </p:cNvSpPr>
              <p:nvPr/>
            </p:nvSpPr>
            <p:spPr bwMode="auto">
              <a:xfrm>
                <a:off x="3148689"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7" name="Line 90"/>
              <p:cNvSpPr>
                <a:spLocks noChangeShapeType="1"/>
              </p:cNvSpPr>
              <p:nvPr/>
            </p:nvSpPr>
            <p:spPr bwMode="auto">
              <a:xfrm>
                <a:off x="3147013" y="5067059"/>
                <a:ext cx="623918"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1" name="object 62"/>
            <p:cNvSpPr/>
            <p:nvPr/>
          </p:nvSpPr>
          <p:spPr>
            <a:xfrm>
              <a:off x="6549700" y="538590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2" name="组合 161"/>
            <p:cNvGrpSpPr/>
            <p:nvPr/>
          </p:nvGrpSpPr>
          <p:grpSpPr>
            <a:xfrm>
              <a:off x="6532125" y="5364460"/>
              <a:ext cx="4225408" cy="258980"/>
              <a:chOff x="1345851" y="4742400"/>
              <a:chExt cx="4225408" cy="346616"/>
            </a:xfrm>
          </p:grpSpPr>
          <p:sp>
            <p:nvSpPr>
              <p:cNvPr id="170" name="Line 87"/>
              <p:cNvSpPr>
                <a:spLocks noChangeShapeType="1"/>
              </p:cNvSpPr>
              <p:nvPr/>
            </p:nvSpPr>
            <p:spPr bwMode="auto">
              <a:xfrm flipV="1">
                <a:off x="1345851"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1" name="Line 88"/>
              <p:cNvSpPr>
                <a:spLocks noChangeShapeType="1"/>
              </p:cNvSpPr>
              <p:nvPr/>
            </p:nvSpPr>
            <p:spPr bwMode="auto">
              <a:xfrm>
                <a:off x="1345852"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72" name="Line 89"/>
              <p:cNvSpPr>
                <a:spLocks noChangeShapeType="1"/>
              </p:cNvSpPr>
              <p:nvPr/>
            </p:nvSpPr>
            <p:spPr bwMode="auto">
              <a:xfrm>
                <a:off x="1935075" y="4756092"/>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73" name="Line 90"/>
              <p:cNvSpPr>
                <a:spLocks noChangeShapeType="1"/>
              </p:cNvSpPr>
              <p:nvPr/>
            </p:nvSpPr>
            <p:spPr bwMode="auto">
              <a:xfrm>
                <a:off x="1937121" y="5067059"/>
                <a:ext cx="121712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sp>
            <p:nvSpPr>
              <p:cNvPr id="279" name="Line 87"/>
              <p:cNvSpPr>
                <a:spLocks noChangeShapeType="1"/>
              </p:cNvSpPr>
              <p:nvPr/>
            </p:nvSpPr>
            <p:spPr bwMode="auto">
              <a:xfrm flipV="1">
                <a:off x="3154247" y="4742400"/>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0" name="Line 88"/>
              <p:cNvSpPr>
                <a:spLocks noChangeShapeType="1"/>
              </p:cNvSpPr>
              <p:nvPr/>
            </p:nvSpPr>
            <p:spPr bwMode="auto">
              <a:xfrm>
                <a:off x="3154248" y="4742400"/>
                <a:ext cx="58891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1" name="Line 89"/>
              <p:cNvSpPr>
                <a:spLocks noChangeShapeType="1"/>
              </p:cNvSpPr>
              <p:nvPr/>
            </p:nvSpPr>
            <p:spPr bwMode="auto">
              <a:xfrm>
                <a:off x="3743471" y="4756092"/>
                <a:ext cx="0" cy="30470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282" name="Line 90"/>
              <p:cNvSpPr>
                <a:spLocks noChangeShapeType="1"/>
              </p:cNvSpPr>
              <p:nvPr/>
            </p:nvSpPr>
            <p:spPr bwMode="auto">
              <a:xfrm>
                <a:off x="3760006" y="5089016"/>
                <a:ext cx="1811253"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3" name="object 62"/>
            <p:cNvSpPr/>
            <p:nvPr/>
          </p:nvSpPr>
          <p:spPr>
            <a:xfrm>
              <a:off x="10761182" y="5387734"/>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nvGrpSpPr>
            <p:cNvPr id="164" name="组合 163"/>
            <p:cNvGrpSpPr/>
            <p:nvPr/>
          </p:nvGrpSpPr>
          <p:grpSpPr>
            <a:xfrm>
              <a:off x="10750774" y="5359788"/>
              <a:ext cx="1219738" cy="239861"/>
              <a:chOff x="3139420" y="4746035"/>
              <a:chExt cx="1219738" cy="321026"/>
            </a:xfrm>
          </p:grpSpPr>
          <p:sp>
            <p:nvSpPr>
              <p:cNvPr id="166" name="Line 87"/>
              <p:cNvSpPr>
                <a:spLocks noChangeShapeType="1"/>
              </p:cNvSpPr>
              <p:nvPr/>
            </p:nvSpPr>
            <p:spPr bwMode="auto">
              <a:xfrm flipV="1">
                <a:off x="3759993" y="4746035"/>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7" name="Line 88"/>
              <p:cNvSpPr>
                <a:spLocks noChangeShapeType="1"/>
              </p:cNvSpPr>
              <p:nvPr/>
            </p:nvSpPr>
            <p:spPr bwMode="auto">
              <a:xfrm>
                <a:off x="3158944" y="4752296"/>
                <a:ext cx="601049"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168" name="Line 89"/>
              <p:cNvSpPr>
                <a:spLocks noChangeShapeType="1"/>
              </p:cNvSpPr>
              <p:nvPr/>
            </p:nvSpPr>
            <p:spPr bwMode="auto">
              <a:xfrm>
                <a:off x="3139420"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ED7D31"/>
                  </a:solidFill>
                </a:endParaRPr>
              </a:p>
            </p:txBody>
          </p:sp>
          <p:sp>
            <p:nvSpPr>
              <p:cNvPr id="169" name="Line 90"/>
              <p:cNvSpPr>
                <a:spLocks noChangeShapeType="1"/>
              </p:cNvSpPr>
              <p:nvPr/>
            </p:nvSpPr>
            <p:spPr bwMode="auto">
              <a:xfrm>
                <a:off x="3759992" y="5067059"/>
                <a:ext cx="5991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ED7D31"/>
                  </a:solidFill>
                </a:endParaRPr>
              </a:p>
            </p:txBody>
          </p:sp>
        </p:grpSp>
        <p:sp>
          <p:nvSpPr>
            <p:cNvPr id="165" name="Line 88"/>
            <p:cNvSpPr>
              <a:spLocks noChangeShapeType="1"/>
            </p:cNvSpPr>
            <p:nvPr/>
          </p:nvSpPr>
          <p:spPr bwMode="auto">
            <a:xfrm>
              <a:off x="2874549" y="537852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ED7D31"/>
                </a:solidFill>
              </a:endParaRPr>
            </a:p>
          </p:txBody>
        </p:sp>
        <p:sp>
          <p:nvSpPr>
            <p:cNvPr id="283" name="object 62"/>
            <p:cNvSpPr/>
            <p:nvPr/>
          </p:nvSpPr>
          <p:spPr>
            <a:xfrm>
              <a:off x="8362514" y="5385485"/>
              <a:ext cx="551462"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srgbClr val="ED7D31"/>
                </a:solidFill>
                <a:latin typeface="Calibri" panose="020F0502020204030204"/>
              </a:endParaRPr>
            </a:p>
          </p:txBody>
        </p:sp>
      </p:grpSp>
      <p:grpSp>
        <p:nvGrpSpPr>
          <p:cNvPr id="178" name="组合 177"/>
          <p:cNvGrpSpPr/>
          <p:nvPr/>
        </p:nvGrpSpPr>
        <p:grpSpPr>
          <a:xfrm>
            <a:off x="1656235" y="4014451"/>
            <a:ext cx="8992630" cy="418262"/>
            <a:chOff x="1025100" y="4740088"/>
            <a:chExt cx="10938772" cy="502000"/>
          </a:xfrm>
        </p:grpSpPr>
        <p:sp>
          <p:nvSpPr>
            <p:cNvPr id="179" name="Text Box 66"/>
            <p:cNvSpPr txBox="1">
              <a:spLocks noChangeArrowheads="1"/>
            </p:cNvSpPr>
            <p:nvPr/>
          </p:nvSpPr>
          <p:spPr bwMode="auto">
            <a:xfrm>
              <a:off x="1025100" y="4781113"/>
              <a:ext cx="607744" cy="4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895" b="1" kern="0" dirty="0">
                  <a:solidFill>
                    <a:srgbClr val="ED7D31"/>
                  </a:solidFill>
                  <a:latin typeface="Segoe UI" panose="020B0502040204020203" pitchFamily="34" charset="0"/>
                  <a:ea typeface="Segoe UI Black" panose="020B0A02040204020203" pitchFamily="34" charset="0"/>
                  <a:cs typeface="Segoe UI" panose="020B0502040204020203" pitchFamily="34" charset="0"/>
                </a:rPr>
                <a:t>T</a:t>
              </a:r>
              <a:r>
                <a:rPr lang="en-US"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rPr>
                <a:t>1</a:t>
              </a:r>
              <a:endParaRPr lang="el-GR" altLang="zh-CN" sz="1895" b="1" kern="0" baseline="-25000" dirty="0">
                <a:solidFill>
                  <a:srgbClr val="ED7D31"/>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80" name="组合 179"/>
            <p:cNvGrpSpPr/>
            <p:nvPr/>
          </p:nvGrpSpPr>
          <p:grpSpPr>
            <a:xfrm>
              <a:off x="1659895" y="4740088"/>
              <a:ext cx="10303977" cy="426114"/>
              <a:chOff x="1659895" y="4740088"/>
              <a:chExt cx="10303977" cy="426114"/>
            </a:xfrm>
          </p:grpSpPr>
          <p:sp>
            <p:nvSpPr>
              <p:cNvPr id="263" name="object 62"/>
              <p:cNvSpPr/>
              <p:nvPr/>
            </p:nvSpPr>
            <p:spPr>
              <a:xfrm>
                <a:off x="7735258" y="488697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1" name="Text Box 128"/>
              <p:cNvSpPr txBox="1">
                <a:spLocks noChangeArrowheads="1"/>
              </p:cNvSpPr>
              <p:nvPr/>
            </p:nvSpPr>
            <p:spPr bwMode="auto">
              <a:xfrm>
                <a:off x="3081270" y="4740088"/>
                <a:ext cx="1443182" cy="42611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ED7D31"/>
                    </a:solidFill>
                  </a:rPr>
                  <a:t>节拍电位</a:t>
                </a:r>
                <a:endParaRPr lang="zh-CN" altLang="el-GR" sz="1705" dirty="0">
                  <a:solidFill>
                    <a:srgbClr val="ED7D31"/>
                  </a:solidFill>
                </a:endParaRPr>
              </a:p>
            </p:txBody>
          </p:sp>
          <p:sp>
            <p:nvSpPr>
              <p:cNvPr id="182" name="Line 85"/>
              <p:cNvSpPr>
                <a:spLocks noChangeShapeType="1"/>
              </p:cNvSpPr>
              <p:nvPr/>
            </p:nvSpPr>
            <p:spPr bwMode="auto">
              <a:xfrm>
                <a:off x="1659895" y="5108386"/>
                <a:ext cx="609420"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3" name="object 62"/>
              <p:cNvSpPr/>
              <p:nvPr/>
            </p:nvSpPr>
            <p:spPr>
              <a:xfrm>
                <a:off x="2277092" y="487782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sp>
            <p:nvSpPr>
              <p:cNvPr id="184" name="Line 87"/>
              <p:cNvSpPr>
                <a:spLocks noChangeShapeType="1"/>
              </p:cNvSpPr>
              <p:nvPr/>
            </p:nvSpPr>
            <p:spPr bwMode="auto">
              <a:xfrm flipV="1">
                <a:off x="2269315"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5" name="Line 88"/>
              <p:cNvSpPr>
                <a:spLocks noChangeShapeType="1"/>
              </p:cNvSpPr>
              <p:nvPr/>
            </p:nvSpPr>
            <p:spPr bwMode="auto">
              <a:xfrm>
                <a:off x="2269315" y="488071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86" name="Line 89"/>
              <p:cNvSpPr>
                <a:spLocks noChangeShapeType="1"/>
              </p:cNvSpPr>
              <p:nvPr/>
            </p:nvSpPr>
            <p:spPr bwMode="auto">
              <a:xfrm>
                <a:off x="2877059" y="4880718"/>
                <a:ext cx="0" cy="22766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87" name="Line 90"/>
              <p:cNvSpPr>
                <a:spLocks noChangeShapeType="1"/>
              </p:cNvSpPr>
              <p:nvPr/>
            </p:nvSpPr>
            <p:spPr bwMode="auto">
              <a:xfrm>
                <a:off x="2875386" y="5108386"/>
                <a:ext cx="181379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188" name="object 62"/>
              <p:cNvSpPr/>
              <p:nvPr/>
            </p:nvSpPr>
            <p:spPr>
              <a:xfrm>
                <a:off x="4704682" y="4886079"/>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89" name="组合 188"/>
              <p:cNvGrpSpPr/>
              <p:nvPr/>
            </p:nvGrpSpPr>
            <p:grpSpPr>
              <a:xfrm>
                <a:off x="4689181" y="4888968"/>
                <a:ext cx="1211779" cy="227669"/>
                <a:chOff x="2533221" y="4762352"/>
                <a:chExt cx="1211779" cy="304709"/>
              </a:xfrm>
            </p:grpSpPr>
            <p:sp>
              <p:nvSpPr>
                <p:cNvPr id="203" name="Line 87"/>
                <p:cNvSpPr>
                  <a:spLocks noChangeShapeType="1"/>
                </p:cNvSpPr>
                <p:nvPr/>
              </p:nvSpPr>
              <p:spPr bwMode="auto">
                <a:xfrm flipV="1">
                  <a:off x="2533221" y="4762352"/>
                  <a:ext cx="0" cy="293665"/>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4" name="Line 88"/>
                <p:cNvSpPr>
                  <a:spLocks noChangeShapeType="1"/>
                </p:cNvSpPr>
                <p:nvPr/>
              </p:nvSpPr>
              <p:spPr bwMode="auto">
                <a:xfrm>
                  <a:off x="2540945" y="4762352"/>
                  <a:ext cx="5897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5" name="Line 89"/>
                <p:cNvSpPr>
                  <a:spLocks noChangeShapeType="1"/>
                </p:cNvSpPr>
                <p:nvPr/>
              </p:nvSpPr>
              <p:spPr bwMode="auto">
                <a:xfrm>
                  <a:off x="3140965" y="4762352"/>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6" name="Line 90"/>
                <p:cNvSpPr>
                  <a:spLocks noChangeShapeType="1"/>
                </p:cNvSpPr>
                <p:nvPr/>
              </p:nvSpPr>
              <p:spPr bwMode="auto">
                <a:xfrm>
                  <a:off x="3147015" y="5067059"/>
                  <a:ext cx="597985"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0" name="object 62"/>
              <p:cNvSpPr/>
              <p:nvPr/>
            </p:nvSpPr>
            <p:spPr>
              <a:xfrm>
                <a:off x="5925610" y="4899941"/>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1" name="组合 190"/>
              <p:cNvGrpSpPr/>
              <p:nvPr/>
            </p:nvGrpSpPr>
            <p:grpSpPr>
              <a:xfrm>
                <a:off x="5900959" y="4868401"/>
                <a:ext cx="4244580" cy="248223"/>
                <a:chOff x="1319919" y="4744759"/>
                <a:chExt cx="4244580" cy="332220"/>
              </a:xfrm>
            </p:grpSpPr>
            <p:sp>
              <p:nvSpPr>
                <p:cNvPr id="199" name="Line 87"/>
                <p:cNvSpPr>
                  <a:spLocks noChangeShapeType="1"/>
                </p:cNvSpPr>
                <p:nvPr/>
              </p:nvSpPr>
              <p:spPr bwMode="auto">
                <a:xfrm flipV="1">
                  <a:off x="1319919" y="4753096"/>
                  <a:ext cx="0" cy="314627"/>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0" name="Line 88"/>
                <p:cNvSpPr>
                  <a:spLocks noChangeShapeType="1"/>
                </p:cNvSpPr>
                <p:nvPr/>
              </p:nvSpPr>
              <p:spPr bwMode="auto">
                <a:xfrm>
                  <a:off x="1343340" y="4744759"/>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01" name="Line 89"/>
                <p:cNvSpPr>
                  <a:spLocks noChangeShapeType="1"/>
                </p:cNvSpPr>
                <p:nvPr/>
              </p:nvSpPr>
              <p:spPr bwMode="auto">
                <a:xfrm>
                  <a:off x="1951084" y="476723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02" name="Line 90"/>
                <p:cNvSpPr>
                  <a:spLocks noChangeShapeType="1"/>
                </p:cNvSpPr>
                <p:nvPr/>
              </p:nvSpPr>
              <p:spPr bwMode="auto">
                <a:xfrm>
                  <a:off x="1951084" y="5076979"/>
                  <a:ext cx="1190866"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4" name="Line 89"/>
                <p:cNvSpPr>
                  <a:spLocks noChangeShapeType="1"/>
                </p:cNvSpPr>
                <p:nvPr/>
              </p:nvSpPr>
              <p:spPr bwMode="auto">
                <a:xfrm>
                  <a:off x="3761267" y="4766450"/>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3" name="Line 88"/>
                <p:cNvSpPr>
                  <a:spLocks noChangeShapeType="1"/>
                </p:cNvSpPr>
                <p:nvPr/>
              </p:nvSpPr>
              <p:spPr bwMode="auto">
                <a:xfrm>
                  <a:off x="3151737" y="4744760"/>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4" name="Line 89"/>
                <p:cNvSpPr>
                  <a:spLocks noChangeShapeType="1"/>
                </p:cNvSpPr>
                <p:nvPr/>
              </p:nvSpPr>
              <p:spPr bwMode="auto">
                <a:xfrm>
                  <a:off x="3152379" y="4772271"/>
                  <a:ext cx="0" cy="304708"/>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8" name="Line 90"/>
                <p:cNvSpPr>
                  <a:spLocks noChangeShapeType="1"/>
                </p:cNvSpPr>
                <p:nvPr/>
              </p:nvSpPr>
              <p:spPr bwMode="auto">
                <a:xfrm>
                  <a:off x="3769792" y="5076979"/>
                  <a:ext cx="1794707"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sp>
            <p:nvSpPr>
              <p:cNvPr id="192" name="object 62"/>
              <p:cNvSpPr/>
              <p:nvPr/>
            </p:nvSpPr>
            <p:spPr>
              <a:xfrm>
                <a:off x="10157022" y="4876980"/>
                <a:ext cx="583237"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FF9900"/>
                </a:fgClr>
                <a:bgClr>
                  <a:schemeClr val="bg1"/>
                </a:bgClr>
              </a:pattFill>
              <a:ln>
                <a:noFill/>
              </a:ln>
            </p:spPr>
            <p:txBody>
              <a:bodyPr wrap="square" lIns="0" tIns="0" rIns="0" bIns="0" rtlCol="0"/>
              <a:lstStyle/>
              <a:p>
                <a:endParaRPr sz="1325">
                  <a:solidFill>
                    <a:prstClr val="black"/>
                  </a:solidFill>
                  <a:latin typeface="Calibri" panose="020F0502020204030204"/>
                </a:endParaRPr>
              </a:p>
            </p:txBody>
          </p:sp>
          <p:grpSp>
            <p:nvGrpSpPr>
              <p:cNvPr id="193" name="组合 192"/>
              <p:cNvGrpSpPr/>
              <p:nvPr/>
            </p:nvGrpSpPr>
            <p:grpSpPr>
              <a:xfrm>
                <a:off x="10141408" y="4854859"/>
                <a:ext cx="1822464" cy="241238"/>
                <a:chOff x="3135288" y="4736538"/>
                <a:chExt cx="1822464" cy="322871"/>
              </a:xfrm>
            </p:grpSpPr>
            <p:sp>
              <p:nvSpPr>
                <p:cNvPr id="195" name="Line 87"/>
                <p:cNvSpPr>
                  <a:spLocks noChangeShapeType="1"/>
                </p:cNvSpPr>
                <p:nvPr/>
              </p:nvSpPr>
              <p:spPr bwMode="auto">
                <a:xfrm flipV="1">
                  <a:off x="3135288"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6" name="Line 88"/>
                <p:cNvSpPr>
                  <a:spLocks noChangeShapeType="1"/>
                </p:cNvSpPr>
                <p:nvPr/>
              </p:nvSpPr>
              <p:spPr bwMode="auto">
                <a:xfrm>
                  <a:off x="3135288" y="4736538"/>
                  <a:ext cx="60774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197" name="Line 89"/>
                <p:cNvSpPr>
                  <a:spLocks noChangeShapeType="1"/>
                </p:cNvSpPr>
                <p:nvPr/>
              </p:nvSpPr>
              <p:spPr bwMode="auto">
                <a:xfrm>
                  <a:off x="3743032" y="4736538"/>
                  <a:ext cx="0" cy="304709"/>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198" name="Line 90"/>
                <p:cNvSpPr>
                  <a:spLocks noChangeShapeType="1"/>
                </p:cNvSpPr>
                <p:nvPr/>
              </p:nvSpPr>
              <p:spPr bwMode="auto">
                <a:xfrm>
                  <a:off x="3745618" y="5059409"/>
                  <a:ext cx="1212134" cy="0"/>
                </a:xfrm>
                <a:prstGeom prst="line">
                  <a:avLst/>
                </a:prstGeom>
                <a:noFill/>
                <a:ln w="28575" cap="sq">
                  <a:solidFill>
                    <a:srgbClr val="ED7D31"/>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grpSp>
        </p:grpSp>
      </p:grpSp>
      <p:grpSp>
        <p:nvGrpSpPr>
          <p:cNvPr id="207" name="组合 206"/>
          <p:cNvGrpSpPr/>
          <p:nvPr/>
        </p:nvGrpSpPr>
        <p:grpSpPr>
          <a:xfrm>
            <a:off x="2671938" y="1687078"/>
            <a:ext cx="7965893" cy="355035"/>
            <a:chOff x="2277091" y="1098790"/>
            <a:chExt cx="9689834" cy="426115"/>
          </a:xfrm>
        </p:grpSpPr>
        <p:sp>
          <p:nvSpPr>
            <p:cNvPr id="208" name="Line 70"/>
            <p:cNvSpPr>
              <a:spLocks noChangeShapeType="1"/>
            </p:cNvSpPr>
            <p:nvPr/>
          </p:nvSpPr>
          <p:spPr bwMode="auto">
            <a:xfrm>
              <a:off x="2277091" y="1502443"/>
              <a:ext cx="2409232"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09" name="Text Box 71"/>
            <p:cNvSpPr txBox="1">
              <a:spLocks noChangeArrowheads="1"/>
            </p:cNvSpPr>
            <p:nvPr/>
          </p:nvSpPr>
          <p:spPr bwMode="auto">
            <a:xfrm>
              <a:off x="2807568"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机器周期</a:t>
              </a:r>
              <a:endParaRPr lang="zh-CN" altLang="el-GR" sz="1705" dirty="0">
                <a:solidFill>
                  <a:srgbClr val="00B050"/>
                </a:solidFill>
              </a:endParaRPr>
            </a:p>
          </p:txBody>
        </p:sp>
        <p:sp>
          <p:nvSpPr>
            <p:cNvPr id="210" name="Line 124"/>
            <p:cNvSpPr>
              <a:spLocks noChangeShapeType="1"/>
            </p:cNvSpPr>
            <p:nvPr/>
          </p:nvSpPr>
          <p:spPr bwMode="auto">
            <a:xfrm>
              <a:off x="4708894" y="1502443"/>
              <a:ext cx="121746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1" name="Text Box 71"/>
            <p:cNvSpPr txBox="1">
              <a:spLocks noChangeArrowheads="1"/>
            </p:cNvSpPr>
            <p:nvPr/>
          </p:nvSpPr>
          <p:spPr bwMode="auto">
            <a:xfrm>
              <a:off x="4596033" y="1098791"/>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7030A0"/>
                  </a:solidFill>
                </a:rPr>
                <a:t>机器周期</a:t>
              </a:r>
              <a:endParaRPr lang="zh-CN" altLang="el-GR" sz="1705" dirty="0">
                <a:solidFill>
                  <a:srgbClr val="7030A0"/>
                </a:solidFill>
              </a:endParaRPr>
            </a:p>
          </p:txBody>
        </p:sp>
        <p:sp>
          <p:nvSpPr>
            <p:cNvPr id="213" name="Line 124"/>
            <p:cNvSpPr>
              <a:spLocks noChangeShapeType="1"/>
            </p:cNvSpPr>
            <p:nvPr/>
          </p:nvSpPr>
          <p:spPr bwMode="auto">
            <a:xfrm>
              <a:off x="5921494" y="1494718"/>
              <a:ext cx="1823333"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14" name="Text Box 71"/>
            <p:cNvSpPr txBox="1">
              <a:spLocks noChangeArrowheads="1"/>
            </p:cNvSpPr>
            <p:nvPr/>
          </p:nvSpPr>
          <p:spPr bwMode="auto">
            <a:xfrm>
              <a:off x="8307223"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rgbClr val="00B050"/>
                  </a:solidFill>
                </a:rPr>
                <a:t>机器周期</a:t>
              </a:r>
              <a:endParaRPr lang="zh-CN" altLang="el-GR" sz="1705" dirty="0">
                <a:solidFill>
                  <a:srgbClr val="00B050"/>
                </a:solidFill>
              </a:endParaRPr>
            </a:p>
          </p:txBody>
        </p:sp>
        <p:sp>
          <p:nvSpPr>
            <p:cNvPr id="215" name="Line 124"/>
            <p:cNvSpPr>
              <a:spLocks noChangeShapeType="1"/>
            </p:cNvSpPr>
            <p:nvPr/>
          </p:nvSpPr>
          <p:spPr bwMode="auto">
            <a:xfrm>
              <a:off x="7753947" y="1495557"/>
              <a:ext cx="2325197"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6" name="Text Box 71"/>
            <p:cNvSpPr txBox="1">
              <a:spLocks noChangeArrowheads="1"/>
            </p:cNvSpPr>
            <p:nvPr/>
          </p:nvSpPr>
          <p:spPr bwMode="auto">
            <a:xfrm>
              <a:off x="6118028" y="1098792"/>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t>机器周期</a:t>
              </a:r>
              <a:endParaRPr lang="zh-CN" altLang="el-GR" sz="1705" dirty="0"/>
            </a:p>
          </p:txBody>
        </p:sp>
        <p:sp>
          <p:nvSpPr>
            <p:cNvPr id="255" name="Line 124"/>
            <p:cNvSpPr>
              <a:spLocks noChangeShapeType="1"/>
            </p:cNvSpPr>
            <p:nvPr/>
          </p:nvSpPr>
          <p:spPr bwMode="auto">
            <a:xfrm>
              <a:off x="10173497" y="1494717"/>
              <a:ext cx="1793428" cy="0"/>
            </a:xfrm>
            <a:prstGeom prst="line">
              <a:avLst/>
            </a:prstGeom>
            <a:noFill/>
            <a:ln w="12700">
              <a:solidFill>
                <a:srgbClr val="00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90" name="Text Box 71"/>
            <p:cNvSpPr txBox="1">
              <a:spLocks noChangeArrowheads="1"/>
            </p:cNvSpPr>
            <p:nvPr/>
          </p:nvSpPr>
          <p:spPr bwMode="auto">
            <a:xfrm>
              <a:off x="10333697" y="1098790"/>
              <a:ext cx="1443182"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dirty="0">
                  <a:solidFill>
                    <a:schemeClr val="accent5"/>
                  </a:solidFill>
                </a:rPr>
                <a:t>机器周期</a:t>
              </a:r>
              <a:endParaRPr lang="zh-CN" altLang="el-GR" sz="1705" dirty="0">
                <a:solidFill>
                  <a:schemeClr val="accent5"/>
                </a:solidFill>
              </a:endParaRPr>
            </a:p>
          </p:txBody>
        </p:sp>
      </p:grpSp>
      <p:grpSp>
        <p:nvGrpSpPr>
          <p:cNvPr id="3" name="组合 2"/>
          <p:cNvGrpSpPr/>
          <p:nvPr/>
        </p:nvGrpSpPr>
        <p:grpSpPr>
          <a:xfrm>
            <a:off x="1362861" y="3202152"/>
            <a:ext cx="9278367" cy="510664"/>
            <a:chOff x="1362861" y="3202152"/>
            <a:chExt cx="9278367" cy="510664"/>
          </a:xfrm>
        </p:grpSpPr>
        <p:grpSp>
          <p:nvGrpSpPr>
            <p:cNvPr id="234" name="组合 233"/>
            <p:cNvGrpSpPr/>
            <p:nvPr/>
          </p:nvGrpSpPr>
          <p:grpSpPr>
            <a:xfrm>
              <a:off x="1362861" y="3202152"/>
              <a:ext cx="9278367" cy="365138"/>
              <a:chOff x="685137" y="3182158"/>
              <a:chExt cx="11286346" cy="438240"/>
            </a:xfrm>
          </p:grpSpPr>
          <p:sp>
            <p:nvSpPr>
              <p:cNvPr id="241" name="Text Box 84"/>
              <p:cNvSpPr txBox="1">
                <a:spLocks noChangeArrowheads="1"/>
              </p:cNvSpPr>
              <p:nvPr/>
            </p:nvSpPr>
            <p:spPr bwMode="auto">
              <a:xfrm>
                <a:off x="685137" y="3194285"/>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a:solidFill>
                      <a:srgbClr val="7030A0"/>
                    </a:solidFill>
                  </a:rPr>
                  <a:t>计算</a:t>
                </a:r>
                <a:endParaRPr lang="zh-CN" altLang="el-GR" sz="1705" b="1" dirty="0">
                  <a:solidFill>
                    <a:srgbClr val="7030A0"/>
                  </a:solidFill>
                </a:endParaRPr>
              </a:p>
            </p:txBody>
          </p:sp>
          <p:sp>
            <p:nvSpPr>
              <p:cNvPr id="242" name="Line 85"/>
              <p:cNvSpPr>
                <a:spLocks noChangeShapeType="1"/>
              </p:cNvSpPr>
              <p:nvPr/>
            </p:nvSpPr>
            <p:spPr bwMode="auto">
              <a:xfrm>
                <a:off x="1659891" y="3411837"/>
                <a:ext cx="3025579"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sp>
            <p:nvSpPr>
              <p:cNvPr id="243" name="object 62"/>
              <p:cNvSpPr/>
              <p:nvPr/>
            </p:nvSpPr>
            <p:spPr>
              <a:xfrm>
                <a:off x="4698831" y="3193590"/>
                <a:ext cx="1197940" cy="214893"/>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7030A0"/>
                </a:fgClr>
                <a:bgClr>
                  <a:schemeClr val="bg1"/>
                </a:bgClr>
              </a:pattFill>
              <a:ln>
                <a:solidFill>
                  <a:srgbClr val="7030A0"/>
                </a:solidFill>
              </a:ln>
            </p:spPr>
            <p:txBody>
              <a:bodyPr wrap="square" lIns="0" tIns="0" rIns="0" bIns="0" rtlCol="0"/>
              <a:lstStyle/>
              <a:p>
                <a:endParaRPr sz="1325">
                  <a:solidFill>
                    <a:srgbClr val="C00000"/>
                  </a:solidFill>
                  <a:latin typeface="Calibri" panose="020F0502020204030204"/>
                </a:endParaRPr>
              </a:p>
            </p:txBody>
          </p:sp>
          <p:sp>
            <p:nvSpPr>
              <p:cNvPr id="244" name="Line 87"/>
              <p:cNvSpPr>
                <a:spLocks noChangeShapeType="1"/>
              </p:cNvSpPr>
              <p:nvPr/>
            </p:nvSpPr>
            <p:spPr bwMode="auto">
              <a:xfrm flipV="1">
                <a:off x="4691086" y="318416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5" name="Line 88"/>
              <p:cNvSpPr>
                <a:spLocks noChangeShapeType="1"/>
              </p:cNvSpPr>
              <p:nvPr/>
            </p:nvSpPr>
            <p:spPr bwMode="auto">
              <a:xfrm>
                <a:off x="4691086" y="3184168"/>
                <a:ext cx="1205685"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C00000"/>
                  </a:solidFill>
                </a:endParaRPr>
              </a:p>
            </p:txBody>
          </p:sp>
          <p:sp>
            <p:nvSpPr>
              <p:cNvPr id="246" name="Line 89"/>
              <p:cNvSpPr>
                <a:spLocks noChangeShapeType="1"/>
              </p:cNvSpPr>
              <p:nvPr/>
            </p:nvSpPr>
            <p:spPr bwMode="auto">
              <a:xfrm>
                <a:off x="5912687" y="3182158"/>
                <a:ext cx="0" cy="227669"/>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C00000"/>
                  </a:solidFill>
                </a:endParaRPr>
              </a:p>
            </p:txBody>
          </p:sp>
          <p:sp>
            <p:nvSpPr>
              <p:cNvPr id="247" name="Line 90"/>
              <p:cNvSpPr>
                <a:spLocks noChangeShapeType="1"/>
              </p:cNvSpPr>
              <p:nvPr/>
            </p:nvSpPr>
            <p:spPr bwMode="auto">
              <a:xfrm>
                <a:off x="5941281" y="3411837"/>
                <a:ext cx="6030202" cy="0"/>
              </a:xfrm>
              <a:prstGeom prst="line">
                <a:avLst/>
              </a:prstGeom>
              <a:noFill/>
              <a:ln w="28575" cap="sq">
                <a:solidFill>
                  <a:srgbClr val="7030A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C00000"/>
                  </a:solidFill>
                </a:endParaRPr>
              </a:p>
            </p:txBody>
          </p:sp>
        </p:grpSp>
        <p:sp>
          <p:nvSpPr>
            <p:cNvPr id="249" name="Text Box 127"/>
            <p:cNvSpPr txBox="1">
              <a:spLocks noChangeArrowheads="1"/>
            </p:cNvSpPr>
            <p:nvPr/>
          </p:nvSpPr>
          <p:spPr bwMode="auto">
            <a:xfrm>
              <a:off x="4492592" y="3357782"/>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a:solidFill>
                    <a:srgbClr val="7030A0"/>
                  </a:solidFill>
                  <a:latin typeface="微软雅黑" panose="020B0503020204020204" pitchFamily="34" charset="-122"/>
                  <a:ea typeface="微软雅黑" panose="020B0503020204020204" pitchFamily="34" charset="-122"/>
                </a:rPr>
                <a:t>M</a:t>
              </a:r>
              <a:r>
                <a:rPr lang="en-US" altLang="zh-CN" sz="1705" b="1" kern="0" baseline="-25000">
                  <a:solidFill>
                    <a:srgbClr val="7030A0"/>
                  </a:solidFill>
                  <a:latin typeface="微软雅黑" panose="020B0503020204020204" pitchFamily="34" charset="-122"/>
                  <a:ea typeface="微软雅黑" panose="020B0503020204020204" pitchFamily="34" charset="-122"/>
                </a:rPr>
                <a:t>cal</a:t>
              </a:r>
              <a:endParaRPr lang="zh-CN" altLang="el-GR" sz="1705" b="1" kern="0" baseline="-25000" dirty="0">
                <a:solidFill>
                  <a:srgbClr val="7030A0"/>
                </a:solidFill>
                <a:latin typeface="微软雅黑" panose="020B0503020204020204" pitchFamily="34" charset="-122"/>
                <a:ea typeface="微软雅黑" panose="020B0503020204020204" pitchFamily="34" charset="-122"/>
              </a:endParaRPr>
            </a:p>
          </p:txBody>
        </p:sp>
      </p:grpSp>
      <p:grpSp>
        <p:nvGrpSpPr>
          <p:cNvPr id="251" name="组合 250"/>
          <p:cNvGrpSpPr/>
          <p:nvPr/>
        </p:nvGrpSpPr>
        <p:grpSpPr>
          <a:xfrm>
            <a:off x="2685481" y="1319342"/>
            <a:ext cx="4472881" cy="355034"/>
            <a:chOff x="-153397" y="1048310"/>
            <a:chExt cx="12561295" cy="374450"/>
          </a:xfrm>
        </p:grpSpPr>
        <p:sp>
          <p:nvSpPr>
            <p:cNvPr id="252" name="Line 124"/>
            <p:cNvSpPr>
              <a:spLocks noChangeShapeType="1"/>
            </p:cNvSpPr>
            <p:nvPr/>
          </p:nvSpPr>
          <p:spPr bwMode="auto">
            <a:xfrm>
              <a:off x="-153397" y="1232316"/>
              <a:ext cx="4641776" cy="0"/>
            </a:xfrm>
            <a:prstGeom prst="line">
              <a:avLst/>
            </a:prstGeom>
            <a:noFill/>
            <a:ln w="12700">
              <a:solidFill>
                <a:srgbClr val="7030A0"/>
              </a:solidFill>
              <a:round/>
              <a:headEnd type="triangle" w="med" len="med"/>
              <a:tailEnd type="non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3" name="Line 124"/>
            <p:cNvSpPr>
              <a:spLocks noChangeShapeType="1"/>
            </p:cNvSpPr>
            <p:nvPr/>
          </p:nvSpPr>
          <p:spPr bwMode="auto">
            <a:xfrm>
              <a:off x="7528961" y="1232316"/>
              <a:ext cx="4878937" cy="0"/>
            </a:xfrm>
            <a:prstGeom prst="line">
              <a:avLst/>
            </a:prstGeom>
            <a:noFill/>
            <a:ln w="12700">
              <a:solidFill>
                <a:srgbClr val="7030A0"/>
              </a:solidFill>
              <a:round/>
              <a:headEnd type="none" w="med" len="med"/>
              <a:tailEnd type="triangle" w="med" len="med"/>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4" name="Text Box 71"/>
            <p:cNvSpPr txBox="1">
              <a:spLocks noChangeArrowheads="1"/>
            </p:cNvSpPr>
            <p:nvPr/>
          </p:nvSpPr>
          <p:spPr bwMode="auto">
            <a:xfrm>
              <a:off x="4556192" y="1048310"/>
              <a:ext cx="3034416" cy="374450"/>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110" kern="0">
                  <a:solidFill>
                    <a:schemeClr val="accent5"/>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chemeClr val="tx1"/>
                  </a:solidFill>
                </a:rPr>
                <a:t>指令周期</a:t>
              </a:r>
              <a:endParaRPr lang="zh-CN" altLang="el-GR" sz="1705" b="1" dirty="0">
                <a:solidFill>
                  <a:schemeClr val="tx1"/>
                </a:solidFill>
              </a:endParaRPr>
            </a:p>
          </p:txBody>
        </p:sp>
      </p:grpSp>
      <p:grpSp>
        <p:nvGrpSpPr>
          <p:cNvPr id="23" name="组合 22"/>
          <p:cNvGrpSpPr/>
          <p:nvPr/>
        </p:nvGrpSpPr>
        <p:grpSpPr>
          <a:xfrm>
            <a:off x="1351436" y="3641009"/>
            <a:ext cx="9341073" cy="539668"/>
            <a:chOff x="1351436" y="3641009"/>
            <a:chExt cx="9341073" cy="539668"/>
          </a:xfrm>
        </p:grpSpPr>
        <p:grpSp>
          <p:nvGrpSpPr>
            <p:cNvPr id="258" name="组合 257"/>
            <p:cNvGrpSpPr/>
            <p:nvPr/>
          </p:nvGrpSpPr>
          <p:grpSpPr>
            <a:xfrm>
              <a:off x="1351436" y="3641009"/>
              <a:ext cx="9311719" cy="358831"/>
              <a:chOff x="-1752991" y="3175023"/>
              <a:chExt cx="11326916" cy="430670"/>
            </a:xfrm>
          </p:grpSpPr>
          <p:sp>
            <p:nvSpPr>
              <p:cNvPr id="265" name="Text Box 84"/>
              <p:cNvSpPr txBox="1">
                <a:spLocks noChangeArrowheads="1"/>
              </p:cNvSpPr>
              <p:nvPr/>
            </p:nvSpPr>
            <p:spPr bwMode="auto">
              <a:xfrm>
                <a:off x="-1752991" y="3179580"/>
                <a:ext cx="1140146"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66FF"/>
                    </a:solidFill>
                  </a:rPr>
                  <a:t>执行</a:t>
                </a:r>
                <a:endParaRPr lang="zh-CN" altLang="el-GR" sz="1705" b="1" dirty="0">
                  <a:solidFill>
                    <a:srgbClr val="0066FF"/>
                  </a:solidFill>
                </a:endParaRPr>
              </a:p>
            </p:txBody>
          </p:sp>
          <p:sp>
            <p:nvSpPr>
              <p:cNvPr id="266" name="Line 85"/>
              <p:cNvSpPr>
                <a:spLocks noChangeShapeType="1"/>
              </p:cNvSpPr>
              <p:nvPr/>
            </p:nvSpPr>
            <p:spPr bwMode="auto">
              <a:xfrm>
                <a:off x="-765011" y="3411837"/>
                <a:ext cx="4265055"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67" name="object 62"/>
              <p:cNvSpPr/>
              <p:nvPr/>
            </p:nvSpPr>
            <p:spPr>
              <a:xfrm>
                <a:off x="3480806" y="3178260"/>
                <a:ext cx="1847475"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sp>
            <p:nvSpPr>
              <p:cNvPr id="268" name="Line 87"/>
              <p:cNvSpPr>
                <a:spLocks noChangeShapeType="1"/>
              </p:cNvSpPr>
              <p:nvPr/>
            </p:nvSpPr>
            <p:spPr bwMode="auto">
              <a:xfrm flipV="1">
                <a:off x="3486105" y="3184168"/>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9" name="Line 88"/>
              <p:cNvSpPr>
                <a:spLocks noChangeShapeType="1"/>
              </p:cNvSpPr>
              <p:nvPr/>
            </p:nvSpPr>
            <p:spPr bwMode="auto">
              <a:xfrm>
                <a:off x="3497691" y="3184168"/>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70" name="Line 89"/>
              <p:cNvSpPr>
                <a:spLocks noChangeShapeType="1"/>
              </p:cNvSpPr>
              <p:nvPr/>
            </p:nvSpPr>
            <p:spPr bwMode="auto">
              <a:xfrm>
                <a:off x="5330143" y="3184169"/>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71" name="Line 90"/>
              <p:cNvSpPr>
                <a:spLocks noChangeShapeType="1"/>
              </p:cNvSpPr>
              <p:nvPr/>
            </p:nvSpPr>
            <p:spPr bwMode="auto">
              <a:xfrm>
                <a:off x="5337702" y="3418392"/>
                <a:ext cx="2392706"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ysClr val="windowText" lastClr="000000"/>
                  </a:solidFill>
                </a:endParaRPr>
              </a:p>
            </p:txBody>
          </p:sp>
          <p:sp>
            <p:nvSpPr>
              <p:cNvPr id="259" name="Line 88"/>
              <p:cNvSpPr>
                <a:spLocks noChangeShapeType="1"/>
              </p:cNvSpPr>
              <p:nvPr/>
            </p:nvSpPr>
            <p:spPr bwMode="auto">
              <a:xfrm>
                <a:off x="7744971" y="3178260"/>
                <a:ext cx="1817970" cy="0"/>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ysClr val="windowText" lastClr="000000"/>
                  </a:solidFill>
                </a:endParaRPr>
              </a:p>
            </p:txBody>
          </p:sp>
          <p:sp>
            <p:nvSpPr>
              <p:cNvPr id="260" name="Line 89"/>
              <p:cNvSpPr>
                <a:spLocks noChangeShapeType="1"/>
              </p:cNvSpPr>
              <p:nvPr/>
            </p:nvSpPr>
            <p:spPr bwMode="auto">
              <a:xfrm>
                <a:off x="7738212" y="3175023"/>
                <a:ext cx="0" cy="227669"/>
              </a:xfrm>
              <a:prstGeom prst="line">
                <a:avLst/>
              </a:prstGeom>
              <a:noFill/>
              <a:ln w="28575" cap="sq">
                <a:solidFill>
                  <a:srgbClr val="0066FF"/>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ysClr val="windowText" lastClr="000000"/>
                  </a:solidFill>
                </a:endParaRPr>
              </a:p>
            </p:txBody>
          </p:sp>
          <p:sp>
            <p:nvSpPr>
              <p:cNvPr id="261" name="object 62"/>
              <p:cNvSpPr/>
              <p:nvPr/>
            </p:nvSpPr>
            <p:spPr>
              <a:xfrm>
                <a:off x="7745807" y="3188653"/>
                <a:ext cx="1828118" cy="23511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66FF"/>
                </a:fgClr>
                <a:bgClr>
                  <a:schemeClr val="bg1"/>
                </a:bgClr>
              </a:pattFill>
              <a:ln>
                <a:solidFill>
                  <a:srgbClr val="0066FF"/>
                </a:solidFill>
              </a:ln>
            </p:spPr>
            <p:txBody>
              <a:bodyPr wrap="square" lIns="0" tIns="0" rIns="0" bIns="0" rtlCol="0"/>
              <a:lstStyle/>
              <a:p>
                <a:endParaRPr sz="1325">
                  <a:solidFill>
                    <a:prstClr val="black"/>
                  </a:solidFill>
                  <a:latin typeface="Calibri" panose="020F0502020204030204"/>
                </a:endParaRPr>
              </a:p>
            </p:txBody>
          </p:sp>
        </p:grpSp>
        <p:sp>
          <p:nvSpPr>
            <p:cNvPr id="272" name="Text Box 127"/>
            <p:cNvSpPr txBox="1">
              <a:spLocks noChangeArrowheads="1"/>
            </p:cNvSpPr>
            <p:nvPr/>
          </p:nvSpPr>
          <p:spPr bwMode="auto">
            <a:xfrm>
              <a:off x="5661148" y="3813227"/>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sp>
          <p:nvSpPr>
            <p:cNvPr id="291" name="Text Box 127"/>
            <p:cNvSpPr txBox="1">
              <a:spLocks noChangeArrowheads="1"/>
            </p:cNvSpPr>
            <p:nvPr/>
          </p:nvSpPr>
          <p:spPr bwMode="auto">
            <a:xfrm>
              <a:off x="9131717" y="3825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66FF"/>
                  </a:solidFill>
                  <a:latin typeface="微软雅黑" panose="020B0503020204020204" pitchFamily="34" charset="-122"/>
                  <a:ea typeface="微软雅黑" panose="020B0503020204020204" pitchFamily="34" charset="-122"/>
                </a:rPr>
                <a:t>M</a:t>
              </a:r>
              <a:r>
                <a:rPr lang="en-US" altLang="zh-CN" sz="1705" b="1" kern="0" baseline="-25000" dirty="0">
                  <a:solidFill>
                    <a:srgbClr val="0066FF"/>
                  </a:solidFill>
                  <a:latin typeface="微软雅黑" panose="020B0503020204020204" pitchFamily="34" charset="-122"/>
                  <a:ea typeface="微软雅黑" panose="020B0503020204020204" pitchFamily="34" charset="-122"/>
                </a:rPr>
                <a:t>EX</a:t>
              </a:r>
              <a:endParaRPr lang="zh-CN" altLang="el-GR" sz="1705" b="1" kern="0" baseline="-25000" dirty="0">
                <a:solidFill>
                  <a:srgbClr val="0066FF"/>
                </a:solidFill>
                <a:latin typeface="微软雅黑" panose="020B0503020204020204" pitchFamily="34" charset="-122"/>
                <a:ea typeface="微软雅黑" panose="020B0503020204020204" pitchFamily="34" charset="-122"/>
              </a:endParaRPr>
            </a:p>
          </p:txBody>
        </p:sp>
      </p:grpSp>
      <p:sp>
        <p:nvSpPr>
          <p:cNvPr id="262" name="Text Box 127"/>
          <p:cNvSpPr txBox="1">
            <a:spLocks noChangeArrowheads="1"/>
          </p:cNvSpPr>
          <p:nvPr/>
        </p:nvSpPr>
        <p:spPr bwMode="auto">
          <a:xfrm>
            <a:off x="1072330" y="5763707"/>
            <a:ext cx="10184052" cy="471668"/>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defPPr>
              <a:defRPr lang="zh-CN"/>
            </a:defPPr>
            <a:lvl1pPr algn="ctr" defTabSz="964565" eaLnBrk="1" fontAlgn="auto" hangingPunct="1">
              <a:spcBef>
                <a:spcPct val="50000"/>
              </a:spcBef>
              <a:spcAft>
                <a:spcPts val="0"/>
              </a:spcAft>
              <a:defRPr sz="2600" kern="0">
                <a:solidFill>
                  <a:srgbClr val="7030A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en-US" altLang="zh-CN" sz="2465" b="1" dirty="0">
                <a:solidFill>
                  <a:schemeClr val="tx1"/>
                </a:solidFill>
              </a:rPr>
              <a:t> </a:t>
            </a:r>
            <a:r>
              <a:rPr lang="zh-CN" altLang="en-US" sz="2465" b="1" dirty="0">
                <a:solidFill>
                  <a:schemeClr val="tx1"/>
                </a:solidFill>
              </a:rPr>
              <a:t>机器周期数可变、节拍数可变，无周期浪费，更加灵活</a:t>
            </a:r>
            <a:endParaRPr lang="en-US" altLang="zh-CN" sz="2465" b="1" dirty="0">
              <a:solidFill>
                <a:srgbClr val="FF6600"/>
              </a:solidFill>
            </a:endParaRPr>
          </a:p>
        </p:txBody>
      </p:sp>
      <p:grpSp>
        <p:nvGrpSpPr>
          <p:cNvPr id="10" name="组合 9"/>
          <p:cNvGrpSpPr/>
          <p:nvPr/>
        </p:nvGrpSpPr>
        <p:grpSpPr>
          <a:xfrm>
            <a:off x="1351436" y="2660879"/>
            <a:ext cx="9296570" cy="640798"/>
            <a:chOff x="1351436" y="2660879"/>
            <a:chExt cx="9296570" cy="640798"/>
          </a:xfrm>
        </p:grpSpPr>
        <p:sp>
          <p:nvSpPr>
            <p:cNvPr id="292" name="Text Box 127"/>
            <p:cNvSpPr txBox="1">
              <a:spLocks noChangeArrowheads="1"/>
            </p:cNvSpPr>
            <p:nvPr/>
          </p:nvSpPr>
          <p:spPr bwMode="auto">
            <a:xfrm>
              <a:off x="7438492" y="2946643"/>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351436" y="2660879"/>
              <a:ext cx="9296570" cy="626974"/>
              <a:chOff x="1351436" y="2660879"/>
              <a:chExt cx="9296570" cy="626974"/>
            </a:xfrm>
          </p:grpSpPr>
          <p:grpSp>
            <p:nvGrpSpPr>
              <p:cNvPr id="216" name="组合 215"/>
              <p:cNvGrpSpPr/>
              <p:nvPr/>
            </p:nvGrpSpPr>
            <p:grpSpPr>
              <a:xfrm>
                <a:off x="1351436" y="2755175"/>
                <a:ext cx="9296570" cy="355033"/>
                <a:chOff x="485510" y="2562671"/>
                <a:chExt cx="9804977" cy="374450"/>
              </a:xfrm>
            </p:grpSpPr>
            <p:grpSp>
              <p:nvGrpSpPr>
                <p:cNvPr id="217" name="组合 216"/>
                <p:cNvGrpSpPr/>
                <p:nvPr/>
              </p:nvGrpSpPr>
              <p:grpSpPr>
                <a:xfrm>
                  <a:off x="6619483" y="2594811"/>
                  <a:ext cx="2088865" cy="203486"/>
                  <a:chOff x="7753294" y="3692853"/>
                  <a:chExt cx="2409175" cy="231561"/>
                </a:xfrm>
              </p:grpSpPr>
              <p:sp>
                <p:nvSpPr>
                  <p:cNvPr id="229" name="object 62"/>
                  <p:cNvSpPr/>
                  <p:nvPr/>
                </p:nvSpPr>
                <p:spPr>
                  <a:xfrm>
                    <a:off x="7764883" y="3704563"/>
                    <a:ext cx="2388919" cy="219851"/>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31" name="Line 88"/>
                  <p:cNvSpPr>
                    <a:spLocks noChangeShapeType="1"/>
                  </p:cNvSpPr>
                  <p:nvPr/>
                </p:nvSpPr>
                <p:spPr bwMode="auto">
                  <a:xfrm flipV="1">
                    <a:off x="7753294" y="3692853"/>
                    <a:ext cx="2409175"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32" name="Line 89"/>
                  <p:cNvSpPr>
                    <a:spLocks noChangeShapeType="1"/>
                  </p:cNvSpPr>
                  <p:nvPr/>
                </p:nvSpPr>
                <p:spPr bwMode="auto">
                  <a:xfrm>
                    <a:off x="7753945" y="3704564"/>
                    <a:ext cx="0" cy="2065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grpSp>
            <p:grpSp>
              <p:nvGrpSpPr>
                <p:cNvPr id="218" name="组合 217"/>
                <p:cNvGrpSpPr/>
                <p:nvPr/>
              </p:nvGrpSpPr>
              <p:grpSpPr>
                <a:xfrm>
                  <a:off x="485510" y="2562671"/>
                  <a:ext cx="9804977" cy="374450"/>
                  <a:chOff x="685137" y="2657124"/>
                  <a:chExt cx="11308489" cy="426113"/>
                </a:xfrm>
              </p:grpSpPr>
              <p:sp>
                <p:nvSpPr>
                  <p:cNvPr id="220" name="Text Box 78"/>
                  <p:cNvSpPr txBox="1">
                    <a:spLocks noChangeArrowheads="1"/>
                  </p:cNvSpPr>
                  <p:nvPr/>
                </p:nvSpPr>
                <p:spPr bwMode="auto">
                  <a:xfrm>
                    <a:off x="685137" y="2657124"/>
                    <a:ext cx="1140148" cy="42611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solidFill>
                          <a:srgbClr val="C00000"/>
                        </a:solidFill>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b="1" dirty="0">
                        <a:solidFill>
                          <a:srgbClr val="00B050"/>
                        </a:solidFill>
                      </a:rPr>
                      <a:t>取指</a:t>
                    </a:r>
                    <a:endParaRPr lang="zh-CN" altLang="el-GR" sz="1705" b="1" dirty="0">
                      <a:solidFill>
                        <a:srgbClr val="00B050"/>
                      </a:solidFill>
                    </a:endParaRPr>
                  </a:p>
                </p:txBody>
              </p:sp>
              <p:sp>
                <p:nvSpPr>
                  <p:cNvPr id="221" name="Line 85"/>
                  <p:cNvSpPr>
                    <a:spLocks noChangeShapeType="1"/>
                  </p:cNvSpPr>
                  <p:nvPr/>
                </p:nvSpPr>
                <p:spPr bwMode="auto">
                  <a:xfrm>
                    <a:off x="1659892" y="2914025"/>
                    <a:ext cx="609420"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2" name="object 62"/>
                  <p:cNvSpPr/>
                  <p:nvPr/>
                </p:nvSpPr>
                <p:spPr>
                  <a:xfrm>
                    <a:off x="2285485" y="2698792"/>
                    <a:ext cx="2422554" cy="230557"/>
                  </a:xfrm>
                  <a:custGeom>
                    <a:avLst/>
                    <a:gdLst/>
                    <a:ahLst/>
                    <a:cxnLst/>
                    <a:rect l="l" t="t" r="r" b="b"/>
                    <a:pathLst>
                      <a:path w="1501139" h="315594">
                        <a:moveTo>
                          <a:pt x="0" y="0"/>
                        </a:moveTo>
                        <a:lnTo>
                          <a:pt x="0" y="315468"/>
                        </a:lnTo>
                        <a:lnTo>
                          <a:pt x="1501139" y="315468"/>
                        </a:lnTo>
                        <a:lnTo>
                          <a:pt x="1501139" y="0"/>
                        </a:lnTo>
                        <a:lnTo>
                          <a:pt x="0" y="0"/>
                        </a:lnTo>
                        <a:close/>
                      </a:path>
                    </a:pathLst>
                  </a:custGeom>
                  <a:pattFill prst="ltUpDiag">
                    <a:fgClr>
                      <a:srgbClr val="00B050"/>
                    </a:fgClr>
                    <a:bgClr>
                      <a:schemeClr val="bg1"/>
                    </a:bgClr>
                  </a:pattFill>
                  <a:ln>
                    <a:solidFill>
                      <a:srgbClr val="00B050"/>
                    </a:solidFill>
                  </a:ln>
                </p:spPr>
                <p:txBody>
                  <a:bodyPr wrap="square" lIns="0" tIns="0" rIns="0" bIns="0" rtlCol="0"/>
                  <a:lstStyle/>
                  <a:p>
                    <a:endParaRPr sz="1325">
                      <a:solidFill>
                        <a:srgbClr val="00B050"/>
                      </a:solidFill>
                      <a:latin typeface="Calibri" panose="020F0502020204030204"/>
                    </a:endParaRPr>
                  </a:p>
                </p:txBody>
              </p:sp>
              <p:sp>
                <p:nvSpPr>
                  <p:cNvPr id="223" name="Line 87"/>
                  <p:cNvSpPr>
                    <a:spLocks noChangeShapeType="1"/>
                  </p:cNvSpPr>
                  <p:nvPr/>
                </p:nvSpPr>
                <p:spPr bwMode="auto">
                  <a:xfrm flipV="1">
                    <a:off x="2289766" y="2686355"/>
                    <a:ext cx="0" cy="227669"/>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4" name="Line 88"/>
                  <p:cNvSpPr>
                    <a:spLocks noChangeShapeType="1"/>
                  </p:cNvSpPr>
                  <p:nvPr/>
                </p:nvSpPr>
                <p:spPr bwMode="auto">
                  <a:xfrm>
                    <a:off x="2295628" y="2686358"/>
                    <a:ext cx="238984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25" name="Line 89"/>
                  <p:cNvSpPr>
                    <a:spLocks noChangeShapeType="1"/>
                  </p:cNvSpPr>
                  <p:nvPr/>
                </p:nvSpPr>
                <p:spPr bwMode="auto">
                  <a:xfrm>
                    <a:off x="4720130" y="2686355"/>
                    <a:ext cx="0" cy="227668"/>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ln>
                        <a:solidFill>
                          <a:sysClr val="windowText" lastClr="000000"/>
                        </a:solidFill>
                      </a:ln>
                      <a:solidFill>
                        <a:srgbClr val="00B050"/>
                      </a:solidFill>
                    </a:endParaRPr>
                  </a:p>
                </p:txBody>
              </p:sp>
              <p:sp>
                <p:nvSpPr>
                  <p:cNvPr id="226" name="Line 90"/>
                  <p:cNvSpPr>
                    <a:spLocks noChangeShapeType="1"/>
                  </p:cNvSpPr>
                  <p:nvPr/>
                </p:nvSpPr>
                <p:spPr bwMode="auto">
                  <a:xfrm>
                    <a:off x="4723216" y="2914023"/>
                    <a:ext cx="3043192"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sp>
                <p:nvSpPr>
                  <p:cNvPr id="227" name="Line 87"/>
                  <p:cNvSpPr>
                    <a:spLocks noChangeShapeType="1"/>
                  </p:cNvSpPr>
                  <p:nvPr/>
                </p:nvSpPr>
                <p:spPr bwMode="auto">
                  <a:xfrm flipV="1">
                    <a:off x="10170397" y="2698790"/>
                    <a:ext cx="0" cy="203885"/>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endParaRPr lang="zh-CN" altLang="en-US" sz="1515" kern="0">
                      <a:solidFill>
                        <a:srgbClr val="00B050"/>
                      </a:solidFill>
                    </a:endParaRPr>
                  </a:p>
                </p:txBody>
              </p:sp>
              <p:sp>
                <p:nvSpPr>
                  <p:cNvPr id="257" name="Line 90"/>
                  <p:cNvSpPr>
                    <a:spLocks noChangeShapeType="1"/>
                  </p:cNvSpPr>
                  <p:nvPr/>
                </p:nvSpPr>
                <p:spPr bwMode="auto">
                  <a:xfrm>
                    <a:off x="10193570" y="2906490"/>
                    <a:ext cx="1800056" cy="0"/>
                  </a:xfrm>
                  <a:prstGeom prst="line">
                    <a:avLst/>
                  </a:prstGeom>
                  <a:noFill/>
                  <a:ln w="28575" cap="sq">
                    <a:solidFill>
                      <a:srgbClr val="00B050"/>
                    </a:solidFill>
                    <a:miter lim="800000"/>
                  </a:ln>
                  <a:extLst>
                    <a:ext uri="{909E8E84-426E-40DD-AFC4-6F175D3DCCD1}">
                      <a14:hiddenFill xmlns:a14="http://schemas.microsoft.com/office/drawing/2010/main">
                        <a:noFill/>
                      </a14:hiddenFill>
                    </a:ext>
                  </a:extLst>
                </p:spPr>
                <p:txBody>
                  <a:bodyPr wrap="none" anchor="ctr"/>
                  <a:lstStyle/>
                  <a:p>
                    <a:pPr algn="ctr" defTabSz="914400">
                      <a:defRPr/>
                    </a:pPr>
                    <a:endParaRPr lang="zh-CN" altLang="en-US" sz="1515" kern="0">
                      <a:solidFill>
                        <a:srgbClr val="00B050"/>
                      </a:solidFill>
                    </a:endParaRPr>
                  </a:p>
                </p:txBody>
              </p:sp>
            </p:grpSp>
          </p:grpSp>
          <p:sp>
            <p:nvSpPr>
              <p:cNvPr id="289" name="Text Box 128"/>
              <p:cNvSpPr txBox="1">
                <a:spLocks noChangeArrowheads="1"/>
              </p:cNvSpPr>
              <p:nvPr/>
            </p:nvSpPr>
            <p:spPr bwMode="auto">
              <a:xfrm>
                <a:off x="5059035" y="2660879"/>
                <a:ext cx="118642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defPPr>
                  <a:defRPr lang="zh-CN"/>
                </a:defPPr>
                <a:lvl1pPr algn="ctr" defTabSz="964565" eaLnBrk="1" fontAlgn="auto" hangingPunct="1">
                  <a:spcBef>
                    <a:spcPct val="50000"/>
                  </a:spcBef>
                  <a:spcAft>
                    <a:spcPts val="0"/>
                  </a:spcAft>
                  <a:defRPr sz="2110" kern="0">
                    <a:latin typeface="微软雅黑" panose="020B0503020204020204" pitchFamily="34" charset="-122"/>
                    <a:ea typeface="微软雅黑" panose="020B0503020204020204" pitchFamily="34" charset="-122"/>
                  </a:defRPr>
                </a:lvl1pPr>
                <a:lvl2pPr marL="742950" indent="-285750" eaLnBrk="0" hangingPunct="0">
                  <a:defRPr sz="3800">
                    <a:solidFill>
                      <a:schemeClr val="tx2"/>
                    </a:solidFill>
                    <a:latin typeface="Verdana" panose="020B0604030504040204" pitchFamily="34" charset="0"/>
                  </a:defRPr>
                </a:lvl2pPr>
                <a:lvl3pPr marL="1143000" indent="-228600" eaLnBrk="0" hangingPunct="0">
                  <a:defRPr sz="3800">
                    <a:solidFill>
                      <a:schemeClr val="tx2"/>
                    </a:solidFill>
                    <a:latin typeface="Verdana" panose="020B0604030504040204" pitchFamily="34" charset="0"/>
                  </a:defRPr>
                </a:lvl3pPr>
                <a:lvl4pPr marL="1600200" indent="-228600" eaLnBrk="0" hangingPunct="0">
                  <a:defRPr sz="3800">
                    <a:solidFill>
                      <a:schemeClr val="tx2"/>
                    </a:solidFill>
                    <a:latin typeface="Verdana" panose="020B0604030504040204" pitchFamily="34" charset="0"/>
                  </a:defRPr>
                </a:lvl4pPr>
                <a:lvl5pPr marL="2057400" indent="-228600" eaLnBrk="0" hangingPunct="0">
                  <a:defRPr sz="3800">
                    <a:solidFill>
                      <a:schemeClr val="tx2"/>
                    </a:solidFill>
                    <a:latin typeface="Verdana" panose="020B0604030504040204" pitchFamily="34" charset="0"/>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defRPr>
                </a:lvl9pPr>
              </a:lstStyle>
              <a:p>
                <a:r>
                  <a:rPr lang="zh-CN" altLang="en-US" sz="1705">
                    <a:solidFill>
                      <a:srgbClr val="00B050"/>
                    </a:solidFill>
                  </a:rPr>
                  <a:t>周期电位</a:t>
                </a:r>
                <a:endParaRPr lang="zh-CN" altLang="el-GR" sz="1705" dirty="0">
                  <a:solidFill>
                    <a:srgbClr val="00B050"/>
                  </a:solidFill>
                </a:endParaRPr>
              </a:p>
            </p:txBody>
          </p:sp>
          <p:sp>
            <p:nvSpPr>
              <p:cNvPr id="293" name="Text Box 127"/>
              <p:cNvSpPr txBox="1">
                <a:spLocks noChangeArrowheads="1"/>
              </p:cNvSpPr>
              <p:nvPr/>
            </p:nvSpPr>
            <p:spPr bwMode="auto">
              <a:xfrm>
                <a:off x="2893533" y="2932819"/>
                <a:ext cx="1560792" cy="355034"/>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en-US" altLang="zh-CN" sz="1705" b="1" kern="0" dirty="0">
                    <a:solidFill>
                      <a:srgbClr val="00B050"/>
                    </a:solidFill>
                    <a:latin typeface="微软雅黑" panose="020B0503020204020204" pitchFamily="34" charset="-122"/>
                    <a:ea typeface="微软雅黑" panose="020B0503020204020204" pitchFamily="34" charset="-122"/>
                  </a:rPr>
                  <a:t>M</a:t>
                </a:r>
                <a:r>
                  <a:rPr lang="en-US" altLang="zh-CN" sz="1705" b="1" kern="0" baseline="-25000" dirty="0">
                    <a:solidFill>
                      <a:srgbClr val="00B050"/>
                    </a:solidFill>
                    <a:latin typeface="微软雅黑" panose="020B0503020204020204" pitchFamily="34" charset="-122"/>
                    <a:ea typeface="微软雅黑" panose="020B0503020204020204" pitchFamily="34" charset="-122"/>
                  </a:rPr>
                  <a:t>IF</a:t>
                </a:r>
                <a:endParaRPr lang="zh-CN" altLang="el-GR" sz="1705" b="1" kern="0" baseline="-25000" dirty="0">
                  <a:solidFill>
                    <a:srgbClr val="00B050"/>
                  </a:solidFill>
                  <a:latin typeface="微软雅黑" panose="020B0503020204020204" pitchFamily="34" charset="-122"/>
                  <a:ea typeface="微软雅黑" panose="020B0503020204020204" pitchFamily="34" charset="-122"/>
                </a:endParaRPr>
              </a:p>
            </p:txBody>
          </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p>
        </p:txBody>
      </p:sp>
      <p:grpSp>
        <p:nvGrpSpPr>
          <p:cNvPr id="19" name="组合 18"/>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grpSp>
        <p:nvGrpSpPr>
          <p:cNvPr id="149" name="组合 148"/>
          <p:cNvGrpSpPr/>
          <p:nvPr/>
        </p:nvGrpSpPr>
        <p:grpSpPr>
          <a:xfrm>
            <a:off x="6934063" y="1407865"/>
            <a:ext cx="4568842" cy="5050166"/>
            <a:chOff x="939464" y="1407865"/>
            <a:chExt cx="4568842" cy="5050166"/>
          </a:xfrm>
        </p:grpSpPr>
        <p:grpSp>
          <p:nvGrpSpPr>
            <p:cNvPr id="150" name="组合 149"/>
            <p:cNvGrpSpPr/>
            <p:nvPr/>
          </p:nvGrpSpPr>
          <p:grpSpPr>
            <a:xfrm>
              <a:off x="939464" y="1407865"/>
              <a:ext cx="4568842" cy="5050166"/>
              <a:chOff x="939464" y="1407865"/>
              <a:chExt cx="4568842" cy="5050166"/>
            </a:xfrm>
          </p:grpSpPr>
          <p:sp>
            <p:nvSpPr>
              <p:cNvPr id="152" name="弧形 151"/>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nvGrpSpPr>
            <p:grpSpPr>
              <a:xfrm rot="3600000">
                <a:off x="3947340" y="5269201"/>
                <a:ext cx="806337" cy="810310"/>
                <a:chOff x="4997657" y="3422580"/>
                <a:chExt cx="806337" cy="810310"/>
              </a:xfrm>
            </p:grpSpPr>
            <p:sp>
              <p:nvSpPr>
                <p:cNvPr id="162" name="椭圆 161"/>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3" name="文本框 162"/>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54" name="椭圆 153"/>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59" name="矩形 158"/>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65" name="弧形 164"/>
          <p:cNvSpPr/>
          <p:nvPr/>
        </p:nvSpPr>
        <p:spPr>
          <a:xfrm>
            <a:off x="6934063"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0" name="TextBox 24"/>
          <p:cNvSpPr txBox="1"/>
          <p:nvPr/>
        </p:nvSpPr>
        <p:spPr>
          <a:xfrm>
            <a:off x="7590806" y="3406769"/>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节拍数可变</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p:cNvGrpSpPr/>
          <p:nvPr/>
        </p:nvGrpSpPr>
        <p:grpSpPr>
          <a:xfrm>
            <a:off x="6439223" y="1017397"/>
            <a:ext cx="5063682" cy="4959310"/>
            <a:chOff x="444624" y="1017397"/>
            <a:chExt cx="5063682" cy="4959310"/>
          </a:xfrm>
        </p:grpSpPr>
        <p:sp>
          <p:nvSpPr>
            <p:cNvPr id="172" name="矩形 171"/>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p:cNvGrpSpPr/>
            <p:nvPr/>
          </p:nvGrpSpPr>
          <p:grpSpPr>
            <a:xfrm>
              <a:off x="444624" y="1017397"/>
              <a:ext cx="5063682" cy="4959310"/>
              <a:chOff x="444624" y="1017397"/>
              <a:chExt cx="5063682" cy="4959310"/>
            </a:xfrm>
          </p:grpSpPr>
          <p:sp>
            <p:nvSpPr>
              <p:cNvPr id="177" name="弧形 176"/>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444624" y="1017397"/>
                <a:ext cx="5063682" cy="4959310"/>
                <a:chOff x="444624" y="1017397"/>
                <a:chExt cx="5063682" cy="4959310"/>
              </a:xfrm>
            </p:grpSpPr>
            <p:sp>
              <p:nvSpPr>
                <p:cNvPr id="179" name="弧形 178"/>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444624" y="1017397"/>
                  <a:ext cx="5063682" cy="4959310"/>
                  <a:chOff x="444624" y="1017397"/>
                  <a:chExt cx="5063682" cy="4959310"/>
                </a:xfrm>
              </p:grpSpPr>
              <p:sp>
                <p:nvSpPr>
                  <p:cNvPr id="181" name="弧形 180"/>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564022" y="3281413"/>
                    <a:ext cx="806337" cy="810310"/>
                    <a:chOff x="4834556" y="1305082"/>
                    <a:chExt cx="806337" cy="810310"/>
                  </a:xfrm>
                </p:grpSpPr>
                <p:sp>
                  <p:nvSpPr>
                    <p:cNvPr id="191" name="椭圆 19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2" name="文本框 191"/>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3" name="椭圆 182"/>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4" name="文本框 183"/>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85" name="组合 184"/>
                  <p:cNvGrpSpPr/>
                  <p:nvPr/>
                </p:nvGrpSpPr>
                <p:grpSpPr>
                  <a:xfrm rot="3600000">
                    <a:off x="1685130" y="1342176"/>
                    <a:ext cx="806337" cy="810310"/>
                    <a:chOff x="4834556" y="1305082"/>
                    <a:chExt cx="806337" cy="810310"/>
                  </a:xfrm>
                </p:grpSpPr>
                <p:sp>
                  <p:nvSpPr>
                    <p:cNvPr id="189" name="椭圆 18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6" name="椭圆 185"/>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7" name="文本框 186"/>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88" name="矩形 187"/>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p:cNvGrpSpPr/>
          <p:nvPr/>
        </p:nvGrpSpPr>
        <p:grpSpPr>
          <a:xfrm>
            <a:off x="6934063" y="1329904"/>
            <a:ext cx="5203102" cy="4646803"/>
            <a:chOff x="939464" y="1329904"/>
            <a:chExt cx="5203102" cy="4646803"/>
          </a:xfrm>
        </p:grpSpPr>
        <p:sp>
          <p:nvSpPr>
            <p:cNvPr id="194" name="弧形 193"/>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p:cNvGrpSpPr/>
            <p:nvPr/>
          </p:nvGrpSpPr>
          <p:grpSpPr>
            <a:xfrm>
              <a:off x="939464" y="1329904"/>
              <a:ext cx="5203102" cy="4646803"/>
              <a:chOff x="939464" y="1329904"/>
              <a:chExt cx="5203102" cy="4646803"/>
            </a:xfrm>
          </p:grpSpPr>
          <p:sp>
            <p:nvSpPr>
              <p:cNvPr id="196" name="弧形 195"/>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p:cNvGrpSpPr/>
              <p:nvPr/>
            </p:nvGrpSpPr>
            <p:grpSpPr>
              <a:xfrm>
                <a:off x="939464" y="1329904"/>
                <a:ext cx="4962903" cy="4646803"/>
                <a:chOff x="939464" y="1329904"/>
                <a:chExt cx="4962903" cy="4646803"/>
              </a:xfrm>
            </p:grpSpPr>
            <p:grpSp>
              <p:nvGrpSpPr>
                <p:cNvPr id="213" name="组合 212"/>
                <p:cNvGrpSpPr/>
                <p:nvPr/>
              </p:nvGrpSpPr>
              <p:grpSpPr>
                <a:xfrm>
                  <a:off x="939464" y="1329904"/>
                  <a:ext cx="4962903" cy="4646803"/>
                  <a:chOff x="939464" y="1329904"/>
                  <a:chExt cx="4962903" cy="4646803"/>
                </a:xfrm>
              </p:grpSpPr>
              <p:sp>
                <p:nvSpPr>
                  <p:cNvPr id="215" name="弧形 214"/>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p:cNvGrpSpPr/>
                  <p:nvPr/>
                </p:nvGrpSpPr>
                <p:grpSpPr>
                  <a:xfrm>
                    <a:off x="5096030" y="3285794"/>
                    <a:ext cx="806337" cy="810310"/>
                    <a:chOff x="4997657" y="3422580"/>
                    <a:chExt cx="806337" cy="810310"/>
                  </a:xfrm>
                </p:grpSpPr>
                <p:sp>
                  <p:nvSpPr>
                    <p:cNvPr id="259" name="椭圆 25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0" name="文本框 259"/>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8" name="组合 217"/>
                  <p:cNvGrpSpPr/>
                  <p:nvPr/>
                </p:nvGrpSpPr>
                <p:grpSpPr>
                  <a:xfrm rot="7200000">
                    <a:off x="3971948" y="1327918"/>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5" name="椭圆 254"/>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矩形 213"/>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wipe(up)">
                                      <p:cBhvr>
                                        <p:cTn id="12" dur="5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wipe(left)">
                                      <p:cBhvr>
                                        <p:cTn id="27" dur="500"/>
                                        <p:tgtEl>
                                          <p:spTgt spid="17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5" grpId="1" animBg="1"/>
      <p:bldP spid="17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olidFill>
                  <a:srgbClr val="1387B7"/>
                </a:solidFill>
              </a:rPr>
              <a:t>变长</a:t>
            </a:r>
            <a:r>
              <a:rPr lang="zh-CN" altLang="en-US" dirty="0"/>
              <a:t>指令周期时序发生器设计</a:t>
            </a:r>
          </a:p>
        </p:txBody>
      </p:sp>
      <p:grpSp>
        <p:nvGrpSpPr>
          <p:cNvPr id="19" name="组合 18"/>
          <p:cNvGrpSpPr/>
          <p:nvPr/>
        </p:nvGrpSpPr>
        <p:grpSpPr>
          <a:xfrm>
            <a:off x="376672" y="1421536"/>
            <a:ext cx="5907498" cy="4054296"/>
            <a:chOff x="376672" y="1421536"/>
            <a:chExt cx="5907498" cy="4054296"/>
          </a:xfrm>
        </p:grpSpPr>
        <p:grpSp>
          <p:nvGrpSpPr>
            <p:cNvPr id="4" name="组合 3"/>
            <p:cNvGrpSpPr/>
            <p:nvPr/>
          </p:nvGrpSpPr>
          <p:grpSpPr>
            <a:xfrm>
              <a:off x="1094973" y="1421536"/>
              <a:ext cx="5189197" cy="4054296"/>
              <a:chOff x="917212" y="2248172"/>
              <a:chExt cx="5472981" cy="4276015"/>
            </a:xfrm>
          </p:grpSpPr>
          <p:sp>
            <p:nvSpPr>
              <p:cNvPr id="5" name="矩形 4"/>
              <p:cNvSpPr/>
              <p:nvPr/>
            </p:nvSpPr>
            <p:spPr bwMode="auto">
              <a:xfrm>
                <a:off x="917212" y="2248172"/>
                <a:ext cx="5381110" cy="4276015"/>
              </a:xfrm>
              <a:prstGeom prst="rect">
                <a:avLst/>
              </a:prstGeom>
              <a:solidFill>
                <a:schemeClr val="accent1">
                  <a:lumMod val="20000"/>
                  <a:lumOff val="80000"/>
                </a:schemeClr>
              </a:solidFill>
              <a:ln w="38100">
                <a:solidFill>
                  <a:srgbClr val="FF6600"/>
                </a:solidFill>
                <a:round/>
                <a:tailEnd type="triangle" w="med" len="med"/>
              </a:ln>
              <a:effectLst>
                <a:outerShdw blurRad="50800" dist="38100" dir="5400000" algn="t" rotWithShape="0">
                  <a:prstClr val="black">
                    <a:alpha val="40000"/>
                  </a:prstClr>
                </a:outerShdw>
              </a:effec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6" name="文本框 5"/>
              <p:cNvSpPr txBox="1"/>
              <p:nvPr/>
            </p:nvSpPr>
            <p:spPr>
              <a:xfrm>
                <a:off x="3882564" y="5766552"/>
                <a:ext cx="2507629" cy="528299"/>
              </a:xfrm>
              <a:prstGeom prst="rect">
                <a:avLst/>
              </a:prstGeom>
              <a:noFill/>
            </p:spPr>
            <p:txBody>
              <a:bodyPr wrap="square" rtlCol="0">
                <a:spAutoFit/>
              </a:bodyPr>
              <a:lstStyle/>
              <a:p>
                <a:pPr algn="ctr" defTabSz="914400"/>
                <a:r>
                  <a:rPr lang="zh-CN" altLang="en-US" sz="2655" b="1">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endParaRPr lang="zh-CN" altLang="en-US" sz="2655" b="1" baseline="-2500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grpSp>
          <p:nvGrpSpPr>
            <p:cNvPr id="51" name="组合 50"/>
            <p:cNvGrpSpPr/>
            <p:nvPr/>
          </p:nvGrpSpPr>
          <p:grpSpPr>
            <a:xfrm>
              <a:off x="5178554" y="1608967"/>
              <a:ext cx="980627" cy="1619471"/>
              <a:chOff x="5224112" y="2445854"/>
              <a:chExt cx="1034255" cy="1708036"/>
            </a:xfrm>
          </p:grpSpPr>
          <p:sp>
            <p:nvSpPr>
              <p:cNvPr id="52" name="Line 13"/>
              <p:cNvSpPr>
                <a:spLocks noChangeShapeType="1"/>
              </p:cNvSpPr>
              <p:nvPr/>
            </p:nvSpPr>
            <p:spPr bwMode="auto">
              <a:xfrm rot="5400000" flipV="1">
                <a:off x="5491987" y="2400010"/>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3" name="Line 14"/>
              <p:cNvSpPr>
                <a:spLocks noChangeShapeType="1"/>
              </p:cNvSpPr>
              <p:nvPr/>
            </p:nvSpPr>
            <p:spPr bwMode="auto">
              <a:xfrm rot="5400000" flipV="1">
                <a:off x="5451807" y="2661977"/>
                <a:ext cx="0" cy="455389"/>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4" name="Line 20"/>
              <p:cNvSpPr>
                <a:spLocks noChangeShapeType="1"/>
              </p:cNvSpPr>
              <p:nvPr/>
            </p:nvSpPr>
            <p:spPr bwMode="auto">
              <a:xfrm rot="5400000" flipV="1">
                <a:off x="5451807" y="2923944"/>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5" name="Line 21"/>
              <p:cNvSpPr>
                <a:spLocks noChangeShapeType="1"/>
              </p:cNvSpPr>
              <p:nvPr/>
            </p:nvSpPr>
            <p:spPr bwMode="auto">
              <a:xfrm rot="5400000" flipV="1">
                <a:off x="5451807" y="3185911"/>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6" name="Line 22"/>
              <p:cNvSpPr>
                <a:spLocks noChangeShapeType="1"/>
              </p:cNvSpPr>
              <p:nvPr/>
            </p:nvSpPr>
            <p:spPr bwMode="auto">
              <a:xfrm rot="5400000" flipV="1">
                <a:off x="5451808" y="3447878"/>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7" name="Line 23"/>
              <p:cNvSpPr>
                <a:spLocks noChangeShapeType="1"/>
              </p:cNvSpPr>
              <p:nvPr/>
            </p:nvSpPr>
            <p:spPr bwMode="auto">
              <a:xfrm rot="5400000" flipV="1">
                <a:off x="5451808" y="3709846"/>
                <a:ext cx="0" cy="45538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58" name="Rectangle 63"/>
              <p:cNvSpPr>
                <a:spLocks noChangeArrowheads="1"/>
              </p:cNvSpPr>
              <p:nvPr/>
            </p:nvSpPr>
            <p:spPr bwMode="auto">
              <a:xfrm>
                <a:off x="5653353" y="2445854"/>
                <a:ext cx="548115"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IF</a:t>
                </a:r>
              </a:p>
            </p:txBody>
          </p:sp>
          <p:sp>
            <p:nvSpPr>
              <p:cNvPr id="59" name="Rectangle 64"/>
              <p:cNvSpPr>
                <a:spLocks noChangeArrowheads="1"/>
              </p:cNvSpPr>
              <p:nvPr/>
            </p:nvSpPr>
            <p:spPr bwMode="auto">
              <a:xfrm>
                <a:off x="5653764" y="298629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T1</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0" name="Rectangle 63"/>
              <p:cNvSpPr>
                <a:spLocks noChangeArrowheads="1"/>
              </p:cNvSpPr>
              <p:nvPr/>
            </p:nvSpPr>
            <p:spPr bwMode="auto">
              <a:xfrm>
                <a:off x="5653378" y="2716074"/>
                <a:ext cx="60498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M</a:t>
                </a:r>
                <a:r>
                  <a:rPr lang="en-US" altLang="zh-CN" sz="1600" b="1" baseline="-25000" dirty="0">
                    <a:solidFill>
                      <a:schemeClr val="accent5"/>
                    </a:solidFill>
                    <a:latin typeface="微软雅黑" panose="020B0503020204020204" pitchFamily="34" charset="-122"/>
                    <a:ea typeface="微软雅黑" panose="020B0503020204020204" pitchFamily="34" charset="-122"/>
                  </a:rPr>
                  <a:t>EX</a:t>
                </a:r>
              </a:p>
            </p:txBody>
          </p:sp>
          <p:sp>
            <p:nvSpPr>
              <p:cNvPr id="61" name="Rectangle 64"/>
              <p:cNvSpPr>
                <a:spLocks noChangeArrowheads="1"/>
              </p:cNvSpPr>
              <p:nvPr/>
            </p:nvSpPr>
            <p:spPr bwMode="auto">
              <a:xfrm>
                <a:off x="5653765" y="325651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T2</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2" name="Rectangle 64"/>
              <p:cNvSpPr>
                <a:spLocks noChangeArrowheads="1"/>
              </p:cNvSpPr>
              <p:nvPr/>
            </p:nvSpPr>
            <p:spPr bwMode="auto">
              <a:xfrm>
                <a:off x="5653765" y="3526734"/>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T3</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sp>
            <p:nvSpPr>
              <p:cNvPr id="63" name="Rectangle 64"/>
              <p:cNvSpPr>
                <a:spLocks noChangeArrowheads="1"/>
              </p:cNvSpPr>
              <p:nvPr/>
            </p:nvSpPr>
            <p:spPr bwMode="auto">
              <a:xfrm>
                <a:off x="5653765" y="3796956"/>
                <a:ext cx="463582"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T4</a:t>
                </a:r>
                <a:endParaRPr lang="en-US" altLang="zh-CN" sz="1600" b="1" baseline="-25000" dirty="0">
                  <a:solidFill>
                    <a:srgbClr val="FF0000"/>
                  </a:solidFill>
                  <a:latin typeface="微软雅黑" panose="020B0503020204020204" pitchFamily="34" charset="-122"/>
                  <a:ea typeface="微软雅黑" panose="020B0503020204020204" pitchFamily="34" charset="-122"/>
                </a:endParaRPr>
              </a:p>
            </p:txBody>
          </p:sp>
        </p:grpSp>
        <p:sp>
          <p:nvSpPr>
            <p:cNvPr id="64" name="Rectangle 3"/>
            <p:cNvSpPr>
              <a:spLocks noChangeArrowheads="1"/>
            </p:cNvSpPr>
            <p:nvPr/>
          </p:nvSpPr>
          <p:spPr bwMode="auto">
            <a:xfrm>
              <a:off x="3712008" y="1636959"/>
              <a:ext cx="1472522" cy="1547146"/>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zh-CN" altLang="en-US" sz="1895" b="1" kern="0">
                  <a:latin typeface="Segoe UI Black" panose="020B0A02040204020203" pitchFamily="34" charset="0"/>
                  <a:ea typeface="Segoe UI Black" panose="020B0A02040204020203" pitchFamily="34" charset="0"/>
                  <a:cs typeface="Segoe UI Black" panose="020B0A02040204020203" pitchFamily="34" charset="0"/>
                </a:rPr>
                <a:t>时序发生器</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65" name="组合 64"/>
            <p:cNvGrpSpPr/>
            <p:nvPr/>
          </p:nvGrpSpPr>
          <p:grpSpPr>
            <a:xfrm>
              <a:off x="1183420" y="3200489"/>
              <a:ext cx="1446583" cy="891200"/>
              <a:chOff x="1010496" y="4124412"/>
              <a:chExt cx="1525693" cy="939937"/>
            </a:xfrm>
          </p:grpSpPr>
          <p:grpSp>
            <p:nvGrpSpPr>
              <p:cNvPr id="66" name="组合 65"/>
              <p:cNvGrpSpPr/>
              <p:nvPr/>
            </p:nvGrpSpPr>
            <p:grpSpPr>
              <a:xfrm>
                <a:off x="1627086" y="4124412"/>
                <a:ext cx="909103" cy="939937"/>
                <a:chOff x="5997326" y="4609422"/>
                <a:chExt cx="909103" cy="571095"/>
              </a:xfrm>
            </p:grpSpPr>
            <p:sp>
              <p:nvSpPr>
                <p:cNvPr id="68"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0" name="Line 38"/>
                <p:cNvSpPr>
                  <a:spLocks noChangeShapeType="1"/>
                </p:cNvSpPr>
                <p:nvPr/>
              </p:nvSpPr>
              <p:spPr bwMode="auto">
                <a:xfrm flipV="1">
                  <a:off x="6456847"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67" name="Rectangle 9"/>
              <p:cNvSpPr>
                <a:spLocks noChangeArrowheads="1"/>
              </p:cNvSpPr>
              <p:nvPr/>
            </p:nvSpPr>
            <p:spPr bwMode="auto">
              <a:xfrm>
                <a:off x="1010496" y="4636524"/>
                <a:ext cx="738669" cy="35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
          <p:nvSpPr>
            <p:cNvPr id="71" name="Rectangle 3"/>
            <p:cNvSpPr>
              <a:spLocks noChangeArrowheads="1"/>
            </p:cNvSpPr>
            <p:nvPr/>
          </p:nvSpPr>
          <p:spPr bwMode="auto">
            <a:xfrm>
              <a:off x="1426669" y="1625742"/>
              <a:ext cx="1472522" cy="1563739"/>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lnSpc>
                  <a:spcPct val="150000"/>
                </a:lnSpc>
              </a:pPr>
              <a:r>
                <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lnSpc>
                  <a:spcPct val="150000"/>
                </a:lnSpc>
              </a:pPr>
              <a:r>
                <a:rPr lang="zh-CN" altLang="en-US" sz="1895" b="1" kern="0" dirty="0">
                  <a:latin typeface="Segoe UI Black" panose="020B0A02040204020203" pitchFamily="34" charset="0"/>
                  <a:ea typeface="Segoe UI Black" panose="020B0A02040204020203" pitchFamily="34" charset="0"/>
                  <a:cs typeface="Segoe UI Black" panose="020B0A02040204020203" pitchFamily="34" charset="0"/>
                </a:rPr>
                <a:t>组合逻辑</a:t>
              </a:r>
            </a:p>
          </p:txBody>
        </p:sp>
        <p:grpSp>
          <p:nvGrpSpPr>
            <p:cNvPr id="72" name="组合 71"/>
            <p:cNvGrpSpPr/>
            <p:nvPr/>
          </p:nvGrpSpPr>
          <p:grpSpPr>
            <a:xfrm>
              <a:off x="376672" y="4016776"/>
              <a:ext cx="2547833" cy="603119"/>
              <a:chOff x="159629" y="4985340"/>
              <a:chExt cx="2687168" cy="636102"/>
            </a:xfrm>
          </p:grpSpPr>
          <p:sp>
            <p:nvSpPr>
              <p:cNvPr id="73" name="Rectangle 5"/>
              <p:cNvSpPr>
                <a:spLocks noChangeArrowheads="1"/>
              </p:cNvSpPr>
              <p:nvPr/>
            </p:nvSpPr>
            <p:spPr bwMode="auto">
              <a:xfrm>
                <a:off x="1252099" y="4985340"/>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cxnSp>
            <p:nvCxnSpPr>
              <p:cNvPr id="74" name="直接箭头连接符 73"/>
              <p:cNvCxnSpPr/>
              <p:nvPr/>
            </p:nvCxnSpPr>
            <p:spPr>
              <a:xfrm>
                <a:off x="617586" y="5312299"/>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9"/>
              <p:cNvSpPr>
                <a:spLocks noChangeArrowheads="1"/>
              </p:cNvSpPr>
              <p:nvPr/>
            </p:nvSpPr>
            <p:spPr bwMode="auto">
              <a:xfrm>
                <a:off x="159629" y="4997602"/>
                <a:ext cx="627576" cy="616485"/>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76" name="等腰三角形 75"/>
              <p:cNvSpPr/>
              <p:nvPr/>
            </p:nvSpPr>
            <p:spPr>
              <a:xfrm rot="5400000">
                <a:off x="1219762" y="5227963"/>
                <a:ext cx="246529" cy="18185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77" name="组合 76"/>
            <p:cNvGrpSpPr/>
            <p:nvPr/>
          </p:nvGrpSpPr>
          <p:grpSpPr>
            <a:xfrm>
              <a:off x="1768039" y="3200483"/>
              <a:ext cx="3774346" cy="730300"/>
              <a:chOff x="1627086" y="4124407"/>
              <a:chExt cx="3980756" cy="770239"/>
            </a:xfrm>
          </p:grpSpPr>
          <p:sp>
            <p:nvSpPr>
              <p:cNvPr id="78" name="Rectangle 9"/>
              <p:cNvSpPr>
                <a:spLocks noChangeArrowheads="1"/>
              </p:cNvSpPr>
              <p:nvPr/>
            </p:nvSpPr>
            <p:spPr bwMode="auto">
              <a:xfrm>
                <a:off x="4869173" y="4537712"/>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79" name="直接连接符 78"/>
              <p:cNvCxnSpPr/>
              <p:nvPr/>
            </p:nvCxnSpPr>
            <p:spPr>
              <a:xfrm>
                <a:off x="1627086" y="4388511"/>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80" name="组合 79"/>
              <p:cNvGrpSpPr/>
              <p:nvPr/>
            </p:nvGrpSpPr>
            <p:grpSpPr>
              <a:xfrm>
                <a:off x="4019929" y="4124407"/>
                <a:ext cx="912029" cy="617077"/>
                <a:chOff x="5997326" y="4592589"/>
                <a:chExt cx="909103" cy="615098"/>
              </a:xfrm>
            </p:grpSpPr>
            <p:sp>
              <p:nvSpPr>
                <p:cNvPr id="83"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4" name="Line 44"/>
                <p:cNvSpPr>
                  <a:spLocks noChangeShapeType="1"/>
                </p:cNvSpPr>
                <p:nvPr/>
              </p:nvSpPr>
              <p:spPr bwMode="auto">
                <a:xfrm flipV="1">
                  <a:off x="6906429" y="4609421"/>
                  <a:ext cx="0" cy="59826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5" name="Line 38"/>
                <p:cNvSpPr>
                  <a:spLocks noChangeShapeType="1"/>
                </p:cNvSpPr>
                <p:nvPr/>
              </p:nvSpPr>
              <p:spPr bwMode="auto">
                <a:xfrm flipV="1">
                  <a:off x="6461063" y="4592589"/>
                  <a:ext cx="0" cy="426645"/>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81" name="直接连接符 80"/>
              <p:cNvCxnSpPr/>
              <p:nvPr/>
            </p:nvCxnSpPr>
            <p:spPr>
              <a:xfrm>
                <a:off x="2086607" y="4552429"/>
                <a:ext cx="2398552"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533112" y="4741488"/>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1765121" y="4862112"/>
              <a:ext cx="1769552" cy="396275"/>
              <a:chOff x="1474333" y="5874109"/>
              <a:chExt cx="2218724" cy="416482"/>
            </a:xfrm>
          </p:grpSpPr>
          <p:cxnSp>
            <p:nvCxnSpPr>
              <p:cNvPr id="87" name="直接连接符 86"/>
              <p:cNvCxnSpPr/>
              <p:nvPr/>
            </p:nvCxnSpPr>
            <p:spPr>
              <a:xfrm>
                <a:off x="2558906" y="5874109"/>
                <a:ext cx="56836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2026219" y="6068629"/>
                <a:ext cx="1381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474333" y="6290591"/>
                <a:ext cx="221872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2834687" y="2291947"/>
              <a:ext cx="700366" cy="2966440"/>
              <a:chOff x="2752073" y="3166184"/>
              <a:chExt cx="738669" cy="3128667"/>
            </a:xfrm>
          </p:grpSpPr>
          <p:grpSp>
            <p:nvGrpSpPr>
              <p:cNvPr id="91" name="组合 90"/>
              <p:cNvGrpSpPr/>
              <p:nvPr/>
            </p:nvGrpSpPr>
            <p:grpSpPr>
              <a:xfrm>
                <a:off x="2847414" y="3878951"/>
                <a:ext cx="167621" cy="1988669"/>
                <a:chOff x="7217654" y="4363960"/>
                <a:chExt cx="167621" cy="1988669"/>
              </a:xfrm>
            </p:grpSpPr>
            <p:cxnSp>
              <p:nvCxnSpPr>
                <p:cNvPr id="101" name="直接连接符 100"/>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2" name="组合 91"/>
              <p:cNvGrpSpPr/>
              <p:nvPr/>
            </p:nvGrpSpPr>
            <p:grpSpPr>
              <a:xfrm>
                <a:off x="2752073" y="3166184"/>
                <a:ext cx="738669" cy="3128667"/>
                <a:chOff x="2752073" y="3166184"/>
                <a:chExt cx="738669" cy="3128667"/>
              </a:xfrm>
            </p:grpSpPr>
            <p:grpSp>
              <p:nvGrpSpPr>
                <p:cNvPr id="93" name="组合 92"/>
                <p:cNvGrpSpPr/>
                <p:nvPr/>
              </p:nvGrpSpPr>
              <p:grpSpPr>
                <a:xfrm>
                  <a:off x="2848543" y="3743029"/>
                  <a:ext cx="407301" cy="2315074"/>
                  <a:chOff x="7200344" y="4349096"/>
                  <a:chExt cx="225882" cy="2315074"/>
                </a:xfrm>
              </p:grpSpPr>
              <p:cxnSp>
                <p:nvCxnSpPr>
                  <p:cNvPr id="99" name="直接连接符 98"/>
                  <p:cNvCxnSpPr/>
                  <p:nvPr/>
                </p:nvCxnSpPr>
                <p:spPr>
                  <a:xfrm>
                    <a:off x="7200344" y="4349096"/>
                    <a:ext cx="22588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7426226" y="4373963"/>
                    <a:ext cx="0" cy="2290207"/>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94" name="组合 93"/>
                <p:cNvGrpSpPr/>
                <p:nvPr/>
              </p:nvGrpSpPr>
              <p:grpSpPr>
                <a:xfrm>
                  <a:off x="2752073" y="3166184"/>
                  <a:ext cx="738669" cy="3128667"/>
                  <a:chOff x="2752073" y="3166184"/>
                  <a:chExt cx="738669" cy="3128667"/>
                </a:xfrm>
              </p:grpSpPr>
              <p:sp>
                <p:nvSpPr>
                  <p:cNvPr id="95" name="Rectangle 9"/>
                  <p:cNvSpPr>
                    <a:spLocks noChangeArrowheads="1"/>
                  </p:cNvSpPr>
                  <p:nvPr/>
                </p:nvSpPr>
                <p:spPr bwMode="auto">
                  <a:xfrm>
                    <a:off x="2752073" y="3166184"/>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nvGrpSpPr>
                  <p:cNvPr id="96" name="组合 95"/>
                  <p:cNvGrpSpPr/>
                  <p:nvPr/>
                </p:nvGrpSpPr>
                <p:grpSpPr>
                  <a:xfrm>
                    <a:off x="2846811" y="3582910"/>
                    <a:ext cx="643530" cy="2711941"/>
                    <a:chOff x="7188605" y="4455986"/>
                    <a:chExt cx="241576" cy="2711941"/>
                  </a:xfrm>
                </p:grpSpPr>
                <p:cxnSp>
                  <p:nvCxnSpPr>
                    <p:cNvPr id="98" name="直接连接符 97"/>
                    <p:cNvCxnSpPr/>
                    <p:nvPr/>
                  </p:nvCxnSpPr>
                  <p:spPr>
                    <a:xfrm>
                      <a:off x="7430181" y="4455986"/>
                      <a:ext cx="0" cy="2711941"/>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7188605" y="4455986"/>
                      <a:ext cx="24157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grpSp>
        </p:grpSp>
        <p:grpSp>
          <p:nvGrpSpPr>
            <p:cNvPr id="103" name="组合 102"/>
            <p:cNvGrpSpPr/>
            <p:nvPr/>
          </p:nvGrpSpPr>
          <p:grpSpPr>
            <a:xfrm>
              <a:off x="1150875" y="4635434"/>
              <a:ext cx="1476211" cy="626689"/>
              <a:chOff x="976171" y="5637830"/>
              <a:chExt cx="1556941" cy="660961"/>
            </a:xfrm>
          </p:grpSpPr>
          <p:grpSp>
            <p:nvGrpSpPr>
              <p:cNvPr id="104" name="组合 103"/>
              <p:cNvGrpSpPr/>
              <p:nvPr/>
            </p:nvGrpSpPr>
            <p:grpSpPr>
              <a:xfrm>
                <a:off x="1624009" y="5637830"/>
                <a:ext cx="909103" cy="660961"/>
                <a:chOff x="5997326" y="4609421"/>
                <a:chExt cx="909103" cy="481104"/>
              </a:xfrm>
            </p:grpSpPr>
            <p:sp>
              <p:nvSpPr>
                <p:cNvPr id="106"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7"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8" name="Line 38"/>
                <p:cNvSpPr>
                  <a:spLocks noChangeShapeType="1"/>
                </p:cNvSpPr>
                <p:nvPr/>
              </p:nvSpPr>
              <p:spPr bwMode="auto">
                <a:xfrm flipV="1">
                  <a:off x="6459924" y="4609421"/>
                  <a:ext cx="0" cy="305911"/>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05" name="Rectangle 9"/>
              <p:cNvSpPr>
                <a:spLocks noChangeArrowheads="1"/>
              </p:cNvSpPr>
              <p:nvPr/>
            </p:nvSpPr>
            <p:spPr bwMode="auto">
              <a:xfrm>
                <a:off x="976171" y="5648329"/>
                <a:ext cx="738669" cy="3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grpSp>
      </p:grpSp>
      <p:grpSp>
        <p:nvGrpSpPr>
          <p:cNvPr id="149" name="组合 148"/>
          <p:cNvGrpSpPr/>
          <p:nvPr/>
        </p:nvGrpSpPr>
        <p:grpSpPr>
          <a:xfrm>
            <a:off x="6934063" y="1407865"/>
            <a:ext cx="4568842" cy="5050166"/>
            <a:chOff x="939464" y="1407865"/>
            <a:chExt cx="4568842" cy="5050166"/>
          </a:xfrm>
        </p:grpSpPr>
        <p:grpSp>
          <p:nvGrpSpPr>
            <p:cNvPr id="150" name="组合 149"/>
            <p:cNvGrpSpPr/>
            <p:nvPr/>
          </p:nvGrpSpPr>
          <p:grpSpPr>
            <a:xfrm>
              <a:off x="939464" y="1407865"/>
              <a:ext cx="4568842" cy="5050166"/>
              <a:chOff x="939464" y="1407865"/>
              <a:chExt cx="4568842" cy="5050166"/>
            </a:xfrm>
          </p:grpSpPr>
          <p:sp>
            <p:nvSpPr>
              <p:cNvPr id="152" name="弧形 151"/>
              <p:cNvSpPr/>
              <p:nvPr/>
            </p:nvSpPr>
            <p:spPr>
              <a:xfrm>
                <a:off x="939464" y="1407865"/>
                <a:ext cx="4568842" cy="4568842"/>
              </a:xfrm>
              <a:prstGeom prst="arc">
                <a:avLst>
                  <a:gd name="adj1" fmla="val 4231790"/>
                  <a:gd name="adj2" fmla="val 63842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3" name="组合 152"/>
              <p:cNvGrpSpPr/>
              <p:nvPr/>
            </p:nvGrpSpPr>
            <p:grpSpPr>
              <a:xfrm rot="3600000">
                <a:off x="3947340" y="5269201"/>
                <a:ext cx="806337" cy="810310"/>
                <a:chOff x="4997657" y="3422580"/>
                <a:chExt cx="806337" cy="810310"/>
              </a:xfrm>
            </p:grpSpPr>
            <p:sp>
              <p:nvSpPr>
                <p:cNvPr id="162" name="椭圆 161"/>
                <p:cNvSpPr/>
                <p:nvPr/>
              </p:nvSpPr>
              <p:spPr>
                <a:xfrm>
                  <a:off x="4997657" y="3422580"/>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63" name="文本框 162"/>
                <p:cNvSpPr txBox="1"/>
                <p:nvPr/>
              </p:nvSpPr>
              <p:spPr>
                <a:xfrm rot="18000000">
                  <a:off x="5095543" y="3575992"/>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T2=1</a:t>
                  </a: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sp>
            <p:nvSpPr>
              <p:cNvPr id="154" name="椭圆 153"/>
              <p:cNvSpPr/>
              <p:nvPr/>
            </p:nvSpPr>
            <p:spPr>
              <a:xfrm rot="5400000">
                <a:off x="1815217" y="5260058"/>
                <a:ext cx="806337" cy="810310"/>
              </a:xfrm>
              <a:prstGeom prst="ellipse">
                <a:avLst/>
              </a:prstGeom>
              <a:solidFill>
                <a:schemeClr val="accent4">
                  <a:lumMod val="40000"/>
                  <a:lumOff val="60000"/>
                </a:schemeClr>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59" name="矩形 158"/>
              <p:cNvSpPr/>
              <p:nvPr/>
            </p:nvSpPr>
            <p:spPr>
              <a:xfrm>
                <a:off x="2442316" y="4979022"/>
                <a:ext cx="45878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S4</a:t>
                </a:r>
                <a:endParaRPr lang="zh-CN" altLang="en-US"/>
              </a:p>
            </p:txBody>
          </p:sp>
          <p:sp>
            <p:nvSpPr>
              <p:cNvPr id="160" name="矩形 159"/>
              <p:cNvSpPr/>
              <p:nvPr/>
            </p:nvSpPr>
            <p:spPr>
              <a:xfrm>
                <a:off x="3821108" y="498036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S5</a:t>
                </a:r>
                <a:endParaRPr lang="zh-CN" altLang="en-US"/>
              </a:p>
            </p:txBody>
          </p:sp>
          <p:sp>
            <p:nvSpPr>
              <p:cNvPr id="161" name="矩形 160"/>
              <p:cNvSpPr/>
              <p:nvPr/>
            </p:nvSpPr>
            <p:spPr>
              <a:xfrm>
                <a:off x="2671706" y="6057921"/>
                <a:ext cx="1210588" cy="400110"/>
              </a:xfrm>
              <a:prstGeom prst="rect">
                <a:avLst/>
              </a:prstGeom>
            </p:spPr>
            <p:txBody>
              <a:bodyPr wrap="none">
                <a:spAutoFit/>
              </a:bodyPr>
              <a:lstStyle/>
              <a:p>
                <a:r>
                  <a:rPr lang="zh-CN" altLang="en-US" sz="2000" b="1" kern="0">
                    <a:solidFill>
                      <a:schemeClr val="accent2">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计算周期</a:t>
                </a:r>
                <a:endParaRPr lang="zh-CN" altLang="en-US" sz="2000" b="1">
                  <a:solidFill>
                    <a:schemeClr val="accent2">
                      <a:lumMod val="75000"/>
                    </a:schemeClr>
                  </a:solidFill>
                </a:endParaRPr>
              </a:p>
            </p:txBody>
          </p:sp>
        </p:grpSp>
        <p:sp>
          <p:nvSpPr>
            <p:cNvPr id="151" name="文本框 150"/>
            <p:cNvSpPr txBox="1"/>
            <p:nvPr/>
          </p:nvSpPr>
          <p:spPr>
            <a:xfrm>
              <a:off x="1942280" y="5440029"/>
              <a:ext cx="610562" cy="466923"/>
            </a:xfrm>
            <a:prstGeom prst="rect">
              <a:avLst/>
            </a:prstGeom>
            <a:noFill/>
          </p:spPr>
          <p:txBody>
            <a:bodyPr wrap="square" lIns="0" tIns="0" rIns="0" bIns="0" rtlCol="0">
              <a:spAutoFit/>
            </a:bodyPr>
            <a:lstStyle/>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400"/>
              <a:r>
                <a:rPr lang="en-US" altLang="zh-CN" sz="1515">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latin typeface="Segoe UI Black" panose="020B0A02040204020203" pitchFamily="34" charset="0"/>
                  <a:ea typeface="Segoe UI Black" panose="020B0A02040204020203" pitchFamily="34" charset="0"/>
                  <a:cs typeface="Segoe UI Black" panose="020B0A02040204020203" pitchFamily="34" charset="0"/>
                </a:rPr>
                <a:t>cal</a:t>
              </a:r>
              <a:r>
                <a:rPr lang="en-US" altLang="zh-CN" sz="1515">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latin typeface="Segoe UI Black" panose="020B0A02040204020203" pitchFamily="34" charset="0"/>
                <a:ea typeface="等线" panose="02010600030101010101" charset="-122"/>
                <a:cs typeface="Segoe UI Black" panose="020B0A02040204020203" pitchFamily="34" charset="0"/>
              </a:endParaRPr>
            </a:p>
          </p:txBody>
        </p:sp>
      </p:grpSp>
      <p:grpSp>
        <p:nvGrpSpPr>
          <p:cNvPr id="164" name="组合 163"/>
          <p:cNvGrpSpPr/>
          <p:nvPr/>
        </p:nvGrpSpPr>
        <p:grpSpPr>
          <a:xfrm>
            <a:off x="6934063" y="1407865"/>
            <a:ext cx="4568842" cy="4568842"/>
            <a:chOff x="939464" y="1407865"/>
            <a:chExt cx="4568842" cy="4568842"/>
          </a:xfrm>
        </p:grpSpPr>
        <p:sp>
          <p:nvSpPr>
            <p:cNvPr id="165" name="弧形 164"/>
            <p:cNvSpPr/>
            <p:nvPr/>
          </p:nvSpPr>
          <p:spPr>
            <a:xfrm>
              <a:off x="939464" y="1407865"/>
              <a:ext cx="4568842" cy="4568842"/>
            </a:xfrm>
            <a:prstGeom prst="arc">
              <a:avLst>
                <a:gd name="adj1" fmla="val 7671479"/>
                <a:gd name="adj2" fmla="val 1023867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6" name="文本框 165"/>
            <p:cNvSpPr txBox="1"/>
            <p:nvPr/>
          </p:nvSpPr>
          <p:spPr>
            <a:xfrm>
              <a:off x="1215966" y="4525720"/>
              <a:ext cx="1592588" cy="307777"/>
            </a:xfrm>
            <a:prstGeom prst="rect">
              <a:avLst/>
            </a:prstGeom>
            <a:noFill/>
          </p:spPr>
          <p:txBody>
            <a:bodyPr wrap="square" lIns="0" tIns="0" rIns="0" bIns="0" rtlCol="0">
              <a:spAutoFit/>
            </a:bodyPr>
            <a:lstStyle/>
            <a:p>
              <a:pPr algn="ctr" defTabSz="914400"/>
              <a:r>
                <a:rPr lang="en-US" altLang="zh-CN" sz="2000" i="1">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lw/sw/beq</a:t>
              </a:r>
            </a:p>
          </p:txBody>
        </p:sp>
      </p:grpSp>
      <p:grpSp>
        <p:nvGrpSpPr>
          <p:cNvPr id="167" name="组合 166"/>
          <p:cNvGrpSpPr/>
          <p:nvPr/>
        </p:nvGrpSpPr>
        <p:grpSpPr>
          <a:xfrm>
            <a:off x="7364958" y="3304952"/>
            <a:ext cx="3725671" cy="385997"/>
            <a:chOff x="1370359" y="3304952"/>
            <a:chExt cx="3725671" cy="385997"/>
          </a:xfrm>
        </p:grpSpPr>
        <p:sp>
          <p:nvSpPr>
            <p:cNvPr id="168" name="文本框 167"/>
            <p:cNvSpPr txBox="1"/>
            <p:nvPr/>
          </p:nvSpPr>
          <p:spPr>
            <a:xfrm>
              <a:off x="2652935" y="3304952"/>
              <a:ext cx="1192700" cy="307777"/>
            </a:xfrm>
            <a:prstGeom prst="rect">
              <a:avLst/>
            </a:prstGeom>
            <a:noFill/>
          </p:spPr>
          <p:txBody>
            <a:bodyPr wrap="square" lIns="0" tIns="0" rIns="0" bIns="0" rtlCol="0">
              <a:spAutoFit/>
            </a:bodyPr>
            <a:lstStyle>
              <a:defPPr>
                <a:defRPr lang="zh-CN"/>
              </a:defPPr>
              <a:lvl1pPr algn="ctr" defTabSz="914400">
                <a:defRPr sz="2000" i="1">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solidFill>
                    <a:srgbClr val="0000FF"/>
                  </a:solidFill>
                </a:rPr>
                <a:t>add/addi</a:t>
              </a:r>
            </a:p>
          </p:txBody>
        </p:sp>
        <p:cxnSp>
          <p:nvCxnSpPr>
            <p:cNvPr id="169" name="直接箭头连接符 168"/>
            <p:cNvCxnSpPr/>
            <p:nvPr/>
          </p:nvCxnSpPr>
          <p:spPr>
            <a:xfrm flipH="1">
              <a:off x="1370359" y="3686568"/>
              <a:ext cx="3725671" cy="4381"/>
            </a:xfrm>
            <a:prstGeom prst="straightConnector1">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grpSp>
      <p:sp>
        <p:nvSpPr>
          <p:cNvPr id="170" name="TextBox 24"/>
          <p:cNvSpPr txBox="1"/>
          <p:nvPr/>
        </p:nvSpPr>
        <p:spPr>
          <a:xfrm>
            <a:off x="7582011" y="3621797"/>
            <a:ext cx="3267392" cy="632289"/>
          </a:xfrm>
          <a:prstGeom prst="rect">
            <a:avLst/>
          </a:prstGeom>
          <a:noFill/>
          <a:ln>
            <a:noFill/>
          </a:ln>
        </p:spPr>
        <p:txBody>
          <a:bodyPr wrap="square" rtlCol="0">
            <a:spAutoFit/>
          </a:bodyPr>
          <a:lstStyle/>
          <a:p>
            <a:pPr algn="ctr">
              <a:lnSpc>
                <a:spcPct val="150000"/>
              </a:lnSpc>
              <a:spcBef>
                <a:spcPts val="570"/>
              </a:spcBef>
              <a:spcAft>
                <a:spcPts val="570"/>
              </a:spcAft>
              <a:buClr>
                <a:srgbClr val="FFC000"/>
              </a:buClr>
            </a:pPr>
            <a:r>
              <a:rPr lang="zh-CN" altLang="en-US" sz="2655" b="1">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rPr>
              <a:t>变长指令周期</a:t>
            </a:r>
            <a:endParaRPr lang="en-US" altLang="zh-CN" sz="2655"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p:txBody>
      </p:sp>
      <p:grpSp>
        <p:nvGrpSpPr>
          <p:cNvPr id="171" name="组合 170"/>
          <p:cNvGrpSpPr/>
          <p:nvPr/>
        </p:nvGrpSpPr>
        <p:grpSpPr>
          <a:xfrm>
            <a:off x="6439223" y="1017397"/>
            <a:ext cx="5063682" cy="4959310"/>
            <a:chOff x="444624" y="1017397"/>
            <a:chExt cx="5063682" cy="4959310"/>
          </a:xfrm>
        </p:grpSpPr>
        <p:sp>
          <p:nvSpPr>
            <p:cNvPr id="172" name="矩形 171"/>
            <p:cNvSpPr/>
            <p:nvPr/>
          </p:nvSpPr>
          <p:spPr>
            <a:xfrm>
              <a:off x="3002538" y="190606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a:p>
          </p:txBody>
        </p:sp>
        <p:sp>
          <p:nvSpPr>
            <p:cNvPr id="173" name="矩形 172"/>
            <p:cNvSpPr/>
            <p:nvPr/>
          </p:nvSpPr>
          <p:spPr>
            <a:xfrm>
              <a:off x="2183228" y="2158616"/>
              <a:ext cx="428322"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S1</a:t>
              </a:r>
              <a:endParaRPr lang="zh-CN" altLang="en-US"/>
            </a:p>
          </p:txBody>
        </p:sp>
        <p:sp>
          <p:nvSpPr>
            <p:cNvPr id="174" name="矩形 173"/>
            <p:cNvSpPr/>
            <p:nvPr/>
          </p:nvSpPr>
          <p:spPr>
            <a:xfrm>
              <a:off x="1592253" y="2697823"/>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a:p>
          </p:txBody>
        </p:sp>
        <p:sp>
          <p:nvSpPr>
            <p:cNvPr id="175" name="矩形 174"/>
            <p:cNvSpPr/>
            <p:nvPr/>
          </p:nvSpPr>
          <p:spPr>
            <a:xfrm>
              <a:off x="1323041" y="3706670"/>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S3</a:t>
              </a:r>
              <a:endParaRPr lang="zh-CN" altLang="en-US"/>
            </a:p>
          </p:txBody>
        </p:sp>
        <p:grpSp>
          <p:nvGrpSpPr>
            <p:cNvPr id="176" name="组合 175"/>
            <p:cNvGrpSpPr/>
            <p:nvPr/>
          </p:nvGrpSpPr>
          <p:grpSpPr>
            <a:xfrm>
              <a:off x="444624" y="1017397"/>
              <a:ext cx="5063682" cy="4959310"/>
              <a:chOff x="444624" y="1017397"/>
              <a:chExt cx="5063682" cy="4959310"/>
            </a:xfrm>
          </p:grpSpPr>
          <p:sp>
            <p:nvSpPr>
              <p:cNvPr id="177" name="弧形 176"/>
              <p:cNvSpPr/>
              <p:nvPr/>
            </p:nvSpPr>
            <p:spPr>
              <a:xfrm>
                <a:off x="939464" y="1407865"/>
                <a:ext cx="4568842" cy="4568842"/>
              </a:xfrm>
              <a:prstGeom prst="arc">
                <a:avLst>
                  <a:gd name="adj1" fmla="val 13217295"/>
                  <a:gd name="adj2" fmla="val 13768895"/>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78" name="组合 177"/>
              <p:cNvGrpSpPr/>
              <p:nvPr/>
            </p:nvGrpSpPr>
            <p:grpSpPr>
              <a:xfrm>
                <a:off x="444624" y="1017397"/>
                <a:ext cx="5063682" cy="4959310"/>
                <a:chOff x="444624" y="1017397"/>
                <a:chExt cx="5063682" cy="4959310"/>
              </a:xfrm>
            </p:grpSpPr>
            <p:sp>
              <p:nvSpPr>
                <p:cNvPr id="179" name="弧形 178"/>
                <p:cNvSpPr/>
                <p:nvPr/>
              </p:nvSpPr>
              <p:spPr>
                <a:xfrm>
                  <a:off x="939464" y="1407865"/>
                  <a:ext cx="4568842" cy="4568842"/>
                </a:xfrm>
                <a:prstGeom prst="arc">
                  <a:avLst>
                    <a:gd name="adj1" fmla="val 14946180"/>
                    <a:gd name="adj2" fmla="val 15626032"/>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0" name="组合 179"/>
                <p:cNvGrpSpPr/>
                <p:nvPr/>
              </p:nvGrpSpPr>
              <p:grpSpPr>
                <a:xfrm>
                  <a:off x="444624" y="1017397"/>
                  <a:ext cx="5063682" cy="4959310"/>
                  <a:chOff x="444624" y="1017397"/>
                  <a:chExt cx="5063682" cy="4959310"/>
                </a:xfrm>
              </p:grpSpPr>
              <p:sp>
                <p:nvSpPr>
                  <p:cNvPr id="181" name="弧形 180"/>
                  <p:cNvSpPr/>
                  <p:nvPr/>
                </p:nvSpPr>
                <p:spPr>
                  <a:xfrm>
                    <a:off x="939464" y="1407865"/>
                    <a:ext cx="4568842" cy="4568842"/>
                  </a:xfrm>
                  <a:prstGeom prst="arc">
                    <a:avLst>
                      <a:gd name="adj1" fmla="val 11415532"/>
                      <a:gd name="adj2" fmla="val 11994613"/>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2" name="组合 181"/>
                  <p:cNvGrpSpPr/>
                  <p:nvPr/>
                </p:nvGrpSpPr>
                <p:grpSpPr>
                  <a:xfrm>
                    <a:off x="564022" y="3281413"/>
                    <a:ext cx="806337" cy="810310"/>
                    <a:chOff x="4834556" y="1305082"/>
                    <a:chExt cx="806337" cy="810310"/>
                  </a:xfrm>
                </p:grpSpPr>
                <p:sp>
                  <p:nvSpPr>
                    <p:cNvPr id="191" name="椭圆 190"/>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2" name="文本框 191"/>
                    <p:cNvSpPr txBox="1"/>
                    <p:nvPr/>
                  </p:nvSpPr>
                  <p:spPr>
                    <a:xfrm>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T4=1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3" name="椭圆 182"/>
                  <p:cNvSpPr/>
                  <p:nvPr/>
                </p:nvSpPr>
                <p:spPr>
                  <a:xfrm rot="1800000">
                    <a:off x="862180" y="2166693"/>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4" name="文本框 183"/>
                  <p:cNvSpPr txBox="1"/>
                  <p:nvPr/>
                </p:nvSpPr>
                <p:spPr>
                  <a:xfrm>
                    <a:off x="969208" y="2322555"/>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nvGrpSpPr>
                  <p:cNvPr id="185" name="组合 184"/>
                  <p:cNvGrpSpPr/>
                  <p:nvPr/>
                </p:nvGrpSpPr>
                <p:grpSpPr>
                  <a:xfrm rot="3600000">
                    <a:off x="1685130" y="1342176"/>
                    <a:ext cx="806337" cy="810310"/>
                    <a:chOff x="4834556" y="1305082"/>
                    <a:chExt cx="806337" cy="810310"/>
                  </a:xfrm>
                </p:grpSpPr>
                <p:sp>
                  <p:nvSpPr>
                    <p:cNvPr id="189" name="椭圆 188"/>
                    <p:cNvSpPr/>
                    <p:nvPr/>
                  </p:nvSpPr>
                  <p:spPr>
                    <a:xfrm>
                      <a:off x="4834556" y="1305082"/>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90" name="文本框 189"/>
                    <p:cNvSpPr txBox="1"/>
                    <p:nvPr/>
                  </p:nvSpPr>
                  <p:spPr>
                    <a:xfrm rot="18000000">
                      <a:off x="4932442" y="1458493"/>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186" name="椭圆 185"/>
                  <p:cNvSpPr/>
                  <p:nvPr/>
                </p:nvSpPr>
                <p:spPr>
                  <a:xfrm rot="5400000">
                    <a:off x="2832216" y="1015411"/>
                    <a:ext cx="806337" cy="810310"/>
                  </a:xfrm>
                  <a:prstGeom prst="ellipse">
                    <a:avLst/>
                  </a:prstGeom>
                  <a:solidFill>
                    <a:srgbClr val="00B05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187" name="文本框 186"/>
                  <p:cNvSpPr txBox="1"/>
                  <p:nvPr/>
                </p:nvSpPr>
                <p:spPr>
                  <a:xfrm>
                    <a:off x="2948385" y="1187104"/>
                    <a:ext cx="610562" cy="466923"/>
                  </a:xfrm>
                  <a:prstGeom prst="rect">
                    <a:avLst/>
                  </a:prstGeom>
                  <a:noFill/>
                </p:spPr>
                <p:txBody>
                  <a:bodyPr wrap="square" lIns="0" tIns="0" rIns="0" bIns="0" rtlCol="0">
                    <a:spAutoFit/>
                  </a:bodyPr>
                  <a:lstStyle/>
                  <a:p>
                    <a:pPr algn="ctr" defTabSz="914400"/>
                    <a:r>
                      <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if</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sp>
                <p:nvSpPr>
                  <p:cNvPr id="188" name="矩形 187"/>
                  <p:cNvSpPr/>
                  <p:nvPr/>
                </p:nvSpPr>
                <p:spPr>
                  <a:xfrm>
                    <a:off x="444624" y="1705447"/>
                    <a:ext cx="1210588" cy="400110"/>
                  </a:xfrm>
                  <a:prstGeom prst="rect">
                    <a:avLst/>
                  </a:prstGeom>
                </p:spPr>
                <p:txBody>
                  <a:bodyPr wrap="none">
                    <a:spAutoFit/>
                  </a:bodyPr>
                  <a:lstStyle/>
                  <a:p>
                    <a:r>
                      <a:rPr lang="zh-CN" altLang="en-US" sz="2000" b="1" kern="0">
                        <a:solidFill>
                          <a:srgbClr val="1FB965"/>
                        </a:solidFill>
                        <a:latin typeface="Segoe UI Black" panose="020B0A02040204020203" pitchFamily="34" charset="0"/>
                        <a:ea typeface="Segoe UI Black" panose="020B0A02040204020203" pitchFamily="34" charset="0"/>
                        <a:cs typeface="Segoe UI Black" panose="020B0A02040204020203" pitchFamily="34" charset="0"/>
                      </a:rPr>
                      <a:t>取指周期</a:t>
                    </a:r>
                    <a:endParaRPr lang="zh-CN" altLang="en-US" sz="2000" b="1">
                      <a:solidFill>
                        <a:srgbClr val="1FB965"/>
                      </a:solidFill>
                    </a:endParaRPr>
                  </a:p>
                </p:txBody>
              </p:sp>
            </p:grpSp>
          </p:grpSp>
        </p:grpSp>
      </p:grpSp>
      <p:grpSp>
        <p:nvGrpSpPr>
          <p:cNvPr id="193" name="组合 192"/>
          <p:cNvGrpSpPr/>
          <p:nvPr/>
        </p:nvGrpSpPr>
        <p:grpSpPr>
          <a:xfrm>
            <a:off x="6934063" y="1329904"/>
            <a:ext cx="5203102" cy="4646803"/>
            <a:chOff x="939464" y="1329904"/>
            <a:chExt cx="5203102" cy="4646803"/>
          </a:xfrm>
        </p:grpSpPr>
        <p:sp>
          <p:nvSpPr>
            <p:cNvPr id="194" name="弧形 193"/>
            <p:cNvSpPr/>
            <p:nvPr/>
          </p:nvSpPr>
          <p:spPr>
            <a:xfrm>
              <a:off x="939464" y="1407865"/>
              <a:ext cx="4568842" cy="4568842"/>
            </a:xfrm>
            <a:prstGeom prst="arc">
              <a:avLst>
                <a:gd name="adj1" fmla="val 16871053"/>
                <a:gd name="adj2" fmla="val 17395660"/>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95" name="组合 194"/>
            <p:cNvGrpSpPr/>
            <p:nvPr/>
          </p:nvGrpSpPr>
          <p:grpSpPr>
            <a:xfrm>
              <a:off x="939464" y="1329904"/>
              <a:ext cx="5203102" cy="4646803"/>
              <a:chOff x="939464" y="1329904"/>
              <a:chExt cx="5203102" cy="4646803"/>
            </a:xfrm>
          </p:grpSpPr>
          <p:sp>
            <p:nvSpPr>
              <p:cNvPr id="196" name="弧形 195"/>
              <p:cNvSpPr/>
              <p:nvPr/>
            </p:nvSpPr>
            <p:spPr>
              <a:xfrm>
                <a:off x="939464" y="1407865"/>
                <a:ext cx="4568842" cy="4568842"/>
              </a:xfrm>
              <a:prstGeom prst="arc">
                <a:avLst>
                  <a:gd name="adj1" fmla="val 18615601"/>
                  <a:gd name="adj2" fmla="val 19211427"/>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7" name="矩形 196"/>
              <p:cNvSpPr/>
              <p:nvPr/>
            </p:nvSpPr>
            <p:spPr>
              <a:xfrm>
                <a:off x="4364088" y="2652122"/>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S7</a:t>
                </a:r>
                <a:endParaRPr lang="zh-CN" altLang="en-US"/>
              </a:p>
            </p:txBody>
          </p:sp>
          <p:sp>
            <p:nvSpPr>
              <p:cNvPr id="200" name="矩形 199"/>
              <p:cNvSpPr/>
              <p:nvPr/>
            </p:nvSpPr>
            <p:spPr>
              <a:xfrm>
                <a:off x="3786702" y="2119229"/>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S8</a:t>
                </a:r>
                <a:endParaRPr lang="zh-CN" altLang="en-US"/>
              </a:p>
            </p:txBody>
          </p:sp>
          <p:sp>
            <p:nvSpPr>
              <p:cNvPr id="201" name="矩形 200"/>
              <p:cNvSpPr/>
              <p:nvPr/>
            </p:nvSpPr>
            <p:spPr>
              <a:xfrm>
                <a:off x="4931978" y="1742727"/>
                <a:ext cx="1210588" cy="400110"/>
              </a:xfrm>
              <a:prstGeom prst="rect">
                <a:avLst/>
              </a:prstGeom>
            </p:spPr>
            <p:txBody>
              <a:bodyPr wrap="none">
                <a:spAutoFit/>
              </a:bodyPr>
              <a:lstStyle/>
              <a:p>
                <a:r>
                  <a:rPr lang="zh-CN" altLang="en-US" sz="2000" b="1" kern="0">
                    <a:solidFill>
                      <a:srgbClr val="00B0F0"/>
                    </a:solidFill>
                    <a:latin typeface="Segoe UI Black" panose="020B0A02040204020203" pitchFamily="34" charset="0"/>
                    <a:ea typeface="Segoe UI Black" panose="020B0A02040204020203" pitchFamily="34" charset="0"/>
                    <a:cs typeface="Segoe UI Black" panose="020B0A02040204020203" pitchFamily="34" charset="0"/>
                  </a:rPr>
                  <a:t>执行周期</a:t>
                </a:r>
                <a:endParaRPr lang="zh-CN" altLang="en-US" sz="2000" b="1">
                  <a:solidFill>
                    <a:srgbClr val="00B0F0"/>
                  </a:solidFill>
                </a:endParaRPr>
              </a:p>
            </p:txBody>
          </p:sp>
          <p:grpSp>
            <p:nvGrpSpPr>
              <p:cNvPr id="212" name="组合 211"/>
              <p:cNvGrpSpPr/>
              <p:nvPr/>
            </p:nvGrpSpPr>
            <p:grpSpPr>
              <a:xfrm>
                <a:off x="939464" y="1329904"/>
                <a:ext cx="4962903" cy="4646803"/>
                <a:chOff x="939464" y="1329904"/>
                <a:chExt cx="4962903" cy="4646803"/>
              </a:xfrm>
            </p:grpSpPr>
            <p:grpSp>
              <p:nvGrpSpPr>
                <p:cNvPr id="213" name="组合 212"/>
                <p:cNvGrpSpPr/>
                <p:nvPr/>
              </p:nvGrpSpPr>
              <p:grpSpPr>
                <a:xfrm>
                  <a:off x="939464" y="1329904"/>
                  <a:ext cx="4962903" cy="4646803"/>
                  <a:chOff x="939464" y="1329904"/>
                  <a:chExt cx="4962903" cy="4646803"/>
                </a:xfrm>
              </p:grpSpPr>
              <p:sp>
                <p:nvSpPr>
                  <p:cNvPr id="215" name="弧形 214"/>
                  <p:cNvSpPr/>
                  <p:nvPr/>
                </p:nvSpPr>
                <p:spPr>
                  <a:xfrm>
                    <a:off x="939464" y="1407865"/>
                    <a:ext cx="4568842" cy="4568842"/>
                  </a:xfrm>
                  <a:prstGeom prst="arc">
                    <a:avLst>
                      <a:gd name="adj1" fmla="val 611885"/>
                      <a:gd name="adj2" fmla="val 3034644"/>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6" name="弧形 215"/>
                  <p:cNvSpPr/>
                  <p:nvPr/>
                </p:nvSpPr>
                <p:spPr>
                  <a:xfrm>
                    <a:off x="939464" y="1407865"/>
                    <a:ext cx="4568842" cy="4568842"/>
                  </a:xfrm>
                  <a:prstGeom prst="arc">
                    <a:avLst>
                      <a:gd name="adj1" fmla="val 20402791"/>
                      <a:gd name="adj2" fmla="val 20968716"/>
                    </a:avLst>
                  </a:prstGeom>
                  <a:ln w="38100">
                    <a:solidFill>
                      <a:srgbClr val="FF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17" name="组合 216"/>
                  <p:cNvGrpSpPr/>
                  <p:nvPr/>
                </p:nvGrpSpPr>
                <p:grpSpPr>
                  <a:xfrm>
                    <a:off x="5096030" y="3285794"/>
                    <a:ext cx="806337" cy="810310"/>
                    <a:chOff x="4997657" y="3422580"/>
                    <a:chExt cx="806337" cy="810310"/>
                  </a:xfrm>
                </p:grpSpPr>
                <p:sp>
                  <p:nvSpPr>
                    <p:cNvPr id="259" name="椭圆 258"/>
                    <p:cNvSpPr/>
                    <p:nvPr/>
                  </p:nvSpPr>
                  <p:spPr>
                    <a:xfrm>
                      <a:off x="4997657" y="3422580"/>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60" name="文本框 259"/>
                    <p:cNvSpPr txBox="1"/>
                    <p:nvPr/>
                  </p:nvSpPr>
                  <p:spPr>
                    <a:xfrm>
                      <a:off x="5095544" y="3575992"/>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grpSp>
                <p:nvGrpSpPr>
                  <p:cNvPr id="218" name="组合 217"/>
                  <p:cNvGrpSpPr/>
                  <p:nvPr/>
                </p:nvGrpSpPr>
                <p:grpSpPr>
                  <a:xfrm rot="7200000">
                    <a:off x="3971948" y="1327918"/>
                    <a:ext cx="806337" cy="810310"/>
                    <a:chOff x="4834556" y="1305082"/>
                    <a:chExt cx="806337" cy="810310"/>
                  </a:xfrm>
                </p:grpSpPr>
                <p:sp>
                  <p:nvSpPr>
                    <p:cNvPr id="257" name="椭圆 256"/>
                    <p:cNvSpPr/>
                    <p:nvPr/>
                  </p:nvSpPr>
                  <p:spPr>
                    <a:xfrm>
                      <a:off x="4834556" y="1305082"/>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8" name="文本框 257"/>
                    <p:cNvSpPr txBox="1"/>
                    <p:nvPr/>
                  </p:nvSpPr>
                  <p:spPr>
                    <a:xfrm rot="14400000">
                      <a:off x="4932443" y="1458494"/>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T3=1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55" name="椭圆 254"/>
                  <p:cNvSpPr/>
                  <p:nvPr/>
                </p:nvSpPr>
                <p:spPr>
                  <a:xfrm rot="9000000">
                    <a:off x="4794631" y="2171591"/>
                    <a:ext cx="806337" cy="810310"/>
                  </a:xfrm>
                  <a:prstGeom prst="ellipse">
                    <a:avLst/>
                  </a:prstGeom>
                  <a:solidFill>
                    <a:srgbClr val="00B0F0"/>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2275">
                      <a:solidFill>
                        <a:schemeClr val="bg1"/>
                      </a:solidFill>
                      <a:latin typeface="等线" panose="02010600030101010101" charset="-122"/>
                      <a:ea typeface="等线" panose="02010600030101010101" charset="-122"/>
                    </a:endParaRPr>
                  </a:p>
                </p:txBody>
              </p:sp>
              <p:sp>
                <p:nvSpPr>
                  <p:cNvPr id="256" name="文本框 255"/>
                  <p:cNvSpPr txBox="1"/>
                  <p:nvPr/>
                </p:nvSpPr>
                <p:spPr>
                  <a:xfrm>
                    <a:off x="4901661" y="2359116"/>
                    <a:ext cx="610562" cy="466923"/>
                  </a:xfrm>
                  <a:prstGeom prst="rect">
                    <a:avLst/>
                  </a:prstGeom>
                  <a:noFill/>
                </p:spPr>
                <p:txBody>
                  <a:bodyPr wrap="square" lIns="0" tIns="0" rIns="0" bIns="0" rtlCol="0">
                    <a:spAutoFit/>
                  </a:bodyPr>
                  <a:lstStyle/>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T2=1</a:t>
                    </a:r>
                    <a:endParaRPr lang="en-US" altLang="zh-CN" sz="1515"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a:t>
                    </a:r>
                    <a:r>
                      <a:rPr lang="en-US" altLang="zh-CN" sz="1515" baseline="-250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ex</a:t>
                    </a:r>
                    <a:r>
                      <a:rPr lang="en-US" altLang="zh-CN" sz="1515">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515" dirty="0">
                      <a:solidFill>
                        <a:schemeClr val="bg1"/>
                      </a:solidFill>
                      <a:latin typeface="Segoe UI Black" panose="020B0A02040204020203" pitchFamily="34" charset="0"/>
                      <a:ea typeface="等线" panose="02010600030101010101" charset="-122"/>
                      <a:cs typeface="Segoe UI Black" panose="020B0A02040204020203" pitchFamily="34" charset="0"/>
                    </a:endParaRPr>
                  </a:p>
                </p:txBody>
              </p:sp>
            </p:grpSp>
            <p:sp>
              <p:nvSpPr>
                <p:cNvPr id="214" name="矩形 213"/>
                <p:cNvSpPr/>
                <p:nvPr/>
              </p:nvSpPr>
              <p:spPr>
                <a:xfrm>
                  <a:off x="4668913" y="3710031"/>
                  <a:ext cx="453970" cy="369332"/>
                </a:xfrm>
                <a:prstGeom prst="rect">
                  <a:avLst/>
                </a:prstGeom>
              </p:spPr>
              <p:txBody>
                <a:bodyPr wrap="none">
                  <a:spAutoFit/>
                </a:bodyPr>
                <a:lstStyle/>
                <a:p>
                  <a:r>
                    <a:rPr lang="en-US" altLang="zh-CN" b="1" kern="0">
                      <a:latin typeface="Segoe UI Black" panose="020B0A02040204020203" pitchFamily="34" charset="0"/>
                      <a:ea typeface="Segoe UI Black" panose="020B0A02040204020203" pitchFamily="34" charset="0"/>
                      <a:cs typeface="Segoe UI Black" panose="020B0A02040204020203" pitchFamily="34" charset="0"/>
                    </a:rPr>
                    <a:t>S6</a:t>
                  </a:r>
                  <a:endParaRPr lang="zh-CN" altLang="en-US"/>
                </a:p>
              </p:txBody>
            </p:sp>
          </p:grpSp>
        </p:grpSp>
      </p:grpSp>
      <p:grpSp>
        <p:nvGrpSpPr>
          <p:cNvPr id="268" name="组合 267"/>
          <p:cNvGrpSpPr/>
          <p:nvPr/>
        </p:nvGrpSpPr>
        <p:grpSpPr>
          <a:xfrm>
            <a:off x="252116" y="2023969"/>
            <a:ext cx="1174553" cy="830612"/>
            <a:chOff x="125116" y="1831657"/>
            <a:chExt cx="1174553" cy="830612"/>
          </a:xfrm>
        </p:grpSpPr>
        <p:grpSp>
          <p:nvGrpSpPr>
            <p:cNvPr id="269" name="组合 268"/>
            <p:cNvGrpSpPr/>
            <p:nvPr/>
          </p:nvGrpSpPr>
          <p:grpSpPr>
            <a:xfrm>
              <a:off x="667263" y="1944723"/>
              <a:ext cx="632406" cy="607216"/>
              <a:chOff x="667263" y="1944723"/>
              <a:chExt cx="632406" cy="607216"/>
            </a:xfrm>
          </p:grpSpPr>
          <p:cxnSp>
            <p:nvCxnSpPr>
              <p:cNvPr id="271" name="直接箭头连接符 270"/>
              <p:cNvCxnSpPr/>
              <p:nvPr/>
            </p:nvCxnSpPr>
            <p:spPr>
              <a:xfrm>
                <a:off x="683883" y="1944723"/>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a:off x="683883" y="2146784"/>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a:off x="683883" y="2348845"/>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a:off x="667263" y="2551939"/>
                <a:ext cx="615786" cy="0"/>
              </a:xfrm>
              <a:prstGeom prst="straightConnector1">
                <a:avLst/>
              </a:prstGeom>
              <a:ln w="28575">
                <a:solidFill>
                  <a:srgbClr val="00B05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270" name="Rectangle 9"/>
            <p:cNvSpPr>
              <a:spLocks noChangeArrowheads="1"/>
            </p:cNvSpPr>
            <p:nvPr/>
          </p:nvSpPr>
          <p:spPr bwMode="auto">
            <a:xfrm>
              <a:off x="125116" y="1831657"/>
              <a:ext cx="700368" cy="83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指令译码信号</a:t>
              </a:r>
              <a:endParaRPr lang="en-US" altLang="zh-CN" sz="1600" b="1" dirty="0">
                <a:solidFill>
                  <a:srgbClr val="00B050"/>
                </a:solidFill>
                <a:latin typeface="微软雅黑" panose="020B0503020204020204" pitchFamily="34" charset="-122"/>
                <a:ea typeface="微软雅黑" panose="020B0503020204020204" pitchFamily="34" charset="-122"/>
              </a:endParaRPr>
            </a:p>
          </p:txBody>
        </p:sp>
      </p:grpSp>
      <p:grpSp>
        <p:nvGrpSpPr>
          <p:cNvPr id="132" name="组合 131"/>
          <p:cNvGrpSpPr/>
          <p:nvPr/>
        </p:nvGrpSpPr>
        <p:grpSpPr>
          <a:xfrm>
            <a:off x="8723055" y="4481527"/>
            <a:ext cx="3488911" cy="1315675"/>
            <a:chOff x="6976912" y="4138537"/>
            <a:chExt cx="4396795" cy="1658040"/>
          </a:xfrm>
        </p:grpSpPr>
        <p:pic>
          <p:nvPicPr>
            <p:cNvPr id="133" name="图片 132"/>
            <p:cNvPicPr>
              <a:picLocks noChangeAspect="1"/>
            </p:cNvPicPr>
            <p:nvPr/>
          </p:nvPicPr>
          <p:blipFill rotWithShape="1">
            <a:blip r:embed="rId4">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34" name="图片 133"/>
            <p:cNvPicPr>
              <a:picLocks noChangeAspect="1"/>
            </p:cNvPicPr>
            <p:nvPr/>
          </p:nvPicPr>
          <p:blipFill>
            <a:blip r:embed="rId5"/>
            <a:stretch>
              <a:fillRect/>
            </a:stretch>
          </p:blipFill>
          <p:spPr>
            <a:xfrm>
              <a:off x="6976912" y="4138537"/>
              <a:ext cx="2993395" cy="816935"/>
            </a:xfrm>
            <a:prstGeom prst="rect">
              <a:avLst/>
            </a:prstGeom>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up)">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wipe(up)">
                                      <p:cBhvr>
                                        <p:cTn id="12" dur="500"/>
                                        <p:tgtEl>
                                          <p:spTgt spid="1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wipe(left)">
                                      <p:cBhvr>
                                        <p:cTn id="17" dur="500"/>
                                        <p:tgtEl>
                                          <p:spTgt spid="1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wipe(down)">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left)">
                                      <p:cBhvr>
                                        <p:cTn id="27" dur="500"/>
                                        <p:tgtEl>
                                          <p:spTgt spid="1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0"/>
                                        </p:tgtEl>
                                        <p:attrNameLst>
                                          <p:attrName>style.visibility</p:attrName>
                                        </p:attrNameLst>
                                      </p:cBhvr>
                                      <p:to>
                                        <p:strVal val="visible"/>
                                      </p:to>
                                    </p:set>
                                    <p:animEffect transition="in" filter="wipe(left)">
                                      <p:cBhvr>
                                        <p:cTn id="32" dur="500"/>
                                        <p:tgtEl>
                                          <p:spTgt spid="17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nodeType="clickEffect">
                                  <p:stCondLst>
                                    <p:cond delay="0"/>
                                  </p:stCondLst>
                                  <p:childTnLst>
                                    <p:set>
                                      <p:cBhvr>
                                        <p:cTn id="41" dur="1" fill="hold">
                                          <p:stCondLst>
                                            <p:cond delay="0"/>
                                          </p:stCondLst>
                                        </p:cTn>
                                        <p:tgtEl>
                                          <p:spTgt spid="268"/>
                                        </p:tgtEl>
                                        <p:attrNameLst>
                                          <p:attrName>style.visibility</p:attrName>
                                        </p:attrNameLst>
                                      </p:cBhvr>
                                      <p:to>
                                        <p:strVal val="visible"/>
                                      </p:to>
                                    </p:set>
                                    <p:animEffect transition="in" filter="wipe(left)">
                                      <p:cBhvr>
                                        <p:cTn id="42" dur="500"/>
                                        <p:tgtEl>
                                          <p:spTgt spid="2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32"/>
                                        </p:tgtEl>
                                        <p:attrNameLst>
                                          <p:attrName>style.visibility</p:attrName>
                                        </p:attrNameLst>
                                      </p:cBhvr>
                                      <p:to>
                                        <p:strVal val="visible"/>
                                      </p:to>
                                    </p:set>
                                    <p:animEffect transition="in" filter="wipe(up)">
                                      <p:cBhvr>
                                        <p:cTn id="4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6.5 </a:t>
            </a:r>
            <a:r>
              <a:rPr lang="zh-CN" altLang="en-US" b="1" dirty="0">
                <a:solidFill>
                  <a:srgbClr val="C00000"/>
                </a:solidFill>
                <a:effectLst>
                  <a:outerShdw blurRad="38100" dist="38100" dir="2700000" algn="tl">
                    <a:srgbClr val="000000">
                      <a:alpha val="43137"/>
                    </a:srgbClr>
                  </a:outerShdw>
                </a:effectLst>
              </a:rPr>
              <a:t>硬布线控制器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控制器基本原理</a:t>
            </a:r>
          </a:p>
        </p:txBody>
      </p:sp>
      <p:sp>
        <p:nvSpPr>
          <p:cNvPr id="3" name="内容占位符 2"/>
          <p:cNvSpPr>
            <a:spLocks noGrp="1"/>
          </p:cNvSpPr>
          <p:nvPr>
            <p:ph idx="1"/>
          </p:nvPr>
        </p:nvSpPr>
        <p:spPr/>
        <p:txBody>
          <a:bodyPr/>
          <a:lstStyle/>
          <a:p>
            <a:pPr marL="325120" indent="-325120">
              <a:lnSpc>
                <a:spcPct val="150000"/>
              </a:lnSpc>
              <a:spcBef>
                <a:spcPts val="570"/>
              </a:spcBef>
              <a:spcAft>
                <a:spcPts val="570"/>
              </a:spcAft>
            </a:pPr>
            <a:r>
              <a:rPr lang="zh-CN" altLang="en-US" b="1" kern="1700" dirty="0">
                <a:solidFill>
                  <a:srgbClr val="C00000"/>
                </a:solidFill>
                <a:cs typeface="Segoe UI Black" panose="020B0A02040204020203" pitchFamily="34" charset="0"/>
                <a:sym typeface="Arial" panose="020B0604020202020204" pitchFamily="34" charset="0"/>
              </a:rPr>
              <a:t>控 制 器 </a:t>
            </a:r>
            <a:r>
              <a:rPr lang="zh-CN" altLang="en-US" dirty="0">
                <a:cs typeface="Segoe UI Black" panose="020B0A02040204020203" pitchFamily="34" charset="0"/>
                <a:sym typeface="Arial" panose="020B0604020202020204" pitchFamily="34" charset="0"/>
              </a:rPr>
              <a:t>：</a:t>
            </a:r>
            <a:r>
              <a:rPr lang="zh-CN" altLang="en-US" b="1" dirty="0">
                <a:cs typeface="Segoe UI Black" panose="020B0A02040204020203" pitchFamily="34" charset="0"/>
                <a:sym typeface="Arial" panose="020B0604020202020204" pitchFamily="34" charset="0"/>
              </a:rPr>
              <a:t>产生控制信号序列</a:t>
            </a:r>
            <a:r>
              <a:rPr lang="zh-CN" altLang="en-US" dirty="0">
                <a:cs typeface="Segoe UI Black" panose="020B0A02040204020203" pitchFamily="34" charset="0"/>
                <a:sym typeface="Arial" panose="020B0604020202020204" pitchFamily="34" charset="0"/>
              </a:rPr>
              <a:t>的逻辑电路</a:t>
            </a: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输入信号</a:t>
            </a:r>
            <a:r>
              <a:rPr lang="zh-CN" altLang="en-US" dirty="0">
                <a:cs typeface="Segoe UI Black" panose="020B0A02040204020203" pitchFamily="34" charset="0"/>
                <a:sym typeface="Arial" panose="020B0604020202020204" pitchFamily="34" charset="0"/>
              </a:rPr>
              <a:t>：指令译码，时钟，反馈信号</a:t>
            </a: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输出信号</a:t>
            </a:r>
            <a:r>
              <a:rPr lang="zh-CN" altLang="en-US" dirty="0">
                <a:cs typeface="Segoe UI Black" panose="020B0A02040204020203" pitchFamily="34" charset="0"/>
                <a:sym typeface="Arial" panose="020B0604020202020204" pitchFamily="34" charset="0"/>
              </a:rPr>
              <a:t>：功能部件控制信号序列</a:t>
            </a: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设计目标</a:t>
            </a:r>
            <a:r>
              <a:rPr lang="zh-CN" altLang="en-US" dirty="0">
                <a:cs typeface="Segoe UI Black" panose="020B0A02040204020203" pitchFamily="34" charset="0"/>
                <a:sym typeface="Arial" panose="020B0604020202020204" pitchFamily="34" charset="0"/>
              </a:rPr>
              <a:t>：最少元件，最快速度</a:t>
            </a: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理论基础</a:t>
            </a:r>
            <a:r>
              <a:rPr lang="zh-CN" altLang="en-US" dirty="0">
                <a:cs typeface="Segoe UI Black" panose="020B0A02040204020203" pitchFamily="34" charset="0"/>
                <a:sym typeface="Arial" panose="020B0604020202020204" pitchFamily="34" charset="0"/>
              </a:rPr>
              <a:t>：布尔代数</a:t>
            </a: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组成器件</a:t>
            </a:r>
            <a:r>
              <a:rPr lang="zh-CN" altLang="en-US" dirty="0">
                <a:cs typeface="Segoe UI Black" panose="020B0A02040204020203" pitchFamily="34" charset="0"/>
                <a:sym typeface="Arial" panose="020B0604020202020204" pitchFamily="34" charset="0"/>
              </a:rPr>
              <a:t>：门电路，触发器</a:t>
            </a:r>
          </a:p>
          <a:p>
            <a:endParaRPr lang="zh-CN" altLang="en-US" dirty="0"/>
          </a:p>
        </p:txBody>
      </p:sp>
      <p:sp>
        <p:nvSpPr>
          <p:cNvPr id="5" name="Rectangle 6"/>
          <p:cNvSpPr>
            <a:spLocks noChangeArrowheads="1"/>
          </p:cNvSpPr>
          <p:nvPr/>
        </p:nvSpPr>
        <p:spPr bwMode="auto">
          <a:xfrm>
            <a:off x="9076162" y="1649278"/>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p>
        </p:txBody>
      </p:sp>
      <p:sp>
        <p:nvSpPr>
          <p:cNvPr id="6" name="Rectangle 8"/>
          <p:cNvSpPr>
            <a:spLocks noChangeArrowheads="1"/>
          </p:cNvSpPr>
          <p:nvPr/>
        </p:nvSpPr>
        <p:spPr bwMode="auto">
          <a:xfrm>
            <a:off x="6478400" y="3404009"/>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7" name="Rectangle 9"/>
          <p:cNvSpPr>
            <a:spLocks noChangeArrowheads="1"/>
          </p:cNvSpPr>
          <p:nvPr/>
        </p:nvSpPr>
        <p:spPr bwMode="auto">
          <a:xfrm>
            <a:off x="6474802"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p>
        </p:txBody>
      </p:sp>
      <p:sp>
        <p:nvSpPr>
          <p:cNvPr id="8" name="Rectangle 10"/>
          <p:cNvSpPr>
            <a:spLocks noChangeArrowheads="1"/>
          </p:cNvSpPr>
          <p:nvPr/>
        </p:nvSpPr>
        <p:spPr bwMode="auto">
          <a:xfrm>
            <a:off x="7181042" y="2719312"/>
            <a:ext cx="1005404"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latin typeface="微软雅黑" panose="020B0503020204020204" pitchFamily="34" charset="-122"/>
                <a:ea typeface="微软雅黑" panose="020B0503020204020204" pitchFamily="34" charset="-122"/>
              </a:rPr>
              <a:t>反馈信号</a:t>
            </a:r>
          </a:p>
        </p:txBody>
      </p:sp>
      <p:grpSp>
        <p:nvGrpSpPr>
          <p:cNvPr id="9" name="Group 11"/>
          <p:cNvGrpSpPr/>
          <p:nvPr/>
        </p:nvGrpSpPr>
        <p:grpSpPr bwMode="auto">
          <a:xfrm>
            <a:off x="9106102" y="2040729"/>
            <a:ext cx="2012840" cy="431776"/>
            <a:chOff x="2746" y="1207"/>
            <a:chExt cx="1268" cy="409"/>
          </a:xfrm>
        </p:grpSpPr>
        <p:grpSp>
          <p:nvGrpSpPr>
            <p:cNvPr id="10" name="Group 12"/>
            <p:cNvGrpSpPr/>
            <p:nvPr/>
          </p:nvGrpSpPr>
          <p:grpSpPr bwMode="auto">
            <a:xfrm>
              <a:off x="2746" y="1207"/>
              <a:ext cx="725" cy="409"/>
              <a:chOff x="4330" y="2840"/>
              <a:chExt cx="725" cy="409"/>
            </a:xfrm>
          </p:grpSpPr>
          <p:sp>
            <p:nvSpPr>
              <p:cNvPr id="17"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1"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2"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4"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5"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11"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2"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3"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26" name="Group 51"/>
          <p:cNvGrpSpPr/>
          <p:nvPr/>
        </p:nvGrpSpPr>
        <p:grpSpPr bwMode="auto">
          <a:xfrm rot="5400000">
            <a:off x="8216313" y="3803465"/>
            <a:ext cx="861964" cy="576230"/>
            <a:chOff x="3514" y="3067"/>
            <a:chExt cx="543" cy="318"/>
          </a:xfrm>
        </p:grpSpPr>
        <p:sp>
          <p:nvSpPr>
            <p:cNvPr id="27" name="Line 52"/>
            <p:cNvSpPr>
              <a:spLocks noChangeShapeType="1"/>
            </p:cNvSpPr>
            <p:nvPr/>
          </p:nvSpPr>
          <p:spPr bwMode="auto">
            <a:xfrm flipV="1">
              <a:off x="351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53"/>
            <p:cNvSpPr>
              <a:spLocks noChangeShapeType="1"/>
            </p:cNvSpPr>
            <p:nvPr/>
          </p:nvSpPr>
          <p:spPr bwMode="auto">
            <a:xfrm flipV="1">
              <a:off x="360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54"/>
            <p:cNvSpPr>
              <a:spLocks noChangeShapeType="1"/>
            </p:cNvSpPr>
            <p:nvPr/>
          </p:nvSpPr>
          <p:spPr bwMode="auto">
            <a:xfrm flipV="1">
              <a:off x="3694"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55"/>
            <p:cNvSpPr>
              <a:spLocks noChangeShapeType="1"/>
            </p:cNvSpPr>
            <p:nvPr/>
          </p:nvSpPr>
          <p:spPr bwMode="auto">
            <a:xfrm flipV="1">
              <a:off x="3785"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1" name="Line 56"/>
            <p:cNvSpPr>
              <a:spLocks noChangeShapeType="1"/>
            </p:cNvSpPr>
            <p:nvPr/>
          </p:nvSpPr>
          <p:spPr bwMode="auto">
            <a:xfrm flipV="1">
              <a:off x="3876"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57"/>
            <p:cNvSpPr>
              <a:spLocks noChangeShapeType="1"/>
            </p:cNvSpPr>
            <p:nvPr/>
          </p:nvSpPr>
          <p:spPr bwMode="auto">
            <a:xfrm flipV="1">
              <a:off x="396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58"/>
            <p:cNvSpPr>
              <a:spLocks noChangeShapeType="1"/>
            </p:cNvSpPr>
            <p:nvPr/>
          </p:nvSpPr>
          <p:spPr bwMode="auto">
            <a:xfrm flipV="1">
              <a:off x="4057" y="3067"/>
              <a:ext cx="0" cy="318"/>
            </a:xfrm>
            <a:prstGeom prst="line">
              <a:avLst/>
            </a:prstGeom>
            <a:noFill/>
            <a:ln w="12700">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34" name="Group 59"/>
          <p:cNvGrpSpPr/>
          <p:nvPr/>
        </p:nvGrpSpPr>
        <p:grpSpPr bwMode="auto">
          <a:xfrm>
            <a:off x="8424264" y="3316127"/>
            <a:ext cx="388916" cy="1562014"/>
            <a:chOff x="2149" y="2034"/>
            <a:chExt cx="245" cy="984"/>
          </a:xfrm>
        </p:grpSpPr>
        <p:sp>
          <p:nvSpPr>
            <p:cNvPr id="35" name="Rectangle 60"/>
            <p:cNvSpPr>
              <a:spLocks noChangeArrowheads="1"/>
            </p:cNvSpPr>
            <p:nvPr/>
          </p:nvSpPr>
          <p:spPr bwMode="auto">
            <a:xfrm>
              <a:off x="2151" y="2034"/>
              <a:ext cx="21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6600"/>
                  </a:solidFill>
                  <a:latin typeface="微软雅黑" panose="020B0503020204020204" pitchFamily="34" charset="-122"/>
                  <a:ea typeface="微软雅黑" panose="020B0503020204020204" pitchFamily="34" charset="-122"/>
                </a:rPr>
                <a:t>I</a:t>
              </a:r>
              <a:r>
                <a:rPr lang="en-US" altLang="zh-CN" sz="1600" b="1" baseline="-25000" dirty="0">
                  <a:solidFill>
                    <a:srgbClr val="FF6600"/>
                  </a:solidFill>
                  <a:latin typeface="微软雅黑" panose="020B0503020204020204" pitchFamily="34" charset="-122"/>
                  <a:ea typeface="微软雅黑" panose="020B0503020204020204" pitchFamily="34" charset="-122"/>
                </a:rPr>
                <a:t>1</a:t>
              </a:r>
            </a:p>
          </p:txBody>
        </p:sp>
        <p:sp>
          <p:nvSpPr>
            <p:cNvPr id="36" name="Rectangle 61"/>
            <p:cNvSpPr>
              <a:spLocks noChangeArrowheads="1"/>
            </p:cNvSpPr>
            <p:nvPr/>
          </p:nvSpPr>
          <p:spPr bwMode="auto">
            <a:xfrm>
              <a:off x="2149" y="2805"/>
              <a:ext cx="24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FF6600"/>
                  </a:solidFill>
                  <a:latin typeface="微软雅黑" panose="020B0503020204020204" pitchFamily="34" charset="-122"/>
                  <a:ea typeface="微软雅黑" panose="020B0503020204020204" pitchFamily="34" charset="-122"/>
                </a:rPr>
                <a:t>I</a:t>
              </a:r>
              <a:r>
                <a:rPr lang="en-US" altLang="zh-CN" sz="1600" b="1" baseline="-25000" dirty="0" err="1">
                  <a:solidFill>
                    <a:srgbClr val="FF6600"/>
                  </a:solidFill>
                  <a:latin typeface="微软雅黑" panose="020B0503020204020204" pitchFamily="34" charset="-122"/>
                  <a:ea typeface="微软雅黑" panose="020B0503020204020204" pitchFamily="34" charset="-122"/>
                </a:rPr>
                <a:t>m</a:t>
              </a:r>
              <a:endParaRPr lang="en-US" altLang="zh-CN" sz="1600" b="1" baseline="-25000" dirty="0">
                <a:solidFill>
                  <a:srgbClr val="FF6600"/>
                </a:solidFill>
                <a:latin typeface="微软雅黑" panose="020B0503020204020204" pitchFamily="34" charset="-122"/>
                <a:ea typeface="微软雅黑" panose="020B0503020204020204" pitchFamily="34" charset="-122"/>
              </a:endParaRPr>
            </a:p>
          </p:txBody>
        </p:sp>
      </p:grpSp>
      <p:grpSp>
        <p:nvGrpSpPr>
          <p:cNvPr id="37" name="Group 62"/>
          <p:cNvGrpSpPr/>
          <p:nvPr/>
        </p:nvGrpSpPr>
        <p:grpSpPr bwMode="auto">
          <a:xfrm>
            <a:off x="8709246" y="2055018"/>
            <a:ext cx="2841468" cy="338120"/>
            <a:chOff x="2314" y="1263"/>
            <a:chExt cx="1790" cy="213"/>
          </a:xfrm>
        </p:grpSpPr>
        <p:sp>
          <p:nvSpPr>
            <p:cNvPr id="38" name="Rectangle 63"/>
            <p:cNvSpPr>
              <a:spLocks noChangeArrowheads="1"/>
            </p:cNvSpPr>
            <p:nvPr/>
          </p:nvSpPr>
          <p:spPr bwMode="auto">
            <a:xfrm>
              <a:off x="2314" y="1263"/>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p>
          </p:txBody>
        </p:sp>
        <p:sp>
          <p:nvSpPr>
            <p:cNvPr id="39" name="Rectangle 64"/>
            <p:cNvSpPr>
              <a:spLocks noChangeArrowheads="1"/>
            </p:cNvSpPr>
            <p:nvPr/>
          </p:nvSpPr>
          <p:spPr bwMode="auto">
            <a:xfrm>
              <a:off x="3845" y="1263"/>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p>
          </p:txBody>
        </p:sp>
      </p:grpSp>
      <p:grpSp>
        <p:nvGrpSpPr>
          <p:cNvPr id="40" name="Group 71"/>
          <p:cNvGrpSpPr/>
          <p:nvPr/>
        </p:nvGrpSpPr>
        <p:grpSpPr bwMode="auto">
          <a:xfrm>
            <a:off x="8360766" y="2652591"/>
            <a:ext cx="576231" cy="430189"/>
            <a:chOff x="2108" y="3614"/>
            <a:chExt cx="363" cy="271"/>
          </a:xfrm>
        </p:grpSpPr>
        <p:sp>
          <p:nvSpPr>
            <p:cNvPr id="41" name="Line 72"/>
            <p:cNvSpPr>
              <a:spLocks noChangeShapeType="1"/>
            </p:cNvSpPr>
            <p:nvPr/>
          </p:nvSpPr>
          <p:spPr bwMode="auto">
            <a:xfrm rot="5400000" flipV="1">
              <a:off x="2290" y="343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2" name="Line 73"/>
            <p:cNvSpPr>
              <a:spLocks noChangeShapeType="1"/>
            </p:cNvSpPr>
            <p:nvPr/>
          </p:nvSpPr>
          <p:spPr bwMode="auto">
            <a:xfrm rot="5400000" flipV="1">
              <a:off x="2290" y="352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3" name="Line 74"/>
            <p:cNvSpPr>
              <a:spLocks noChangeShapeType="1"/>
            </p:cNvSpPr>
            <p:nvPr/>
          </p:nvSpPr>
          <p:spPr bwMode="auto">
            <a:xfrm rot="5400000" flipV="1">
              <a:off x="2290" y="3612"/>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5"/>
            <p:cNvSpPr>
              <a:spLocks noChangeShapeType="1"/>
            </p:cNvSpPr>
            <p:nvPr/>
          </p:nvSpPr>
          <p:spPr bwMode="auto">
            <a:xfrm rot="5400000" flipV="1">
              <a:off x="2290" y="3703"/>
              <a:ext cx="0" cy="363"/>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5" name="Group 76"/>
          <p:cNvGrpSpPr/>
          <p:nvPr/>
        </p:nvGrpSpPr>
        <p:grpSpPr bwMode="auto">
          <a:xfrm>
            <a:off x="8035343" y="2465541"/>
            <a:ext cx="409554" cy="717511"/>
            <a:chOff x="1899" y="1476"/>
            <a:chExt cx="258" cy="452"/>
          </a:xfrm>
        </p:grpSpPr>
        <p:sp>
          <p:nvSpPr>
            <p:cNvPr id="46" name="Rectangle 77"/>
            <p:cNvSpPr>
              <a:spLocks noChangeArrowheads="1"/>
            </p:cNvSpPr>
            <p:nvPr/>
          </p:nvSpPr>
          <p:spPr bwMode="auto">
            <a:xfrm>
              <a:off x="1899" y="1476"/>
              <a:ext cx="2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latin typeface="微软雅黑" panose="020B0503020204020204" pitchFamily="34" charset="-122"/>
                  <a:ea typeface="微软雅黑" panose="020B0503020204020204" pitchFamily="34" charset="-122"/>
                </a:rPr>
                <a:t>B</a:t>
              </a:r>
              <a:r>
                <a:rPr lang="en-US" altLang="zh-CN" sz="1600" b="1" baseline="-25000" dirty="0">
                  <a:latin typeface="微软雅黑" panose="020B0503020204020204" pitchFamily="34" charset="-122"/>
                  <a:ea typeface="微软雅黑" panose="020B0503020204020204" pitchFamily="34" charset="-122"/>
                </a:rPr>
                <a:t>1</a:t>
              </a:r>
            </a:p>
          </p:txBody>
        </p:sp>
        <p:sp>
          <p:nvSpPr>
            <p:cNvPr id="47" name="Rectangle 78"/>
            <p:cNvSpPr>
              <a:spLocks noChangeArrowheads="1"/>
            </p:cNvSpPr>
            <p:nvPr/>
          </p:nvSpPr>
          <p:spPr bwMode="auto">
            <a:xfrm>
              <a:off x="1904" y="1715"/>
              <a:ext cx="2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latin typeface="微软雅黑" panose="020B0503020204020204" pitchFamily="34" charset="-122"/>
                  <a:ea typeface="微软雅黑" panose="020B0503020204020204" pitchFamily="34" charset="-122"/>
                </a:rPr>
                <a:t>B</a:t>
              </a:r>
              <a:r>
                <a:rPr lang="en-US" altLang="zh-CN" sz="1600" b="1" baseline="-25000" dirty="0" err="1">
                  <a:latin typeface="微软雅黑" panose="020B0503020204020204" pitchFamily="34" charset="-122"/>
                  <a:ea typeface="微软雅黑" panose="020B0503020204020204" pitchFamily="34" charset="-122"/>
                </a:rPr>
                <a:t>j</a:t>
              </a:r>
              <a:endParaRPr lang="en-US" altLang="zh-CN" sz="1600" b="1" baseline="-25000" dirty="0">
                <a:latin typeface="微软雅黑" panose="020B0503020204020204" pitchFamily="34" charset="-122"/>
                <a:ea typeface="微软雅黑" panose="020B0503020204020204" pitchFamily="34" charset="-122"/>
              </a:endParaRPr>
            </a:p>
          </p:txBody>
        </p:sp>
      </p:grpSp>
      <p:cxnSp>
        <p:nvCxnSpPr>
          <p:cNvPr id="48" name="直接箭头连接符 47"/>
          <p:cNvCxnSpPr>
            <a:stCxn id="6" idx="3"/>
            <a:endCxn id="4" idx="1"/>
          </p:cNvCxnSpPr>
          <p:nvPr/>
        </p:nvCxnSpPr>
        <p:spPr>
          <a:xfrm flipV="1">
            <a:off x="6986834" y="4086675"/>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9"/>
          <p:cNvSpPr>
            <a:spLocks noChangeArrowheads="1"/>
          </p:cNvSpPr>
          <p:nvPr/>
        </p:nvSpPr>
        <p:spPr bwMode="auto">
          <a:xfrm>
            <a:off x="7610725" y="4812074"/>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p>
        </p:txBody>
      </p:sp>
      <p:sp>
        <p:nvSpPr>
          <p:cNvPr id="50" name="Rectangle 3"/>
          <p:cNvSpPr>
            <a:spLocks noChangeArrowheads="1"/>
          </p:cNvSpPr>
          <p:nvPr/>
        </p:nvSpPr>
        <p:spPr bwMode="auto">
          <a:xfrm>
            <a:off x="8950535" y="2470918"/>
            <a:ext cx="2376357"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操作控制器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51" name="直接箭头连接符 50"/>
          <p:cNvCxnSpPr/>
          <p:nvPr/>
        </p:nvCxnSpPr>
        <p:spPr>
          <a:xfrm flipV="1">
            <a:off x="10151598" y="4647218"/>
            <a:ext cx="0" cy="3733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等腰三角形 51"/>
          <p:cNvSpPr/>
          <p:nvPr/>
        </p:nvSpPr>
        <p:spPr bwMode="auto">
          <a:xfrm>
            <a:off x="9998740" y="4512291"/>
            <a:ext cx="305718" cy="263550"/>
          </a:xfrm>
          <a:prstGeom prst="triangle">
            <a:avLst/>
          </a:prstGeom>
          <a:solidFill>
            <a:srgbClr val="FF6600"/>
          </a:solidFill>
          <a:ln w="31750" cap="flat" cmpd="sng" algn="ctr">
            <a:solidFill>
              <a:srgbClr val="000000"/>
            </a:solidFill>
            <a:prstDash val="solid"/>
          </a:ln>
          <a:effectLst/>
        </p:spPr>
        <p:txBody>
          <a:bodyPr rtlCol="0" anchor="ctr"/>
          <a:lstStyle/>
          <a:p>
            <a:pPr algn="ctr" defTabSz="914400"/>
            <a:endParaRPr lang="zh-CN" altLang="en-US" sz="1895" b="1" kern="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3" name="矩形 52"/>
          <p:cNvSpPr/>
          <p:nvPr/>
        </p:nvSpPr>
        <p:spPr>
          <a:xfrm>
            <a:off x="10165621" y="4795599"/>
            <a:ext cx="604653" cy="355034"/>
          </a:xfrm>
          <a:prstGeom prst="rect">
            <a:avLst/>
          </a:prstGeom>
        </p:spPr>
        <p:txBody>
          <a:bodyPr wrap="none">
            <a:spAutoFit/>
          </a:bodyPr>
          <a:lstStyle/>
          <a:p>
            <a:pPr algn="ctr" defTabSz="914400"/>
            <a:r>
              <a:rPr lang="en-US" altLang="zh-CN" sz="1705" b="1" dirty="0">
                <a:solidFill>
                  <a:srgbClr val="001010"/>
                </a:solidFill>
                <a:latin typeface="微软雅黑" panose="020B0503020204020204" pitchFamily="34" charset="-122"/>
                <a:ea typeface="微软雅黑" panose="020B0503020204020204" pitchFamily="34" charset="-122"/>
              </a:rPr>
              <a:t>CLK</a:t>
            </a:r>
            <a:endParaRPr lang="zh-CN" altLang="en-US" sz="1705" b="1" dirty="0">
              <a:solidFill>
                <a:srgbClr val="001010"/>
              </a:solidFill>
              <a:latin typeface="微软雅黑" panose="020B0503020204020204" pitchFamily="34" charset="-122"/>
              <a:ea typeface="微软雅黑" panose="020B0503020204020204" pitchFamily="34" charset="-122"/>
            </a:endParaRPr>
          </a:p>
        </p:txBody>
      </p:sp>
      <p:sp>
        <p:nvSpPr>
          <p:cNvPr id="54" name="矩形 53"/>
          <p:cNvSpPr/>
          <p:nvPr/>
        </p:nvSpPr>
        <p:spPr>
          <a:xfrm>
            <a:off x="7008929" y="5253387"/>
            <a:ext cx="4134465" cy="617477"/>
          </a:xfrm>
          <a:prstGeom prst="rect">
            <a:avLst/>
          </a:prstGeom>
        </p:spPr>
        <p:txBody>
          <a:bodyPr wrap="none">
            <a:spAutoFit/>
          </a:bodyPr>
          <a:lstStyle/>
          <a:p>
            <a:pPr>
              <a:lnSpc>
                <a:spcPct val="150000"/>
              </a:lnSpc>
              <a:spcBef>
                <a:spcPts val="570"/>
              </a:spcBef>
              <a:spcAft>
                <a:spcPts val="570"/>
              </a:spcAft>
              <a:buClr>
                <a:srgbClr val="FFC000"/>
              </a:buClr>
            </a:pPr>
            <a:r>
              <a:rPr lang="zh-CN" altLang="en-US" sz="2275" b="1" dirty="0">
                <a:solidFill>
                  <a:srgbClr val="7030A0"/>
                </a:solidFill>
                <a:latin typeface="+mn-ea"/>
                <a:cs typeface="Segoe UI Black" panose="020B0A02040204020203" pitchFamily="34" charset="0"/>
                <a:sym typeface="Arial" panose="020B0604020202020204" pitchFamily="34" charset="0"/>
              </a:rPr>
              <a:t>机器指令字 </a:t>
            </a:r>
            <a:r>
              <a:rPr lang="en-US" altLang="zh-CN" sz="2275" b="1" dirty="0">
                <a:solidFill>
                  <a:srgbClr val="7030A0"/>
                </a:solidFill>
                <a:latin typeface="+mn-ea"/>
                <a:cs typeface="Segoe UI Black" panose="020B0A02040204020203" pitchFamily="34" charset="0"/>
                <a:sym typeface="Wingdings" panose="05000000000000000000" pitchFamily="2" charset="2"/>
              </a:rPr>
              <a:t> </a:t>
            </a:r>
            <a:r>
              <a:rPr lang="zh-CN" altLang="en-US" sz="2275" b="1" dirty="0">
                <a:solidFill>
                  <a:srgbClr val="7030A0"/>
                </a:solidFill>
                <a:latin typeface="+mn-ea"/>
                <a:cs typeface="Segoe UI Black" panose="020B0A02040204020203" pitchFamily="34" charset="0"/>
                <a:sym typeface="Wingdings" panose="05000000000000000000" pitchFamily="2" charset="2"/>
              </a:rPr>
              <a:t>控制器信号序列</a:t>
            </a:r>
            <a:endParaRPr lang="en-US" altLang="zh-CN" sz="2275" b="1" dirty="0">
              <a:solidFill>
                <a:srgbClr val="7030A0"/>
              </a:solidFill>
              <a:latin typeface="+mn-ea"/>
              <a:cs typeface="Segoe UI Black" panose="020B0A02040204020203" pitchFamily="34" charset="0"/>
              <a:sym typeface="Arial" panose="020B0604020202020204" pitchFamily="34" charset="0"/>
            </a:endParaRPr>
          </a:p>
        </p:txBody>
      </p:sp>
      <p:sp>
        <p:nvSpPr>
          <p:cNvPr id="4" name="Rectangle 4"/>
          <p:cNvSpPr>
            <a:spLocks noChangeArrowheads="1"/>
          </p:cNvSpPr>
          <p:nvPr/>
        </p:nvSpPr>
        <p:spPr bwMode="auto">
          <a:xfrm>
            <a:off x="7351172" y="3404008"/>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三级时序</a:t>
            </a:r>
            <a:r>
              <a:rPr lang="zh-CN" altLang="en-US" dirty="0">
                <a:solidFill>
                  <a:srgbClr val="1387B7"/>
                </a:solidFill>
              </a:rPr>
              <a:t>硬布线</a:t>
            </a:r>
            <a:r>
              <a:rPr lang="zh-CN" altLang="en-US" dirty="0"/>
              <a:t>控制器</a:t>
            </a:r>
          </a:p>
        </p:txBody>
      </p:sp>
      <p:sp>
        <p:nvSpPr>
          <p:cNvPr id="161" name="Text Box 127"/>
          <p:cNvSpPr txBox="1">
            <a:spLocks noChangeArrowheads="1"/>
          </p:cNvSpPr>
          <p:nvPr/>
        </p:nvSpPr>
        <p:spPr bwMode="auto">
          <a:xfrm>
            <a:off x="1281521" y="5675402"/>
            <a:ext cx="9954683"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
        <p:nvSpPr>
          <p:cNvPr id="87" name="Rectangle 10"/>
          <p:cNvSpPr>
            <a:spLocks noChangeArrowheads="1"/>
          </p:cNvSpPr>
          <p:nvPr/>
        </p:nvSpPr>
        <p:spPr bwMode="auto">
          <a:xfrm>
            <a:off x="3565231" y="1669957"/>
            <a:ext cx="100540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反馈信号</a:t>
            </a:r>
          </a:p>
        </p:txBody>
      </p:sp>
      <p:grpSp>
        <p:nvGrpSpPr>
          <p:cNvPr id="168" name="组合 167"/>
          <p:cNvGrpSpPr/>
          <p:nvPr/>
        </p:nvGrpSpPr>
        <p:grpSpPr>
          <a:xfrm>
            <a:off x="4372257" y="3914715"/>
            <a:ext cx="2824006" cy="504797"/>
            <a:chOff x="5918673" y="4753749"/>
            <a:chExt cx="2978443" cy="532403"/>
          </a:xfrm>
        </p:grpSpPr>
        <p:grpSp>
          <p:nvGrpSpPr>
            <p:cNvPr id="169" name="Group 28"/>
            <p:cNvGrpSpPr/>
            <p:nvPr/>
          </p:nvGrpSpPr>
          <p:grpSpPr bwMode="auto">
            <a:xfrm>
              <a:off x="6377411" y="4753749"/>
              <a:ext cx="607744" cy="532403"/>
              <a:chOff x="2789" y="3067"/>
              <a:chExt cx="363" cy="318"/>
            </a:xfrm>
          </p:grpSpPr>
          <p:sp>
            <p:nvSpPr>
              <p:cNvPr id="182"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0" name="Group 37"/>
            <p:cNvGrpSpPr/>
            <p:nvPr/>
          </p:nvGrpSpPr>
          <p:grpSpPr bwMode="auto">
            <a:xfrm>
              <a:off x="7892583" y="4753749"/>
              <a:ext cx="607743" cy="532403"/>
              <a:chOff x="3694" y="3067"/>
              <a:chExt cx="363" cy="318"/>
            </a:xfrm>
          </p:grpSpPr>
          <p:sp>
            <p:nvSpPr>
              <p:cNvPr id="177" name="Line 40"/>
              <p:cNvSpPr>
                <a:spLocks noChangeShapeType="1"/>
              </p:cNvSpPr>
              <p:nvPr/>
            </p:nvSpPr>
            <p:spPr bwMode="auto">
              <a:xfrm flipV="1">
                <a:off x="3694"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Line 41"/>
              <p:cNvSpPr>
                <a:spLocks noChangeShapeType="1"/>
              </p:cNvSpPr>
              <p:nvPr/>
            </p:nvSpPr>
            <p:spPr bwMode="auto">
              <a:xfrm flipV="1">
                <a:off x="3785"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Line 42"/>
              <p:cNvSpPr>
                <a:spLocks noChangeShapeType="1"/>
              </p:cNvSpPr>
              <p:nvPr/>
            </p:nvSpPr>
            <p:spPr bwMode="auto">
              <a:xfrm flipV="1">
                <a:off x="3876"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Line 43"/>
              <p:cNvSpPr>
                <a:spLocks noChangeShapeType="1"/>
              </p:cNvSpPr>
              <p:nvPr/>
            </p:nvSpPr>
            <p:spPr bwMode="auto">
              <a:xfrm flipV="1">
                <a:off x="396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Line 44"/>
              <p:cNvSpPr>
                <a:spLocks noChangeShapeType="1"/>
              </p:cNvSpPr>
              <p:nvPr/>
            </p:nvSpPr>
            <p:spPr bwMode="auto">
              <a:xfrm flipV="1">
                <a:off x="405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1" name="Group 45"/>
            <p:cNvGrpSpPr/>
            <p:nvPr/>
          </p:nvGrpSpPr>
          <p:grpSpPr bwMode="auto">
            <a:xfrm>
              <a:off x="5918673" y="4869294"/>
              <a:ext cx="1550333" cy="403490"/>
              <a:chOff x="2333" y="3046"/>
              <a:chExt cx="926" cy="241"/>
            </a:xfrm>
          </p:grpSpPr>
          <p:sp>
            <p:nvSpPr>
              <p:cNvPr id="175" name="Rectangle 46"/>
              <p:cNvSpPr>
                <a:spLocks noChangeArrowheads="1"/>
              </p:cNvSpPr>
              <p:nvPr/>
            </p:nvSpPr>
            <p:spPr bwMode="auto">
              <a:xfrm>
                <a:off x="2333" y="3054"/>
                <a:ext cx="32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76" name="Rectangle 47"/>
              <p:cNvSpPr>
                <a:spLocks noChangeArrowheads="1"/>
              </p:cNvSpPr>
              <p:nvPr/>
            </p:nvSpPr>
            <p:spPr bwMode="auto">
              <a:xfrm>
                <a:off x="2965" y="3046"/>
                <a:ext cx="294"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2" name="Group 48"/>
            <p:cNvGrpSpPr/>
            <p:nvPr/>
          </p:nvGrpSpPr>
          <p:grpSpPr bwMode="auto">
            <a:xfrm>
              <a:off x="7497464" y="4852554"/>
              <a:ext cx="1399652" cy="415210"/>
              <a:chOff x="3276" y="3036"/>
              <a:chExt cx="836" cy="248"/>
            </a:xfrm>
          </p:grpSpPr>
          <p:sp>
            <p:nvSpPr>
              <p:cNvPr id="173" name="Rectangle 49"/>
              <p:cNvSpPr>
                <a:spLocks noChangeArrowheads="1"/>
              </p:cNvSpPr>
              <p:nvPr/>
            </p:nvSpPr>
            <p:spPr bwMode="auto">
              <a:xfrm>
                <a:off x="3276" y="3051"/>
                <a:ext cx="267"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74" name="Rectangle 50"/>
              <p:cNvSpPr>
                <a:spLocks noChangeArrowheads="1"/>
              </p:cNvSpPr>
              <p:nvPr/>
            </p:nvSpPr>
            <p:spPr bwMode="auto">
              <a:xfrm>
                <a:off x="3847" y="3036"/>
                <a:ext cx="26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p>
            </p:txBody>
          </p:sp>
        </p:grpSp>
      </p:grpSp>
      <p:grpSp>
        <p:nvGrpSpPr>
          <p:cNvPr id="187" name="Group 65"/>
          <p:cNvGrpSpPr/>
          <p:nvPr/>
        </p:nvGrpSpPr>
        <p:grpSpPr bwMode="auto">
          <a:xfrm flipH="1">
            <a:off x="6980377" y="4628907"/>
            <a:ext cx="576230" cy="285734"/>
            <a:chOff x="2108" y="3614"/>
            <a:chExt cx="363" cy="180"/>
          </a:xfrm>
        </p:grpSpPr>
        <p:sp>
          <p:nvSpPr>
            <p:cNvPr id="188" name="Line 66"/>
            <p:cNvSpPr>
              <a:spLocks noChangeShapeType="1"/>
            </p:cNvSpPr>
            <p:nvPr/>
          </p:nvSpPr>
          <p:spPr bwMode="auto">
            <a:xfrm rot="5400000" flipV="1">
              <a:off x="2290" y="343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Line 67"/>
            <p:cNvSpPr>
              <a:spLocks noChangeShapeType="1"/>
            </p:cNvSpPr>
            <p:nvPr/>
          </p:nvSpPr>
          <p:spPr bwMode="auto">
            <a:xfrm rot="5400000" flipV="1">
              <a:off x="2290" y="352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Line 68"/>
            <p:cNvSpPr>
              <a:spLocks noChangeShapeType="1"/>
            </p:cNvSpPr>
            <p:nvPr/>
          </p:nvSpPr>
          <p:spPr bwMode="auto">
            <a:xfrm rot="5400000" flipV="1">
              <a:off x="2290" y="361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1" name="Rectangle 79"/>
          <p:cNvSpPr>
            <a:spLocks noChangeArrowheads="1"/>
          </p:cNvSpPr>
          <p:nvPr/>
        </p:nvSpPr>
        <p:spPr bwMode="auto">
          <a:xfrm>
            <a:off x="7376465" y="4574900"/>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p>
        </p:txBody>
      </p:sp>
      <p:cxnSp>
        <p:nvCxnSpPr>
          <p:cNvPr id="192" name="直接箭头连接符 191"/>
          <p:cNvCxnSpPr/>
          <p:nvPr/>
        </p:nvCxnSpPr>
        <p:spPr>
          <a:xfrm>
            <a:off x="3980554" y="5002837"/>
            <a:ext cx="599166"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3" name="Rectangle 6"/>
          <p:cNvSpPr>
            <a:spLocks noChangeArrowheads="1"/>
          </p:cNvSpPr>
          <p:nvPr/>
        </p:nvSpPr>
        <p:spPr bwMode="auto">
          <a:xfrm>
            <a:off x="7373869" y="1747006"/>
            <a:ext cx="461665" cy="2169825"/>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914400"/>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p>
        </p:txBody>
      </p:sp>
      <p:grpSp>
        <p:nvGrpSpPr>
          <p:cNvPr id="194" name="Group 11"/>
          <p:cNvGrpSpPr/>
          <p:nvPr/>
        </p:nvGrpSpPr>
        <p:grpSpPr bwMode="auto">
          <a:xfrm rot="5400000">
            <a:off x="6173182" y="2571806"/>
            <a:ext cx="2012840" cy="431776"/>
            <a:chOff x="2746" y="1207"/>
            <a:chExt cx="1268" cy="409"/>
          </a:xfrm>
        </p:grpSpPr>
        <p:grpSp>
          <p:nvGrpSpPr>
            <p:cNvPr id="195" name="Group 12"/>
            <p:cNvGrpSpPr/>
            <p:nvPr/>
          </p:nvGrpSpPr>
          <p:grpSpPr bwMode="auto">
            <a:xfrm>
              <a:off x="2746" y="1207"/>
              <a:ext cx="725" cy="409"/>
              <a:chOff x="4330" y="2840"/>
              <a:chExt cx="725" cy="409"/>
            </a:xfrm>
          </p:grpSpPr>
          <p:sp>
            <p:nvSpPr>
              <p:cNvPr id="202" name="Line 13"/>
              <p:cNvSpPr>
                <a:spLocks noChangeShapeType="1"/>
              </p:cNvSpPr>
              <p:nvPr/>
            </p:nvSpPr>
            <p:spPr bwMode="auto">
              <a:xfrm flipV="1">
                <a:off x="433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Line 14"/>
              <p:cNvSpPr>
                <a:spLocks noChangeShapeType="1"/>
              </p:cNvSpPr>
              <p:nvPr/>
            </p:nvSpPr>
            <p:spPr bwMode="auto">
              <a:xfrm flipV="1">
                <a:off x="442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Line 15"/>
              <p:cNvSpPr>
                <a:spLocks noChangeShapeType="1"/>
              </p:cNvSpPr>
              <p:nvPr/>
            </p:nvSpPr>
            <p:spPr bwMode="auto">
              <a:xfrm flipV="1">
                <a:off x="4511"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Line 16"/>
              <p:cNvSpPr>
                <a:spLocks noChangeShapeType="1"/>
              </p:cNvSpPr>
              <p:nvPr/>
            </p:nvSpPr>
            <p:spPr bwMode="auto">
              <a:xfrm flipV="1">
                <a:off x="4602"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Line 17"/>
              <p:cNvSpPr>
                <a:spLocks noChangeShapeType="1"/>
              </p:cNvSpPr>
              <p:nvPr/>
            </p:nvSpPr>
            <p:spPr bwMode="auto">
              <a:xfrm flipV="1">
                <a:off x="469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Line 18"/>
              <p:cNvSpPr>
                <a:spLocks noChangeShapeType="1"/>
              </p:cNvSpPr>
              <p:nvPr/>
            </p:nvSpPr>
            <p:spPr bwMode="auto">
              <a:xfrm flipV="1">
                <a:off x="478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8" name="Line 19"/>
              <p:cNvSpPr>
                <a:spLocks noChangeShapeType="1"/>
              </p:cNvSpPr>
              <p:nvPr/>
            </p:nvSpPr>
            <p:spPr bwMode="auto">
              <a:xfrm flipV="1">
                <a:off x="4874"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Line 20"/>
              <p:cNvSpPr>
                <a:spLocks noChangeShapeType="1"/>
              </p:cNvSpPr>
              <p:nvPr/>
            </p:nvSpPr>
            <p:spPr bwMode="auto">
              <a:xfrm flipV="1">
                <a:off x="496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0" name="Line 21"/>
              <p:cNvSpPr>
                <a:spLocks noChangeShapeType="1"/>
              </p:cNvSpPr>
              <p:nvPr/>
            </p:nvSpPr>
            <p:spPr bwMode="auto">
              <a:xfrm flipV="1">
                <a:off x="505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6" name="Line 22"/>
            <p:cNvSpPr>
              <a:spLocks noChangeShapeType="1"/>
            </p:cNvSpPr>
            <p:nvPr/>
          </p:nvSpPr>
          <p:spPr bwMode="auto">
            <a:xfrm flipV="1">
              <a:off x="356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7" name="Line 23"/>
            <p:cNvSpPr>
              <a:spLocks noChangeShapeType="1"/>
            </p:cNvSpPr>
            <p:nvPr/>
          </p:nvSpPr>
          <p:spPr bwMode="auto">
            <a:xfrm flipV="1">
              <a:off x="365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Line 24"/>
            <p:cNvSpPr>
              <a:spLocks noChangeShapeType="1"/>
            </p:cNvSpPr>
            <p:nvPr/>
          </p:nvSpPr>
          <p:spPr bwMode="auto">
            <a:xfrm flipV="1">
              <a:off x="3742"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Line 25"/>
            <p:cNvSpPr>
              <a:spLocks noChangeShapeType="1"/>
            </p:cNvSpPr>
            <p:nvPr/>
          </p:nvSpPr>
          <p:spPr bwMode="auto">
            <a:xfrm flipV="1">
              <a:off x="3833"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Line 26"/>
            <p:cNvSpPr>
              <a:spLocks noChangeShapeType="1"/>
            </p:cNvSpPr>
            <p:nvPr/>
          </p:nvSpPr>
          <p:spPr bwMode="auto">
            <a:xfrm flipV="1">
              <a:off x="392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Line 27"/>
            <p:cNvSpPr>
              <a:spLocks noChangeShapeType="1"/>
            </p:cNvSpPr>
            <p:nvPr/>
          </p:nvSpPr>
          <p:spPr bwMode="auto">
            <a:xfrm flipV="1">
              <a:off x="401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1" name="Group 62"/>
          <p:cNvGrpSpPr/>
          <p:nvPr/>
        </p:nvGrpSpPr>
        <p:grpSpPr bwMode="auto">
          <a:xfrm rot="5400000">
            <a:off x="5813629" y="2602760"/>
            <a:ext cx="2803370" cy="436540"/>
            <a:chOff x="2336" y="1230"/>
            <a:chExt cx="1766" cy="275"/>
          </a:xfrm>
        </p:grpSpPr>
        <p:sp>
          <p:nvSpPr>
            <p:cNvPr id="212" name="Rectangle 63"/>
            <p:cNvSpPr>
              <a:spLocks noChangeArrowheads="1"/>
            </p:cNvSpPr>
            <p:nvPr/>
          </p:nvSpPr>
          <p:spPr bwMode="auto">
            <a:xfrm rot="16200000">
              <a:off x="2316" y="1251"/>
              <a:ext cx="2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1</a:t>
              </a:r>
            </a:p>
          </p:txBody>
        </p:sp>
        <p:sp>
          <p:nvSpPr>
            <p:cNvPr id="213" name="Rectangle 64"/>
            <p:cNvSpPr>
              <a:spLocks noChangeArrowheads="1"/>
            </p:cNvSpPr>
            <p:nvPr/>
          </p:nvSpPr>
          <p:spPr bwMode="auto">
            <a:xfrm rot="16200000">
              <a:off x="3848" y="125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n</a:t>
              </a:r>
            </a:p>
          </p:txBody>
        </p:sp>
      </p:grpSp>
      <p:cxnSp>
        <p:nvCxnSpPr>
          <p:cNvPr id="214" name="直接箭头连接符 213"/>
          <p:cNvCxnSpPr/>
          <p:nvPr/>
        </p:nvCxnSpPr>
        <p:spPr>
          <a:xfrm>
            <a:off x="3203639" y="3217883"/>
            <a:ext cx="1361421" cy="0"/>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3542930" y="2051618"/>
            <a:ext cx="1026085" cy="0"/>
          </a:xfrm>
          <a:prstGeom prst="straightConnector1">
            <a:avLst/>
          </a:prstGeom>
          <a:ln w="47625">
            <a:solidFill>
              <a:srgbClr val="00B050"/>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4082994" y="3227908"/>
            <a:ext cx="0" cy="1560969"/>
          </a:xfrm>
          <a:prstGeom prst="line">
            <a:avLst/>
          </a:prstGeom>
          <a:ln w="47625" cap="sq">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4082994" y="4824168"/>
            <a:ext cx="487640" cy="0"/>
          </a:xfrm>
          <a:prstGeom prst="straightConnector1">
            <a:avLst/>
          </a:prstGeom>
          <a:ln w="47625" cap="sq">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242471" y="2099277"/>
            <a:ext cx="0" cy="2475623"/>
          </a:xfrm>
          <a:prstGeom prst="line">
            <a:avLst/>
          </a:prstGeom>
          <a:ln w="4762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4242471" y="4599713"/>
            <a:ext cx="328163" cy="0"/>
          </a:xfrm>
          <a:prstGeom prst="straightConnector1">
            <a:avLst/>
          </a:prstGeom>
          <a:ln w="4762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10"/>
          <p:cNvSpPr>
            <a:spLocks noChangeArrowheads="1"/>
          </p:cNvSpPr>
          <p:nvPr/>
        </p:nvSpPr>
        <p:spPr bwMode="auto">
          <a:xfrm>
            <a:off x="3352718" y="4824168"/>
            <a:ext cx="627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46"/>
          <p:cNvSpPr>
            <a:spLocks noChangeArrowheads="1"/>
          </p:cNvSpPr>
          <p:nvPr/>
        </p:nvSpPr>
        <p:spPr bwMode="auto">
          <a:xfrm>
            <a:off x="3421595" y="2101509"/>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p>
        </p:txBody>
      </p:sp>
      <p:sp>
        <p:nvSpPr>
          <p:cNvPr id="222" name="Rectangle 46"/>
          <p:cNvSpPr>
            <a:spLocks noChangeArrowheads="1"/>
          </p:cNvSpPr>
          <p:nvPr/>
        </p:nvSpPr>
        <p:spPr bwMode="auto">
          <a:xfrm>
            <a:off x="3297663" y="3268272"/>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p>
        </p:txBody>
      </p:sp>
      <p:sp>
        <p:nvSpPr>
          <p:cNvPr id="223" name="Rectangle 10"/>
          <p:cNvSpPr>
            <a:spLocks noChangeArrowheads="1"/>
          </p:cNvSpPr>
          <p:nvPr/>
        </p:nvSpPr>
        <p:spPr bwMode="auto">
          <a:xfrm>
            <a:off x="3164957" y="2823927"/>
            <a:ext cx="1107997" cy="36933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p>
        </p:txBody>
      </p:sp>
      <p:sp>
        <p:nvSpPr>
          <p:cNvPr id="224" name="Rectangle 3"/>
          <p:cNvSpPr>
            <a:spLocks noChangeArrowheads="1"/>
          </p:cNvSpPr>
          <p:nvPr/>
        </p:nvSpPr>
        <p:spPr bwMode="auto">
          <a:xfrm>
            <a:off x="4583378" y="1609791"/>
            <a:ext cx="2376357" cy="2304923"/>
          </a:xfrm>
          <a:prstGeom prst="rect">
            <a:avLst/>
          </a:prstGeom>
          <a:solidFill>
            <a:srgbClr val="FF6600"/>
          </a:solidFill>
          <a:ln w="28575" cap="flat" cmpd="sng" algn="ctr">
            <a:solidFill>
              <a:srgbClr val="000000"/>
            </a:solidFill>
            <a:prstDash val="solid"/>
          </a:ln>
          <a:effectLst/>
        </p:spPr>
        <p:txBody>
          <a:bodyPr rtlCol="0" anchor="ctr"/>
          <a:lstStyle/>
          <a:p>
            <a:pPr algn="ctr" defTabSz="914400"/>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zh-CN"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Rectangle 8"/>
          <p:cNvSpPr>
            <a:spLocks noChangeArrowheads="1"/>
          </p:cNvSpPr>
          <p:nvPr/>
        </p:nvSpPr>
        <p:spPr bwMode="auto">
          <a:xfrm>
            <a:off x="1803480" y="2527531"/>
            <a:ext cx="474764" cy="1365333"/>
          </a:xfrm>
          <a:prstGeom prst="rect">
            <a:avLst/>
          </a:prstGeom>
          <a:solidFill>
            <a:srgbClr val="FFC000"/>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指令寄存器</a:t>
            </a:r>
          </a:p>
        </p:txBody>
      </p:sp>
      <p:sp>
        <p:nvSpPr>
          <p:cNvPr id="226" name="Rectangle 9"/>
          <p:cNvSpPr>
            <a:spLocks noChangeArrowheads="1"/>
          </p:cNvSpPr>
          <p:nvPr/>
        </p:nvSpPr>
        <p:spPr bwMode="auto">
          <a:xfrm>
            <a:off x="1798123"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IR</a:t>
            </a:r>
          </a:p>
        </p:txBody>
      </p:sp>
      <p:sp>
        <p:nvSpPr>
          <p:cNvPr id="227" name="Rectangle 9"/>
          <p:cNvSpPr>
            <a:spLocks noChangeArrowheads="1"/>
          </p:cNvSpPr>
          <p:nvPr/>
        </p:nvSpPr>
        <p:spPr bwMode="auto">
          <a:xfrm>
            <a:off x="2732765"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ID</a:t>
            </a:r>
          </a:p>
        </p:txBody>
      </p:sp>
      <p:sp>
        <p:nvSpPr>
          <p:cNvPr id="228" name="Rectangle 4"/>
          <p:cNvSpPr>
            <a:spLocks noChangeArrowheads="1"/>
          </p:cNvSpPr>
          <p:nvPr/>
        </p:nvSpPr>
        <p:spPr bwMode="auto">
          <a:xfrm>
            <a:off x="2742434" y="2527530"/>
            <a:ext cx="488500" cy="1365333"/>
          </a:xfrm>
          <a:prstGeom prst="rect">
            <a:avLst/>
          </a:prstGeom>
          <a:solidFill>
            <a:srgbClr val="FFFF99"/>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a:t>
            </a:r>
          </a:p>
          <a:p>
            <a:pPr algn="ctr" defTabSz="914400"/>
            <a:r>
              <a:rPr lang="zh-CN" altLang="en-US" sz="1515" b="1" kern="0" dirty="0">
                <a:latin typeface="微软雅黑" panose="020B0503020204020204" pitchFamily="34" charset="-122"/>
                <a:ea typeface="微软雅黑" panose="020B0503020204020204" pitchFamily="34" charset="-122"/>
              </a:rPr>
              <a:t>译码</a:t>
            </a:r>
          </a:p>
        </p:txBody>
      </p:sp>
      <p:cxnSp>
        <p:nvCxnSpPr>
          <p:cNvPr id="229" name="直接箭头连接符 228"/>
          <p:cNvCxnSpPr>
            <a:stCxn id="225" idx="3"/>
            <a:endCxn id="228" idx="1"/>
          </p:cNvCxnSpPr>
          <p:nvPr/>
        </p:nvCxnSpPr>
        <p:spPr>
          <a:xfrm flipV="1">
            <a:off x="2278244" y="3210197"/>
            <a:ext cx="464190" cy="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0" name="文本框 229"/>
              <p:cNvSpPr txBox="1"/>
              <p:nvPr/>
            </p:nvSpPr>
            <p:spPr>
              <a:xfrm>
                <a:off x="7767219" y="2460513"/>
                <a:ext cx="4389068" cy="943272"/>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𝑪</m:t>
                          </m:r>
                        </m:e>
                        <m:sub>
                          <m:r>
                            <a:rPr lang="en-US" altLang="zh-CN" sz="2400" b="1" i="1">
                              <a:solidFill>
                                <a:srgbClr val="FF0000"/>
                              </a:solidFill>
                              <a:latin typeface="Cambria Math" panose="02040503050406030204" pitchFamily="18" charset="0"/>
                            </a:rPr>
                            <m:t>𝒏</m:t>
                          </m:r>
                        </m:sub>
                      </m:sSub>
                      <m:r>
                        <a:rPr lang="pt-BR" altLang="zh-CN" sz="2400" b="1">
                          <a:latin typeface="Cambria Math" panose="02040503050406030204" pitchFamily="18" charset="0"/>
                        </a:rPr>
                        <m:t>=</m:t>
                      </m:r>
                      <m:nary>
                        <m:naryPr>
                          <m:chr m:val="∑"/>
                          <m:supHide m:val="on"/>
                          <m:ctrlPr>
                            <a:rPr lang="pt-BR" altLang="zh-CN" sz="2400" b="1" i="1">
                              <a:latin typeface="Cambria Math" panose="02040503050406030204" pitchFamily="18" charset="0"/>
                            </a:rPr>
                          </m:ctrlPr>
                        </m:naryPr>
                        <m:sub>
                          <m:r>
                            <a:rPr lang="en-US" altLang="zh-CN" sz="2400" b="1" i="1">
                              <a:latin typeface="Cambria Math" panose="02040503050406030204" pitchFamily="18" charset="0"/>
                            </a:rPr>
                            <m:t>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up/>
                        <m:e>
                          <m:d>
                            <m:dPr>
                              <m:ctrlPr>
                                <a:rPr lang="pt-BR" altLang="zh-CN" sz="2400" b="1" i="1">
                                  <a:latin typeface="Cambria Math" panose="02040503050406030204" pitchFamily="18" charset="0"/>
                                </a:rPr>
                              </m:ctrlPr>
                            </m:dPr>
                            <m:e>
                              <m:sSub>
                                <m:sSubPr>
                                  <m:ctrlPr>
                                    <a:rPr lang="en-US" altLang="zh-CN" sz="2400" b="1" i="1">
                                      <a:solidFill>
                                        <a:schemeClr val="accent5"/>
                                      </a:solidFill>
                                      <a:latin typeface="Cambria Math" panose="02040503050406030204" pitchFamily="18" charset="0"/>
                                    </a:rPr>
                                  </m:ctrlPr>
                                </m:sSubPr>
                                <m:e>
                                  <m:sSub>
                                    <m:sSubPr>
                                      <m:ctrlPr>
                                        <a:rPr lang="en-US" altLang="zh-CN" sz="2400" b="1" i="1" smtClean="0">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𝑰</m:t>
                                      </m:r>
                                    </m:e>
                                    <m:sub>
                                      <m:r>
                                        <a:rPr lang="en-US" altLang="zh-CN" sz="2400" b="1" i="1">
                                          <a:solidFill>
                                            <a:srgbClr val="7030A0"/>
                                          </a:solidFill>
                                          <a:latin typeface="Cambria Math" panose="02040503050406030204" pitchFamily="18" charset="0"/>
                                        </a:rPr>
                                        <m:t>𝒎</m:t>
                                      </m:r>
                                    </m:sub>
                                  </m:sSub>
                                  <m:sSub>
                                    <m:sSubPr>
                                      <m:ctrlPr>
                                        <a:rPr lang="en-US" altLang="zh-CN" sz="2400" b="1" i="1">
                                          <a:solidFill>
                                            <a:schemeClr val="accent5"/>
                                          </a:solidFill>
                                          <a:latin typeface="Cambria Math" panose="02040503050406030204" pitchFamily="18" charset="0"/>
                                        </a:rPr>
                                      </m:ctrlPr>
                                    </m:sSub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𝑴</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chemeClr val="accent5"/>
                                      </a:solidFill>
                                      <a:latin typeface="Cambria Math" panose="02040503050406030204" pitchFamily="18" charset="0"/>
                                    </a:rPr>
                                    <m:t>𝑻</m:t>
                                  </m:r>
                                </m:e>
                                <m:sub>
                                  <m:r>
                                    <a:rPr lang="en-US" altLang="zh-CN" sz="2400" b="1" i="1">
                                      <a:solidFill>
                                        <a:schemeClr val="accent5"/>
                                      </a:solidFill>
                                      <a:latin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smtClean="0">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𝑩</m:t>
                                  </m:r>
                                </m:e>
                                <m:sub>
                                  <m:r>
                                    <a:rPr lang="en-US" altLang="zh-CN" sz="2400" b="1" i="1">
                                      <a:solidFill>
                                        <a:srgbClr val="00B050"/>
                                      </a:solidFill>
                                      <a:latin typeface="Cambria Math" panose="02040503050406030204" pitchFamily="18" charset="0"/>
                                    </a:rPr>
                                    <m:t>𝒋</m:t>
                                  </m:r>
                                </m:sub>
                              </m:sSub>
                            </m:e>
                          </m:d>
                        </m:e>
                      </m:nary>
                    </m:oMath>
                  </m:oMathPara>
                </a14:m>
                <a:endParaRPr lang="zh-CN" altLang="en-US" sz="28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230" name="文本框 229"/>
              <p:cNvSpPr txBox="1">
                <a:spLocks noRot="1" noChangeAspect="1" noMove="1" noResize="1" noEditPoints="1" noAdjustHandles="1" noChangeArrowheads="1" noChangeShapeType="1" noTextEdit="1"/>
              </p:cNvSpPr>
              <p:nvPr/>
            </p:nvSpPr>
            <p:spPr>
              <a:xfrm>
                <a:off x="7767219" y="2460513"/>
                <a:ext cx="4389068" cy="943272"/>
              </a:xfrm>
              <a:prstGeom prst="rect">
                <a:avLst/>
              </a:prstGeom>
              <a:blipFill rotWithShape="1">
                <a:blip r:embed="rId3"/>
                <a:stretch>
                  <a:fillRect l="-12" t="-55" r="11" b="20"/>
                </a:stretch>
              </a:blipFill>
              <a:effectLst/>
            </p:spPr>
            <p:txBody>
              <a:bodyPr/>
              <a:lstStyle/>
              <a:p>
                <a:r>
                  <a:rPr lang="zh-CN" altLang="en-US">
                    <a:noFill/>
                  </a:rPr>
                  <a:t> </a:t>
                </a:r>
              </a:p>
            </p:txBody>
          </p:sp>
        </mc:Fallback>
      </mc:AlternateContent>
      <p:sp>
        <p:nvSpPr>
          <p:cNvPr id="86" name="Rectangle 5"/>
          <p:cNvSpPr>
            <a:spLocks noChangeArrowheads="1"/>
          </p:cNvSpPr>
          <p:nvPr/>
        </p:nvSpPr>
        <p:spPr bwMode="auto">
          <a:xfrm>
            <a:off x="4580682" y="4417925"/>
            <a:ext cx="2379053" cy="721853"/>
          </a:xfrm>
          <a:prstGeom prst="rect">
            <a:avLst/>
          </a:prstGeom>
          <a:solidFill>
            <a:srgbClr val="7FC4FF"/>
          </a:solidFill>
          <a:ln w="28575" cap="flat" cmpd="sng" algn="ctr">
            <a:solidFill>
              <a:srgbClr val="000000"/>
            </a:solidFill>
            <a:prstDash val="solid"/>
          </a:ln>
          <a:effectLst/>
        </p:spPr>
        <p:txBody>
          <a:bodyPr rtlCol="0" anchor="ctr"/>
          <a:lstStyle/>
          <a:p>
            <a:pPr algn="ctr" defTabSz="914400"/>
            <a:r>
              <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left)">
                                      <p:cBhvr>
                                        <p:cTn id="7" dur="5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4000" fill="hold" grpId="0" nodeType="clickEffect">
                                  <p:stCondLst>
                                    <p:cond delay="0"/>
                                  </p:stCondLst>
                                  <p:childTnLst>
                                    <p:anim calcmode="discrete" valueType="str">
                                      <p:cBhvr>
                                        <p:cTn id="11" dur="1000" fill="hold"/>
                                        <p:tgtEl>
                                          <p:spTgt spid="8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35" presetClass="emph" presetSubtype="0" repeatCount="3000" fill="hold" nodeType="clickEffect">
                                  <p:stCondLst>
                                    <p:cond delay="0"/>
                                  </p:stCondLst>
                                  <p:childTnLst>
                                    <p:anim calcmode="discrete" valueType="str">
                                      <p:cBhvr>
                                        <p:cTn id="15" dur="1000" fill="hold"/>
                                        <p:tgtEl>
                                          <p:spTgt spid="16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35" presetClass="emph" presetSubtype="0" repeatCount="3000" fill="hold" grpId="0" nodeType="clickEffect">
                                  <p:stCondLst>
                                    <p:cond delay="0"/>
                                  </p:stCondLst>
                                  <p:childTnLst>
                                    <p:anim calcmode="discrete" valueType="str">
                                      <p:cBhvr>
                                        <p:cTn id="19" dur="1000" fill="hold"/>
                                        <p:tgtEl>
                                          <p:spTgt spid="224"/>
                                        </p:tgtEl>
                                        <p:attrNameLst>
                                          <p:attrName>style.visibility</p:attrName>
                                        </p:attrNameLst>
                                      </p:cBhvr>
                                      <p:tavLst>
                                        <p:tav tm="0">
                                          <p:val>
                                            <p:strVal val="hidden"/>
                                          </p:val>
                                        </p:tav>
                                        <p:tav tm="50000">
                                          <p:val>
                                            <p:strVal val="visible"/>
                                          </p:val>
                                        </p:tav>
                                      </p:tavLst>
                                    </p:anim>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30"/>
                                        </p:tgtEl>
                                        <p:attrNameLst>
                                          <p:attrName>style.visibility</p:attrName>
                                        </p:attrNameLst>
                                      </p:cBhvr>
                                      <p:to>
                                        <p:strVal val="visible"/>
                                      </p:to>
                                    </p:set>
                                    <p:animEffect transition="in" filter="wipe(down)">
                                      <p:cBhvr>
                                        <p:cTn id="2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224" grpId="0" animBg="1"/>
      <p:bldP spid="230" grpId="0"/>
      <p:bldP spid="8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三级时序硬布线控制器设计步骤</a:t>
            </a:r>
          </a:p>
        </p:txBody>
      </p:sp>
      <p:sp>
        <p:nvSpPr>
          <p:cNvPr id="3" name="内容占位符 2"/>
          <p:cNvSpPr>
            <a:spLocks noGrp="1"/>
          </p:cNvSpPr>
          <p:nvPr>
            <p:ph idx="1"/>
          </p:nvPr>
        </p:nvSpPr>
        <p:spPr>
          <a:xfrm>
            <a:off x="487680" y="942975"/>
            <a:ext cx="11487785" cy="5636895"/>
          </a:xfrm>
        </p:spPr>
        <p:txBody>
          <a:bodyPr>
            <a:normAutofit lnSpcReduction="10000"/>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设计时序发生器</a:t>
            </a:r>
          </a:p>
          <a:p>
            <a:pPr lvl="1">
              <a:spcBef>
                <a:spcPts val="570"/>
              </a:spcBef>
              <a:spcAft>
                <a:spcPts val="570"/>
              </a:spcAft>
            </a:pPr>
            <a:r>
              <a:rPr lang="zh-CN" altLang="en-US" dirty="0">
                <a:sym typeface="Arial" panose="020B0604020202020204" pitchFamily="34" charset="0"/>
              </a:rPr>
              <a:t>划分机器周期、节拍</a:t>
            </a:r>
          </a:p>
          <a:p>
            <a:pPr lvl="1">
              <a:spcBef>
                <a:spcPts val="570"/>
              </a:spcBef>
              <a:spcAft>
                <a:spcPts val="570"/>
              </a:spcAft>
            </a:pPr>
            <a:r>
              <a:rPr lang="zh-CN" altLang="en-US" dirty="0">
                <a:sym typeface="Arial" panose="020B0604020202020204" pitchFamily="34" charset="0"/>
              </a:rPr>
              <a:t>构建状态图，状态表</a:t>
            </a:r>
          </a:p>
          <a:p>
            <a:pPr lvl="1">
              <a:spcBef>
                <a:spcPts val="570"/>
              </a:spcBef>
              <a:spcAft>
                <a:spcPts val="570"/>
              </a:spcAft>
            </a:pPr>
            <a:r>
              <a:rPr lang="zh-CN" altLang="en-US" dirty="0">
                <a:sym typeface="Arial" panose="020B0604020202020204" pitchFamily="34" charset="0"/>
              </a:rPr>
              <a:t>实现状态机逻辑</a:t>
            </a:r>
            <a:endParaRPr lang="en-US" altLang="zh-CN" dirty="0">
              <a:sym typeface="Arial" panose="020B0604020202020204" pitchFamily="34" charset="0"/>
            </a:endParaRP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找</a:t>
            </a:r>
            <a:r>
              <a:rPr lang="zh-CN" altLang="en-US" dirty="0">
                <a:cs typeface="Segoe UI Black" panose="020B0A02040204020203" pitchFamily="34" charset="0"/>
                <a:sym typeface="Arial" panose="020B0604020202020204" pitchFamily="34" charset="0"/>
              </a:rPr>
              <a:t>出同一微操作</a:t>
            </a:r>
            <a:r>
              <a:rPr lang="zh-CN" altLang="en-US" b="1" dirty="0">
                <a:cs typeface="Segoe UI Black" panose="020B0A02040204020203" pitchFamily="34" charset="0"/>
                <a:sym typeface="Arial" panose="020B0604020202020204" pitchFamily="34" charset="0"/>
              </a:rPr>
              <a:t>控制信号产生条件</a:t>
            </a:r>
          </a:p>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写</a:t>
            </a:r>
            <a:r>
              <a:rPr lang="zh-CN" altLang="en-US" dirty="0">
                <a:cs typeface="Segoe UI Black" panose="020B0A02040204020203" pitchFamily="34" charset="0"/>
                <a:sym typeface="Arial" panose="020B0604020202020204" pitchFamily="34" charset="0"/>
              </a:rPr>
              <a:t>出各微操作控制信号的</a:t>
            </a:r>
            <a:r>
              <a:rPr lang="zh-CN" altLang="en-US" b="1" dirty="0">
                <a:cs typeface="Segoe UI Black" panose="020B0A02040204020203" pitchFamily="34" charset="0"/>
                <a:sym typeface="Arial" panose="020B0604020202020204" pitchFamily="34" charset="0"/>
              </a:rPr>
              <a:t>逻辑表达式</a:t>
            </a: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利用组合逻辑电路</a:t>
            </a:r>
            <a:r>
              <a:rPr lang="zh-CN" altLang="en-US" b="1" dirty="0">
                <a:cs typeface="Segoe UI Black" panose="020B0A02040204020203" pitchFamily="34" charset="0"/>
                <a:sym typeface="Arial" panose="020B0604020202020204" pitchFamily="34" charset="0"/>
              </a:rPr>
              <a:t>实现</a:t>
            </a:r>
          </a:p>
          <a:p>
            <a:pPr marL="433705" indent="-433705">
              <a:spcBef>
                <a:spcPts val="570"/>
              </a:spcBef>
              <a:spcAft>
                <a:spcPts val="570"/>
              </a:spcAft>
              <a:buFont typeface="+mj-lt"/>
              <a:buAutoNum type="arabicPeriod"/>
            </a:pPr>
            <a:endParaRPr lang="zh-CN" altLang="en-US" dirty="0">
              <a:cs typeface="Segoe UI Black" panose="020B0A02040204020203" pitchFamily="34" charset="0"/>
              <a:sym typeface="Arial" panose="020B0604020202020204" pitchFamily="34" charset="0"/>
            </a:endParaRPr>
          </a:p>
          <a:p>
            <a:endParaRPr lang="zh-CN" altLang="en-US" dirty="0"/>
          </a:p>
        </p:txBody>
      </p:sp>
      <mc:AlternateContent xmlns:mc="http://schemas.openxmlformats.org/markup-compatibility/2006" xmlns:a14="http://schemas.microsoft.com/office/drawing/2010/main">
        <mc:Choice Requires="a14">
          <p:sp>
            <p:nvSpPr>
              <p:cNvPr id="70" name="文本框 69"/>
              <p:cNvSpPr txBox="1"/>
              <p:nvPr/>
            </p:nvSpPr>
            <p:spPr>
              <a:xfrm>
                <a:off x="7462841" y="2254065"/>
                <a:ext cx="4389068" cy="786177"/>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rPr>
                          </m:ctrlPr>
                        </m:sSubPr>
                        <m:e>
                          <m:r>
                            <a:rPr lang="en-US" altLang="zh-CN" sz="2000" b="1" i="1">
                              <a:solidFill>
                                <a:srgbClr val="FF0000"/>
                              </a:solidFill>
                              <a:latin typeface="Cambria Math" panose="02040503050406030204" pitchFamily="18" charset="0"/>
                            </a:rPr>
                            <m:t>𝑪</m:t>
                          </m:r>
                        </m:e>
                        <m:sub>
                          <m:r>
                            <a:rPr lang="en-US" altLang="zh-CN" sz="2000" b="1" i="1">
                              <a:solidFill>
                                <a:srgbClr val="FF0000"/>
                              </a:solidFill>
                              <a:latin typeface="Cambria Math" panose="02040503050406030204" pitchFamily="18" charset="0"/>
                            </a:rPr>
                            <m:t>𝒏</m:t>
                          </m:r>
                        </m:sub>
                      </m:sSub>
                      <m:r>
                        <a:rPr lang="pt-BR" altLang="zh-CN" sz="2000" b="1">
                          <a:latin typeface="Cambria Math" panose="02040503050406030204" pitchFamily="18" charset="0"/>
                        </a:rPr>
                        <m:t>=</m:t>
                      </m:r>
                      <m:nary>
                        <m:naryPr>
                          <m:chr m:val="∑"/>
                          <m:supHide m:val="on"/>
                          <m:ctrlPr>
                            <a:rPr lang="pt-BR" altLang="zh-CN" sz="2000" b="1" i="1">
                              <a:latin typeface="Cambria Math" panose="02040503050406030204" pitchFamily="18" charset="0"/>
                            </a:rPr>
                          </m:ctrlPr>
                        </m:naryPr>
                        <m:sub>
                          <m:r>
                            <a:rPr lang="en-US" altLang="zh-CN" sz="2000" b="1" i="1">
                              <a:latin typeface="Cambria Math" panose="02040503050406030204" pitchFamily="18" charset="0"/>
                            </a:rPr>
                            <m:t>𝒎</m:t>
                          </m:r>
                          <m:r>
                            <a:rPr lang="en-US" altLang="zh-CN" sz="2000" b="1" i="1">
                              <a:latin typeface="Cambria Math" panose="02040503050406030204" pitchFamily="18" charset="0"/>
                            </a:rPr>
                            <m:t>,</m:t>
                          </m:r>
                          <m:r>
                            <a:rPr lang="en-US" altLang="zh-CN" sz="2000" b="1" i="1">
                              <a:latin typeface="Cambria Math" panose="02040503050406030204" pitchFamily="18" charset="0"/>
                            </a:rPr>
                            <m:t>𝒊</m:t>
                          </m:r>
                          <m:r>
                            <a:rPr lang="en-US" altLang="zh-CN" sz="2000" b="1" i="1">
                              <a:latin typeface="Cambria Math" panose="02040503050406030204" pitchFamily="18" charset="0"/>
                            </a:rPr>
                            <m:t>,</m:t>
                          </m:r>
                          <m:r>
                            <a:rPr lang="en-US" altLang="zh-CN" sz="2000" b="1" i="1">
                              <a:latin typeface="Cambria Math" panose="02040503050406030204" pitchFamily="18" charset="0"/>
                            </a:rPr>
                            <m:t>𝒌</m:t>
                          </m:r>
                          <m:r>
                            <a:rPr lang="en-US" altLang="zh-CN" sz="2000" b="1" i="1">
                              <a:latin typeface="Cambria Math" panose="02040503050406030204" pitchFamily="18" charset="0"/>
                            </a:rPr>
                            <m:t>,</m:t>
                          </m:r>
                          <m:r>
                            <a:rPr lang="en-US" altLang="zh-CN" sz="2000" b="1" i="1">
                              <a:latin typeface="Cambria Math" panose="02040503050406030204" pitchFamily="18" charset="0"/>
                            </a:rPr>
                            <m:t>𝒋</m:t>
                          </m:r>
                        </m:sub>
                        <m:sup/>
                        <m:e>
                          <m:d>
                            <m:dPr>
                              <m:ctrlPr>
                                <a:rPr lang="pt-BR" altLang="zh-CN" sz="2000" b="1" i="1">
                                  <a:latin typeface="Cambria Math" panose="02040503050406030204" pitchFamily="18" charset="0"/>
                                </a:rPr>
                              </m:ctrlPr>
                            </m:dPr>
                            <m:e>
                              <m:sSub>
                                <m:sSubPr>
                                  <m:ctrlPr>
                                    <a:rPr lang="en-US" altLang="zh-CN" sz="2000" b="1" i="1">
                                      <a:solidFill>
                                        <a:schemeClr val="accent5"/>
                                      </a:solidFill>
                                      <a:latin typeface="Cambria Math" panose="02040503050406030204" pitchFamily="18" charset="0"/>
                                    </a:rPr>
                                  </m:ctrlPr>
                                </m:sSubPr>
                                <m:e>
                                  <m:sSub>
                                    <m:sSubPr>
                                      <m:ctrlPr>
                                        <a:rPr lang="en-US" altLang="zh-CN" sz="2000" b="1" i="1" smtClean="0">
                                          <a:solidFill>
                                            <a:srgbClr val="7030A0"/>
                                          </a:solidFill>
                                          <a:latin typeface="Cambria Math" panose="02040503050406030204" pitchFamily="18" charset="0"/>
                                        </a:rPr>
                                      </m:ctrlPr>
                                    </m:sSubPr>
                                    <m:e>
                                      <m:r>
                                        <a:rPr lang="en-US" altLang="zh-CN" sz="2000" b="1" i="1">
                                          <a:solidFill>
                                            <a:srgbClr val="7030A0"/>
                                          </a:solidFill>
                                          <a:latin typeface="Cambria Math" panose="02040503050406030204" pitchFamily="18" charset="0"/>
                                        </a:rPr>
                                        <m:t>𝑰</m:t>
                                      </m:r>
                                    </m:e>
                                    <m:sub>
                                      <m:r>
                                        <a:rPr lang="en-US" altLang="zh-CN" sz="2000" b="1" i="1">
                                          <a:solidFill>
                                            <a:srgbClr val="7030A0"/>
                                          </a:solidFill>
                                          <a:latin typeface="Cambria Math" panose="02040503050406030204" pitchFamily="18" charset="0"/>
                                        </a:rPr>
                                        <m:t>𝒎</m:t>
                                      </m:r>
                                    </m:sub>
                                  </m:sSub>
                                  <m:sSub>
                                    <m:sSubPr>
                                      <m:ctrlPr>
                                        <a:rPr lang="en-US" altLang="zh-CN" sz="2000" b="1" i="1">
                                          <a:solidFill>
                                            <a:schemeClr val="accent5"/>
                                          </a:solidFill>
                                          <a:latin typeface="Cambria Math" panose="02040503050406030204" pitchFamily="18" charset="0"/>
                                        </a:rPr>
                                      </m:ctrlPr>
                                    </m:sSubPr>
                                    <m:e>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rgbClr val="C00000"/>
                                          </a:solidFill>
                                          <a:latin typeface="Cambria Math" panose="02040503050406030204" pitchFamily="18" charset="0"/>
                                          <a:ea typeface="Cambria Math" panose="02040503050406030204" pitchFamily="18" charset="0"/>
                                        </a:rPr>
                                        <m:t>𝑴</m:t>
                                      </m:r>
                                    </m:e>
                                    <m:sub>
                                      <m:r>
                                        <a:rPr lang="en-US" altLang="zh-CN" sz="2000" b="1" i="1">
                                          <a:solidFill>
                                            <a:srgbClr val="C00000"/>
                                          </a:solidFill>
                                          <a:latin typeface="Cambria Math" panose="02040503050406030204" pitchFamily="18" charset="0"/>
                                        </a:rPr>
                                        <m:t>𝒊</m:t>
                                      </m:r>
                                    </m:sub>
                                  </m:sSub>
                                  <m:r>
                                    <a:rPr lang="en-US" altLang="zh-CN" sz="2000" b="1" i="1">
                                      <a:solidFill>
                                        <a:srgbClr val="C00000"/>
                                      </a:solidFill>
                                      <a:latin typeface="Cambria Math" panose="02040503050406030204" pitchFamily="18" charset="0"/>
                                      <a:ea typeface="Cambria Math" panose="02040503050406030204" pitchFamily="18" charset="0"/>
                                    </a:rPr>
                                    <m:t>∙</m:t>
                                  </m:r>
                                  <m:r>
                                    <a:rPr lang="en-US" altLang="zh-CN" sz="2000" b="1" i="1">
                                      <a:solidFill>
                                        <a:schemeClr val="accent5"/>
                                      </a:solidFill>
                                      <a:latin typeface="Cambria Math" panose="02040503050406030204" pitchFamily="18" charset="0"/>
                                    </a:rPr>
                                    <m:t>𝑻</m:t>
                                  </m:r>
                                </m:e>
                                <m:sub>
                                  <m:r>
                                    <a:rPr lang="en-US" altLang="zh-CN" sz="2000" b="1" i="1">
                                      <a:solidFill>
                                        <a:schemeClr val="accent5"/>
                                      </a:solidFill>
                                      <a:latin typeface="Cambria Math" panose="02040503050406030204" pitchFamily="18" charset="0"/>
                                    </a:rPr>
                                    <m:t>𝒌</m:t>
                                  </m:r>
                                </m:sub>
                              </m:sSub>
                              <m:r>
                                <a:rPr lang="en-US" altLang="zh-CN" sz="2000" b="1" i="1">
                                  <a:latin typeface="Cambria Math" panose="02040503050406030204" pitchFamily="18" charset="0"/>
                                  <a:ea typeface="Cambria Math" panose="02040503050406030204" pitchFamily="18" charset="0"/>
                                </a:rPr>
                                <m:t>∙</m:t>
                              </m:r>
                              <m:sSub>
                                <m:sSubPr>
                                  <m:ctrlPr>
                                    <a:rPr lang="en-US" altLang="zh-CN" sz="2000" b="1" i="1" smtClean="0">
                                      <a:solidFill>
                                        <a:srgbClr val="00B050"/>
                                      </a:solidFill>
                                      <a:latin typeface="Cambria Math" panose="02040503050406030204" pitchFamily="18" charset="0"/>
                                    </a:rPr>
                                  </m:ctrlPr>
                                </m:sSubPr>
                                <m:e>
                                  <m:r>
                                    <a:rPr lang="en-US" altLang="zh-CN" sz="2000" b="1" i="1">
                                      <a:solidFill>
                                        <a:srgbClr val="00B050"/>
                                      </a:solidFill>
                                      <a:latin typeface="Cambria Math" panose="02040503050406030204" pitchFamily="18" charset="0"/>
                                    </a:rPr>
                                    <m:t>𝑩</m:t>
                                  </m:r>
                                </m:e>
                                <m:sub>
                                  <m:r>
                                    <a:rPr lang="en-US" altLang="zh-CN" sz="2000" b="1" i="1">
                                      <a:solidFill>
                                        <a:srgbClr val="00B050"/>
                                      </a:solidFill>
                                      <a:latin typeface="Cambria Math" panose="02040503050406030204" pitchFamily="18" charset="0"/>
                                    </a:rPr>
                                    <m:t>𝒋</m:t>
                                  </m:r>
                                </m:sub>
                              </m:sSub>
                            </m:e>
                          </m:d>
                        </m:e>
                      </m:nary>
                    </m:oMath>
                  </m:oMathPara>
                </a14:m>
                <a:endParaRPr lang="zh-CN" altLang="en-US" sz="24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70" name="文本框 69"/>
              <p:cNvSpPr txBox="1">
                <a:spLocks noRot="1" noChangeAspect="1" noMove="1" noResize="1" noEditPoints="1" noAdjustHandles="1" noChangeArrowheads="1" noChangeShapeType="1" noTextEdit="1"/>
              </p:cNvSpPr>
              <p:nvPr/>
            </p:nvSpPr>
            <p:spPr>
              <a:xfrm>
                <a:off x="7462841" y="2254065"/>
                <a:ext cx="4389068" cy="786177"/>
              </a:xfrm>
              <a:prstGeom prst="rect">
                <a:avLst/>
              </a:prstGeom>
              <a:blipFill rotWithShape="1">
                <a:blip r:embed="rId3"/>
                <a:stretch>
                  <a:fillRect l="-7" t="-57" r="6" b="63"/>
                </a:stretch>
              </a:blipFill>
              <a:effectLst/>
            </p:spPr>
            <p:txBody>
              <a:bodyPr/>
              <a:lstStyle/>
              <a:p>
                <a:r>
                  <a:rPr lang="zh-CN" altLang="en-US">
                    <a:noFill/>
                  </a:rPr>
                  <a:t> </a:t>
                </a:r>
              </a:p>
            </p:txBody>
          </p:sp>
        </mc:Fallback>
      </mc:AlternateContent>
      <p:pic>
        <p:nvPicPr>
          <p:cNvPr id="72" name="图片 71"/>
          <p:cNvPicPr>
            <a:picLocks noChangeAspect="1"/>
          </p:cNvPicPr>
          <p:nvPr/>
        </p:nvPicPr>
        <p:blipFill>
          <a:blip r:embed="rId4"/>
          <a:stretch>
            <a:fillRect/>
          </a:stretch>
        </p:blipFill>
        <p:spPr>
          <a:xfrm>
            <a:off x="6440805" y="3061459"/>
            <a:ext cx="5065718" cy="31875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1" y="1028800"/>
          <a:ext cx="3824056" cy="2379185"/>
        </p:xfrm>
        <a:graphic>
          <a:graphicData uri="http://schemas.openxmlformats.org/drawingml/2006/table">
            <a:tbl>
              <a:tblPr firstRow="1" bandRow="1">
                <a:tableStyleId>{5C22544A-7EE6-4342-B048-85BDC9FD1C3A}</a:tableStyleId>
              </a:tblPr>
              <a:tblGrid>
                <a:gridCol w="666661">
                  <a:extLst>
                    <a:ext uri="{9D8B030D-6E8A-4147-A177-3AD203B41FA5}">
                      <a16:colId xmlns:a16="http://schemas.microsoft.com/office/drawing/2014/main" val="20000"/>
                    </a:ext>
                  </a:extLst>
                </a:gridCol>
                <a:gridCol w="3157395">
                  <a:extLst>
                    <a:ext uri="{9D8B030D-6E8A-4147-A177-3AD203B41FA5}">
                      <a16:colId xmlns:a16="http://schemas.microsoft.com/office/drawing/2014/main" val="20001"/>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T1</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AR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10001"/>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T2</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+4</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10002"/>
                  </a:ext>
                </a:extLst>
              </a:tr>
              <a:tr h="475837">
                <a:tc>
                  <a:txBody>
                    <a:bodyPr/>
                    <a:lstStyle/>
                    <a:p>
                      <a:pPr algn="l"/>
                      <a:r>
                        <a:rPr lang="en-US" altLang="zh-CN" sz="1700" b="1" dirty="0">
                          <a:solidFill>
                            <a:schemeClr val="bg1"/>
                          </a:solidFill>
                          <a:latin typeface="微软雅黑" panose="020B0503020204020204" pitchFamily="34" charset="-122"/>
                          <a:ea typeface="微软雅黑" panose="020B0503020204020204" pitchFamily="34" charset="-122"/>
                        </a:rPr>
                        <a:t>T3</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chemeClr val="bg1"/>
                          </a:solidFill>
                          <a:latin typeface="微软雅黑" panose="020B0503020204020204" pitchFamily="34" charset="-122"/>
                          <a:ea typeface="微软雅黑" panose="020B0503020204020204" pitchFamily="34" charset="-122"/>
                        </a:rPr>
                        <a:t>Z</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PC</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DRE</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rgbClr val="00B050"/>
                    </a:solidFill>
                  </a:tcPr>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bg1"/>
                          </a:solidFill>
                          <a:latin typeface="微软雅黑" panose="020B0503020204020204" pitchFamily="34" charset="-122"/>
                          <a:ea typeface="微软雅黑" panose="020B0503020204020204" pitchFamily="34" charset="-122"/>
                        </a:rPr>
                        <a:t>T4</a:t>
                      </a:r>
                      <a:endParaRPr lang="zh-CN" altLang="en-US" sz="1700" b="1"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dirty="0">
                          <a:solidFill>
                            <a:schemeClr val="bg1"/>
                          </a:solidFill>
                          <a:latin typeface="微软雅黑" panose="020B0503020204020204" pitchFamily="34" charset="-122"/>
                          <a:ea typeface="微软雅黑" panose="020B0503020204020204" pitchFamily="34" charset="-122"/>
                        </a:rPr>
                        <a:t>, </a:t>
                      </a:r>
                      <a:r>
                        <a:rPr lang="en-US" altLang="zh-CN" sz="1700" b="1" dirty="0" err="1">
                          <a:solidFill>
                            <a:schemeClr val="bg1"/>
                          </a:solidFill>
                          <a:latin typeface="微软雅黑" panose="020B0503020204020204" pitchFamily="34" charset="-122"/>
                          <a:ea typeface="微软雅黑" panose="020B0503020204020204" pitchFamily="34" charset="-122"/>
                        </a:rPr>
                        <a:t>IR</a:t>
                      </a:r>
                      <a:r>
                        <a:rPr lang="en-US" altLang="zh-CN" sz="1700" b="1" baseline="-25000" dirty="0" err="1">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00B050"/>
                    </a:solidFill>
                  </a:tcPr>
                </a:tc>
                <a:extLst>
                  <a:ext uri="{0D108BD9-81ED-4DB2-BD59-A6C34878D82A}">
                    <a16:rowId xmlns:a16="http://schemas.microsoft.com/office/drawing/2014/main" val="10004"/>
                  </a:ext>
                </a:extLst>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20000"/>
                    </a:ext>
                  </a:extLst>
                </a:gridCol>
                <a:gridCol w="1619910">
                  <a:extLst>
                    <a:ext uri="{9D8B030D-6E8A-4147-A177-3AD203B41FA5}">
                      <a16:colId xmlns:a16="http://schemas.microsoft.com/office/drawing/2014/main" val="20001"/>
                    </a:ext>
                  </a:extLst>
                </a:gridCol>
                <a:gridCol w="19558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gridCol w="1993900">
                  <a:extLst>
                    <a:ext uri="{9D8B030D-6E8A-4147-A177-3AD203B41FA5}">
                      <a16:colId xmlns:a16="http://schemas.microsoft.com/office/drawing/2014/main" val="20004"/>
                    </a:ext>
                  </a:extLst>
                </a:gridCol>
                <a:gridCol w="1998991">
                  <a:extLst>
                    <a:ext uri="{9D8B030D-6E8A-4147-A177-3AD203B41FA5}">
                      <a16:colId xmlns:a16="http://schemas.microsoft.com/office/drawing/2014/main" val="20005"/>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10001"/>
                  </a:ext>
                </a:extLst>
              </a:tr>
              <a:tr h="475837">
                <a:tc>
                  <a:txBody>
                    <a:bodyPr/>
                    <a:lstStyle/>
                    <a:p>
                      <a:pPr algn="l"/>
                      <a:r>
                        <a:rPr lang="en-US" altLang="zh-CN" sz="170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tc>
                  <a:txBody>
                    <a:bodyPr/>
                    <a:lstStyle/>
                    <a:p>
                      <a:endParaRPr lang="zh-CN" altLang="en-US">
                        <a:solidFill>
                          <a:srgbClr val="7030A0"/>
                        </a:solidFill>
                      </a:endParaRPr>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10002"/>
                  </a:ext>
                </a:extLst>
              </a:tr>
              <a:tr h="475837">
                <a:tc>
                  <a:txBody>
                    <a:bodyPr/>
                    <a:lstStyle/>
                    <a:p>
                      <a:pPr algn="l"/>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T1</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PC</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X</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a:t>
                      </a:r>
                      <a:r>
                        <a:rPr lang="en-US" altLang="zh-CN" sz="1700" b="1" baseline="0" dirty="0">
                          <a:solidFill>
                            <a:schemeClr val="bg1"/>
                          </a:solidFill>
                          <a:latin typeface="微软雅黑" panose="020B0503020204020204" pitchFamily="34" charset="-122"/>
                          <a:ea typeface="微软雅黑" panose="020B0503020204020204" pitchFamily="34" charset="-122"/>
                        </a:rPr>
                        <a:t>X</a:t>
                      </a:r>
                      <a:r>
                        <a:rPr lang="en-US" altLang="zh-CN" sz="1700" b="1" baseline="-25000" dirty="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T2</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25000" dirty="0">
                          <a:solidFill>
                            <a:schemeClr val="bg1"/>
                          </a:solidFill>
                          <a:latin typeface="微软雅黑" panose="020B0503020204020204" pitchFamily="34" charset="-122"/>
                          <a:ea typeface="微软雅黑" panose="020B0503020204020204" pitchFamily="34" charset="-122"/>
                        </a:rPr>
                        <a:t>,</a:t>
                      </a:r>
                      <a:r>
                        <a:rPr lang="en-US" altLang="zh-CN" sz="1700" b="1" dirty="0">
                          <a:solidFill>
                            <a:schemeClr val="bg1"/>
                          </a:solidFill>
                          <a:latin typeface="微软雅黑" panose="020B0503020204020204" pitchFamily="34" charset="-122"/>
                          <a:ea typeface="微软雅黑" panose="020B0503020204020204" pitchFamily="34" charset="-122"/>
                        </a:rPr>
                        <a:t> Read</a:t>
                      </a:r>
                      <a:r>
                        <a:rPr lang="en-US" altLang="zh-CN" sz="1700" b="1" baseline="-25000" dirty="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Rs/Rt, </a:t>
                      </a:r>
                      <a:r>
                        <a:rPr lang="en-US" altLang="zh-CN" sz="1700" b="1">
                          <a:solidFill>
                            <a:schemeClr val="bg1"/>
                          </a:solidFill>
                          <a:latin typeface="微软雅黑" panose="020B0503020204020204" pitchFamily="34" charset="-122"/>
                          <a:ea typeface="微软雅黑" panose="020B0503020204020204" pitchFamily="34" charset="-122"/>
                        </a:rPr>
                        <a:t>DR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IR(A)</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 ADD</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Rs/Rt, R</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baseline="0">
                          <a:solidFill>
                            <a:schemeClr val="bg1"/>
                          </a:solidFill>
                          <a:latin typeface="微软雅黑" panose="020B0503020204020204" pitchFamily="34" charset="-122"/>
                          <a:ea typeface="微软雅黑" panose="020B0503020204020204" pitchFamily="34" charset="-122"/>
                        </a:rPr>
                        <a:t>,</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chemeClr val="bg1"/>
                          </a:solidFill>
                          <a:latin typeface="微软雅黑" panose="020B0503020204020204" pitchFamily="34" charset="-122"/>
                          <a:ea typeface="微软雅黑" panose="020B0503020204020204" pitchFamily="34" charset="-122"/>
                        </a:rPr>
                        <a:t>IR(I)out ,</a:t>
                      </a:r>
                      <a:r>
                        <a:rPr lang="en-US" altLang="zh-CN" sz="1700" b="1">
                          <a:solidFill>
                            <a:schemeClr val="bg1"/>
                          </a:solidFill>
                          <a:latin typeface="微软雅黑" panose="020B0503020204020204" pitchFamily="34" charset="-122"/>
                          <a:ea typeface="微软雅黑" panose="020B0503020204020204" pitchFamily="34" charset="-122"/>
                        </a:rPr>
                        <a:t> ADD</a:t>
                      </a:r>
                      <a:r>
                        <a:rPr lang="en-US" altLang="zh-CN" sz="1700" b="1" baseline="0">
                          <a:solidFill>
                            <a:schemeClr val="bg1"/>
                          </a:solidFill>
                          <a:latin typeface="微软雅黑" panose="020B0503020204020204" pitchFamily="34" charset="-122"/>
                          <a:ea typeface="微软雅黑" panose="020B0503020204020204" pitchFamily="34" charset="-122"/>
                        </a:rPr>
                        <a:t> </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chemeClr val="bg1"/>
                          </a:solidFill>
                          <a:latin typeface="Segoe UI Black" panose="020B0A02040204020203" pitchFamily="34" charset="0"/>
                          <a:ea typeface="微软雅黑" panose="020B0503020204020204" pitchFamily="34" charset="-122"/>
                          <a:cs typeface="Segoe UI Black" panose="020B0A02040204020203" pitchFamily="34" charset="0"/>
                        </a:rPr>
                        <a:t>T3</a:t>
                      </a:r>
                      <a:endParaRPr lang="zh-CN" altLang="en-US" sz="1700" dirty="0">
                        <a:solidFill>
                          <a:schemeClr val="bg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1">
                        <a:lumMod val="75000"/>
                      </a:schemeClr>
                    </a:solidFill>
                  </a:tcPr>
                </a:tc>
                <a:tc>
                  <a:txBody>
                    <a:bodyPr/>
                    <a:lstStyle/>
                    <a:p>
                      <a:pPr algn="l"/>
                      <a:r>
                        <a:rPr lang="en-US" altLang="zh-CN" sz="1700" b="1" dirty="0" err="1">
                          <a:solidFill>
                            <a:schemeClr val="bg1"/>
                          </a:solidFill>
                          <a:latin typeface="微软雅黑" panose="020B0503020204020204" pitchFamily="34" charset="-122"/>
                          <a:ea typeface="微软雅黑" panose="020B0503020204020204" pitchFamily="34" charset="-122"/>
                        </a:rPr>
                        <a:t>DR</a:t>
                      </a:r>
                      <a:r>
                        <a:rPr lang="en-US" altLang="zh-CN" sz="1700" b="1" baseline="-25000" dirty="0" err="1">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algn="l"/>
                      <a:r>
                        <a:rPr lang="en-US" altLang="zh-CN" sz="1700" b="1">
                          <a:solidFill>
                            <a:schemeClr val="bg1"/>
                          </a:solidFill>
                          <a:latin typeface="微软雅黑" panose="020B0503020204020204" pitchFamily="34" charset="-122"/>
                          <a:ea typeface="微软雅黑" panose="020B0503020204020204" pitchFamily="34" charset="-122"/>
                        </a:rPr>
                        <a:t>DRE</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Write</a:t>
                      </a:r>
                      <a:endParaRPr lang="zh-CN" altLang="en-US" sz="1700" b="1" baseline="-2500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chemeClr val="bg1"/>
                          </a:solidFill>
                          <a:latin typeface="微软雅黑" panose="020B0503020204020204" pitchFamily="34" charset="-122"/>
                          <a:ea typeface="微软雅黑" panose="020B0503020204020204" pitchFamily="34" charset="-122"/>
                          <a:cs typeface="+mn-cs"/>
                        </a:rPr>
                        <a:t>Z</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out</a:t>
                      </a:r>
                      <a:r>
                        <a:rPr lang="zh-CN" altLang="en-US" sz="1800" b="1" kern="1200" baseline="0">
                          <a:solidFill>
                            <a:schemeClr val="bg1"/>
                          </a:solidFill>
                          <a:latin typeface="微软雅黑" panose="020B0503020204020204" pitchFamily="34" charset="-122"/>
                          <a:ea typeface="微软雅黑" panose="020B0503020204020204" pitchFamily="34" charset="-122"/>
                          <a:cs typeface="+mn-cs"/>
                        </a:rPr>
                        <a:t>，</a:t>
                      </a:r>
                      <a:r>
                        <a:rPr lang="en-US" altLang="zh-CN" sz="1800" b="1" kern="1200">
                          <a:solidFill>
                            <a:schemeClr val="bg1"/>
                          </a:solidFill>
                          <a:latin typeface="微软雅黑" panose="020B0503020204020204" pitchFamily="34" charset="-122"/>
                          <a:ea typeface="微软雅黑" panose="020B0503020204020204" pitchFamily="34" charset="-122"/>
                          <a:cs typeface="+mn-cs"/>
                        </a:rPr>
                        <a:t>C</a:t>
                      </a:r>
                      <a:r>
                        <a:rPr lang="en-US" altLang="zh-CN" sz="1800" b="1" kern="1200" baseline="-25000">
                          <a:solidFill>
                            <a:schemeClr val="bg1"/>
                          </a:solidFill>
                          <a:latin typeface="微软雅黑" panose="020B0503020204020204" pitchFamily="34" charset="-122"/>
                          <a:ea typeface="微软雅黑" panose="020B0503020204020204" pitchFamily="34" charset="-122"/>
                          <a:cs typeface="+mn-cs"/>
                        </a:rPr>
                        <a:t>in</a:t>
                      </a:r>
                      <a:r>
                        <a:rPr lang="en-US" altLang="zh-CN" sz="1800" b="1" kern="1200">
                          <a:solidFill>
                            <a:schemeClr val="bg1"/>
                          </a:solidFill>
                          <a:latin typeface="微软雅黑" panose="020B0503020204020204" pitchFamily="34" charset="-122"/>
                          <a:ea typeface="微软雅黑" panose="020B0503020204020204" pitchFamily="34" charset="-122"/>
                          <a:cs typeface="+mn-cs"/>
                        </a:rPr>
                        <a:t>=PSW.equal</a:t>
                      </a:r>
                      <a:endParaRPr lang="zh-CN" altLang="en-US" sz="1800" b="1" kern="1200" dirty="0">
                        <a:solidFill>
                          <a:schemeClr val="bg1"/>
                        </a:solidFill>
                        <a:latin typeface="微软雅黑" panose="020B0503020204020204" pitchFamily="34" charset="-122"/>
                        <a:ea typeface="微软雅黑" panose="020B0503020204020204" pitchFamily="34" charset="-122"/>
                        <a:cs typeface="+mn-cs"/>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r>
                        <a:rPr lang="en-US" altLang="zh-CN" sz="1700" b="1" baseline="0">
                          <a:solidFill>
                            <a:schemeClr val="bg1"/>
                          </a:solidFill>
                          <a:latin typeface="微软雅黑" panose="020B0503020204020204" pitchFamily="34" charset="-122"/>
                          <a:ea typeface="微软雅黑" panose="020B0503020204020204" pitchFamily="34" charset="-122"/>
                        </a:rPr>
                        <a:t>, RegDst</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chemeClr val="bg1"/>
                          </a:solidFill>
                          <a:latin typeface="微软雅黑" panose="020B0503020204020204" pitchFamily="34" charset="-122"/>
                          <a:ea typeface="微软雅黑" panose="020B0503020204020204" pitchFamily="34" charset="-122"/>
                        </a:rPr>
                        <a:t>Z</a:t>
                      </a:r>
                      <a:r>
                        <a:rPr lang="en-US" altLang="zh-CN" sz="1700" b="1" baseline="-25000">
                          <a:solidFill>
                            <a:schemeClr val="bg1"/>
                          </a:solidFill>
                          <a:latin typeface="微软雅黑" panose="020B0503020204020204" pitchFamily="34" charset="-122"/>
                          <a:ea typeface="微软雅黑" panose="020B0503020204020204" pitchFamily="34" charset="-122"/>
                        </a:rPr>
                        <a:t>out </a:t>
                      </a:r>
                      <a:r>
                        <a:rPr lang="en-US" altLang="zh-CN" sz="1700" b="1">
                          <a:solidFill>
                            <a:schemeClr val="bg1"/>
                          </a:solidFill>
                          <a:latin typeface="微软雅黑" panose="020B0503020204020204" pitchFamily="34" charset="-122"/>
                          <a:ea typeface="微软雅黑" panose="020B0503020204020204" pitchFamily="34" charset="-122"/>
                        </a:rPr>
                        <a:t>, R</a:t>
                      </a:r>
                      <a:r>
                        <a:rPr lang="en-US" altLang="zh-CN" sz="1700" b="1" baseline="-25000">
                          <a:solidFill>
                            <a:schemeClr val="bg1"/>
                          </a:solidFill>
                          <a:latin typeface="微软雅黑" panose="020B0503020204020204" pitchFamily="34" charset="-122"/>
                          <a:ea typeface="微软雅黑" panose="020B0503020204020204" pitchFamily="34" charset="-122"/>
                        </a:rPr>
                        <a:t>in</a:t>
                      </a:r>
                      <a:endParaRPr lang="zh-CN" altLang="en-US" sz="1700" b="1" baseline="0" dirty="0">
                        <a:solidFill>
                          <a:schemeClr val="bg1"/>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1">
                        <a:lumMod val="75000"/>
                      </a:schemeClr>
                    </a:solidFill>
                  </a:tcPr>
                </a:tc>
                <a:extLst>
                  <a:ext uri="{0D108BD9-81ED-4DB2-BD59-A6C34878D82A}">
                    <a16:rowId xmlns:a16="http://schemas.microsoft.com/office/drawing/2014/main" val="10005"/>
                  </a:ext>
                </a:extLst>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4992313" y="2049416"/>
            <a:ext cx="7073307" cy="1296509"/>
          </a:xfrm>
          <a:prstGeom prst="rect">
            <a:avLst/>
          </a:prstGeom>
          <a:noFill/>
          <a:ln>
            <a:noFill/>
          </a:ln>
        </p:spPr>
        <p:txBody>
          <a:bodyPr wrap="square" rtlCol="0">
            <a:spAutoFit/>
          </a:bodyPr>
          <a:lstStyle/>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Read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IF</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T3</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en-US" altLang="zh-CN" sz="2275" b="1">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IR(I)</a:t>
            </a:r>
            <a:r>
              <a:rPr lang="en-US" altLang="zh-CN" sz="2275" b="1" baseline="-25000">
                <a:solidFill>
                  <a:srgbClr val="FF00FF"/>
                </a:solidFill>
                <a:latin typeface="微软雅黑" panose="020B0503020204020204" pitchFamily="34" charset="-122"/>
                <a:ea typeface="微软雅黑" panose="020B0503020204020204" pitchFamily="34" charset="-122"/>
                <a:cs typeface="Segoe UI Black" panose="020B0A02040204020203" pitchFamily="34" charset="0"/>
              </a:rPr>
              <a:t>out</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lw+sw</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cal</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i="1">
                <a:solidFill>
                  <a:srgbClr val="FF6600"/>
                </a:solidFill>
                <a:latin typeface="Consolas" panose="020B0609020204030204" pitchFamily="49" charset="0"/>
                <a:ea typeface="微软雅黑" panose="020B0503020204020204" pitchFamily="34" charset="-122"/>
                <a:cs typeface="Segoe UI Black" panose="020B0A02040204020203" pitchFamily="34" charset="0"/>
              </a:rPr>
              <a:t>addi</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M</a:t>
            </a:r>
            <a:r>
              <a:rPr lang="en-US" altLang="zh-CN" sz="2275" b="1" baseline="-2500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EX</a:t>
            </a:r>
            <a:r>
              <a:rPr lang="en-US" altLang="zh-CN" sz="2275" b="1">
                <a:latin typeface="微软雅黑" panose="020B0503020204020204" pitchFamily="34" charset="-122"/>
                <a:ea typeface="微软雅黑" panose="020B0503020204020204" pitchFamily="34" charset="-122"/>
                <a:cs typeface="Segoe UI Black" panose="020B0A02040204020203" pitchFamily="34" charset="0"/>
              </a:rPr>
              <a:t> · </a:t>
            </a:r>
            <a:r>
              <a:rPr lang="en-US" altLang="zh-CN" sz="2275" b="1">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T2</a:t>
            </a:r>
          </a:p>
        </p:txBody>
      </p:sp>
      <mc:AlternateContent xmlns:mc="http://schemas.openxmlformats.org/markup-compatibility/2006" xmlns:a14="http://schemas.microsoft.com/office/drawing/2010/main">
        <mc:Choice Requires="a14">
          <p:sp>
            <p:nvSpPr>
              <p:cNvPr id="21" name="文本框 20"/>
              <p:cNvSpPr txBox="1"/>
              <p:nvPr/>
            </p:nvSpPr>
            <p:spPr>
              <a:xfrm>
                <a:off x="6096000" y="835043"/>
                <a:ext cx="4435856" cy="1100429"/>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rgbClr val="FF0000"/>
                              </a:solidFill>
                              <a:effectLst/>
                              <a:latin typeface="Cambria Math" panose="02040503050406030204" pitchFamily="18" charset="0"/>
                            </a:rPr>
                          </m:ctrlPr>
                        </m:sSubPr>
                        <m:e>
                          <m:r>
                            <a:rPr lang="en-US" altLang="zh-CN" sz="2800" b="1" i="1">
                              <a:solidFill>
                                <a:srgbClr val="FF0000"/>
                              </a:solidFill>
                              <a:effectLst/>
                              <a:latin typeface="Cambria Math" panose="02040503050406030204" pitchFamily="18" charset="0"/>
                            </a:rPr>
                            <m:t>𝑪</m:t>
                          </m:r>
                        </m:e>
                        <m:sub>
                          <m:r>
                            <a:rPr lang="en-US" altLang="zh-CN" sz="2800" b="1" i="1">
                              <a:solidFill>
                                <a:srgbClr val="FF0000"/>
                              </a:solidFill>
                              <a:effectLst/>
                              <a:latin typeface="Cambria Math" panose="02040503050406030204" pitchFamily="18" charset="0"/>
                            </a:rPr>
                            <m:t>𝒏</m:t>
                          </m:r>
                        </m:sub>
                      </m:sSub>
                      <m:r>
                        <a:rPr lang="pt-BR" altLang="zh-CN" sz="2800" b="1">
                          <a:effectLst/>
                          <a:latin typeface="Cambria Math" panose="02040503050406030204" pitchFamily="18" charset="0"/>
                        </a:rPr>
                        <m:t>=</m:t>
                      </m:r>
                      <m:nary>
                        <m:naryPr>
                          <m:chr m:val="∑"/>
                          <m:supHide m:val="on"/>
                          <m:ctrlPr>
                            <a:rPr lang="pt-BR" altLang="zh-CN" sz="2800" b="1" i="1">
                              <a:effectLst/>
                              <a:latin typeface="Cambria Math" panose="02040503050406030204" pitchFamily="18" charset="0"/>
                            </a:rPr>
                          </m:ctrlPr>
                        </m:naryPr>
                        <m:sub>
                          <m:r>
                            <a:rPr lang="en-US" altLang="zh-CN" sz="2800" b="1" i="1">
                              <a:effectLst/>
                              <a:latin typeface="Cambria Math" panose="02040503050406030204" pitchFamily="18" charset="0"/>
                            </a:rPr>
                            <m:t>𝒎</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𝒊</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𝒌</m:t>
                          </m:r>
                          <m:r>
                            <a:rPr lang="en-US" altLang="zh-CN" sz="2800" b="1" i="1">
                              <a:effectLst/>
                              <a:latin typeface="Cambria Math" panose="02040503050406030204" pitchFamily="18" charset="0"/>
                            </a:rPr>
                            <m:t>,</m:t>
                          </m:r>
                          <m:r>
                            <a:rPr lang="en-US" altLang="zh-CN" sz="2800" b="1" i="1">
                              <a:effectLst/>
                              <a:latin typeface="Cambria Math" panose="02040503050406030204" pitchFamily="18" charset="0"/>
                            </a:rPr>
                            <m:t>𝒋</m:t>
                          </m:r>
                        </m:sub>
                        <m:sup/>
                        <m:e>
                          <m:d>
                            <m:dPr>
                              <m:ctrlPr>
                                <a:rPr lang="pt-BR" altLang="zh-CN" sz="2800" b="1" i="1">
                                  <a:effectLst/>
                                  <a:latin typeface="Cambria Math" panose="02040503050406030204" pitchFamily="18" charset="0"/>
                                </a:rPr>
                              </m:ctrlPr>
                            </m:dPr>
                            <m:e>
                              <m:sSub>
                                <m:sSubPr>
                                  <m:ctrlPr>
                                    <a:rPr lang="en-US" altLang="zh-CN" sz="2800" b="1" i="1">
                                      <a:solidFill>
                                        <a:schemeClr val="accent5"/>
                                      </a:solidFill>
                                      <a:effectLst/>
                                      <a:latin typeface="Cambria Math" panose="02040503050406030204" pitchFamily="18" charset="0"/>
                                    </a:rPr>
                                  </m:ctrlPr>
                                </m:sSubPr>
                                <m:e>
                                  <m:sSub>
                                    <m:sSubPr>
                                      <m:ctrlPr>
                                        <a:rPr lang="en-US" altLang="zh-CN" sz="2800" b="1" i="1">
                                          <a:solidFill>
                                            <a:srgbClr val="FF6600"/>
                                          </a:solidFill>
                                          <a:effectLst/>
                                          <a:latin typeface="Cambria Math" panose="02040503050406030204" pitchFamily="18" charset="0"/>
                                        </a:rPr>
                                      </m:ctrlPr>
                                    </m:sSubPr>
                                    <m:e>
                                      <m:r>
                                        <a:rPr lang="en-US" altLang="zh-CN" sz="2800" b="1" i="1">
                                          <a:solidFill>
                                            <a:srgbClr val="FF6600"/>
                                          </a:solidFill>
                                          <a:effectLst/>
                                          <a:latin typeface="Cambria Math" panose="02040503050406030204" pitchFamily="18" charset="0"/>
                                        </a:rPr>
                                        <m:t>𝑰</m:t>
                                      </m:r>
                                    </m:e>
                                    <m:sub>
                                      <m:r>
                                        <a:rPr lang="en-US" altLang="zh-CN" sz="2800" b="1" i="1">
                                          <a:solidFill>
                                            <a:srgbClr val="FF6600"/>
                                          </a:solidFill>
                                          <a:effectLst/>
                                          <a:latin typeface="Cambria Math" panose="02040503050406030204" pitchFamily="18" charset="0"/>
                                        </a:rPr>
                                        <m:t>𝒎</m:t>
                                      </m:r>
                                    </m:sub>
                                  </m:sSub>
                                  <m:sSub>
                                    <m:sSubPr>
                                      <m:ctrlPr>
                                        <a:rPr lang="en-US" altLang="zh-CN" sz="2800" b="1" i="1">
                                          <a:solidFill>
                                            <a:schemeClr val="accent5"/>
                                          </a:solidFill>
                                          <a:effectLst/>
                                          <a:latin typeface="Cambria Math" panose="02040503050406030204" pitchFamily="18" charset="0"/>
                                        </a:rPr>
                                      </m:ctrlPr>
                                    </m:sSubPr>
                                    <m:e>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rgbClr val="C00000"/>
                                          </a:solidFill>
                                          <a:effectLst/>
                                          <a:latin typeface="Cambria Math" panose="02040503050406030204" pitchFamily="18" charset="0"/>
                                          <a:ea typeface="Cambria Math" panose="02040503050406030204" pitchFamily="18" charset="0"/>
                                        </a:rPr>
                                        <m:t>𝑴</m:t>
                                      </m:r>
                                    </m:e>
                                    <m:sub>
                                      <m:r>
                                        <a:rPr lang="en-US" altLang="zh-CN" sz="2800" b="1" i="1">
                                          <a:solidFill>
                                            <a:srgbClr val="C00000"/>
                                          </a:solidFill>
                                          <a:effectLst/>
                                          <a:latin typeface="Cambria Math" panose="02040503050406030204" pitchFamily="18" charset="0"/>
                                        </a:rPr>
                                        <m:t>𝒊</m:t>
                                      </m:r>
                                    </m:sub>
                                  </m:sSub>
                                  <m:r>
                                    <a:rPr lang="en-US" altLang="zh-CN" sz="2800" b="1" i="1">
                                      <a:solidFill>
                                        <a:srgbClr val="C00000"/>
                                      </a:solidFill>
                                      <a:effectLst/>
                                      <a:latin typeface="Cambria Math" panose="02040503050406030204" pitchFamily="18" charset="0"/>
                                      <a:ea typeface="Cambria Math" panose="02040503050406030204" pitchFamily="18" charset="0"/>
                                    </a:rPr>
                                    <m:t>∙</m:t>
                                  </m:r>
                                  <m:r>
                                    <a:rPr lang="en-US" altLang="zh-CN" sz="2800" b="1" i="1">
                                      <a:solidFill>
                                        <a:schemeClr val="accent5"/>
                                      </a:solidFill>
                                      <a:effectLst/>
                                      <a:latin typeface="Cambria Math" panose="02040503050406030204" pitchFamily="18" charset="0"/>
                                    </a:rPr>
                                    <m:t>𝑻</m:t>
                                  </m:r>
                                </m:e>
                                <m:sub>
                                  <m:r>
                                    <a:rPr lang="en-US" altLang="zh-CN" sz="2800" b="1" i="1">
                                      <a:solidFill>
                                        <a:schemeClr val="accent5"/>
                                      </a:solidFill>
                                      <a:effectLst/>
                                      <a:latin typeface="Cambria Math" panose="02040503050406030204" pitchFamily="18" charset="0"/>
                                    </a:rPr>
                                    <m:t>𝒌</m:t>
                                  </m:r>
                                </m:sub>
                              </m:sSub>
                              <m:r>
                                <a:rPr lang="en-US" altLang="zh-CN" sz="2800" b="1" i="1">
                                  <a:effectLst/>
                                  <a:latin typeface="Cambria Math" panose="02040503050406030204" pitchFamily="18" charset="0"/>
                                  <a:ea typeface="Cambria Math" panose="02040503050406030204" pitchFamily="18" charset="0"/>
                                </a:rPr>
                                <m:t>∙</m:t>
                              </m:r>
                              <m:sSub>
                                <m:sSubPr>
                                  <m:ctrlPr>
                                    <a:rPr lang="en-US" altLang="zh-CN" sz="2800" b="1" i="1">
                                      <a:effectLst/>
                                      <a:latin typeface="Cambria Math" panose="02040503050406030204" pitchFamily="18" charset="0"/>
                                    </a:rPr>
                                  </m:ctrlPr>
                                </m:sSubPr>
                                <m:e>
                                  <m:r>
                                    <a:rPr lang="en-US" altLang="zh-CN" sz="2800" b="1" i="1">
                                      <a:effectLst/>
                                      <a:latin typeface="Cambria Math" panose="02040503050406030204" pitchFamily="18" charset="0"/>
                                    </a:rPr>
                                    <m:t>𝑩</m:t>
                                  </m:r>
                                </m:e>
                                <m:sub>
                                  <m:r>
                                    <a:rPr lang="en-US" altLang="zh-CN" sz="2800" b="1" i="1">
                                      <a:effectLst/>
                                      <a:latin typeface="Cambria Math" panose="02040503050406030204" pitchFamily="18" charset="0"/>
                                    </a:rPr>
                                    <m:t>𝒋</m:t>
                                  </m:r>
                                </m:sub>
                              </m:sSub>
                            </m:e>
                          </m:d>
                        </m:e>
                      </m:nary>
                    </m:oMath>
                  </m:oMathPara>
                </a14:m>
                <a:endParaRPr lang="zh-CN" altLang="en-US" sz="32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096000" y="835043"/>
                <a:ext cx="4435856" cy="1100429"/>
              </a:xfrm>
              <a:prstGeom prst="rect">
                <a:avLst/>
              </a:prstGeom>
              <a:blipFill rotWithShape="1">
                <a:blip r:embed="rId4"/>
                <a:stretch>
                  <a:fillRect t="-2" r="9" b="57"/>
                </a:stretch>
              </a:blipFill>
              <a:effectLst/>
            </p:spPr>
            <p:txBody>
              <a:bodyPr/>
              <a:lstStyle/>
              <a:p>
                <a:r>
                  <a:rPr lang="zh-CN" altLang="en-US">
                    <a:noFill/>
                  </a:rPr>
                  <a:t> </a:t>
                </a:r>
              </a:p>
            </p:txBody>
          </p:sp>
        </mc:Fallback>
      </mc:AlternateContent>
      <p:sp>
        <p:nvSpPr>
          <p:cNvPr id="22" name="椭圆 21"/>
          <p:cNvSpPr/>
          <p:nvPr/>
        </p:nvSpPr>
        <p:spPr bwMode="auto">
          <a:xfrm>
            <a:off x="3634741" y="2473190"/>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3" name="椭圆 22"/>
          <p:cNvSpPr/>
          <p:nvPr/>
        </p:nvSpPr>
        <p:spPr bwMode="auto">
          <a:xfrm>
            <a:off x="2323423" y="5471537"/>
            <a:ext cx="784050" cy="448963"/>
          </a:xfrm>
          <a:prstGeom prst="ellipse">
            <a:avLst/>
          </a:prstGeom>
          <a:noFill/>
          <a:ln w="28575">
            <a:solidFill>
              <a:srgbClr val="FF0000"/>
            </a:solidFill>
            <a:round/>
            <a:tailEnd type="triangle" w="med" len="med"/>
          </a:ln>
        </p:spPr>
        <p:txBody>
          <a:bodyPr vert="horz" wrap="square" lIns="86699" tIns="43349" rIns="86699" bIns="43349" numCol="1" rtlCol="0" anchor="t" anchorCtr="0" compatLnSpc="1"/>
          <a:lstStyle/>
          <a:p>
            <a:pPr algn="ctr"/>
            <a:endParaRPr lang="zh-CN" altLang="en-US" sz="3790">
              <a:solidFill>
                <a:srgbClr val="FF0000"/>
              </a:solidFill>
            </a:endParaRPr>
          </a:p>
        </p:txBody>
      </p:sp>
      <p:sp>
        <p:nvSpPr>
          <p:cNvPr id="25" name="椭圆 24"/>
          <p:cNvSpPr/>
          <p:nvPr/>
        </p:nvSpPr>
        <p:spPr bwMode="auto">
          <a:xfrm>
            <a:off x="1661535"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1" name="椭圆 40"/>
          <p:cNvSpPr/>
          <p:nvPr/>
        </p:nvSpPr>
        <p:spPr bwMode="auto">
          <a:xfrm>
            <a:off x="3405688" y="4562147"/>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42" name="椭圆 41"/>
          <p:cNvSpPr/>
          <p:nvPr/>
        </p:nvSpPr>
        <p:spPr bwMode="auto">
          <a:xfrm>
            <a:off x="10011773" y="5514021"/>
            <a:ext cx="836338" cy="363994"/>
          </a:xfrm>
          <a:prstGeom prst="ellipse">
            <a:avLst/>
          </a:prstGeom>
          <a:noFill/>
          <a:ln w="28575">
            <a:solidFill>
              <a:srgbClr val="FF00FF"/>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pic>
        <p:nvPicPr>
          <p:cNvPr id="3" name="Picture 250" descr="j031255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460063" y="89450"/>
            <a:ext cx="25146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5="http://schemas.microsoft.com/office/powerpoint/2012/main">
    <mc:Choice Requires="p15">
      <p:transition spd="slow" advTm="1000">
        <p15:prstTrans prst="pageCurlDoubl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repeatCount="300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repeatCount="300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wipe(left)">
                                      <p:cBhvr>
                                        <p:cTn id="41" dur="500"/>
                                        <p:tgtEl>
                                          <p:spTgt spid="2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repeatCount="300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repeatCount="3000"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animEffect transition="in" filter="wipe(left)">
                                      <p:cBhvr>
                                        <p:cTn id="61"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8" grpId="0"/>
      <p:bldP spid="21" grpId="0"/>
      <p:bldP spid="22" grpId="0" animBg="1"/>
      <p:bldP spid="23" grpId="0" animBg="1"/>
      <p:bldP spid="25" grpId="0" animBg="1"/>
      <p:bldP spid="41"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CPU</a:t>
            </a:r>
            <a:r>
              <a:rPr lang="zh-CN" altLang="en-US" dirty="0"/>
              <a:t>中主要寄存器</a:t>
            </a:r>
          </a:p>
        </p:txBody>
      </p:sp>
      <p:sp>
        <p:nvSpPr>
          <p:cNvPr id="3" name="内容占位符 2"/>
          <p:cNvSpPr>
            <a:spLocks noGrp="1"/>
          </p:cNvSpPr>
          <p:nvPr>
            <p:ph idx="1"/>
          </p:nvPr>
        </p:nvSpPr>
        <p:spPr>
          <a:xfrm>
            <a:off x="487822" y="942764"/>
            <a:ext cx="11061050" cy="5637024"/>
          </a:xfrm>
        </p:spPr>
        <p:txBody>
          <a:bodyPr>
            <a:normAutofit/>
          </a:bodyPr>
          <a:lstStyle/>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PC </a:t>
            </a:r>
            <a:r>
              <a:rPr lang="en-US" altLang="zh-CN" dirty="0">
                <a:solidFill>
                  <a:prstClr val="black"/>
                </a:solidFill>
                <a:cs typeface="Segoe UI Black" panose="020B0A02040204020203" pitchFamily="34" charset="0"/>
                <a:sym typeface="Arial" panose="020B0604020202020204" pitchFamily="34" charset="0"/>
              </a:rPr>
              <a:t>(Program Counter)------</a:t>
            </a:r>
            <a:r>
              <a:rPr lang="zh-CN" altLang="en-US" dirty="0">
                <a:solidFill>
                  <a:prstClr val="black"/>
                </a:solidFill>
                <a:cs typeface="Segoe UI Black" panose="020B0A02040204020203" pitchFamily="34" charset="0"/>
                <a:sym typeface="Arial" panose="020B0604020202020204" pitchFamily="34" charset="0"/>
              </a:rPr>
              <a:t>程序计数器     </a:t>
            </a:r>
            <a:r>
              <a:rPr lang="en-US" altLang="zh-CN" dirty="0">
                <a:solidFill>
                  <a:prstClr val="black"/>
                </a:solidFill>
                <a:cs typeface="Segoe UI Black" panose="020B0A02040204020203" pitchFamily="34" charset="0"/>
                <a:sym typeface="Arial" panose="020B0604020202020204" pitchFamily="34" charset="0"/>
              </a:rPr>
              <a:t>X86</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EIP</a:t>
            </a:r>
            <a:r>
              <a:rPr lang="en-US" altLang="zh-CN" dirty="0">
                <a:solidFill>
                  <a:prstClr val="black"/>
                </a:solidFill>
                <a:cs typeface="Segoe UI Black" panose="020B0A02040204020203" pitchFamily="34" charset="0"/>
                <a:sym typeface="Arial" panose="020B0604020202020204" pitchFamily="34" charset="0"/>
              </a:rPr>
              <a:t>   MIPS</a:t>
            </a:r>
            <a:r>
              <a:rPr lang="zh-CN" altLang="en-US" dirty="0">
                <a:solidFill>
                  <a:prstClr val="black"/>
                </a:solidFill>
                <a:cs typeface="Segoe UI Black" panose="020B0A02040204020203" pitchFamily="34" charset="0"/>
                <a:sym typeface="Arial" panose="020B0604020202020204" pitchFamily="34" charset="0"/>
              </a:rPr>
              <a:t>：</a:t>
            </a:r>
            <a:r>
              <a:rPr lang="en-US" altLang="zh-CN" dirty="0">
                <a:solidFill>
                  <a:srgbClr val="0066FF"/>
                </a:solidFill>
                <a:cs typeface="Segoe UI Black" panose="020B0A02040204020203" pitchFamily="34" charset="0"/>
                <a:sym typeface="Arial" panose="020B0604020202020204" pitchFamily="34" charset="0"/>
              </a:rPr>
              <a:t>PC</a:t>
            </a:r>
            <a:endParaRPr lang="zh-CN" altLang="en-US" dirty="0">
              <a:solidFill>
                <a:srgbClr val="0066FF"/>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IR</a:t>
            </a:r>
            <a:r>
              <a:rPr lang="en-US" altLang="zh-CN" dirty="0">
                <a:solidFill>
                  <a:prstClr val="black"/>
                </a:solidFill>
                <a:cs typeface="Segoe UI Black" panose="020B0A02040204020203" pitchFamily="34" charset="0"/>
                <a:sym typeface="Arial" panose="020B0604020202020204" pitchFamily="34" charset="0"/>
              </a:rPr>
              <a:t>  (Instruction Register)------</a:t>
            </a:r>
            <a:r>
              <a:rPr lang="zh-CN" altLang="en-US" dirty="0">
                <a:solidFill>
                  <a:prstClr val="black"/>
                </a:solidFill>
                <a:cs typeface="Segoe UI Black" panose="020B0A02040204020203" pitchFamily="34" charset="0"/>
                <a:sym typeface="Arial" panose="020B0604020202020204" pitchFamily="34" charset="0"/>
              </a:rPr>
              <a:t>指令寄存器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AR</a:t>
            </a:r>
            <a:r>
              <a:rPr lang="en-US" altLang="zh-CN" dirty="0">
                <a:solidFill>
                  <a:prstClr val="black"/>
                </a:solidFill>
                <a:cs typeface="Segoe UI Black" panose="020B0A02040204020203" pitchFamily="34" charset="0"/>
                <a:sym typeface="Arial" panose="020B0604020202020204" pitchFamily="34" charset="0"/>
              </a:rPr>
              <a:t>  (Address Register)------</a:t>
            </a:r>
            <a:r>
              <a:rPr lang="zh-CN" altLang="en-US" dirty="0">
                <a:solidFill>
                  <a:prstClr val="black"/>
                </a:solidFill>
                <a:cs typeface="Segoe UI Black" panose="020B0A02040204020203" pitchFamily="34" charset="0"/>
                <a:sym typeface="Arial" panose="020B0604020202020204" pitchFamily="34" charset="0"/>
              </a:rPr>
              <a:t>地址寄存器      </a:t>
            </a:r>
            <a:r>
              <a:rPr lang="en-US" altLang="zh-CN" dirty="0">
                <a:solidFill>
                  <a:srgbClr val="0066FF"/>
                </a:solidFill>
                <a:cs typeface="Segoe UI Black" panose="020B0A02040204020203" pitchFamily="34" charset="0"/>
                <a:sym typeface="Arial" panose="020B0604020202020204" pitchFamily="34" charset="0"/>
              </a:rPr>
              <a:t>MAR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DR</a:t>
            </a:r>
            <a:r>
              <a:rPr lang="en-US" altLang="zh-CN" dirty="0">
                <a:solidFill>
                  <a:prstClr val="black"/>
                </a:solidFill>
                <a:cs typeface="Segoe UI Black" panose="020B0A02040204020203" pitchFamily="34" charset="0"/>
                <a:sym typeface="Arial" panose="020B0604020202020204" pitchFamily="34" charset="0"/>
              </a:rPr>
              <a:t>  (Data Register)------</a:t>
            </a:r>
            <a:r>
              <a:rPr lang="zh-CN" altLang="en-US" dirty="0">
                <a:solidFill>
                  <a:prstClr val="black"/>
                </a:solidFill>
                <a:cs typeface="Segoe UI Black" panose="020B0A02040204020203" pitchFamily="34" charset="0"/>
                <a:sym typeface="Arial" panose="020B0604020202020204" pitchFamily="34" charset="0"/>
              </a:rPr>
              <a:t>数据缓冲寄存器     </a:t>
            </a:r>
            <a:r>
              <a:rPr lang="en-US" altLang="zh-CN" dirty="0">
                <a:solidFill>
                  <a:srgbClr val="0066FF"/>
                </a:solidFill>
                <a:cs typeface="Segoe UI Black" panose="020B0A02040204020203" pitchFamily="34" charset="0"/>
                <a:sym typeface="Arial" panose="020B0604020202020204" pitchFamily="34" charset="0"/>
              </a:rPr>
              <a:t>MDR</a:t>
            </a:r>
            <a:r>
              <a:rPr lang="en-US" altLang="zh-CN" dirty="0">
                <a:solidFill>
                  <a:prstClr val="black"/>
                </a:solidFill>
                <a:cs typeface="Segoe UI Black" panose="020B0A02040204020203" pitchFamily="34" charset="0"/>
                <a:sym typeface="Arial" panose="020B0604020202020204" pitchFamily="34" charset="0"/>
              </a:rPr>
              <a:t>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AC</a:t>
            </a:r>
            <a:r>
              <a:rPr lang="en-US" altLang="zh-CN" dirty="0">
                <a:solidFill>
                  <a:prstClr val="black"/>
                </a:solidFill>
                <a:cs typeface="Segoe UI Black" panose="020B0A02040204020203" pitchFamily="34" charset="0"/>
                <a:sym typeface="Arial" panose="020B0604020202020204" pitchFamily="34" charset="0"/>
              </a:rPr>
              <a:t>  (Accumulate Count)------</a:t>
            </a:r>
            <a:r>
              <a:rPr lang="zh-CN" altLang="en-US" dirty="0">
                <a:solidFill>
                  <a:prstClr val="black"/>
                </a:solidFill>
                <a:cs typeface="Segoe UI Black" panose="020B0A02040204020203" pitchFamily="34" charset="0"/>
                <a:sym typeface="Arial" panose="020B0604020202020204" pitchFamily="34" charset="0"/>
              </a:rPr>
              <a:t>累加寄存器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endParaRPr lang="zh-CN" altLang="en-US" dirty="0">
              <a:solidFill>
                <a:srgbClr val="FF9900"/>
              </a:solidFill>
              <a:cs typeface="Segoe UI Black" panose="020B0A02040204020203" pitchFamily="34" charset="0"/>
              <a:sym typeface="Arial" panose="020B0604020202020204" pitchFamily="34" charset="0"/>
            </a:endParaRPr>
          </a:p>
          <a:p>
            <a:pPr marL="325120" indent="-325120" defTabSz="866775" fontAlgn="base">
              <a:lnSpc>
                <a:spcPct val="140000"/>
              </a:lnSpc>
              <a:spcBef>
                <a:spcPts val="570"/>
              </a:spcBef>
              <a:spcAft>
                <a:spcPts val="570"/>
              </a:spcAft>
            </a:pPr>
            <a:r>
              <a:rPr lang="en-US" altLang="zh-CN" b="1" dirty="0">
                <a:solidFill>
                  <a:prstClr val="black"/>
                </a:solidFill>
                <a:cs typeface="Segoe UI Black" panose="020B0A02040204020203" pitchFamily="34" charset="0"/>
                <a:sym typeface="Arial" panose="020B0604020202020204" pitchFamily="34" charset="0"/>
              </a:rPr>
              <a:t>PSW</a:t>
            </a:r>
            <a:r>
              <a:rPr lang="en-US" altLang="zh-CN" dirty="0">
                <a:solidFill>
                  <a:prstClr val="black"/>
                </a:solidFill>
                <a:cs typeface="Segoe UI Black" panose="020B0A02040204020203" pitchFamily="34" charset="0"/>
                <a:sym typeface="Arial" panose="020B0604020202020204" pitchFamily="34" charset="0"/>
              </a:rPr>
              <a:t> (Program Status Word)------</a:t>
            </a:r>
            <a:r>
              <a:rPr lang="zh-CN" altLang="en-US" dirty="0">
                <a:solidFill>
                  <a:prstClr val="black"/>
                </a:solidFill>
                <a:cs typeface="Segoe UI Black" panose="020B0A02040204020203" pitchFamily="34" charset="0"/>
                <a:sym typeface="Arial" panose="020B0604020202020204" pitchFamily="34" charset="0"/>
              </a:rPr>
              <a:t>程序状态字               </a:t>
            </a:r>
            <a:r>
              <a:rPr lang="en-US" altLang="zh-CN" dirty="0">
                <a:solidFill>
                  <a:srgbClr val="FF9900"/>
                </a:solidFill>
                <a:cs typeface="Segoe UI Black" panose="020B0A02040204020203" pitchFamily="34" charset="0"/>
                <a:sym typeface="Arial" panose="020B0604020202020204" pitchFamily="34" charset="0"/>
              </a:rPr>
              <a:t>[</a:t>
            </a:r>
            <a:r>
              <a:rPr lang="zh-CN" altLang="en-US" dirty="0">
                <a:solidFill>
                  <a:srgbClr val="FF9900"/>
                </a:solidFill>
                <a:cs typeface="Segoe UI Black" panose="020B0A02040204020203" pitchFamily="34" charset="0"/>
                <a:sym typeface="Arial" panose="020B0604020202020204" pitchFamily="34" charset="0"/>
              </a:rPr>
              <a:t>可选</a:t>
            </a:r>
            <a:r>
              <a:rPr lang="en-US" altLang="zh-CN" dirty="0">
                <a:solidFill>
                  <a:srgbClr val="FF9900"/>
                </a:solidFill>
                <a:cs typeface="Segoe UI Black" panose="020B0A02040204020203" pitchFamily="34" charset="0"/>
                <a:sym typeface="Arial" panose="020B0604020202020204" pitchFamily="34" charset="0"/>
              </a:rPr>
              <a:t>]</a:t>
            </a:r>
          </a:p>
          <a:p>
            <a:pPr marL="932180" lvl="1" indent="-325120" defTabSz="866775" fontAlgn="base">
              <a:lnSpc>
                <a:spcPct val="140000"/>
              </a:lnSpc>
              <a:spcBef>
                <a:spcPts val="570"/>
              </a:spcBef>
              <a:spcAft>
                <a:spcPts val="570"/>
              </a:spcAft>
              <a:buFont typeface="Wingdings" panose="05000000000000000000" pitchFamily="2" charset="2"/>
              <a:buChar char="n"/>
            </a:pPr>
            <a:r>
              <a:rPr lang="en-US" altLang="zh-CN" sz="2400" dirty="0">
                <a:cs typeface="Segoe UI Black" panose="020B0A02040204020203" pitchFamily="34" charset="0"/>
                <a:sym typeface="Arial" panose="020B0604020202020204" pitchFamily="34" charset="0"/>
              </a:rPr>
              <a:t>X86</a:t>
            </a:r>
            <a:r>
              <a:rPr lang="zh-CN" altLang="en-US" sz="2400" dirty="0">
                <a:cs typeface="Segoe UI Black" panose="020B0A02040204020203" pitchFamily="34" charset="0"/>
                <a:sym typeface="Arial" panose="020B0604020202020204" pitchFamily="34" charset="0"/>
              </a:rPr>
              <a:t>：</a:t>
            </a:r>
            <a:r>
              <a:rPr lang="en-US" altLang="zh-CN" sz="2400" dirty="0">
                <a:cs typeface="Segoe UI Black" panose="020B0A02040204020203" pitchFamily="34" charset="0"/>
                <a:sym typeface="Arial" panose="020B0604020202020204" pitchFamily="34" charset="0"/>
              </a:rPr>
              <a:t> EFLAGS   MIPS</a:t>
            </a:r>
            <a:r>
              <a:rPr lang="zh-CN" altLang="en-US" sz="2400" dirty="0">
                <a:cs typeface="Segoe UI Black" panose="020B0A02040204020203" pitchFamily="34" charset="0"/>
                <a:sym typeface="Arial" panose="020B0604020202020204" pitchFamily="34" charset="0"/>
              </a:rPr>
              <a:t>：无</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a:t>CPU</a:t>
            </a:r>
            <a:r>
              <a:rPr lang="zh-CN" altLang="en-US"/>
              <a:t>指令周期（控制流</a:t>
            </a:r>
            <a:r>
              <a:rPr lang="zh-CN" altLang="en-US" dirty="0"/>
              <a:t>）</a:t>
            </a:r>
          </a:p>
        </p:txBody>
      </p:sp>
      <p:sp>
        <p:nvSpPr>
          <p:cNvPr id="4" name="文本框 3"/>
          <p:cNvSpPr txBox="1"/>
          <p:nvPr/>
        </p:nvSpPr>
        <p:spPr>
          <a:xfrm>
            <a:off x="402577" y="1566835"/>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3952780"/>
            <a:ext cx="492443" cy="1118255"/>
          </a:xfrm>
          <a:prstGeom prst="rect">
            <a:avLst/>
          </a:prstGeom>
          <a:noFill/>
        </p:spPr>
        <p:txBody>
          <a:bodyPr vert="eaVert" wrap="square" rtlCol="0">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计算周期</a:t>
            </a:r>
          </a:p>
        </p:txBody>
      </p:sp>
      <p:graphicFrame>
        <p:nvGraphicFramePr>
          <p:cNvPr id="7" name="表格 6"/>
          <p:cNvGraphicFramePr>
            <a:graphicFrameLocks noGrp="1"/>
          </p:cNvGraphicFramePr>
          <p:nvPr/>
        </p:nvGraphicFramePr>
        <p:xfrm>
          <a:off x="905660" y="978925"/>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20000"/>
                    </a:ext>
                  </a:extLst>
                </a:gridCol>
                <a:gridCol w="3550012">
                  <a:extLst>
                    <a:ext uri="{9D8B030D-6E8A-4147-A177-3AD203B41FA5}">
                      <a16:colId xmlns:a16="http://schemas.microsoft.com/office/drawing/2014/main" val="20001"/>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T1</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AR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baseline="0" dirty="0">
                          <a:solidFill>
                            <a:srgbClr val="00B050"/>
                          </a:solidFill>
                          <a:latin typeface="微软雅黑" panose="020B0503020204020204" pitchFamily="34" charset="-122"/>
                          <a:ea typeface="微软雅黑" panose="020B0503020204020204" pitchFamily="34" charset="-122"/>
                        </a:rPr>
                        <a:t>X</a:t>
                      </a:r>
                      <a:r>
                        <a:rPr lang="en-US" altLang="zh-CN" sz="1700" b="1" baseline="-25000" dirty="0">
                          <a:solidFill>
                            <a:srgbClr val="00B050"/>
                          </a:solidFill>
                          <a:latin typeface="微软雅黑" panose="020B0503020204020204" pitchFamily="34" charset="-122"/>
                          <a:ea typeface="微软雅黑" panose="020B0503020204020204" pitchFamily="34" charset="-122"/>
                        </a:rPr>
                        <a:t>in</a:t>
                      </a:r>
                      <a:endParaRPr lang="zh-CN" altLang="en-US" sz="1700" b="1" baseline="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T2</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B050"/>
                          </a:solidFill>
                          <a:latin typeface="微软雅黑" panose="020B0503020204020204" pitchFamily="34" charset="-122"/>
                          <a:ea typeface="微软雅黑" panose="020B0503020204020204" pitchFamily="34" charset="-122"/>
                        </a:rPr>
                        <a:t>+4</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1" dirty="0">
                          <a:solidFill>
                            <a:srgbClr val="00B050"/>
                          </a:solidFill>
                          <a:latin typeface="微软雅黑" panose="020B0503020204020204" pitchFamily="34" charset="-122"/>
                          <a:ea typeface="微软雅黑" panose="020B0503020204020204" pitchFamily="34" charset="-122"/>
                        </a:rPr>
                        <a:t>T3</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B050"/>
                          </a:solidFill>
                          <a:latin typeface="微软雅黑" panose="020B0503020204020204" pitchFamily="34" charset="-122"/>
                          <a:ea typeface="微软雅黑" panose="020B0503020204020204" pitchFamily="34" charset="-122"/>
                        </a:rPr>
                        <a:t>Z</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PC</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DRE</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r>
                        <a:rPr lang="en-US" altLang="zh-CN" sz="1700" b="1" baseline="-25000" dirty="0">
                          <a:solidFill>
                            <a:srgbClr val="00B050"/>
                          </a:solidFill>
                          <a:latin typeface="微软雅黑" panose="020B0503020204020204" pitchFamily="34" charset="-122"/>
                          <a:ea typeface="微软雅黑" panose="020B0503020204020204" pitchFamily="34" charset="-122"/>
                        </a:rPr>
                        <a:t>,</a:t>
                      </a:r>
                      <a:r>
                        <a:rPr lang="en-US" altLang="zh-CN" sz="1700" b="1" dirty="0">
                          <a:solidFill>
                            <a:srgbClr val="00B050"/>
                          </a:solidFill>
                          <a:latin typeface="微软雅黑" panose="020B0503020204020204" pitchFamily="34" charset="-122"/>
                          <a:ea typeface="微软雅黑" panose="020B0503020204020204" pitchFamily="34" charset="-122"/>
                        </a:rPr>
                        <a:t> Read</a:t>
                      </a:r>
                      <a:r>
                        <a:rPr lang="en-US" altLang="zh-CN" sz="1700" b="1" baseline="-25000" dirty="0">
                          <a:solidFill>
                            <a:srgbClr val="00B050"/>
                          </a:solidFill>
                          <a:latin typeface="微软雅黑" panose="020B0503020204020204" pitchFamily="34" charset="-122"/>
                          <a:ea typeface="微软雅黑" panose="020B0503020204020204" pitchFamily="34" charset="-122"/>
                        </a:rPr>
                        <a:t> </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rgbClr val="00B050"/>
                          </a:solidFill>
                          <a:latin typeface="微软雅黑" panose="020B0503020204020204" pitchFamily="34" charset="-122"/>
                          <a:ea typeface="微软雅黑" panose="020B0503020204020204" pitchFamily="34" charset="-122"/>
                        </a:rPr>
                        <a:t>T4</a:t>
                      </a:r>
                      <a:endParaRPr lang="zh-CN" altLang="en-US" sz="1700" b="1"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dirty="0" err="1">
                          <a:solidFill>
                            <a:srgbClr val="00B050"/>
                          </a:solidFill>
                          <a:latin typeface="微软雅黑" panose="020B0503020204020204" pitchFamily="34" charset="-122"/>
                          <a:ea typeface="微软雅黑" panose="020B0503020204020204" pitchFamily="34" charset="-122"/>
                        </a:rPr>
                        <a:t>DR</a:t>
                      </a:r>
                      <a:r>
                        <a:rPr lang="en-US" altLang="zh-CN" sz="1700" b="1" baseline="-25000" dirty="0" err="1">
                          <a:solidFill>
                            <a:srgbClr val="00B050"/>
                          </a:solidFill>
                          <a:latin typeface="微软雅黑" panose="020B0503020204020204" pitchFamily="34" charset="-122"/>
                          <a:ea typeface="微软雅黑" panose="020B0503020204020204" pitchFamily="34" charset="-122"/>
                        </a:rPr>
                        <a:t>out</a:t>
                      </a:r>
                      <a:r>
                        <a:rPr lang="en-US" altLang="zh-CN" sz="1700" b="1" dirty="0">
                          <a:solidFill>
                            <a:srgbClr val="00B050"/>
                          </a:solidFill>
                          <a:latin typeface="微软雅黑" panose="020B0503020204020204" pitchFamily="34" charset="-122"/>
                          <a:ea typeface="微软雅黑" panose="020B0503020204020204" pitchFamily="34" charset="-122"/>
                        </a:rPr>
                        <a:t>, </a:t>
                      </a:r>
                      <a:r>
                        <a:rPr lang="en-US" altLang="zh-CN" sz="1700" b="1" dirty="0" err="1">
                          <a:solidFill>
                            <a:srgbClr val="00B050"/>
                          </a:solidFill>
                          <a:latin typeface="微软雅黑" panose="020B0503020204020204" pitchFamily="34" charset="-122"/>
                          <a:ea typeface="微软雅黑" panose="020B0503020204020204" pitchFamily="34" charset="-122"/>
                        </a:rPr>
                        <a:t>IR</a:t>
                      </a:r>
                      <a:r>
                        <a:rPr lang="en-US" altLang="zh-CN" sz="1700" b="1" baseline="-25000" dirty="0" err="1">
                          <a:solidFill>
                            <a:srgbClr val="00B050"/>
                          </a:solidFill>
                          <a:latin typeface="微软雅黑" panose="020B0503020204020204" pitchFamily="34" charset="-122"/>
                          <a:ea typeface="微软雅黑" panose="020B0503020204020204" pitchFamily="34" charset="-122"/>
                        </a:rPr>
                        <a:t>in</a:t>
                      </a:r>
                      <a:endParaRPr lang="zh-CN" altLang="en-US" sz="1700" b="1" baseline="-25000" dirty="0">
                        <a:solidFill>
                          <a:srgbClr val="00B050"/>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20000"/>
                    </a:ext>
                  </a:extLst>
                </a:gridCol>
                <a:gridCol w="1619910">
                  <a:extLst>
                    <a:ext uri="{9D8B030D-6E8A-4147-A177-3AD203B41FA5}">
                      <a16:colId xmlns:a16="http://schemas.microsoft.com/office/drawing/2014/main" val="20001"/>
                    </a:ext>
                  </a:extLst>
                </a:gridCol>
                <a:gridCol w="19558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gridCol w="1993900">
                  <a:extLst>
                    <a:ext uri="{9D8B030D-6E8A-4147-A177-3AD203B41FA5}">
                      <a16:colId xmlns:a16="http://schemas.microsoft.com/office/drawing/2014/main" val="20004"/>
                    </a:ext>
                  </a:extLst>
                </a:gridCol>
                <a:gridCol w="1998991">
                  <a:extLst>
                    <a:ext uri="{9D8B030D-6E8A-4147-A177-3AD203B41FA5}">
                      <a16:colId xmlns:a16="http://schemas.microsoft.com/office/drawing/2014/main" val="20005"/>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T5</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algn="l"/>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t>
                      </a:r>
                      <a:r>
                        <a:rPr lang="en-US" altLang="zh-CN" sz="1700" b="1" baseline="0" dirty="0">
                          <a:solidFill>
                            <a:srgbClr val="7030A0"/>
                          </a:solidFill>
                          <a:latin typeface="微软雅黑" panose="020B0503020204020204" pitchFamily="34" charset="-122"/>
                          <a:ea typeface="微软雅黑" panose="020B0503020204020204" pitchFamily="34" charset="-122"/>
                        </a:rPr>
                        <a:t>X</a:t>
                      </a:r>
                      <a:r>
                        <a:rPr lang="en-US" altLang="zh-CN" sz="1700" b="1" baseline="-25000" dirty="0">
                          <a:solidFill>
                            <a:srgbClr val="7030A0"/>
                          </a:solidFill>
                          <a:latin typeface="微软雅黑" panose="020B0503020204020204" pitchFamily="34" charset="-122"/>
                          <a:ea typeface="微软雅黑" panose="020B0503020204020204" pitchFamily="34" charset="-122"/>
                        </a:rPr>
                        <a:t>in</a:t>
                      </a:r>
                      <a:endParaRPr lang="zh-CN" altLang="en-US" sz="1700" b="1" baseline="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10001"/>
                  </a:ext>
                </a:extLst>
              </a:tr>
              <a:tr h="475837">
                <a:tc>
                  <a:txBody>
                    <a:bodyPr/>
                    <a:lstStyle/>
                    <a:p>
                      <a:pPr algn="l"/>
                      <a:r>
                        <a:rPr lang="en-US" altLang="zh-CN" sz="17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T6</a:t>
                      </a:r>
                      <a:endParaRPr lang="zh-CN" altLang="en-US" sz="1700" dirty="0">
                        <a:solidFill>
                          <a:srgbClr val="7030A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IR(I)</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a:solidFill>
                            <a:srgbClr val="7030A0"/>
                          </a:solidFill>
                          <a:latin typeface="微软雅黑" panose="020B0503020204020204" pitchFamily="34" charset="-122"/>
                          <a:ea typeface="微软雅黑" panose="020B0503020204020204" pitchFamily="34" charset="-122"/>
                        </a:rPr>
                        <a:t>, ADD</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7030A0"/>
                          </a:solidFill>
                          <a:latin typeface="微软雅黑" panose="020B0503020204020204" pitchFamily="34" charset="-122"/>
                          <a:ea typeface="微软雅黑" panose="020B0503020204020204" pitchFamily="34" charset="-122"/>
                        </a:rPr>
                        <a:t>R</a:t>
                      </a:r>
                      <a:r>
                        <a:rPr lang="en-US" altLang="zh-CN" sz="1700" b="1" baseline="-25000">
                          <a:solidFill>
                            <a:srgbClr val="7030A0"/>
                          </a:solidFill>
                          <a:latin typeface="微软雅黑" panose="020B0503020204020204" pitchFamily="34" charset="-122"/>
                          <a:ea typeface="微软雅黑" panose="020B0503020204020204" pitchFamily="34" charset="-122"/>
                        </a:rPr>
                        <a:t>out</a:t>
                      </a:r>
                      <a:r>
                        <a:rPr lang="en-US" altLang="zh-CN" sz="1700" b="1" baseline="0">
                          <a:solidFill>
                            <a:srgbClr val="7030A0"/>
                          </a:solidFill>
                          <a:latin typeface="微软雅黑" panose="020B0503020204020204" pitchFamily="34" charset="-122"/>
                          <a:ea typeface="微软雅黑" panose="020B0503020204020204" pitchFamily="34" charset="-122"/>
                        </a:rPr>
                        <a:t>, Rs/Rt, </a:t>
                      </a:r>
                      <a:r>
                        <a:rPr lang="en-US" altLang="zh-CN" sz="1700" b="1">
                          <a:solidFill>
                            <a:srgbClr val="7030A0"/>
                          </a:solidFill>
                          <a:latin typeface="微软雅黑" panose="020B0503020204020204" pitchFamily="34" charset="-122"/>
                          <a:ea typeface="微软雅黑" panose="020B0503020204020204" pitchFamily="34" charset="-122"/>
                        </a:rPr>
                        <a:t>SUB, PSW</a:t>
                      </a:r>
                      <a:r>
                        <a:rPr lang="en-US" altLang="zh-CN" sz="1700" b="1" baseline="-25000">
                          <a:solidFill>
                            <a:srgbClr val="7030A0"/>
                          </a:solidFill>
                          <a:latin typeface="微软雅黑" panose="020B0503020204020204" pitchFamily="34" charset="-122"/>
                          <a:ea typeface="微软雅黑" panose="020B0503020204020204" pitchFamily="34" charset="-122"/>
                        </a:rPr>
                        <a:t>in</a:t>
                      </a:r>
                      <a:endParaRPr lang="zh-CN" altLang="en-US" sz="1700" b="1" baseline="-25000" dirty="0">
                        <a:solidFill>
                          <a:srgbClr val="7030A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tc>
                  <a:txBody>
                    <a:bodyPr/>
                    <a:lstStyle/>
                    <a:p>
                      <a:endParaRPr lang="zh-CN" altLang="en-US"/>
                    </a:p>
                  </a:txBody>
                  <a:tcPr marL="86699" marR="86699" marT="43349" marB="43349" anchor="ctr" anchorCtr="1">
                    <a:solidFill>
                      <a:schemeClr val="accent2">
                        <a:lumMod val="60000"/>
                        <a:lumOff val="40000"/>
                      </a:schemeClr>
                    </a:solidFill>
                  </a:tcPr>
                </a:tc>
                <a:extLst>
                  <a:ext uri="{0D108BD9-81ED-4DB2-BD59-A6C34878D82A}">
                    <a16:rowId xmlns:a16="http://schemas.microsoft.com/office/drawing/2014/main" val="10002"/>
                  </a:ext>
                </a:extLst>
              </a:tr>
              <a:tr h="475837">
                <a:tc>
                  <a:txBody>
                    <a:bodyPr/>
                    <a:lstStyle/>
                    <a:p>
                      <a:pPr algn="l"/>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T9</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PC</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X</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 </a:t>
                      </a:r>
                      <a:r>
                        <a:rPr lang="en-US" altLang="zh-CN" sz="1700" b="1">
                          <a:solidFill>
                            <a:srgbClr val="0000FF"/>
                          </a:solidFill>
                          <a:latin typeface="微软雅黑" panose="020B0503020204020204" pitchFamily="34" charset="-122"/>
                          <a:ea typeface="微软雅黑" panose="020B0503020204020204" pitchFamily="34" charset="-122"/>
                        </a:rPr>
                        <a:t>,  </a:t>
                      </a:r>
                      <a:r>
                        <a:rPr lang="en-US" altLang="zh-CN" sz="1700" b="1" baseline="0" dirty="0">
                          <a:solidFill>
                            <a:srgbClr val="0000FF"/>
                          </a:solidFill>
                          <a:latin typeface="微软雅黑" panose="020B0503020204020204" pitchFamily="34" charset="-122"/>
                          <a:ea typeface="微软雅黑" panose="020B0503020204020204" pitchFamily="34" charset="-122"/>
                        </a:rPr>
                        <a:t>X</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T10</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25000" dirty="0">
                          <a:solidFill>
                            <a:srgbClr val="0000FF"/>
                          </a:solidFill>
                          <a:latin typeface="微软雅黑" panose="020B0503020204020204" pitchFamily="34" charset="-122"/>
                          <a:ea typeface="微软雅黑" panose="020B0503020204020204" pitchFamily="34" charset="-122"/>
                        </a:rPr>
                        <a:t>,</a:t>
                      </a:r>
                      <a:r>
                        <a:rPr lang="en-US" altLang="zh-CN" sz="1700" b="1" dirty="0">
                          <a:solidFill>
                            <a:srgbClr val="0000FF"/>
                          </a:solidFill>
                          <a:latin typeface="微软雅黑" panose="020B0503020204020204" pitchFamily="34" charset="-122"/>
                          <a:ea typeface="微软雅黑" panose="020B0503020204020204" pitchFamily="34" charset="-122"/>
                        </a:rPr>
                        <a:t> Read</a:t>
                      </a:r>
                      <a:r>
                        <a:rPr lang="en-US" altLang="zh-CN" sz="1700" b="1" baseline="-25000" dirty="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Rs/Rt, </a:t>
                      </a:r>
                      <a:r>
                        <a:rPr lang="en-US" altLang="zh-CN" sz="1700" b="1">
                          <a:solidFill>
                            <a:srgbClr val="0000FF"/>
                          </a:solidFill>
                          <a:latin typeface="微软雅黑" panose="020B0503020204020204" pitchFamily="34" charset="-122"/>
                          <a:ea typeface="微软雅黑" panose="020B0503020204020204" pitchFamily="34" charset="-122"/>
                        </a:rPr>
                        <a:t>DR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IR(A)</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 ADD</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Rs/Rt, R</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baseline="0">
                          <a:solidFill>
                            <a:srgbClr val="0000FF"/>
                          </a:solidFill>
                          <a:latin typeface="微软雅黑" panose="020B0503020204020204" pitchFamily="34" charset="-122"/>
                          <a:ea typeface="微软雅黑" panose="020B0503020204020204" pitchFamily="34" charset="-122"/>
                        </a:rPr>
                        <a:t>,</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baseline="0">
                          <a:solidFill>
                            <a:srgbClr val="0000FF"/>
                          </a:solidFill>
                          <a:latin typeface="微软雅黑" panose="020B0503020204020204" pitchFamily="34" charset="-122"/>
                          <a:ea typeface="微软雅黑" panose="020B0503020204020204" pitchFamily="34" charset="-122"/>
                        </a:rPr>
                        <a:t>IR(I)out ,</a:t>
                      </a:r>
                      <a:r>
                        <a:rPr lang="en-US" altLang="zh-CN" sz="1700" b="1">
                          <a:solidFill>
                            <a:srgbClr val="0000FF"/>
                          </a:solidFill>
                          <a:latin typeface="微软雅黑" panose="020B0503020204020204" pitchFamily="34" charset="-122"/>
                          <a:ea typeface="微软雅黑" panose="020B0503020204020204" pitchFamily="34" charset="-122"/>
                        </a:rPr>
                        <a:t> ADD</a:t>
                      </a:r>
                      <a:r>
                        <a:rPr lang="en-US" altLang="zh-CN" sz="1700" b="1" baseline="0">
                          <a:solidFill>
                            <a:srgbClr val="0000FF"/>
                          </a:solidFill>
                          <a:latin typeface="微软雅黑" panose="020B0503020204020204" pitchFamily="34" charset="-122"/>
                          <a:ea typeface="微软雅黑" panose="020B0503020204020204" pitchFamily="34" charset="-122"/>
                        </a:rPr>
                        <a:t> </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a:solidFill>
                            <a:srgbClr val="0000FF"/>
                          </a:solidFill>
                          <a:latin typeface="Segoe UI Black" panose="020B0A02040204020203" pitchFamily="34" charset="0"/>
                          <a:ea typeface="微软雅黑" panose="020B0503020204020204" pitchFamily="34" charset="-122"/>
                          <a:cs typeface="Segoe UI Black" panose="020B0A02040204020203" pitchFamily="34" charset="0"/>
                        </a:rPr>
                        <a:t>T11</a:t>
                      </a:r>
                      <a:endParaRPr lang="zh-CN" altLang="en-US" sz="1700" dirty="0">
                        <a:solidFill>
                          <a:srgbClr val="0000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700" b="1" dirty="0" err="1">
                          <a:solidFill>
                            <a:srgbClr val="0000FF"/>
                          </a:solidFill>
                          <a:latin typeface="微软雅黑" panose="020B0503020204020204" pitchFamily="34" charset="-122"/>
                          <a:ea typeface="微软雅黑" panose="020B0503020204020204" pitchFamily="34" charset="-122"/>
                        </a:rPr>
                        <a:t>DR</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1">
                          <a:solidFill>
                            <a:srgbClr val="0000FF"/>
                          </a:solidFill>
                          <a:latin typeface="微软雅黑" panose="020B0503020204020204" pitchFamily="34" charset="-122"/>
                          <a:ea typeface="微软雅黑" panose="020B0503020204020204" pitchFamily="34" charset="-122"/>
                        </a:rPr>
                        <a:t>DRE</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Write</a:t>
                      </a:r>
                      <a:endParaRPr lang="zh-CN" altLang="en-US" sz="1700" b="1" baseline="-2500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a:solidFill>
                            <a:srgbClr val="0000FF"/>
                          </a:solidFill>
                          <a:latin typeface="微软雅黑" panose="020B0503020204020204" pitchFamily="34" charset="-122"/>
                          <a:ea typeface="微软雅黑" panose="020B0503020204020204" pitchFamily="34" charset="-122"/>
                          <a:cs typeface="+mn-cs"/>
                        </a:rPr>
                        <a:t>Z</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out</a:t>
                      </a:r>
                      <a:r>
                        <a:rPr lang="zh-CN" altLang="en-US" sz="1800" b="1" kern="1200" baseline="0">
                          <a:solidFill>
                            <a:srgbClr val="0000FF"/>
                          </a:solidFill>
                          <a:latin typeface="微软雅黑" panose="020B0503020204020204" pitchFamily="34" charset="-122"/>
                          <a:ea typeface="微软雅黑" panose="020B0503020204020204" pitchFamily="34" charset="-122"/>
                          <a:cs typeface="+mn-cs"/>
                        </a:rPr>
                        <a:t>，</a:t>
                      </a:r>
                      <a:r>
                        <a:rPr lang="en-US" altLang="zh-CN" sz="1800" b="1" kern="1200" baseline="0">
                          <a:solidFill>
                            <a:srgbClr val="0000FF"/>
                          </a:solidFill>
                          <a:latin typeface="微软雅黑" panose="020B0503020204020204" pitchFamily="34" charset="-122"/>
                          <a:ea typeface="微软雅黑" panose="020B0503020204020204" pitchFamily="34" charset="-122"/>
                          <a:cs typeface="+mn-cs"/>
                        </a:rPr>
                        <a:t>P</a:t>
                      </a:r>
                      <a:r>
                        <a:rPr lang="en-US" altLang="zh-CN" sz="1800" b="1" kern="1200">
                          <a:solidFill>
                            <a:srgbClr val="0000FF"/>
                          </a:solidFill>
                          <a:latin typeface="微软雅黑" panose="020B0503020204020204" pitchFamily="34" charset="-122"/>
                          <a:ea typeface="微软雅黑" panose="020B0503020204020204" pitchFamily="34" charset="-122"/>
                          <a:cs typeface="+mn-cs"/>
                        </a:rPr>
                        <a:t>C</a:t>
                      </a:r>
                      <a:r>
                        <a:rPr lang="en-US" altLang="zh-CN" sz="1800" b="1" kern="1200" baseline="-25000">
                          <a:solidFill>
                            <a:srgbClr val="0000FF"/>
                          </a:solidFill>
                          <a:latin typeface="微软雅黑" panose="020B0503020204020204" pitchFamily="34" charset="-122"/>
                          <a:ea typeface="微软雅黑" panose="020B0503020204020204" pitchFamily="34" charset="-122"/>
                          <a:cs typeface="+mn-cs"/>
                        </a:rPr>
                        <a:t>in</a:t>
                      </a:r>
                      <a:r>
                        <a:rPr lang="en-US" altLang="zh-CN" sz="1800" b="1" kern="1200">
                          <a:solidFill>
                            <a:srgbClr val="0000FF"/>
                          </a:solidFill>
                          <a:latin typeface="微软雅黑" panose="020B0503020204020204" pitchFamily="34" charset="-122"/>
                          <a:ea typeface="微软雅黑" panose="020B0503020204020204" pitchFamily="34" charset="-122"/>
                          <a:cs typeface="+mn-cs"/>
                        </a:rPr>
                        <a:t>=PSW.equal</a:t>
                      </a:r>
                      <a:endParaRPr lang="zh-CN" altLang="en-US" sz="1800" b="1" kern="1200" dirty="0">
                        <a:solidFill>
                          <a:srgbClr val="0000FF"/>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0000FF"/>
                          </a:solidFill>
                          <a:latin typeface="微软雅黑" panose="020B0503020204020204" pitchFamily="34" charset="-122"/>
                          <a:ea typeface="微软雅黑" panose="020B0503020204020204" pitchFamily="34" charset="-122"/>
                        </a:rPr>
                        <a:t>Z</a:t>
                      </a:r>
                      <a:r>
                        <a:rPr lang="en-US" altLang="zh-CN" sz="1700" b="1" baseline="-25000">
                          <a:solidFill>
                            <a:srgbClr val="0000FF"/>
                          </a:solidFill>
                          <a:latin typeface="微软雅黑" panose="020B0503020204020204" pitchFamily="34" charset="-122"/>
                          <a:ea typeface="微软雅黑" panose="020B0503020204020204" pitchFamily="34" charset="-122"/>
                        </a:rPr>
                        <a:t>out</a:t>
                      </a:r>
                      <a:r>
                        <a:rPr lang="en-US" altLang="zh-CN" sz="1700" b="1">
                          <a:solidFill>
                            <a:srgbClr val="0000FF"/>
                          </a:solidFill>
                          <a:latin typeface="微软雅黑" panose="020B0503020204020204" pitchFamily="34" charset="-122"/>
                          <a:ea typeface="微软雅黑" panose="020B0503020204020204" pitchFamily="34" charset="-122"/>
                        </a:rPr>
                        <a:t>, R</a:t>
                      </a:r>
                      <a:r>
                        <a:rPr lang="en-US" altLang="zh-CN" sz="1700" b="1" baseline="-25000">
                          <a:solidFill>
                            <a:srgbClr val="0000FF"/>
                          </a:solidFill>
                          <a:latin typeface="微软雅黑" panose="020B0503020204020204" pitchFamily="34" charset="-122"/>
                          <a:ea typeface="微软雅黑" panose="020B0503020204020204" pitchFamily="34" charset="-122"/>
                        </a:rPr>
                        <a:t>in</a:t>
                      </a:r>
                      <a:r>
                        <a:rPr lang="en-US" altLang="zh-CN" sz="1700" b="1" baseline="0">
                          <a:solidFill>
                            <a:srgbClr val="0000FF"/>
                          </a:solidFill>
                          <a:latin typeface="微软雅黑" panose="020B0503020204020204" pitchFamily="34" charset="-122"/>
                          <a:ea typeface="微软雅黑" panose="020B0503020204020204" pitchFamily="34" charset="-122"/>
                        </a:rPr>
                        <a:t>, RegDst</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0000FF"/>
                          </a:solidFill>
                          <a:latin typeface="微软雅黑" panose="020B0503020204020204" pitchFamily="34" charset="-122"/>
                          <a:ea typeface="微软雅黑" panose="020B0503020204020204" pitchFamily="34" charset="-122"/>
                        </a:rPr>
                        <a:t>Z</a:t>
                      </a:r>
                      <a:r>
                        <a:rPr lang="en-US" altLang="zh-CN" sz="1700" b="1" baseline="-25000" dirty="0" err="1">
                          <a:solidFill>
                            <a:srgbClr val="0000FF"/>
                          </a:solidFill>
                          <a:latin typeface="微软雅黑" panose="020B0503020204020204" pitchFamily="34" charset="-122"/>
                          <a:ea typeface="微软雅黑" panose="020B0503020204020204" pitchFamily="34" charset="-122"/>
                        </a:rPr>
                        <a:t>out</a:t>
                      </a:r>
                      <a:r>
                        <a:rPr lang="en-US" altLang="zh-CN" sz="1700" b="1" baseline="-25000" dirty="0">
                          <a:solidFill>
                            <a:srgbClr val="0000FF"/>
                          </a:solidFill>
                          <a:latin typeface="微软雅黑" panose="020B0503020204020204" pitchFamily="34" charset="-122"/>
                          <a:ea typeface="微软雅黑" panose="020B0503020204020204" pitchFamily="34" charset="-122"/>
                        </a:rPr>
                        <a:t> </a:t>
                      </a:r>
                      <a:r>
                        <a:rPr lang="en-US" altLang="zh-CN" sz="1700" b="1" dirty="0">
                          <a:solidFill>
                            <a:srgbClr val="0000FF"/>
                          </a:solidFill>
                          <a:latin typeface="微软雅黑" panose="020B0503020204020204" pitchFamily="34" charset="-122"/>
                          <a:ea typeface="微软雅黑" panose="020B0503020204020204" pitchFamily="34" charset="-122"/>
                        </a:rPr>
                        <a:t>, R</a:t>
                      </a:r>
                      <a:r>
                        <a:rPr lang="en-US" altLang="zh-CN" sz="1700" b="1" baseline="-25000" dirty="0">
                          <a:solidFill>
                            <a:srgbClr val="0000FF"/>
                          </a:solidFill>
                          <a:latin typeface="微软雅黑" panose="020B0503020204020204" pitchFamily="34" charset="-122"/>
                          <a:ea typeface="微软雅黑" panose="020B0503020204020204" pitchFamily="34" charset="-122"/>
                        </a:rPr>
                        <a:t>in</a:t>
                      </a:r>
                      <a:endParaRPr lang="zh-CN" altLang="en-US" sz="1700" b="1" baseline="0" dirty="0">
                        <a:solidFill>
                          <a:srgbClr val="0000F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5"/>
                  </a:ext>
                </a:extLst>
              </a:tr>
            </a:tbl>
          </a:graphicData>
        </a:graphic>
      </p:graphicFrame>
      <p:grpSp>
        <p:nvGrpSpPr>
          <p:cNvPr id="11" name="组合 10"/>
          <p:cNvGrpSpPr/>
          <p:nvPr/>
        </p:nvGrpSpPr>
        <p:grpSpPr>
          <a:xfrm>
            <a:off x="5745622" y="885567"/>
            <a:ext cx="2675704" cy="2498939"/>
            <a:chOff x="4501678" y="308566"/>
            <a:chExt cx="2675704" cy="2498939"/>
          </a:xfrm>
        </p:grpSpPr>
        <p:grpSp>
          <p:nvGrpSpPr>
            <p:cNvPr id="28" name="组合 27"/>
            <p:cNvGrpSpPr/>
            <p:nvPr/>
          </p:nvGrpSpPr>
          <p:grpSpPr>
            <a:xfrm>
              <a:off x="4501678" y="647474"/>
              <a:ext cx="2076314" cy="2160031"/>
              <a:chOff x="4666778" y="647474"/>
              <a:chExt cx="2076314" cy="2160031"/>
            </a:xfrm>
          </p:grpSpPr>
          <p:cxnSp>
            <p:nvCxnSpPr>
              <p:cNvPr id="29" name="直接箭头连接符 2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33"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bg1"/>
                    </a:solidFill>
                    <a:latin typeface="微软雅黑" panose="020B0503020204020204" pitchFamily="34" charset="-122"/>
                    <a:ea typeface="微软雅黑" panose="020B0503020204020204" pitchFamily="34" charset="-122"/>
                  </a:rPr>
                  <a:t>(Z)</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34"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35"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36" name="文本框 35"/>
            <p:cNvSpPr txBox="1"/>
            <p:nvPr/>
          </p:nvSpPr>
          <p:spPr>
            <a:xfrm>
              <a:off x="6730015" y="1219654"/>
              <a:ext cx="447367" cy="1190390"/>
            </a:xfrm>
            <a:prstGeom prst="rect">
              <a:avLst/>
            </a:prstGeom>
            <a:noFill/>
          </p:spPr>
          <p:txBody>
            <a:bodyPr vert="eaVert" wrap="none" rtlCol="0">
              <a:spAutoFit/>
            </a:bodyPr>
            <a:lstStyle/>
            <a:p>
              <a:r>
                <a:rPr lang="zh-CN" altLang="en-US" sz="1705" b="1" dirty="0">
                  <a:solidFill>
                    <a:srgbClr val="C00000"/>
                  </a:solidFill>
                  <a:latin typeface="微软雅黑" panose="020B0503020204020204" pitchFamily="34" charset="-122"/>
                  <a:ea typeface="微软雅黑" panose="020B0503020204020204" pitchFamily="34" charset="-122"/>
                </a:rPr>
                <a:t>取指令周期</a:t>
              </a:r>
            </a:p>
          </p:txBody>
        </p:sp>
        <p:sp>
          <p:nvSpPr>
            <p:cNvPr id="37" name="矩形 36"/>
            <p:cNvSpPr/>
            <p:nvPr/>
          </p:nvSpPr>
          <p:spPr>
            <a:xfrm>
              <a:off x="5056428" y="308566"/>
              <a:ext cx="87716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数据流</a:t>
              </a:r>
              <a:endParaRPr lang="zh-CN" altLang="en-US" b="1" dirty="0"/>
            </a:p>
          </p:txBody>
        </p:sp>
      </p:grpSp>
      <p:sp>
        <p:nvSpPr>
          <p:cNvPr id="6" name="TextBox 24"/>
          <p:cNvSpPr txBox="1"/>
          <p:nvPr/>
        </p:nvSpPr>
        <p:spPr>
          <a:xfrm>
            <a:off x="5129428" y="832861"/>
            <a:ext cx="6673963" cy="2654573"/>
          </a:xfrm>
          <a:prstGeom prst="rect">
            <a:avLst/>
          </a:prstGeom>
          <a:solidFill>
            <a:schemeClr val="bg1"/>
          </a:solid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传统三级时序：</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慢、简单 </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定长指令周期  机器周期数，节拍数固定</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588770" lvl="3" indent="-329565">
              <a:lnSpc>
                <a:spcPct val="150000"/>
              </a:lnSpc>
              <a:spcBef>
                <a:spcPts val="570"/>
              </a:spcBef>
              <a:spcAft>
                <a:spcPts val="570"/>
              </a:spcAft>
              <a:buClr>
                <a:srgbClr val="FFC000"/>
              </a:buClr>
              <a:buFont typeface="Wingdings" panose="05000000000000000000" pitchFamily="2" charset="2"/>
              <a:buChar char="u"/>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3</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r>
              <a:rPr lang="zh-CN" altLang="en-US" sz="2275" b="1" dirty="0">
                <a:solidFill>
                  <a:srgbClr val="18978B"/>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存在空周期，空节拍</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1131570" lvl="2" indent="-329565">
              <a:lnSpc>
                <a:spcPct val="150000"/>
              </a:lnSpc>
              <a:spcBef>
                <a:spcPts val="570"/>
              </a:spcBef>
              <a:spcAft>
                <a:spcPts val="570"/>
              </a:spcAft>
              <a:buClr>
                <a:srgbClr val="FFC000"/>
              </a:buClr>
              <a:buFont typeface="Wingdings" panose="05000000000000000000" pitchFamily="2" charset="2"/>
              <a:buChar char="u"/>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变长指令周期  机器周期数，节拍数可变</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
        <p:nvSpPr>
          <p:cNvPr id="38" name="文本框 37"/>
          <p:cNvSpPr txBox="1"/>
          <p:nvPr/>
        </p:nvSpPr>
        <p:spPr>
          <a:xfrm>
            <a:off x="402580" y="5168056"/>
            <a:ext cx="492443" cy="1118255"/>
          </a:xfrm>
          <a:prstGeom prst="rect">
            <a:avLst/>
          </a:prstGeom>
          <a:noFill/>
        </p:spPr>
        <p:txBody>
          <a:bodyPr vert="eaVert" wrap="square" rtlCol="0">
            <a:spAutoFit/>
          </a:bodyPr>
          <a:lstStyle/>
          <a:p>
            <a:r>
              <a:rPr lang="zh-CN" altLang="en-US" sz="2000" b="1" dirty="0">
                <a:solidFill>
                  <a:srgbClr val="0000FF"/>
                </a:solidFill>
                <a:latin typeface="微软雅黑" panose="020B0503020204020204" pitchFamily="34" charset="-122"/>
                <a:ea typeface="微软雅黑" panose="020B0503020204020204" pitchFamily="34" charset="-122"/>
              </a:rPr>
              <a:t>执行周期</a:t>
            </a:r>
          </a:p>
        </p:txBody>
      </p:sp>
      <p:sp>
        <p:nvSpPr>
          <p:cNvPr id="3" name="椭圆 2"/>
          <p:cNvSpPr/>
          <p:nvPr/>
        </p:nvSpPr>
        <p:spPr>
          <a:xfrm>
            <a:off x="895020" y="3940415"/>
            <a:ext cx="752318" cy="165658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143482" y="4165239"/>
            <a:ext cx="3312381" cy="693336"/>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空周期</a:t>
            </a:r>
          </a:p>
        </p:txBody>
      </p:sp>
      <p:pic>
        <p:nvPicPr>
          <p:cNvPr id="97" name="图片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2849822" y="4510854"/>
            <a:ext cx="695605" cy="257752"/>
          </a:xfrm>
          <a:prstGeom prst="rect">
            <a:avLst/>
          </a:prstGeom>
        </p:spPr>
      </p:pic>
      <p:sp>
        <p:nvSpPr>
          <p:cNvPr id="10" name="矩形 9"/>
          <p:cNvSpPr/>
          <p:nvPr/>
        </p:nvSpPr>
        <p:spPr>
          <a:xfrm>
            <a:off x="3449955" y="3907155"/>
            <a:ext cx="1259840" cy="432435"/>
          </a:xfrm>
          <a:prstGeom prst="rect">
            <a:avLst/>
          </a:prstGeom>
          <a:solidFill>
            <a:schemeClr val="accent1">
              <a:lumMod val="20000"/>
              <a:lumOff val="8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FF0000"/>
                </a:solidFill>
              </a:rPr>
              <a:t>空节拍</a:t>
            </a:r>
            <a:endParaRPr lang="en-US" altLang="zh-CN" sz="2400" b="1" dirty="0">
              <a:solidFill>
                <a:srgbClr val="FF0000"/>
              </a:solidFill>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313989">
            <a:off x="2795847" y="5948494"/>
            <a:ext cx="695605" cy="25775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wipe(up)">
                                      <p:cBhvr>
                                        <p:cTn id="45" dur="500"/>
                                        <p:tgtEl>
                                          <p:spTgt spid="97"/>
                                        </p:tgtEl>
                                      </p:cBhvr>
                                    </p:animEffect>
                                  </p:childTnLst>
                                </p:cTn>
                              </p:par>
                              <p:par>
                                <p:cTn id="46" presetID="22" presetClass="entr" presetSubtype="1"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38" grpId="0"/>
      <p:bldP spid="3" grpId="0" animBg="1"/>
      <p:bldP spid="9" grpId="0" animBg="1"/>
      <p:bldP spid="10"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810" y="257614"/>
            <a:ext cx="4213237" cy="617641"/>
          </a:xfrm>
        </p:spPr>
        <p:txBody>
          <a:bodyPr>
            <a:normAutofit/>
          </a:bodyPr>
          <a:lstStyle/>
          <a:p>
            <a:r>
              <a:rPr lang="zh-CN" altLang="en-US" dirty="0"/>
              <a:t>指令周期</a:t>
            </a:r>
            <a:r>
              <a:rPr lang="zh-CN" altLang="en-US"/>
              <a:t>方框图 </a:t>
            </a:r>
            <a:r>
              <a:rPr lang="en-US" altLang="zh-CN"/>
              <a:t>(</a:t>
            </a:r>
            <a:r>
              <a:rPr lang="zh-CN" altLang="en-US" dirty="0"/>
              <a:t>数据流</a:t>
            </a:r>
            <a:r>
              <a:rPr lang="en-US" altLang="zh-CN" dirty="0"/>
              <a:t>)</a:t>
            </a:r>
            <a:endParaRPr lang="zh-CN" altLang="en-US" dirty="0"/>
          </a:p>
        </p:txBody>
      </p:sp>
      <p:cxnSp>
        <p:nvCxnSpPr>
          <p:cNvPr id="223" name="直接连接符 222"/>
          <p:cNvCxnSpPr/>
          <p:nvPr/>
        </p:nvCxnSpPr>
        <p:spPr>
          <a:xfrm>
            <a:off x="6577992" y="835091"/>
            <a:ext cx="4319218" cy="0"/>
          </a:xfrm>
          <a:prstGeom prst="line">
            <a:avLst/>
          </a:prstGeom>
          <a:ln w="28575" cap="sq">
            <a:solidFill>
              <a:srgbClr val="00B050"/>
            </a:solidFill>
            <a:headEnd type="triangle" w="med" len="med"/>
            <a:tailEnd w="lg" len="lg"/>
          </a:ln>
        </p:spPr>
        <p:style>
          <a:lnRef idx="1">
            <a:schemeClr val="accent1"/>
          </a:lnRef>
          <a:fillRef idx="0">
            <a:schemeClr val="accent1"/>
          </a:fillRef>
          <a:effectRef idx="0">
            <a:schemeClr val="accent1"/>
          </a:effectRef>
          <a:fontRef idx="minor">
            <a:schemeClr val="tx1"/>
          </a:fontRef>
        </p:style>
      </p:cxnSp>
      <p:grpSp>
        <p:nvGrpSpPr>
          <p:cNvPr id="187" name="组合 186"/>
          <p:cNvGrpSpPr/>
          <p:nvPr/>
        </p:nvGrpSpPr>
        <p:grpSpPr>
          <a:xfrm>
            <a:off x="1795657" y="4172290"/>
            <a:ext cx="9101553" cy="2412426"/>
            <a:chOff x="1960757" y="4172290"/>
            <a:chExt cx="9101553" cy="2412426"/>
          </a:xfrm>
        </p:grpSpPr>
        <p:grpSp>
          <p:nvGrpSpPr>
            <p:cNvPr id="186" name="组合 185"/>
            <p:cNvGrpSpPr/>
            <p:nvPr/>
          </p:nvGrpSpPr>
          <p:grpSpPr>
            <a:xfrm>
              <a:off x="1960757" y="6210361"/>
              <a:ext cx="9101553" cy="374355"/>
              <a:chOff x="1960757" y="6210361"/>
              <a:chExt cx="9101553" cy="374355"/>
            </a:xfrm>
          </p:grpSpPr>
          <p:cxnSp>
            <p:nvCxnSpPr>
              <p:cNvPr id="164" name="直接连接符 163"/>
              <p:cNvCxnSpPr/>
              <p:nvPr/>
            </p:nvCxnSpPr>
            <p:spPr>
              <a:xfrm flipH="1">
                <a:off x="9421849" y="6225263"/>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a:off x="7555910" y="6217812"/>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flipH="1">
                <a:off x="5689971" y="6210361"/>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a:off x="3824032" y="6215610"/>
                <a:ext cx="1" cy="359453"/>
              </a:xfrm>
              <a:prstGeom prst="line">
                <a:avLst/>
              </a:prstGeom>
              <a:ln w="2857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960757" y="6223741"/>
                <a:ext cx="1" cy="359453"/>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1965170" y="6583194"/>
                <a:ext cx="9097140"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59" name="直接连接符 158"/>
            <p:cNvCxnSpPr/>
            <p:nvPr/>
          </p:nvCxnSpPr>
          <p:spPr>
            <a:xfrm>
              <a:off x="11062310" y="4172290"/>
              <a:ext cx="0" cy="239752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cxnSp>
        <p:nvCxnSpPr>
          <p:cNvPr id="82" name="直接连接符 81"/>
          <p:cNvCxnSpPr>
            <a:endCxn id="79" idx="0"/>
          </p:cNvCxnSpPr>
          <p:nvPr/>
        </p:nvCxnSpPr>
        <p:spPr>
          <a:xfrm>
            <a:off x="10898856" y="835091"/>
            <a:ext cx="3488" cy="622376"/>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grpSp>
        <p:nvGrpSpPr>
          <p:cNvPr id="206" name="组合 205"/>
          <p:cNvGrpSpPr/>
          <p:nvPr/>
        </p:nvGrpSpPr>
        <p:grpSpPr>
          <a:xfrm>
            <a:off x="10897210" y="2688115"/>
            <a:ext cx="418305" cy="935233"/>
            <a:chOff x="11062310" y="2688115"/>
            <a:chExt cx="418305" cy="935233"/>
          </a:xfrm>
        </p:grpSpPr>
        <p:cxnSp>
          <p:nvCxnSpPr>
            <p:cNvPr id="63" name="直接连接符 62"/>
            <p:cNvCxnSpPr/>
            <p:nvPr/>
          </p:nvCxnSpPr>
          <p:spPr>
            <a:xfrm>
              <a:off x="11062310" y="2688115"/>
              <a:ext cx="0" cy="853265"/>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1087461" y="3300183"/>
              <a:ext cx="393154" cy="323165"/>
            </a:xfrm>
            <a:prstGeom prst="rect">
              <a:avLst/>
            </a:prstGeom>
            <a:noFill/>
          </p:spPr>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Y</a:t>
              </a:r>
              <a:endParaRPr lang="zh-CN" altLang="en-US" sz="1500" b="1" dirty="0">
                <a:latin typeface="微软雅黑" panose="020B0503020204020204" pitchFamily="34" charset="-122"/>
                <a:ea typeface="微软雅黑" panose="020B0503020204020204" pitchFamily="34" charset="-122"/>
              </a:endParaRPr>
            </a:p>
          </p:txBody>
        </p:sp>
      </p:grpSp>
      <p:sp>
        <p:nvSpPr>
          <p:cNvPr id="79" name="Rectangle 104"/>
          <p:cNvSpPr>
            <a:spLocks noChangeArrowheads="1"/>
          </p:cNvSpPr>
          <p:nvPr/>
        </p:nvSpPr>
        <p:spPr bwMode="auto">
          <a:xfrm>
            <a:off x="10394138" y="1457467"/>
            <a:ext cx="1016411" cy="1231029"/>
          </a:xfrm>
          <a:prstGeom prst="rect">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mn-ea"/>
              </a:rPr>
              <a:t>关中断</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保存断点</a:t>
            </a:r>
            <a:endPar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a:p>
            <a:pPr algn="ctr">
              <a:lnSpc>
                <a:spcPct val="150000"/>
              </a:lnSpc>
            </a:pPr>
            <a:r>
              <a:rPr lang="zh-CN" altLang="en-US"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修改</a:t>
            </a:r>
            <a:r>
              <a:rPr lang="en-US" altLang="zh-CN" sz="1500" b="1"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p>
        </p:txBody>
      </p:sp>
      <p:sp>
        <p:nvSpPr>
          <p:cNvPr id="177" name="文本框 176"/>
          <p:cNvSpPr txBox="1"/>
          <p:nvPr/>
        </p:nvSpPr>
        <p:spPr>
          <a:xfrm>
            <a:off x="10072449" y="5122427"/>
            <a:ext cx="851515" cy="707886"/>
          </a:xfrm>
          <a:prstGeom prst="rect">
            <a:avLst/>
          </a:prstGeom>
          <a:noFill/>
        </p:spPr>
        <p:txBody>
          <a:bodyPr vert="horz" wrap="none" rtlCol="0">
            <a:spAutoFit/>
          </a:bodyPr>
          <a:lstStyle/>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执行</a:t>
            </a:r>
            <a:endParaRPr lang="en-US" altLang="zh-CN" sz="2000" b="1" spc="60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000" b="1" spc="600">
                <a:solidFill>
                  <a:schemeClr val="accent1">
                    <a:lumMod val="50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a:off x="6484243" y="3622896"/>
            <a:ext cx="851515" cy="707886"/>
          </a:xfrm>
          <a:prstGeom prst="rect">
            <a:avLst/>
          </a:prstGeom>
          <a:noFill/>
        </p:spPr>
        <p:txBody>
          <a:bodyPr vert="horz" wrap="none" rtlCol="0">
            <a:spAutoFit/>
          </a:bodyPr>
          <a:lstStyle/>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计算</a:t>
            </a:r>
            <a:endParaRPr lang="en-US" altLang="zh-CN" sz="2000" b="1" spc="600">
              <a:solidFill>
                <a:schemeClr val="accent2">
                  <a:lumMod val="75000"/>
                </a:schemeClr>
              </a:solidFill>
              <a:latin typeface="微软雅黑" panose="020B0503020204020204" pitchFamily="34" charset="-122"/>
              <a:ea typeface="微软雅黑" panose="020B0503020204020204" pitchFamily="34" charset="-122"/>
            </a:endParaRPr>
          </a:p>
          <a:p>
            <a:r>
              <a:rPr lang="zh-CN" altLang="en-US" sz="2000" b="1" spc="600">
                <a:solidFill>
                  <a:schemeClr val="accent2">
                    <a:lumMod val="75000"/>
                  </a:schemeClr>
                </a:solidFill>
                <a:latin typeface="微软雅黑" panose="020B0503020204020204" pitchFamily="34" charset="-122"/>
                <a:ea typeface="微软雅黑" panose="020B0503020204020204" pitchFamily="34" charset="-122"/>
              </a:rPr>
              <a:t>周期</a:t>
            </a:r>
            <a:endParaRPr lang="zh-CN" altLang="en-US" sz="2000" b="1" spc="600"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190" name="文本框 189"/>
          <p:cNvSpPr txBox="1"/>
          <p:nvPr/>
        </p:nvSpPr>
        <p:spPr>
          <a:xfrm>
            <a:off x="3930679" y="1056200"/>
            <a:ext cx="492443" cy="1426031"/>
          </a:xfrm>
          <a:prstGeom prst="rect">
            <a:avLst/>
          </a:prstGeom>
          <a:noFill/>
        </p:spPr>
        <p:txBody>
          <a:bodyPr vert="eaVert" wrap="none" rtlCol="0">
            <a:spAutoFit/>
          </a:bodyPr>
          <a:lstStyle/>
          <a:p>
            <a:r>
              <a:rPr lang="zh-CN" altLang="en-US" sz="2000" b="1" spc="600" dirty="0">
                <a:solidFill>
                  <a:srgbClr val="00B050"/>
                </a:solidFill>
                <a:latin typeface="微软雅黑" panose="020B0503020204020204" pitchFamily="34" charset="-122"/>
                <a:ea typeface="微软雅黑" panose="020B0503020204020204" pitchFamily="34" charset="-122"/>
              </a:rPr>
              <a:t>取指周期</a:t>
            </a:r>
          </a:p>
        </p:txBody>
      </p:sp>
      <p:grpSp>
        <p:nvGrpSpPr>
          <p:cNvPr id="188" name="组合 187"/>
          <p:cNvGrpSpPr/>
          <p:nvPr/>
        </p:nvGrpSpPr>
        <p:grpSpPr>
          <a:xfrm>
            <a:off x="998017" y="2764733"/>
            <a:ext cx="9068000" cy="3475549"/>
            <a:chOff x="1163117" y="2764733"/>
            <a:chExt cx="9068000" cy="3475549"/>
          </a:xfrm>
        </p:grpSpPr>
        <p:grpSp>
          <p:nvGrpSpPr>
            <p:cNvPr id="181" name="组合 180"/>
            <p:cNvGrpSpPr/>
            <p:nvPr/>
          </p:nvGrpSpPr>
          <p:grpSpPr>
            <a:xfrm>
              <a:off x="1163117" y="2764733"/>
              <a:ext cx="5334856" cy="1905454"/>
              <a:chOff x="1163117" y="2764733"/>
              <a:chExt cx="5334856" cy="1905454"/>
            </a:xfrm>
          </p:grpSpPr>
          <p:cxnSp>
            <p:nvCxnSpPr>
              <p:cNvPr id="61" name="直接箭头连接符 60"/>
              <p:cNvCxnSpPr/>
              <p:nvPr/>
            </p:nvCxnSpPr>
            <p:spPr>
              <a:xfrm>
                <a:off x="1954897" y="3184348"/>
                <a:ext cx="0" cy="291676"/>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5707824" y="2764733"/>
                <a:ext cx="250" cy="711291"/>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p:nvPr/>
            </p:nvCxnSpPr>
            <p:spPr>
              <a:xfrm>
                <a:off x="3828442" y="3192216"/>
                <a:ext cx="0" cy="269550"/>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3" name="文本框 142"/>
              <p:cNvSpPr txBox="1"/>
              <p:nvPr/>
            </p:nvSpPr>
            <p:spPr>
              <a:xfrm>
                <a:off x="3407713"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sw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5477942"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beq</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74" name="直接箭头连接符 73"/>
              <p:cNvCxnSpPr/>
              <p:nvPr/>
            </p:nvCxnSpPr>
            <p:spPr>
              <a:xfrm flipH="1">
                <a:off x="1960756" y="442673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H="1">
                <a:off x="1960756" y="3817199"/>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04"/>
              <p:cNvSpPr>
                <a:spLocks noChangeArrowheads="1"/>
              </p:cNvSpPr>
              <p:nvPr/>
            </p:nvSpPr>
            <p:spPr bwMode="auto">
              <a:xfrm>
                <a:off x="1163117" y="3469531"/>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9" name="Rectangle 104"/>
              <p:cNvSpPr>
                <a:spLocks noChangeArrowheads="1"/>
              </p:cNvSpPr>
              <p:nvPr/>
            </p:nvSpPr>
            <p:spPr bwMode="auto">
              <a:xfrm>
                <a:off x="1163117" y="4066787"/>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78" name="直接箭头连接符 77"/>
              <p:cNvCxnSpPr/>
              <p:nvPr/>
            </p:nvCxnSpPr>
            <p:spPr>
              <a:xfrm flipH="1">
                <a:off x="3821700" y="441896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3821700" y="380943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104"/>
              <p:cNvSpPr>
                <a:spLocks noChangeArrowheads="1"/>
              </p:cNvSpPr>
              <p:nvPr/>
            </p:nvSpPr>
            <p:spPr bwMode="auto">
              <a:xfrm>
                <a:off x="3024061" y="3461766"/>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86" name="Rectangle 104"/>
              <p:cNvSpPr>
                <a:spLocks noChangeArrowheads="1"/>
              </p:cNvSpPr>
              <p:nvPr/>
            </p:nvSpPr>
            <p:spPr bwMode="auto">
              <a:xfrm>
                <a:off x="3024061" y="4059022"/>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X+ImmZ</a:t>
                </a:r>
                <a:endParaRPr lang="zh-CN" altLang="en-US" sz="1500" dirty="0">
                  <a:solidFill>
                    <a:schemeClr val="tx1"/>
                  </a:solidFill>
                  <a:latin typeface="微软雅黑" panose="020B0503020204020204" pitchFamily="34" charset="-122"/>
                  <a:ea typeface="微软雅黑" panose="020B0503020204020204" pitchFamily="34" charset="-122"/>
                </a:endParaRPr>
              </a:p>
            </p:txBody>
          </p:sp>
          <p:cxnSp>
            <p:nvCxnSpPr>
              <p:cNvPr id="99" name="直接箭头连接符 98"/>
              <p:cNvCxnSpPr/>
              <p:nvPr/>
            </p:nvCxnSpPr>
            <p:spPr>
              <a:xfrm flipH="1">
                <a:off x="5700333" y="443322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H="1">
                <a:off x="5700333" y="3823692"/>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104"/>
              <p:cNvSpPr>
                <a:spLocks noChangeArrowheads="1"/>
              </p:cNvSpPr>
              <p:nvPr/>
            </p:nvSpPr>
            <p:spPr bwMode="auto">
              <a:xfrm>
                <a:off x="4902694" y="3476024"/>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07" name="Rectangle 104"/>
              <p:cNvSpPr>
                <a:spLocks noChangeArrowheads="1"/>
              </p:cNvSpPr>
              <p:nvPr/>
            </p:nvSpPr>
            <p:spPr bwMode="auto">
              <a:xfrm>
                <a:off x="4902694" y="4073280"/>
                <a:ext cx="1595279" cy="375234"/>
              </a:xfrm>
              <a:prstGeom prst="rect">
                <a:avLst/>
              </a:prstGeom>
              <a:solidFill>
                <a:schemeClr val="accent4">
                  <a:lumMod val="60000"/>
                  <a:lumOff val="4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X-R[rt]PSW</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67" name="文本框 166"/>
              <p:cNvSpPr txBox="1"/>
              <p:nvPr/>
            </p:nvSpPr>
            <p:spPr>
              <a:xfrm>
                <a:off x="1555712" y="2861228"/>
                <a:ext cx="821804"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lw</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nvGrpSpPr>
            <p:cNvPr id="185" name="组合 184"/>
            <p:cNvGrpSpPr/>
            <p:nvPr/>
          </p:nvGrpSpPr>
          <p:grpSpPr>
            <a:xfrm>
              <a:off x="1163117" y="2861228"/>
              <a:ext cx="9068000" cy="3379054"/>
              <a:chOff x="1163117" y="2861228"/>
              <a:chExt cx="9068000" cy="3379054"/>
            </a:xfrm>
          </p:grpSpPr>
          <p:cxnSp>
            <p:nvCxnSpPr>
              <p:cNvPr id="60" name="直接连接符 59"/>
              <p:cNvCxnSpPr/>
              <p:nvPr/>
            </p:nvCxnSpPr>
            <p:spPr>
              <a:xfrm>
                <a:off x="1954897" y="3163845"/>
                <a:ext cx="7456678" cy="0"/>
              </a:xfrm>
              <a:prstGeom prst="line">
                <a:avLst/>
              </a:prstGeom>
              <a:ln w="28575" cap="sq">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9431418" y="3163845"/>
                <a:ext cx="0" cy="148117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5" name="文本框 144"/>
              <p:cNvSpPr txBox="1"/>
              <p:nvPr/>
            </p:nvSpPr>
            <p:spPr>
              <a:xfrm>
                <a:off x="7064886"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cxnSp>
            <p:nvCxnSpPr>
              <p:cNvPr id="166" name="直接箭头连接符 165"/>
              <p:cNvCxnSpPr/>
              <p:nvPr/>
            </p:nvCxnSpPr>
            <p:spPr>
              <a:xfrm>
                <a:off x="7574918" y="3192216"/>
                <a:ext cx="0" cy="1452052"/>
              </a:xfrm>
              <a:prstGeom prst="straightConnector1">
                <a:avLst/>
              </a:prstGeom>
              <a:ln w="28575" cap="sq">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1960756" y="501171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H="1">
                <a:off x="1960756" y="562683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Rectangle 104"/>
              <p:cNvSpPr>
                <a:spLocks noChangeArrowheads="1"/>
              </p:cNvSpPr>
              <p:nvPr/>
            </p:nvSpPr>
            <p:spPr bwMode="auto">
              <a:xfrm>
                <a:off x="1163117" y="466404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21" name="Rectangle 104"/>
              <p:cNvSpPr>
                <a:spLocks noChangeArrowheads="1"/>
              </p:cNvSpPr>
              <p:nvPr/>
            </p:nvSpPr>
            <p:spPr bwMode="auto">
              <a:xfrm>
                <a:off x="1163117" y="526129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73" name="Rectangle 104"/>
              <p:cNvSpPr>
                <a:spLocks noChangeArrowheads="1"/>
              </p:cNvSpPr>
              <p:nvPr/>
            </p:nvSpPr>
            <p:spPr bwMode="auto">
              <a:xfrm>
                <a:off x="1163117" y="585855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R[rt]</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83" name="直接箭头连接符 82"/>
              <p:cNvCxnSpPr/>
              <p:nvPr/>
            </p:nvCxnSpPr>
            <p:spPr>
              <a:xfrm flipH="1">
                <a:off x="3821700"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821700"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104"/>
              <p:cNvSpPr>
                <a:spLocks noChangeArrowheads="1"/>
              </p:cNvSpPr>
              <p:nvPr/>
            </p:nvSpPr>
            <p:spPr bwMode="auto">
              <a:xfrm>
                <a:off x="3024061"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ZAR</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90" name="Rectangle 104"/>
              <p:cNvSpPr>
                <a:spLocks noChangeArrowheads="1"/>
              </p:cNvSpPr>
              <p:nvPr/>
            </p:nvSpPr>
            <p:spPr bwMode="auto">
              <a:xfrm>
                <a:off x="3024061"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DR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92" name="Rectangle 104"/>
              <p:cNvSpPr>
                <a:spLocks noChangeArrowheads="1"/>
              </p:cNvSpPr>
              <p:nvPr/>
            </p:nvSpPr>
            <p:spPr bwMode="auto">
              <a:xfrm>
                <a:off x="3024061"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M[AR]</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104" name="直接箭头连接符 103"/>
              <p:cNvCxnSpPr/>
              <p:nvPr/>
            </p:nvCxnSpPr>
            <p:spPr>
              <a:xfrm flipH="1">
                <a:off x="5700333" y="5018204"/>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p:cNvCxnSpPr/>
              <p:nvPr/>
            </p:nvCxnSpPr>
            <p:spPr>
              <a:xfrm flipH="1">
                <a:off x="5700333" y="5633328"/>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08" name="Rectangle 104"/>
              <p:cNvSpPr>
                <a:spLocks noChangeArrowheads="1"/>
              </p:cNvSpPr>
              <p:nvPr/>
            </p:nvSpPr>
            <p:spPr bwMode="auto">
              <a:xfrm>
                <a:off x="4902694" y="4670536"/>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
            <p:nvSpPr>
              <p:cNvPr id="109" name="Rectangle 104"/>
              <p:cNvSpPr>
                <a:spLocks noChangeArrowheads="1"/>
              </p:cNvSpPr>
              <p:nvPr/>
            </p:nvSpPr>
            <p:spPr bwMode="auto">
              <a:xfrm>
                <a:off x="4902694" y="5267792"/>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IR(A)+X</a:t>
                </a:r>
                <a:r>
                  <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0" name="Rectangle 104"/>
              <p:cNvSpPr>
                <a:spLocks noChangeArrowheads="1"/>
              </p:cNvSpPr>
              <p:nvPr/>
            </p:nvSpPr>
            <p:spPr bwMode="auto">
              <a:xfrm>
                <a:off x="4902694" y="586504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If (</a:t>
                </a:r>
                <a:r>
                  <a:rPr lang="en-US" altLang="zh-CN" sz="1200" dirty="0" err="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PSW.equal</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a:t>
                </a:r>
              </a:p>
              <a:p>
                <a:pPr algn="ct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 Z</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 </a:t>
                </a:r>
                <a:r>
                  <a:rPr lang="en-US" altLang="zh-CN" sz="12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PC</a:t>
                </a:r>
              </a:p>
            </p:txBody>
          </p:sp>
          <p:cxnSp>
            <p:nvCxnSpPr>
              <p:cNvPr id="114" name="直接箭头连接符 113"/>
              <p:cNvCxnSpPr/>
              <p:nvPr/>
            </p:nvCxnSpPr>
            <p:spPr>
              <a:xfrm flipH="1">
                <a:off x="7571850" y="5010591"/>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7571850" y="5625715"/>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04"/>
              <p:cNvSpPr>
                <a:spLocks noChangeArrowheads="1"/>
              </p:cNvSpPr>
              <p:nvPr/>
            </p:nvSpPr>
            <p:spPr bwMode="auto">
              <a:xfrm>
                <a:off x="6774211" y="4662923"/>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19" name="Rectangle 104"/>
              <p:cNvSpPr>
                <a:spLocks noChangeArrowheads="1"/>
              </p:cNvSpPr>
              <p:nvPr/>
            </p:nvSpPr>
            <p:spPr bwMode="auto">
              <a:xfrm>
                <a:off x="6774211" y="5260179"/>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X+R[rt]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Z</a:t>
                </a:r>
              </a:p>
            </p:txBody>
          </p:sp>
          <p:sp>
            <p:nvSpPr>
              <p:cNvPr id="120" name="Rectangle 104"/>
              <p:cNvSpPr>
                <a:spLocks noChangeArrowheads="1"/>
              </p:cNvSpPr>
              <p:nvPr/>
            </p:nvSpPr>
            <p:spPr bwMode="auto">
              <a:xfrm>
                <a:off x="6774211" y="5857435"/>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600">
                    <a:solidFill>
                      <a:schemeClr val="tx1"/>
                    </a:solidFill>
                    <a:latin typeface="微软雅黑" panose="020B0503020204020204" pitchFamily="34" charset="-122"/>
                    <a:ea typeface="微软雅黑" panose="020B0503020204020204" pitchFamily="34" charset="-122"/>
                  </a:rPr>
                  <a:t>Z</a:t>
                </a:r>
                <a:r>
                  <a:rPr lang="en-US" altLang="zh-CN" sz="16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600">
                    <a:solidFill>
                      <a:schemeClr val="tx1"/>
                    </a:solidFill>
                    <a:latin typeface="微软雅黑" panose="020B0503020204020204" pitchFamily="34" charset="-122"/>
                    <a:ea typeface="微软雅黑" panose="020B0503020204020204" pitchFamily="34" charset="-122"/>
                  </a:rPr>
                  <a:t>R[rd]</a:t>
                </a:r>
                <a:endParaRPr lang="zh-CN" altLang="zh-CN" sz="1600">
                  <a:solidFill>
                    <a:schemeClr val="tx1"/>
                  </a:solidFill>
                  <a:latin typeface="微软雅黑" panose="020B0503020204020204" pitchFamily="34" charset="-122"/>
                  <a:ea typeface="微软雅黑" panose="020B0503020204020204" pitchFamily="34" charset="-122"/>
                </a:endParaRPr>
              </a:p>
            </p:txBody>
          </p:sp>
          <p:cxnSp>
            <p:nvCxnSpPr>
              <p:cNvPr id="130" name="直接箭头连接符 129"/>
              <p:cNvCxnSpPr/>
              <p:nvPr/>
            </p:nvCxnSpPr>
            <p:spPr>
              <a:xfrm flipH="1">
                <a:off x="9433477" y="5003946"/>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H="1">
                <a:off x="9433477" y="5619070"/>
                <a:ext cx="1" cy="236963"/>
              </a:xfrm>
              <a:prstGeom prst="straightConnector1">
                <a:avLst/>
              </a:prstGeom>
              <a:solidFill>
                <a:schemeClr val="accent5">
                  <a:lumMod val="40000"/>
                  <a:lumOff val="60000"/>
                </a:schemeClr>
              </a:solidFill>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6" name="Rectangle 104"/>
              <p:cNvSpPr>
                <a:spLocks noChangeArrowheads="1"/>
              </p:cNvSpPr>
              <p:nvPr/>
            </p:nvSpPr>
            <p:spPr bwMode="auto">
              <a:xfrm>
                <a:off x="8635838" y="4656278"/>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R[rs]</a:t>
                </a:r>
                <a:r>
                  <a:rPr lang="en-US" altLang="zh-CN" sz="1500">
                    <a:solidFill>
                      <a:schemeClr val="tx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37" name="Rectangle 104"/>
              <p:cNvSpPr>
                <a:spLocks noChangeArrowheads="1"/>
              </p:cNvSpPr>
              <p:nvPr/>
            </p:nvSpPr>
            <p:spPr bwMode="auto">
              <a:xfrm>
                <a:off x="8635838" y="5253534"/>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solidFill>
                      <a:schemeClr val="tx1"/>
                    </a:solidFill>
                    <a:latin typeface="微软雅黑" panose="020B0503020204020204" pitchFamily="34" charset="-122"/>
                    <a:ea typeface="微软雅黑" panose="020B0503020204020204" pitchFamily="34" charset="-122"/>
                  </a:rPr>
                  <a:t>X+imm</a:t>
                </a:r>
                <a:r>
                  <a:rPr lang="en-US" altLang="zh-CN" sz="1600">
                    <a:solidFill>
                      <a:sysClr val="windowText" lastClr="000000"/>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38" name="Rectangle 104"/>
              <p:cNvSpPr>
                <a:spLocks noChangeArrowheads="1"/>
              </p:cNvSpPr>
              <p:nvPr/>
            </p:nvSpPr>
            <p:spPr bwMode="auto">
              <a:xfrm>
                <a:off x="8635838" y="5850790"/>
                <a:ext cx="1595279" cy="375234"/>
              </a:xfrm>
              <a:prstGeom prst="rect">
                <a:avLst/>
              </a:prstGeom>
              <a:solidFill>
                <a:schemeClr val="accent5">
                  <a:lumMod val="40000"/>
                  <a:lumOff val="60000"/>
                </a:schemeClr>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8255" algn="ctr"/>
                <a:r>
                  <a:rPr lang="en-US" altLang="zh-CN" sz="1400">
                    <a:solidFill>
                      <a:schemeClr val="tx1"/>
                    </a:solidFill>
                    <a:latin typeface="微软雅黑" panose="020B0503020204020204" pitchFamily="34" charset="-122"/>
                    <a:ea typeface="微软雅黑" panose="020B0503020204020204" pitchFamily="34" charset="-122"/>
                  </a:rPr>
                  <a:t>Z</a:t>
                </a:r>
                <a:r>
                  <a:rPr lang="en-US" altLang="zh-CN" sz="140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a:solidFill>
                      <a:schemeClr val="tx1"/>
                    </a:solidFill>
                    <a:latin typeface="微软雅黑" panose="020B0503020204020204" pitchFamily="34" charset="-122"/>
                    <a:ea typeface="微软雅黑" panose="020B0503020204020204" pitchFamily="34" charset="-122"/>
                  </a:rPr>
                  <a:t>R[rt]</a:t>
                </a:r>
                <a:endParaRPr lang="zh-CN" altLang="zh-CN" sz="1400">
                  <a:solidFill>
                    <a:schemeClr val="tx1"/>
                  </a:solidFill>
                  <a:latin typeface="微软雅黑" panose="020B0503020204020204" pitchFamily="34" charset="-122"/>
                  <a:ea typeface="微软雅黑" panose="020B0503020204020204" pitchFamily="34" charset="-122"/>
                </a:endParaRPr>
              </a:p>
            </p:txBody>
          </p:sp>
          <p:sp>
            <p:nvSpPr>
              <p:cNvPr id="182" name="文本框 181"/>
              <p:cNvSpPr txBox="1"/>
              <p:nvPr/>
            </p:nvSpPr>
            <p:spPr>
              <a:xfrm>
                <a:off x="8928099" y="2861228"/>
                <a:ext cx="1011555" cy="323165"/>
              </a:xfrm>
              <a:prstGeom prst="rect">
                <a:avLst/>
              </a:prstGeom>
              <a:noFill/>
            </p:spPr>
            <p:txBody>
              <a:bodyPr vert="horz" wrap="square" rtlCol="0">
                <a:spAutoFit/>
              </a:bodyPr>
              <a:lstStyle/>
              <a:p>
                <a:pPr algn="ctr"/>
                <a:r>
                  <a:rPr lang="en-US" altLang="zh-CN" sz="1500" b="1">
                    <a:solidFill>
                      <a:srgbClr val="C00000"/>
                    </a:solidFill>
                    <a:latin typeface="微软雅黑" panose="020B0503020204020204" pitchFamily="34" charset="-122"/>
                    <a:ea typeface="微软雅黑" panose="020B0503020204020204" pitchFamily="34" charset="-122"/>
                  </a:rPr>
                  <a:t>addi</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grpSp>
      <p:sp>
        <p:nvSpPr>
          <p:cNvPr id="209" name="文本框 208"/>
          <p:cNvSpPr txBox="1"/>
          <p:nvPr/>
        </p:nvSpPr>
        <p:spPr>
          <a:xfrm>
            <a:off x="9920378" y="1433305"/>
            <a:ext cx="492443" cy="1426031"/>
          </a:xfrm>
          <a:prstGeom prst="rect">
            <a:avLst/>
          </a:prstGeom>
          <a:noFill/>
        </p:spPr>
        <p:txBody>
          <a:bodyPr vert="eaVert" wrap="none" rtlCol="0">
            <a:spAutoFit/>
          </a:bodyPr>
          <a:lstStyle/>
          <a:p>
            <a:r>
              <a:rPr lang="zh-CN" altLang="en-US" sz="2000" b="1" spc="600" dirty="0">
                <a:solidFill>
                  <a:srgbClr val="FF0000"/>
                </a:solidFill>
                <a:latin typeface="微软雅黑" panose="020B0503020204020204" pitchFamily="34" charset="-122"/>
                <a:ea typeface="微软雅黑" panose="020B0503020204020204" pitchFamily="34" charset="-122"/>
              </a:rPr>
              <a:t>中断周期</a:t>
            </a:r>
          </a:p>
        </p:txBody>
      </p:sp>
      <p:grpSp>
        <p:nvGrpSpPr>
          <p:cNvPr id="208" name="组合 207"/>
          <p:cNvGrpSpPr/>
          <p:nvPr/>
        </p:nvGrpSpPr>
        <p:grpSpPr>
          <a:xfrm>
            <a:off x="9810515" y="835091"/>
            <a:ext cx="415270" cy="3016167"/>
            <a:chOff x="9975615" y="835091"/>
            <a:chExt cx="415270" cy="3016167"/>
          </a:xfrm>
        </p:grpSpPr>
        <p:grpSp>
          <p:nvGrpSpPr>
            <p:cNvPr id="203" name="组合 202"/>
            <p:cNvGrpSpPr/>
            <p:nvPr/>
          </p:nvGrpSpPr>
          <p:grpSpPr>
            <a:xfrm>
              <a:off x="9982789" y="835091"/>
              <a:ext cx="408096" cy="3016167"/>
              <a:chOff x="9982789" y="835091"/>
              <a:chExt cx="408096" cy="3016167"/>
            </a:xfrm>
          </p:grpSpPr>
          <p:cxnSp>
            <p:nvCxnSpPr>
              <p:cNvPr id="204" name="直接连接符 203"/>
              <p:cNvCxnSpPr/>
              <p:nvPr/>
            </p:nvCxnSpPr>
            <p:spPr>
              <a:xfrm flipH="1">
                <a:off x="9982789" y="3848371"/>
                <a:ext cx="408096" cy="2887"/>
              </a:xfrm>
              <a:prstGeom prst="line">
                <a:avLst/>
              </a:prstGeom>
              <a:ln w="28575" cap="sq">
                <a:solidFill>
                  <a:srgbClr val="00B050"/>
                </a:solidFill>
                <a:headEnd type="none" w="lg" len="lg"/>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9982789" y="835091"/>
                <a:ext cx="0" cy="3000654"/>
              </a:xfrm>
              <a:prstGeom prst="line">
                <a:avLst/>
              </a:prstGeom>
              <a:ln w="28575" cap="sq">
                <a:solidFill>
                  <a:srgbClr val="00B050"/>
                </a:solidFill>
                <a:headEnd type="triangle" w="med" len="me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9975615" y="3527159"/>
              <a:ext cx="374326" cy="323165"/>
            </a:xfrm>
            <a:prstGeom prst="rect">
              <a:avLst/>
            </a:prstGeom>
            <a:ln w="28575" cap="sq">
              <a:noFill/>
              <a:headEnd type="triangle" w="lg" len="lg"/>
            </a:ln>
          </p:spPr>
          <p:style>
            <a:lnRef idx="1">
              <a:schemeClr val="accent1"/>
            </a:lnRef>
            <a:fillRef idx="0">
              <a:schemeClr val="accent1"/>
            </a:fillRef>
            <a:effectRef idx="0">
              <a:schemeClr val="accent1"/>
            </a:effectRef>
            <a:fontRef idx="minor">
              <a:schemeClr val="tx1"/>
            </a:fontRef>
          </p:style>
          <p:txBody>
            <a:bodyPr vert="horz" wrap="square" rtlCol="0">
              <a:spAutoFit/>
            </a:bodyPr>
            <a:lstStyle/>
            <a:p>
              <a:r>
                <a:rPr lang="en-US" altLang="zh-CN" sz="1500" b="1" dirty="0">
                  <a:latin typeface="微软雅黑" panose="020B0503020204020204" pitchFamily="34" charset="-122"/>
                  <a:ea typeface="微软雅黑" panose="020B0503020204020204" pitchFamily="34" charset="-122"/>
                </a:rPr>
                <a:t>N</a:t>
              </a:r>
              <a:endParaRPr lang="zh-CN" altLang="en-US" sz="1500" b="1" dirty="0">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4501678" y="647474"/>
            <a:ext cx="2076314" cy="2160031"/>
            <a:chOff x="4666778" y="647474"/>
            <a:chExt cx="2076314" cy="2160031"/>
          </a:xfrm>
        </p:grpSpPr>
        <p:cxnSp>
          <p:nvCxnSpPr>
            <p:cNvPr id="149" name="直接箭头连接符 148"/>
            <p:cNvCxnSpPr/>
            <p:nvPr/>
          </p:nvCxnSpPr>
          <p:spPr>
            <a:xfrm flipH="1">
              <a:off x="5704935" y="1022708"/>
              <a:ext cx="1" cy="219698"/>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H="1">
              <a:off x="5704935" y="1583534"/>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H="1">
              <a:off x="5704935" y="2195308"/>
              <a:ext cx="1" cy="236963"/>
            </a:xfrm>
            <a:prstGeom prst="straightConnector1">
              <a:avLst/>
            </a:prstGeom>
            <a:ln w="28575">
              <a:solidFill>
                <a:srgbClr val="00B050"/>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3" name="Rectangle 104"/>
            <p:cNvSpPr>
              <a:spLocks noChangeArrowheads="1"/>
            </p:cNvSpPr>
            <p:nvPr/>
          </p:nvSpPr>
          <p:spPr bwMode="auto">
            <a:xfrm>
              <a:off x="4666778" y="2432271"/>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DR</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IR</a:t>
              </a:r>
            </a:p>
          </p:txBody>
        </p:sp>
        <p:sp>
          <p:nvSpPr>
            <p:cNvPr id="158" name="Rectangle 104"/>
            <p:cNvSpPr>
              <a:spLocks noChangeArrowheads="1"/>
            </p:cNvSpPr>
            <p:nvPr/>
          </p:nvSpPr>
          <p:spPr bwMode="auto">
            <a:xfrm>
              <a:off x="4666778" y="1837338"/>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rPr>
                <a:t>Z</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500">
                  <a:solidFill>
                    <a:schemeClr val="bg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500" dirty="0">
                  <a:solidFill>
                    <a:schemeClr val="bg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500" dirty="0">
                <a:solidFill>
                  <a:schemeClr val="bg1"/>
                </a:solidFill>
                <a:latin typeface="微软雅黑" panose="020B0503020204020204" pitchFamily="34" charset="-122"/>
                <a:ea typeface="微软雅黑" panose="020B0503020204020204" pitchFamily="34" charset="-122"/>
              </a:endParaRPr>
            </a:p>
          </p:txBody>
        </p:sp>
        <p:sp>
          <p:nvSpPr>
            <p:cNvPr id="160" name="Rectangle 104"/>
            <p:cNvSpPr>
              <a:spLocks noChangeArrowheads="1"/>
            </p:cNvSpPr>
            <p:nvPr/>
          </p:nvSpPr>
          <p:spPr bwMode="auto">
            <a:xfrm>
              <a:off x="4666778" y="1242406"/>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X+4</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Z</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1" name="Rectangle 104"/>
            <p:cNvSpPr>
              <a:spLocks noChangeArrowheads="1"/>
            </p:cNvSpPr>
            <p:nvPr/>
          </p:nvSpPr>
          <p:spPr bwMode="auto">
            <a:xfrm>
              <a:off x="4666778" y="647474"/>
              <a:ext cx="2076314" cy="375234"/>
            </a:xfrm>
            <a:prstGeom prst="rect">
              <a:avLst/>
            </a:prstGeom>
            <a:solidFill>
              <a:srgbClr val="00B05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PC</a:t>
              </a:r>
              <a:r>
                <a:rPr lang="en-US" altLang="zh-CN" sz="150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a:t>
              </a:r>
              <a:r>
                <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X</a:t>
              </a:r>
              <a:endParaRPr lang="en-US" altLang="zh-CN"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7" name="流程图: 决策 6"/>
          <p:cNvSpPr/>
          <p:nvPr/>
        </p:nvSpPr>
        <p:spPr>
          <a:xfrm>
            <a:off x="10177657" y="3528680"/>
            <a:ext cx="1449130" cy="632529"/>
          </a:xfrm>
          <a:prstGeom prst="flowChartDecision">
            <a:avLst/>
          </a:prstGeom>
          <a:solidFill>
            <a:srgbClr val="FF0000"/>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Segoe UI Black" panose="020B0A02040204020203" pitchFamily="34" charset="0"/>
              </a:rPr>
              <a:t>外部中断</a:t>
            </a:r>
          </a:p>
        </p:txBody>
      </p:sp>
      <p:grpSp>
        <p:nvGrpSpPr>
          <p:cNvPr id="3" name="组合 2"/>
          <p:cNvGrpSpPr/>
          <p:nvPr/>
        </p:nvGrpSpPr>
        <p:grpSpPr>
          <a:xfrm>
            <a:off x="831307" y="3644308"/>
            <a:ext cx="1801840" cy="1169976"/>
            <a:chOff x="831307" y="3644308"/>
            <a:chExt cx="1801840" cy="1169976"/>
          </a:xfrm>
        </p:grpSpPr>
        <p:pic>
          <p:nvPicPr>
            <p:cNvPr id="88" name="图片 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753605">
              <a:off x="831307" y="4556532"/>
              <a:ext cx="695605" cy="257752"/>
            </a:xfrm>
            <a:prstGeom prst="rect">
              <a:avLst/>
            </a:prstGeom>
          </p:spPr>
        </p:pic>
        <p:pic>
          <p:nvPicPr>
            <p:cNvPr id="91" name="图片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2156468" y="3863235"/>
              <a:ext cx="695605" cy="257752"/>
            </a:xfrm>
            <a:prstGeom prst="rect">
              <a:avLst/>
            </a:prstGeom>
          </p:spPr>
        </p:pic>
      </p:grpSp>
      <p:grpSp>
        <p:nvGrpSpPr>
          <p:cNvPr id="93" name="组合 92"/>
          <p:cNvGrpSpPr/>
          <p:nvPr/>
        </p:nvGrpSpPr>
        <p:grpSpPr>
          <a:xfrm>
            <a:off x="562875" y="2070646"/>
            <a:ext cx="3043587" cy="579957"/>
            <a:chOff x="371537" y="4732301"/>
            <a:chExt cx="2678518" cy="579957"/>
          </a:xfrm>
        </p:grpSpPr>
        <p:sp>
          <p:nvSpPr>
            <p:cNvPr id="95" name="矩形 9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6" name="矩形 95"/>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加入空节拍会有问题！</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pic>
        <p:nvPicPr>
          <p:cNvPr id="97" name="图片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313989">
            <a:off x="4114107" y="3843469"/>
            <a:ext cx="695605" cy="257752"/>
          </a:xfrm>
          <a:prstGeom prst="rect">
            <a:avLst/>
          </a:prstGeom>
        </p:spPr>
      </p:pic>
      <p:pic>
        <p:nvPicPr>
          <p:cNvPr id="4" name="图片 3"/>
          <p:cNvPicPr>
            <a:picLocks noChangeAspect="1"/>
          </p:cNvPicPr>
          <p:nvPr/>
        </p:nvPicPr>
        <p:blipFill>
          <a:blip r:embed="rId4"/>
          <a:srcRect t="1869"/>
          <a:stretch>
            <a:fillRect/>
          </a:stretch>
        </p:blipFill>
        <p:spPr>
          <a:xfrm>
            <a:off x="8432800" y="4389755"/>
            <a:ext cx="3194050" cy="2066925"/>
          </a:xfrm>
          <a:prstGeom prst="rect">
            <a:avLst/>
          </a:prstGeom>
          <a:ln>
            <a:solidFill>
              <a:schemeClr val="accent1"/>
            </a:solidFill>
          </a:ln>
          <a:effectLst>
            <a:outerShdw blurRad="50800" dist="38100" dir="5400000" algn="t"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left)">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wipe(up)">
                                      <p:cBhvr>
                                        <p:cTn id="2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三级时序</a:t>
            </a:r>
            <a:r>
              <a:rPr lang="zh-CN" altLang="en-US" dirty="0">
                <a:solidFill>
                  <a:srgbClr val="1387B7"/>
                </a:solidFill>
              </a:rPr>
              <a:t>硬布线</a:t>
            </a:r>
            <a:r>
              <a:rPr lang="zh-CN" altLang="en-US" dirty="0"/>
              <a:t>控制器</a:t>
            </a:r>
          </a:p>
        </p:txBody>
      </p:sp>
      <p:sp>
        <p:nvSpPr>
          <p:cNvPr id="161" name="Text Box 127"/>
          <p:cNvSpPr txBox="1">
            <a:spLocks noChangeArrowheads="1"/>
          </p:cNvSpPr>
          <p:nvPr/>
        </p:nvSpPr>
        <p:spPr bwMode="auto">
          <a:xfrm>
            <a:off x="1281521" y="5675402"/>
            <a:ext cx="9954683"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时序产生器循环产生周期电位、节拍电位，供控制器对信号进行时间调制</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p:sp>
        <p:nvSpPr>
          <p:cNvPr id="87" name="Rectangle 10"/>
          <p:cNvSpPr>
            <a:spLocks noChangeArrowheads="1"/>
          </p:cNvSpPr>
          <p:nvPr/>
        </p:nvSpPr>
        <p:spPr bwMode="auto">
          <a:xfrm>
            <a:off x="3565231" y="1669957"/>
            <a:ext cx="100540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rgbClr val="00B050"/>
                </a:solidFill>
                <a:latin typeface="微软雅黑" panose="020B0503020204020204" pitchFamily="34" charset="-122"/>
                <a:ea typeface="微软雅黑" panose="020B0503020204020204" pitchFamily="34" charset="-122"/>
              </a:rPr>
              <a:t>反馈信号</a:t>
            </a:r>
          </a:p>
        </p:txBody>
      </p:sp>
      <p:grpSp>
        <p:nvGrpSpPr>
          <p:cNvPr id="168" name="组合 167"/>
          <p:cNvGrpSpPr/>
          <p:nvPr/>
        </p:nvGrpSpPr>
        <p:grpSpPr>
          <a:xfrm>
            <a:off x="4372257" y="3914715"/>
            <a:ext cx="2824006" cy="504797"/>
            <a:chOff x="5918673" y="4753749"/>
            <a:chExt cx="2978443" cy="532403"/>
          </a:xfrm>
        </p:grpSpPr>
        <p:grpSp>
          <p:nvGrpSpPr>
            <p:cNvPr id="169" name="Group 28"/>
            <p:cNvGrpSpPr/>
            <p:nvPr/>
          </p:nvGrpSpPr>
          <p:grpSpPr bwMode="auto">
            <a:xfrm>
              <a:off x="6377411" y="4753749"/>
              <a:ext cx="607744" cy="532403"/>
              <a:chOff x="2789" y="3067"/>
              <a:chExt cx="363" cy="318"/>
            </a:xfrm>
          </p:grpSpPr>
          <p:sp>
            <p:nvSpPr>
              <p:cNvPr id="182" name="Line 29"/>
              <p:cNvSpPr>
                <a:spLocks noChangeShapeType="1"/>
              </p:cNvSpPr>
              <p:nvPr/>
            </p:nvSpPr>
            <p:spPr bwMode="auto">
              <a:xfrm flipV="1">
                <a:off x="278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Line 30"/>
              <p:cNvSpPr>
                <a:spLocks noChangeShapeType="1"/>
              </p:cNvSpPr>
              <p:nvPr/>
            </p:nvSpPr>
            <p:spPr bwMode="auto">
              <a:xfrm flipV="1">
                <a:off x="2879"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4" name="Line 31"/>
              <p:cNvSpPr>
                <a:spLocks noChangeShapeType="1"/>
              </p:cNvSpPr>
              <p:nvPr/>
            </p:nvSpPr>
            <p:spPr bwMode="auto">
              <a:xfrm flipV="1">
                <a:off x="2970"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5" name="Line 32"/>
              <p:cNvSpPr>
                <a:spLocks noChangeShapeType="1"/>
              </p:cNvSpPr>
              <p:nvPr/>
            </p:nvSpPr>
            <p:spPr bwMode="auto">
              <a:xfrm flipV="1">
                <a:off x="3061"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6" name="Line 33"/>
              <p:cNvSpPr>
                <a:spLocks noChangeShapeType="1"/>
              </p:cNvSpPr>
              <p:nvPr/>
            </p:nvSpPr>
            <p:spPr bwMode="auto">
              <a:xfrm flipV="1">
                <a:off x="3152" y="3067"/>
                <a:ext cx="0" cy="318"/>
              </a:xfrm>
              <a:prstGeom prst="line">
                <a:avLst/>
              </a:prstGeom>
              <a:noFill/>
              <a:ln w="12700">
                <a:solidFill>
                  <a:srgbClr val="C00000"/>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0" name="Group 37"/>
            <p:cNvGrpSpPr/>
            <p:nvPr/>
          </p:nvGrpSpPr>
          <p:grpSpPr bwMode="auto">
            <a:xfrm>
              <a:off x="7892583" y="4753749"/>
              <a:ext cx="607743" cy="532403"/>
              <a:chOff x="3694" y="3067"/>
              <a:chExt cx="363" cy="318"/>
            </a:xfrm>
          </p:grpSpPr>
          <p:sp>
            <p:nvSpPr>
              <p:cNvPr id="177" name="Line 40"/>
              <p:cNvSpPr>
                <a:spLocks noChangeShapeType="1"/>
              </p:cNvSpPr>
              <p:nvPr/>
            </p:nvSpPr>
            <p:spPr bwMode="auto">
              <a:xfrm flipV="1">
                <a:off x="3694"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8" name="Line 41"/>
              <p:cNvSpPr>
                <a:spLocks noChangeShapeType="1"/>
              </p:cNvSpPr>
              <p:nvPr/>
            </p:nvSpPr>
            <p:spPr bwMode="auto">
              <a:xfrm flipV="1">
                <a:off x="3785"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9" name="Line 42"/>
              <p:cNvSpPr>
                <a:spLocks noChangeShapeType="1"/>
              </p:cNvSpPr>
              <p:nvPr/>
            </p:nvSpPr>
            <p:spPr bwMode="auto">
              <a:xfrm flipV="1">
                <a:off x="3876"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0" name="Line 43"/>
              <p:cNvSpPr>
                <a:spLocks noChangeShapeType="1"/>
              </p:cNvSpPr>
              <p:nvPr/>
            </p:nvSpPr>
            <p:spPr bwMode="auto">
              <a:xfrm flipV="1">
                <a:off x="396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1" name="Line 44"/>
              <p:cNvSpPr>
                <a:spLocks noChangeShapeType="1"/>
              </p:cNvSpPr>
              <p:nvPr/>
            </p:nvSpPr>
            <p:spPr bwMode="auto">
              <a:xfrm flipV="1">
                <a:off x="4057" y="3067"/>
                <a:ext cx="0" cy="318"/>
              </a:xfrm>
              <a:prstGeom prst="line">
                <a:avLst/>
              </a:prstGeom>
              <a:noFill/>
              <a:ln w="12700">
                <a:solidFill>
                  <a:srgbClr val="1387B7"/>
                </a:solidFill>
                <a:round/>
                <a:tailEnd type="triangle" w="med"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1" name="Group 45"/>
            <p:cNvGrpSpPr/>
            <p:nvPr/>
          </p:nvGrpSpPr>
          <p:grpSpPr bwMode="auto">
            <a:xfrm>
              <a:off x="5918673" y="4869294"/>
              <a:ext cx="1550333" cy="403490"/>
              <a:chOff x="2333" y="3046"/>
              <a:chExt cx="926" cy="241"/>
            </a:xfrm>
          </p:grpSpPr>
          <p:sp>
            <p:nvSpPr>
              <p:cNvPr id="175" name="Rectangle 46"/>
              <p:cNvSpPr>
                <a:spLocks noChangeArrowheads="1"/>
              </p:cNvSpPr>
              <p:nvPr/>
            </p:nvSpPr>
            <p:spPr bwMode="auto">
              <a:xfrm>
                <a:off x="2333" y="3054"/>
                <a:ext cx="32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76" name="Rectangle 47"/>
              <p:cNvSpPr>
                <a:spLocks noChangeArrowheads="1"/>
              </p:cNvSpPr>
              <p:nvPr/>
            </p:nvSpPr>
            <p:spPr bwMode="auto">
              <a:xfrm>
                <a:off x="2965" y="3046"/>
                <a:ext cx="294"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CN" b="1" baseline="-25000" err="1">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a:t>
                </a:r>
                <a:endParaRPr lang="en-US" altLang="zh-CN" b="1" baseline="-2500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72" name="Group 48"/>
            <p:cNvGrpSpPr/>
            <p:nvPr/>
          </p:nvGrpSpPr>
          <p:grpSpPr bwMode="auto">
            <a:xfrm>
              <a:off x="7497464" y="4852554"/>
              <a:ext cx="1399652" cy="415210"/>
              <a:chOff x="3276" y="3036"/>
              <a:chExt cx="836" cy="248"/>
            </a:xfrm>
          </p:grpSpPr>
          <p:sp>
            <p:nvSpPr>
              <p:cNvPr id="173" name="Rectangle 49"/>
              <p:cNvSpPr>
                <a:spLocks noChangeArrowheads="1"/>
              </p:cNvSpPr>
              <p:nvPr/>
            </p:nvSpPr>
            <p:spPr bwMode="auto">
              <a:xfrm>
                <a:off x="3276" y="3051"/>
                <a:ext cx="267"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1</a:t>
                </a:r>
              </a:p>
            </p:txBody>
          </p:sp>
          <p:sp>
            <p:nvSpPr>
              <p:cNvPr id="174" name="Rectangle 50"/>
              <p:cNvSpPr>
                <a:spLocks noChangeArrowheads="1"/>
              </p:cNvSpPr>
              <p:nvPr/>
            </p:nvSpPr>
            <p:spPr bwMode="auto">
              <a:xfrm>
                <a:off x="3847" y="3036"/>
                <a:ext cx="265" cy="23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en-US" altLang="zh-CN" b="1"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b="1" baseline="-25000" dirty="0">
                    <a:solidFill>
                      <a:srgbClr val="1387B7"/>
                    </a:solidFill>
                    <a:latin typeface="微软雅黑" panose="020B0503020204020204" pitchFamily="34" charset="-122"/>
                    <a:ea typeface="微软雅黑" panose="020B0503020204020204" pitchFamily="34" charset="-122"/>
                    <a:cs typeface="Times New Roman" panose="02020603050405020304" pitchFamily="18" charset="0"/>
                  </a:rPr>
                  <a:t>k</a:t>
                </a:r>
              </a:p>
            </p:txBody>
          </p:sp>
        </p:grpSp>
      </p:grpSp>
      <p:grpSp>
        <p:nvGrpSpPr>
          <p:cNvPr id="187" name="Group 65"/>
          <p:cNvGrpSpPr/>
          <p:nvPr/>
        </p:nvGrpSpPr>
        <p:grpSpPr bwMode="auto">
          <a:xfrm flipH="1">
            <a:off x="6980377" y="4628907"/>
            <a:ext cx="576230" cy="285734"/>
            <a:chOff x="2108" y="3614"/>
            <a:chExt cx="363" cy="180"/>
          </a:xfrm>
        </p:grpSpPr>
        <p:sp>
          <p:nvSpPr>
            <p:cNvPr id="188" name="Line 66"/>
            <p:cNvSpPr>
              <a:spLocks noChangeShapeType="1"/>
            </p:cNvSpPr>
            <p:nvPr/>
          </p:nvSpPr>
          <p:spPr bwMode="auto">
            <a:xfrm rot="5400000" flipV="1">
              <a:off x="2290" y="343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9" name="Line 67"/>
            <p:cNvSpPr>
              <a:spLocks noChangeShapeType="1"/>
            </p:cNvSpPr>
            <p:nvPr/>
          </p:nvSpPr>
          <p:spPr bwMode="auto">
            <a:xfrm rot="5400000" flipV="1">
              <a:off x="2290" y="352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Line 68"/>
            <p:cNvSpPr>
              <a:spLocks noChangeShapeType="1"/>
            </p:cNvSpPr>
            <p:nvPr/>
          </p:nvSpPr>
          <p:spPr bwMode="auto">
            <a:xfrm rot="5400000" flipV="1">
              <a:off x="2290" y="3612"/>
              <a:ext cx="0" cy="363"/>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1" name="Rectangle 79"/>
          <p:cNvSpPr>
            <a:spLocks noChangeArrowheads="1"/>
          </p:cNvSpPr>
          <p:nvPr/>
        </p:nvSpPr>
        <p:spPr bwMode="auto">
          <a:xfrm>
            <a:off x="7376465" y="4574900"/>
            <a:ext cx="200463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启动</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停止</a:t>
            </a:r>
            <a:r>
              <a:rPr lang="en-US" altLang="zh-CN" sz="1600" b="1" dirty="0">
                <a:solidFill>
                  <a:srgbClr val="001010"/>
                </a:solidFill>
                <a:latin typeface="微软雅黑" panose="020B0503020204020204" pitchFamily="34" charset="-122"/>
                <a:ea typeface="微软雅黑" panose="020B0503020204020204" pitchFamily="34" charset="-122"/>
              </a:rPr>
              <a:t>/</a:t>
            </a:r>
            <a:r>
              <a:rPr lang="zh-CN" altLang="en-US" sz="1600" b="1" dirty="0">
                <a:solidFill>
                  <a:srgbClr val="001010"/>
                </a:solidFill>
                <a:latin typeface="微软雅黑" panose="020B0503020204020204" pitchFamily="34" charset="-122"/>
                <a:ea typeface="微软雅黑" panose="020B0503020204020204" pitchFamily="34" charset="-122"/>
              </a:rPr>
              <a:t>复位</a:t>
            </a:r>
          </a:p>
        </p:txBody>
      </p:sp>
      <p:cxnSp>
        <p:nvCxnSpPr>
          <p:cNvPr id="192" name="直接箭头连接符 191"/>
          <p:cNvCxnSpPr/>
          <p:nvPr/>
        </p:nvCxnSpPr>
        <p:spPr>
          <a:xfrm>
            <a:off x="3980554" y="5002837"/>
            <a:ext cx="599166" cy="1"/>
          </a:xfrm>
          <a:prstGeom prst="straightConnector1">
            <a:avLst/>
          </a:prstGeom>
          <a:ln w="254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193" name="Rectangle 6"/>
          <p:cNvSpPr>
            <a:spLocks noChangeArrowheads="1"/>
          </p:cNvSpPr>
          <p:nvPr/>
        </p:nvSpPr>
        <p:spPr bwMode="auto">
          <a:xfrm>
            <a:off x="7373869" y="1747006"/>
            <a:ext cx="461665" cy="2169825"/>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vert="eaVert" wrap="none">
            <a:spAutoFit/>
          </a:bodyPr>
          <a:lstStyle/>
          <a:p>
            <a:pPr algn="ctr" defTabSz="914400"/>
            <a:r>
              <a:rPr lang="zh-CN" altLang="en-US"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微操作控制信号序列</a:t>
            </a:r>
          </a:p>
        </p:txBody>
      </p:sp>
      <p:grpSp>
        <p:nvGrpSpPr>
          <p:cNvPr id="194" name="Group 11"/>
          <p:cNvGrpSpPr/>
          <p:nvPr/>
        </p:nvGrpSpPr>
        <p:grpSpPr bwMode="auto">
          <a:xfrm rot="5400000">
            <a:off x="6173182" y="2571806"/>
            <a:ext cx="2012840" cy="431776"/>
            <a:chOff x="2746" y="1207"/>
            <a:chExt cx="1268" cy="409"/>
          </a:xfrm>
        </p:grpSpPr>
        <p:grpSp>
          <p:nvGrpSpPr>
            <p:cNvPr id="195" name="Group 12"/>
            <p:cNvGrpSpPr/>
            <p:nvPr/>
          </p:nvGrpSpPr>
          <p:grpSpPr bwMode="auto">
            <a:xfrm>
              <a:off x="2746" y="1207"/>
              <a:ext cx="725" cy="409"/>
              <a:chOff x="4330" y="2840"/>
              <a:chExt cx="725" cy="409"/>
            </a:xfrm>
          </p:grpSpPr>
          <p:sp>
            <p:nvSpPr>
              <p:cNvPr id="202" name="Line 13"/>
              <p:cNvSpPr>
                <a:spLocks noChangeShapeType="1"/>
              </p:cNvSpPr>
              <p:nvPr/>
            </p:nvSpPr>
            <p:spPr bwMode="auto">
              <a:xfrm flipV="1">
                <a:off x="433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3" name="Line 14"/>
              <p:cNvSpPr>
                <a:spLocks noChangeShapeType="1"/>
              </p:cNvSpPr>
              <p:nvPr/>
            </p:nvSpPr>
            <p:spPr bwMode="auto">
              <a:xfrm flipV="1">
                <a:off x="4420"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4" name="Line 15"/>
              <p:cNvSpPr>
                <a:spLocks noChangeShapeType="1"/>
              </p:cNvSpPr>
              <p:nvPr/>
            </p:nvSpPr>
            <p:spPr bwMode="auto">
              <a:xfrm flipV="1">
                <a:off x="4511"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5" name="Line 16"/>
              <p:cNvSpPr>
                <a:spLocks noChangeShapeType="1"/>
              </p:cNvSpPr>
              <p:nvPr/>
            </p:nvSpPr>
            <p:spPr bwMode="auto">
              <a:xfrm flipV="1">
                <a:off x="4602"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6" name="Line 17"/>
              <p:cNvSpPr>
                <a:spLocks noChangeShapeType="1"/>
              </p:cNvSpPr>
              <p:nvPr/>
            </p:nvSpPr>
            <p:spPr bwMode="auto">
              <a:xfrm flipV="1">
                <a:off x="469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7" name="Line 18"/>
              <p:cNvSpPr>
                <a:spLocks noChangeShapeType="1"/>
              </p:cNvSpPr>
              <p:nvPr/>
            </p:nvSpPr>
            <p:spPr bwMode="auto">
              <a:xfrm flipV="1">
                <a:off x="4783"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8" name="Line 19"/>
              <p:cNvSpPr>
                <a:spLocks noChangeShapeType="1"/>
              </p:cNvSpPr>
              <p:nvPr/>
            </p:nvSpPr>
            <p:spPr bwMode="auto">
              <a:xfrm flipV="1">
                <a:off x="4874"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9" name="Line 20"/>
              <p:cNvSpPr>
                <a:spLocks noChangeShapeType="1"/>
              </p:cNvSpPr>
              <p:nvPr/>
            </p:nvSpPr>
            <p:spPr bwMode="auto">
              <a:xfrm flipV="1">
                <a:off x="496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10" name="Line 21"/>
              <p:cNvSpPr>
                <a:spLocks noChangeShapeType="1"/>
              </p:cNvSpPr>
              <p:nvPr/>
            </p:nvSpPr>
            <p:spPr bwMode="auto">
              <a:xfrm flipV="1">
                <a:off x="5055" y="2840"/>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96" name="Line 22"/>
            <p:cNvSpPr>
              <a:spLocks noChangeShapeType="1"/>
            </p:cNvSpPr>
            <p:nvPr/>
          </p:nvSpPr>
          <p:spPr bwMode="auto">
            <a:xfrm flipV="1">
              <a:off x="356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7" name="Line 23"/>
            <p:cNvSpPr>
              <a:spLocks noChangeShapeType="1"/>
            </p:cNvSpPr>
            <p:nvPr/>
          </p:nvSpPr>
          <p:spPr bwMode="auto">
            <a:xfrm flipV="1">
              <a:off x="3651"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8" name="Line 24"/>
            <p:cNvSpPr>
              <a:spLocks noChangeShapeType="1"/>
            </p:cNvSpPr>
            <p:nvPr/>
          </p:nvSpPr>
          <p:spPr bwMode="auto">
            <a:xfrm flipV="1">
              <a:off x="3742"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9" name="Line 25"/>
            <p:cNvSpPr>
              <a:spLocks noChangeShapeType="1"/>
            </p:cNvSpPr>
            <p:nvPr/>
          </p:nvSpPr>
          <p:spPr bwMode="auto">
            <a:xfrm flipV="1">
              <a:off x="3833"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0" name="Line 26"/>
            <p:cNvSpPr>
              <a:spLocks noChangeShapeType="1"/>
            </p:cNvSpPr>
            <p:nvPr/>
          </p:nvSpPr>
          <p:spPr bwMode="auto">
            <a:xfrm flipV="1">
              <a:off x="392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01" name="Line 27"/>
            <p:cNvSpPr>
              <a:spLocks noChangeShapeType="1"/>
            </p:cNvSpPr>
            <p:nvPr/>
          </p:nvSpPr>
          <p:spPr bwMode="auto">
            <a:xfrm flipV="1">
              <a:off x="4014" y="1207"/>
              <a:ext cx="0" cy="409"/>
            </a:xfrm>
            <a:prstGeom prst="line">
              <a:avLst/>
            </a:prstGeom>
            <a:noFill/>
            <a:ln w="127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ctr" defTabSz="914400"/>
              <a:endParaRPr lang="zh-CN" altLang="en-US"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11" name="Group 62"/>
          <p:cNvGrpSpPr/>
          <p:nvPr/>
        </p:nvGrpSpPr>
        <p:grpSpPr bwMode="auto">
          <a:xfrm rot="5400000">
            <a:off x="5813629" y="2602760"/>
            <a:ext cx="2803370" cy="436540"/>
            <a:chOff x="2336" y="1230"/>
            <a:chExt cx="1766" cy="275"/>
          </a:xfrm>
        </p:grpSpPr>
        <p:sp>
          <p:nvSpPr>
            <p:cNvPr id="212" name="Rectangle 63"/>
            <p:cNvSpPr>
              <a:spLocks noChangeArrowheads="1"/>
            </p:cNvSpPr>
            <p:nvPr/>
          </p:nvSpPr>
          <p:spPr bwMode="auto">
            <a:xfrm rot="16200000">
              <a:off x="2316" y="1251"/>
              <a:ext cx="27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1</a:t>
              </a:r>
            </a:p>
          </p:txBody>
        </p:sp>
        <p:sp>
          <p:nvSpPr>
            <p:cNvPr id="213" name="Rectangle 64"/>
            <p:cNvSpPr>
              <a:spLocks noChangeArrowheads="1"/>
            </p:cNvSpPr>
            <p:nvPr/>
          </p:nvSpPr>
          <p:spPr bwMode="auto">
            <a:xfrm rot="16200000">
              <a:off x="3848" y="1251"/>
              <a:ext cx="2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solidFill>
                    <a:srgbClr val="FF0000"/>
                  </a:solidFill>
                  <a:latin typeface="+mj-lt"/>
                  <a:ea typeface="宋体" panose="02010600030101010101" pitchFamily="2" charset="-122"/>
                  <a:cs typeface="Times New Roman" panose="02020603050405020304" pitchFamily="18" charset="0"/>
                </a:rPr>
                <a:t>C</a:t>
              </a:r>
              <a:r>
                <a:rPr lang="en-US" altLang="zh-CN" b="1" baseline="-25000">
                  <a:solidFill>
                    <a:srgbClr val="FF0000"/>
                  </a:solidFill>
                  <a:latin typeface="+mj-lt"/>
                  <a:ea typeface="宋体" panose="02010600030101010101" pitchFamily="2" charset="-122"/>
                  <a:cs typeface="Times New Roman" panose="02020603050405020304" pitchFamily="18" charset="0"/>
                </a:rPr>
                <a:t>n</a:t>
              </a:r>
            </a:p>
          </p:txBody>
        </p:sp>
      </p:grpSp>
      <p:cxnSp>
        <p:nvCxnSpPr>
          <p:cNvPr id="214" name="直接箭头连接符 213"/>
          <p:cNvCxnSpPr/>
          <p:nvPr/>
        </p:nvCxnSpPr>
        <p:spPr>
          <a:xfrm>
            <a:off x="3203639" y="3217883"/>
            <a:ext cx="1361421" cy="0"/>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接箭头连接符 214"/>
          <p:cNvCxnSpPr/>
          <p:nvPr/>
        </p:nvCxnSpPr>
        <p:spPr>
          <a:xfrm>
            <a:off x="3542930" y="2051618"/>
            <a:ext cx="1026085" cy="0"/>
          </a:xfrm>
          <a:prstGeom prst="straightConnector1">
            <a:avLst/>
          </a:prstGeom>
          <a:ln w="47625">
            <a:solidFill>
              <a:srgbClr val="00B050"/>
            </a:solidFill>
            <a:headEnd w="sm" len="med"/>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p:cNvCxnSpPr/>
          <p:nvPr/>
        </p:nvCxnSpPr>
        <p:spPr>
          <a:xfrm>
            <a:off x="4082994" y="3227908"/>
            <a:ext cx="0" cy="1560969"/>
          </a:xfrm>
          <a:prstGeom prst="line">
            <a:avLst/>
          </a:prstGeom>
          <a:ln w="47625" cap="sq">
            <a:solidFill>
              <a:srgbClr val="7030A0"/>
            </a:solidFill>
            <a:tailEnd type="none"/>
          </a:ln>
        </p:spPr>
        <p:style>
          <a:lnRef idx="1">
            <a:schemeClr val="accent1"/>
          </a:lnRef>
          <a:fillRef idx="0">
            <a:schemeClr val="accent1"/>
          </a:fillRef>
          <a:effectRef idx="0">
            <a:schemeClr val="accent1"/>
          </a:effectRef>
          <a:fontRef idx="minor">
            <a:schemeClr val="tx1"/>
          </a:fontRef>
        </p:style>
      </p:cxnSp>
      <p:cxnSp>
        <p:nvCxnSpPr>
          <p:cNvPr id="217" name="直接箭头连接符 216"/>
          <p:cNvCxnSpPr/>
          <p:nvPr/>
        </p:nvCxnSpPr>
        <p:spPr>
          <a:xfrm>
            <a:off x="4082994" y="4824168"/>
            <a:ext cx="487640" cy="0"/>
          </a:xfrm>
          <a:prstGeom prst="straightConnector1">
            <a:avLst/>
          </a:prstGeom>
          <a:ln w="47625" cap="sq">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4242471" y="2099277"/>
            <a:ext cx="0" cy="2475623"/>
          </a:xfrm>
          <a:prstGeom prst="line">
            <a:avLst/>
          </a:prstGeom>
          <a:ln w="47625" cap="sq">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219" name="直接箭头连接符 218"/>
          <p:cNvCxnSpPr/>
          <p:nvPr/>
        </p:nvCxnSpPr>
        <p:spPr>
          <a:xfrm>
            <a:off x="4242471" y="4599713"/>
            <a:ext cx="328163" cy="0"/>
          </a:xfrm>
          <a:prstGeom prst="straightConnector1">
            <a:avLst/>
          </a:prstGeom>
          <a:ln w="47625" cap="sq">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0" name="Rectangle 10"/>
          <p:cNvSpPr>
            <a:spLocks noChangeArrowheads="1"/>
          </p:cNvSpPr>
          <p:nvPr/>
        </p:nvSpPr>
        <p:spPr bwMode="auto">
          <a:xfrm>
            <a:off x="3352718" y="4824168"/>
            <a:ext cx="6270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a:latin typeface="微软雅黑" panose="020B0503020204020204" pitchFamily="34" charset="-122"/>
                <a:ea typeface="微软雅黑" panose="020B0503020204020204" pitchFamily="34" charset="-122"/>
                <a:cs typeface="Times New Roman" panose="02020603050405020304" pitchFamily="18" charset="0"/>
              </a:rPr>
              <a:t>CLK</a:t>
            </a:r>
            <a:endParaRPr lang="zh-CN" altLang="en-US" b="1">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1" name="Rectangle 46"/>
          <p:cNvSpPr>
            <a:spLocks noChangeArrowheads="1"/>
          </p:cNvSpPr>
          <p:nvPr/>
        </p:nvSpPr>
        <p:spPr bwMode="auto">
          <a:xfrm>
            <a:off x="3421595" y="2101509"/>
            <a:ext cx="816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j</a:t>
            </a:r>
          </a:p>
        </p:txBody>
      </p:sp>
      <p:sp>
        <p:nvSpPr>
          <p:cNvPr id="222" name="Rectangle 46"/>
          <p:cNvSpPr>
            <a:spLocks noChangeArrowheads="1"/>
          </p:cNvSpPr>
          <p:nvPr/>
        </p:nvSpPr>
        <p:spPr bwMode="auto">
          <a:xfrm>
            <a:off x="3297663" y="3268272"/>
            <a:ext cx="7601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CN" b="1" baseline="-25000"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m</a:t>
            </a:r>
          </a:p>
        </p:txBody>
      </p:sp>
      <p:sp>
        <p:nvSpPr>
          <p:cNvPr id="223" name="Rectangle 10"/>
          <p:cNvSpPr>
            <a:spLocks noChangeArrowheads="1"/>
          </p:cNvSpPr>
          <p:nvPr/>
        </p:nvSpPr>
        <p:spPr bwMode="auto">
          <a:xfrm>
            <a:off x="3164957" y="2823927"/>
            <a:ext cx="1107997" cy="369332"/>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none">
            <a:spAutoFit/>
          </a:bodyPr>
          <a:lstStyle/>
          <a:p>
            <a:pPr algn="ctr" defTabSz="914400"/>
            <a:r>
              <a:rPr lang="zh-CN" altLang="en-US" b="1" dirty="0">
                <a:solidFill>
                  <a:srgbClr val="7030A0"/>
                </a:solidFill>
                <a:latin typeface="微软雅黑" panose="020B0503020204020204" pitchFamily="34" charset="-122"/>
                <a:ea typeface="微软雅黑" panose="020B0503020204020204" pitchFamily="34" charset="-122"/>
                <a:cs typeface="Times New Roman" panose="02020603050405020304" pitchFamily="18" charset="0"/>
              </a:rPr>
              <a:t>译码信号</a:t>
            </a:r>
          </a:p>
        </p:txBody>
      </p:sp>
      <p:sp>
        <p:nvSpPr>
          <p:cNvPr id="224" name="Rectangle 3"/>
          <p:cNvSpPr>
            <a:spLocks noChangeArrowheads="1"/>
          </p:cNvSpPr>
          <p:nvPr/>
        </p:nvSpPr>
        <p:spPr bwMode="auto">
          <a:xfrm>
            <a:off x="4583378" y="1609791"/>
            <a:ext cx="2376357" cy="2304923"/>
          </a:xfrm>
          <a:prstGeom prst="rect">
            <a:avLst/>
          </a:prstGeom>
          <a:solidFill>
            <a:srgbClr val="FF6600"/>
          </a:solidFill>
          <a:ln w="28575" cap="flat" cmpd="sng" algn="ctr">
            <a:solidFill>
              <a:srgbClr val="000000"/>
            </a:solidFill>
            <a:prstDash val="solid"/>
          </a:ln>
          <a:effectLst/>
        </p:spPr>
        <p:txBody>
          <a:bodyPr rtlCol="0" anchor="ctr"/>
          <a:lstStyle/>
          <a:p>
            <a:pPr algn="ctr" defTabSz="914400"/>
            <a:endParaRPr lang="en-US" altLang="zh-CN" b="1" kern="0" dirty="0">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硬布线控制器</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r>
              <a:rPr lang="zh-CN" altLang="en-US"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组合逻辑单元</a:t>
            </a:r>
            <a:endParaRPr lang="en-US" altLang="zh-CN"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defTabSz="914400"/>
            <a:endParaRPr lang="zh-CN" altLang="en-US" b="1" kern="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5" name="Rectangle 8"/>
          <p:cNvSpPr>
            <a:spLocks noChangeArrowheads="1"/>
          </p:cNvSpPr>
          <p:nvPr/>
        </p:nvSpPr>
        <p:spPr bwMode="auto">
          <a:xfrm>
            <a:off x="1803480" y="2527531"/>
            <a:ext cx="474764" cy="1365333"/>
          </a:xfrm>
          <a:prstGeom prst="rect">
            <a:avLst/>
          </a:prstGeom>
          <a:solidFill>
            <a:srgbClr val="FFC000"/>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指令寄存器</a:t>
            </a:r>
          </a:p>
        </p:txBody>
      </p:sp>
      <p:sp>
        <p:nvSpPr>
          <p:cNvPr id="226" name="Rectangle 9"/>
          <p:cNvSpPr>
            <a:spLocks noChangeArrowheads="1"/>
          </p:cNvSpPr>
          <p:nvPr/>
        </p:nvSpPr>
        <p:spPr bwMode="auto">
          <a:xfrm>
            <a:off x="1798123"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IR</a:t>
            </a:r>
          </a:p>
        </p:txBody>
      </p:sp>
      <p:sp>
        <p:nvSpPr>
          <p:cNvPr id="227" name="Rectangle 9"/>
          <p:cNvSpPr>
            <a:spLocks noChangeArrowheads="1"/>
          </p:cNvSpPr>
          <p:nvPr/>
        </p:nvSpPr>
        <p:spPr bwMode="auto">
          <a:xfrm>
            <a:off x="2732765" y="3906063"/>
            <a:ext cx="46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latin typeface="微软雅黑" panose="020B0503020204020204" pitchFamily="34" charset="-122"/>
                <a:ea typeface="微软雅黑" panose="020B0503020204020204" pitchFamily="34" charset="-122"/>
              </a:rPr>
              <a:t>ID</a:t>
            </a:r>
          </a:p>
        </p:txBody>
      </p:sp>
      <p:sp>
        <p:nvSpPr>
          <p:cNvPr id="228" name="Rectangle 4"/>
          <p:cNvSpPr>
            <a:spLocks noChangeArrowheads="1"/>
          </p:cNvSpPr>
          <p:nvPr/>
        </p:nvSpPr>
        <p:spPr bwMode="auto">
          <a:xfrm>
            <a:off x="2742434" y="2527530"/>
            <a:ext cx="488500" cy="1365333"/>
          </a:xfrm>
          <a:prstGeom prst="rect">
            <a:avLst/>
          </a:prstGeom>
          <a:solidFill>
            <a:srgbClr val="FFFF99"/>
          </a:solidFill>
          <a:ln w="19050" cap="flat" cmpd="sng" algn="ctr">
            <a:solidFill>
              <a:srgbClr val="000000"/>
            </a:solidFill>
            <a:prstDash val="solid"/>
          </a:ln>
          <a:effectLst/>
        </p:spPr>
        <p:txBody>
          <a:bodyPr rtlCol="0" anchor="ctr"/>
          <a:lstStyle/>
          <a:p>
            <a:pPr algn="ctr" defTabSz="914400"/>
            <a:r>
              <a:rPr lang="zh-CN" altLang="en-US" sz="1515" b="1" kern="0" dirty="0">
                <a:latin typeface="微软雅黑" panose="020B0503020204020204" pitchFamily="34" charset="-122"/>
                <a:ea typeface="微软雅黑" panose="020B0503020204020204" pitchFamily="34" charset="-122"/>
              </a:rPr>
              <a:t>指令</a:t>
            </a:r>
          </a:p>
          <a:p>
            <a:pPr algn="ctr" defTabSz="914400"/>
            <a:r>
              <a:rPr lang="zh-CN" altLang="en-US" sz="1515" b="1" kern="0" dirty="0">
                <a:latin typeface="微软雅黑" panose="020B0503020204020204" pitchFamily="34" charset="-122"/>
                <a:ea typeface="微软雅黑" panose="020B0503020204020204" pitchFamily="34" charset="-122"/>
              </a:rPr>
              <a:t>译码</a:t>
            </a:r>
          </a:p>
        </p:txBody>
      </p:sp>
      <p:cxnSp>
        <p:nvCxnSpPr>
          <p:cNvPr id="229" name="直接箭头连接符 228"/>
          <p:cNvCxnSpPr>
            <a:stCxn id="225" idx="3"/>
            <a:endCxn id="228" idx="1"/>
          </p:cNvCxnSpPr>
          <p:nvPr/>
        </p:nvCxnSpPr>
        <p:spPr>
          <a:xfrm flipV="1">
            <a:off x="2278244" y="3210197"/>
            <a:ext cx="464190" cy="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0" name="文本框 229"/>
              <p:cNvSpPr txBox="1"/>
              <p:nvPr/>
            </p:nvSpPr>
            <p:spPr>
              <a:xfrm>
                <a:off x="7767219" y="2460513"/>
                <a:ext cx="4389068" cy="943272"/>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a:solidFill>
                                <a:srgbClr val="FF0000"/>
                              </a:solidFill>
                              <a:latin typeface="Cambria Math" panose="02040503050406030204" pitchFamily="18" charset="0"/>
                            </a:rPr>
                          </m:ctrlPr>
                        </m:sSubPr>
                        <m:e>
                          <m:r>
                            <a:rPr lang="en-US" altLang="zh-CN" sz="2400" b="1" i="1">
                              <a:solidFill>
                                <a:srgbClr val="FF0000"/>
                              </a:solidFill>
                              <a:latin typeface="Cambria Math" panose="02040503050406030204" pitchFamily="18" charset="0"/>
                            </a:rPr>
                            <m:t>𝑪</m:t>
                          </m:r>
                        </m:e>
                        <m:sub>
                          <m:r>
                            <a:rPr lang="en-US" altLang="zh-CN" sz="2400" b="1" i="1">
                              <a:solidFill>
                                <a:srgbClr val="FF0000"/>
                              </a:solidFill>
                              <a:latin typeface="Cambria Math" panose="02040503050406030204" pitchFamily="18" charset="0"/>
                            </a:rPr>
                            <m:t>𝒏</m:t>
                          </m:r>
                        </m:sub>
                      </m:sSub>
                      <m:r>
                        <a:rPr lang="pt-BR" altLang="zh-CN" sz="2400" b="1">
                          <a:latin typeface="Cambria Math" panose="02040503050406030204" pitchFamily="18" charset="0"/>
                        </a:rPr>
                        <m:t>=</m:t>
                      </m:r>
                      <m:nary>
                        <m:naryPr>
                          <m:chr m:val="∑"/>
                          <m:supHide m:val="on"/>
                          <m:ctrlPr>
                            <a:rPr lang="pt-BR" altLang="zh-CN" sz="2400" b="1" i="1">
                              <a:latin typeface="Cambria Math" panose="02040503050406030204" pitchFamily="18" charset="0"/>
                            </a:rPr>
                          </m:ctrlPr>
                        </m:naryPr>
                        <m:sub>
                          <m:r>
                            <a:rPr lang="en-US" altLang="zh-CN" sz="2400" b="1" i="1">
                              <a:latin typeface="Cambria Math" panose="02040503050406030204" pitchFamily="18" charset="0"/>
                            </a:rPr>
                            <m:t>𝒎</m:t>
                          </m:r>
                          <m:r>
                            <a:rPr lang="en-US" altLang="zh-CN" sz="2400" b="1" i="1">
                              <a:latin typeface="Cambria Math" panose="02040503050406030204" pitchFamily="18" charset="0"/>
                            </a:rPr>
                            <m:t>,</m:t>
                          </m:r>
                          <m:r>
                            <a:rPr lang="en-US" altLang="zh-CN" sz="2400" b="1" i="1">
                              <a:latin typeface="Cambria Math" panose="02040503050406030204" pitchFamily="18" charset="0"/>
                            </a:rPr>
                            <m:t>𝒊</m:t>
                          </m:r>
                          <m:r>
                            <a:rPr lang="en-US" altLang="zh-CN" sz="2400" b="1" i="1">
                              <a:latin typeface="Cambria Math" panose="02040503050406030204" pitchFamily="18" charset="0"/>
                            </a:rPr>
                            <m:t>,</m:t>
                          </m:r>
                          <m:r>
                            <a:rPr lang="en-US" altLang="zh-CN" sz="2400" b="1" i="1">
                              <a:latin typeface="Cambria Math" panose="02040503050406030204" pitchFamily="18" charset="0"/>
                            </a:rPr>
                            <m:t>𝒌</m:t>
                          </m:r>
                          <m:r>
                            <a:rPr lang="en-US" altLang="zh-CN" sz="2400" b="1" i="1">
                              <a:latin typeface="Cambria Math" panose="02040503050406030204" pitchFamily="18" charset="0"/>
                            </a:rPr>
                            <m:t>,</m:t>
                          </m:r>
                          <m:r>
                            <a:rPr lang="en-US" altLang="zh-CN" sz="2400" b="1" i="1">
                              <a:latin typeface="Cambria Math" panose="02040503050406030204" pitchFamily="18" charset="0"/>
                            </a:rPr>
                            <m:t>𝒋</m:t>
                          </m:r>
                        </m:sub>
                        <m:sup/>
                        <m:e>
                          <m:d>
                            <m:dPr>
                              <m:ctrlPr>
                                <a:rPr lang="pt-BR" altLang="zh-CN" sz="2400" b="1" i="1">
                                  <a:latin typeface="Cambria Math" panose="02040503050406030204" pitchFamily="18" charset="0"/>
                                </a:rPr>
                              </m:ctrlPr>
                            </m:dPr>
                            <m:e>
                              <m:sSub>
                                <m:sSubPr>
                                  <m:ctrlPr>
                                    <a:rPr lang="en-US" altLang="zh-CN" sz="2400" b="1" i="1">
                                      <a:solidFill>
                                        <a:schemeClr val="accent5"/>
                                      </a:solidFill>
                                      <a:latin typeface="Cambria Math" panose="02040503050406030204" pitchFamily="18" charset="0"/>
                                    </a:rPr>
                                  </m:ctrlPr>
                                </m:sSubPr>
                                <m:e>
                                  <m:sSub>
                                    <m:sSubPr>
                                      <m:ctrlPr>
                                        <a:rPr lang="en-US" altLang="zh-CN" sz="2400" b="1" i="1" smtClean="0">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𝑰</m:t>
                                      </m:r>
                                    </m:e>
                                    <m:sub>
                                      <m:r>
                                        <a:rPr lang="en-US" altLang="zh-CN" sz="2400" b="1" i="1">
                                          <a:solidFill>
                                            <a:srgbClr val="7030A0"/>
                                          </a:solidFill>
                                          <a:latin typeface="Cambria Math" panose="02040503050406030204" pitchFamily="18" charset="0"/>
                                        </a:rPr>
                                        <m:t>𝒎</m:t>
                                      </m:r>
                                    </m:sub>
                                  </m:sSub>
                                  <m:sSub>
                                    <m:sSubPr>
                                      <m:ctrlPr>
                                        <a:rPr lang="en-US" altLang="zh-CN" sz="2400" b="1" i="1">
                                          <a:solidFill>
                                            <a:schemeClr val="accent5"/>
                                          </a:solidFill>
                                          <a:latin typeface="Cambria Math" panose="02040503050406030204" pitchFamily="18" charset="0"/>
                                        </a:rPr>
                                      </m:ctrlPr>
                                    </m:sSubPr>
                                    <m:e>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rgbClr val="C00000"/>
                                          </a:solidFill>
                                          <a:latin typeface="Cambria Math" panose="02040503050406030204" pitchFamily="18" charset="0"/>
                                          <a:ea typeface="Cambria Math" panose="02040503050406030204" pitchFamily="18" charset="0"/>
                                        </a:rPr>
                                        <m:t>𝑴</m:t>
                                      </m:r>
                                    </m:e>
                                    <m:sub>
                                      <m:r>
                                        <a:rPr lang="en-US" altLang="zh-CN" sz="2400" b="1" i="1">
                                          <a:solidFill>
                                            <a:srgbClr val="C00000"/>
                                          </a:solidFill>
                                          <a:latin typeface="Cambria Math" panose="02040503050406030204" pitchFamily="18" charset="0"/>
                                        </a:rPr>
                                        <m:t>𝒊</m:t>
                                      </m:r>
                                    </m:sub>
                                  </m:sSub>
                                  <m:r>
                                    <a:rPr lang="en-US" altLang="zh-CN" sz="2400" b="1" i="1">
                                      <a:solidFill>
                                        <a:srgbClr val="C00000"/>
                                      </a:solidFill>
                                      <a:latin typeface="Cambria Math" panose="02040503050406030204" pitchFamily="18" charset="0"/>
                                      <a:ea typeface="Cambria Math" panose="02040503050406030204" pitchFamily="18" charset="0"/>
                                    </a:rPr>
                                    <m:t>∙</m:t>
                                  </m:r>
                                  <m:r>
                                    <a:rPr lang="en-US" altLang="zh-CN" sz="2400" b="1" i="1">
                                      <a:solidFill>
                                        <a:schemeClr val="accent5"/>
                                      </a:solidFill>
                                      <a:latin typeface="Cambria Math" panose="02040503050406030204" pitchFamily="18" charset="0"/>
                                    </a:rPr>
                                    <m:t>𝑻</m:t>
                                  </m:r>
                                </m:e>
                                <m:sub>
                                  <m:r>
                                    <a:rPr lang="en-US" altLang="zh-CN" sz="2400" b="1" i="1">
                                      <a:solidFill>
                                        <a:schemeClr val="accent5"/>
                                      </a:solidFill>
                                      <a:latin typeface="Cambria Math" panose="02040503050406030204" pitchFamily="18" charset="0"/>
                                    </a:rPr>
                                    <m:t>𝒌</m:t>
                                  </m:r>
                                </m:sub>
                              </m:sSub>
                              <m:r>
                                <a:rPr lang="en-US" altLang="zh-CN" sz="2400" b="1" i="1">
                                  <a:latin typeface="Cambria Math" panose="02040503050406030204" pitchFamily="18" charset="0"/>
                                  <a:ea typeface="Cambria Math" panose="02040503050406030204" pitchFamily="18" charset="0"/>
                                </a:rPr>
                                <m:t>∙</m:t>
                              </m:r>
                              <m:sSub>
                                <m:sSubPr>
                                  <m:ctrlPr>
                                    <a:rPr lang="en-US" altLang="zh-CN" sz="2400" b="1" i="1" smtClean="0">
                                      <a:solidFill>
                                        <a:srgbClr val="00B050"/>
                                      </a:solidFill>
                                      <a:latin typeface="Cambria Math" panose="02040503050406030204" pitchFamily="18" charset="0"/>
                                    </a:rPr>
                                  </m:ctrlPr>
                                </m:sSubPr>
                                <m:e>
                                  <m:r>
                                    <a:rPr lang="en-US" altLang="zh-CN" sz="2400" b="1" i="1">
                                      <a:solidFill>
                                        <a:srgbClr val="00B050"/>
                                      </a:solidFill>
                                      <a:latin typeface="Cambria Math" panose="02040503050406030204" pitchFamily="18" charset="0"/>
                                    </a:rPr>
                                    <m:t>𝑩</m:t>
                                  </m:r>
                                </m:e>
                                <m:sub>
                                  <m:r>
                                    <a:rPr lang="en-US" altLang="zh-CN" sz="2400" b="1" i="1">
                                      <a:solidFill>
                                        <a:srgbClr val="00B050"/>
                                      </a:solidFill>
                                      <a:latin typeface="Cambria Math" panose="02040503050406030204" pitchFamily="18" charset="0"/>
                                    </a:rPr>
                                    <m:t>𝒋</m:t>
                                  </m:r>
                                </m:sub>
                              </m:sSub>
                            </m:e>
                          </m:d>
                        </m:e>
                      </m:nary>
                    </m:oMath>
                  </m:oMathPara>
                </a14:m>
                <a:endParaRPr lang="zh-CN" altLang="en-US" sz="2800"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230" name="文本框 229"/>
              <p:cNvSpPr txBox="1">
                <a:spLocks noRot="1" noChangeAspect="1" noMove="1" noResize="1" noEditPoints="1" noAdjustHandles="1" noChangeArrowheads="1" noChangeShapeType="1" noTextEdit="1"/>
              </p:cNvSpPr>
              <p:nvPr/>
            </p:nvSpPr>
            <p:spPr>
              <a:xfrm>
                <a:off x="7767219" y="2460513"/>
                <a:ext cx="4389068" cy="943272"/>
              </a:xfrm>
              <a:prstGeom prst="rect">
                <a:avLst/>
              </a:prstGeom>
              <a:blipFill rotWithShape="1">
                <a:blip r:embed="rId3"/>
                <a:stretch>
                  <a:fillRect l="-12" t="-55" r="11" b="20"/>
                </a:stretch>
              </a:blipFill>
              <a:effectLst/>
            </p:spPr>
            <p:txBody>
              <a:bodyPr/>
              <a:lstStyle/>
              <a:p>
                <a:r>
                  <a:rPr lang="zh-CN" altLang="en-US">
                    <a:noFill/>
                  </a:rPr>
                  <a:t> </a:t>
                </a:r>
              </a:p>
            </p:txBody>
          </p:sp>
        </mc:Fallback>
      </mc:AlternateContent>
      <p:sp>
        <p:nvSpPr>
          <p:cNvPr id="86" name="Rectangle 5"/>
          <p:cNvSpPr>
            <a:spLocks noChangeArrowheads="1"/>
          </p:cNvSpPr>
          <p:nvPr/>
        </p:nvSpPr>
        <p:spPr bwMode="auto">
          <a:xfrm>
            <a:off x="4580682" y="4417925"/>
            <a:ext cx="2379053" cy="721853"/>
          </a:xfrm>
          <a:prstGeom prst="rect">
            <a:avLst/>
          </a:prstGeom>
          <a:solidFill>
            <a:srgbClr val="7FC4FF"/>
          </a:solidFill>
          <a:ln w="28575" cap="flat" cmpd="sng" algn="ctr">
            <a:solidFill>
              <a:srgbClr val="000000"/>
            </a:solidFill>
            <a:prstDash val="solid"/>
          </a:ln>
          <a:effectLst/>
        </p:spPr>
        <p:txBody>
          <a:bodyPr rtlCol="0" anchor="ctr"/>
          <a:lstStyle/>
          <a:p>
            <a:pPr algn="ctr" defTabSz="914400"/>
            <a:r>
              <a:rPr lang="zh-CN" altLang="en-US" sz="2000" b="1" kern="0"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时序发生器</a:t>
            </a:r>
          </a:p>
        </p:txBody>
      </p:sp>
      <p:grpSp>
        <p:nvGrpSpPr>
          <p:cNvPr id="3" name="组合 2"/>
          <p:cNvGrpSpPr/>
          <p:nvPr/>
        </p:nvGrpSpPr>
        <p:grpSpPr>
          <a:xfrm>
            <a:off x="6959684" y="418838"/>
            <a:ext cx="3043587" cy="579957"/>
            <a:chOff x="371537" y="4732301"/>
            <a:chExt cx="2678518" cy="579957"/>
          </a:xfrm>
        </p:grpSpPr>
        <p:sp>
          <p:nvSpPr>
            <p:cNvPr id="96" name="矩形 95"/>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7" name="矩形 96"/>
            <p:cNvSpPr/>
            <p:nvPr/>
          </p:nvSpPr>
          <p:spPr>
            <a:xfrm>
              <a:off x="455430" y="4822224"/>
              <a:ext cx="2535663" cy="400110"/>
            </a:xfrm>
            <a:prstGeom prst="rect">
              <a:avLst/>
            </a:prstGeom>
          </p:spPr>
          <p:txBody>
            <a:bodyPr wrap="square">
              <a:spAutoFit/>
            </a:bodyPr>
            <a:lstStyle/>
            <a:p>
              <a:pPr algn="ctr">
                <a:defRPr/>
              </a:pPr>
              <a:r>
                <a:rPr lang="zh-CN" altLang="en-US" sz="2000" b="1" dirty="0">
                  <a:solidFill>
                    <a:srgbClr val="FFFF00"/>
                  </a:solidFill>
                  <a:latin typeface="微软雅黑" panose="020B0503020204020204" pitchFamily="34" charset="-122"/>
                  <a:ea typeface="微软雅黑" panose="020B0503020204020204" pitchFamily="34" charset="-122"/>
                </a:rPr>
                <a:t>三级时序有什么好处？</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现代时序</a:t>
            </a:r>
            <a:r>
              <a:rPr lang="zh-CN" altLang="en-US" dirty="0">
                <a:solidFill>
                  <a:srgbClr val="1387B7"/>
                </a:solidFill>
              </a:rPr>
              <a:t>硬布线</a:t>
            </a:r>
            <a:r>
              <a:rPr lang="zh-CN" altLang="en-US" dirty="0"/>
              <a:t>控制器</a:t>
            </a:r>
          </a:p>
        </p:txBody>
      </p:sp>
      <p:sp>
        <p:nvSpPr>
          <p:cNvPr id="4" name="Rectangle 4"/>
          <p:cNvSpPr>
            <a:spLocks noChangeArrowheads="1"/>
          </p:cNvSpPr>
          <p:nvPr/>
        </p:nvSpPr>
        <p:spPr bwMode="auto">
          <a:xfrm>
            <a:off x="3571794" y="2340795"/>
            <a:ext cx="1008008" cy="1365333"/>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a:t>
            </a:r>
          </a:p>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译码</a:t>
            </a:r>
          </a:p>
        </p:txBody>
      </p:sp>
      <p:sp>
        <p:nvSpPr>
          <p:cNvPr id="5" name="Rectangle 8"/>
          <p:cNvSpPr>
            <a:spLocks noChangeArrowheads="1"/>
          </p:cNvSpPr>
          <p:nvPr/>
        </p:nvSpPr>
        <p:spPr bwMode="auto">
          <a:xfrm>
            <a:off x="2699023" y="2340796"/>
            <a:ext cx="508434" cy="1365333"/>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6" name="Rectangle 9"/>
          <p:cNvSpPr>
            <a:spLocks noChangeArrowheads="1"/>
          </p:cNvSpPr>
          <p:nvPr/>
        </p:nvSpPr>
        <p:spPr bwMode="auto">
          <a:xfrm>
            <a:off x="2695424"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IR</a:t>
            </a:r>
          </a:p>
        </p:txBody>
      </p:sp>
      <p:sp>
        <p:nvSpPr>
          <p:cNvPr id="7" name="Rectangle 10"/>
          <p:cNvSpPr>
            <a:spLocks noChangeArrowheads="1"/>
          </p:cNvSpPr>
          <p:nvPr/>
        </p:nvSpPr>
        <p:spPr bwMode="auto">
          <a:xfrm>
            <a:off x="2962831" y="1544798"/>
            <a:ext cx="1415773"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结果反馈信息</a:t>
            </a:r>
          </a:p>
        </p:txBody>
      </p:sp>
      <p:grpSp>
        <p:nvGrpSpPr>
          <p:cNvPr id="8" name="组合 7"/>
          <p:cNvGrpSpPr/>
          <p:nvPr/>
        </p:nvGrpSpPr>
        <p:grpSpPr>
          <a:xfrm>
            <a:off x="5512528" y="3723636"/>
            <a:ext cx="861964" cy="891200"/>
            <a:chOff x="5997326" y="4609422"/>
            <a:chExt cx="909103" cy="571095"/>
          </a:xfrm>
        </p:grpSpPr>
        <p:sp>
          <p:nvSpPr>
            <p:cNvPr id="9"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0"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1"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sp>
        <p:nvSpPr>
          <p:cNvPr id="13" name="Line 52"/>
          <p:cNvSpPr>
            <a:spLocks noChangeShapeType="1"/>
          </p:cNvSpPr>
          <p:nvPr/>
        </p:nvSpPr>
        <p:spPr bwMode="auto">
          <a:xfrm rot="5400000" flipV="1">
            <a:off x="4867917" y="2309271"/>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4" name="Line 53"/>
          <p:cNvSpPr>
            <a:spLocks noChangeShapeType="1"/>
          </p:cNvSpPr>
          <p:nvPr/>
        </p:nvSpPr>
        <p:spPr bwMode="auto">
          <a:xfrm rot="5400000" flipV="1">
            <a:off x="4867917" y="2452138"/>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5" name="Line 54"/>
          <p:cNvSpPr>
            <a:spLocks noChangeShapeType="1"/>
          </p:cNvSpPr>
          <p:nvPr/>
        </p:nvSpPr>
        <p:spPr bwMode="auto">
          <a:xfrm rot="5400000" flipV="1">
            <a:off x="4867917" y="259500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6" name="Line 55"/>
          <p:cNvSpPr>
            <a:spLocks noChangeShapeType="1"/>
          </p:cNvSpPr>
          <p:nvPr/>
        </p:nvSpPr>
        <p:spPr bwMode="auto">
          <a:xfrm rot="5400000" flipV="1">
            <a:off x="4867917" y="2739459"/>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7" name="Line 56"/>
          <p:cNvSpPr>
            <a:spLocks noChangeShapeType="1"/>
          </p:cNvSpPr>
          <p:nvPr/>
        </p:nvSpPr>
        <p:spPr bwMode="auto">
          <a:xfrm rot="5400000" flipV="1">
            <a:off x="4867917" y="2883913"/>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8" name="Line 57"/>
          <p:cNvSpPr>
            <a:spLocks noChangeShapeType="1"/>
          </p:cNvSpPr>
          <p:nvPr/>
        </p:nvSpPr>
        <p:spPr bwMode="auto">
          <a:xfrm rot="5400000" flipV="1">
            <a:off x="4867917" y="3028367"/>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19" name="Line 58"/>
          <p:cNvSpPr>
            <a:spLocks noChangeShapeType="1"/>
          </p:cNvSpPr>
          <p:nvPr/>
        </p:nvSpPr>
        <p:spPr bwMode="auto">
          <a:xfrm rot="5400000" flipV="1">
            <a:off x="4867917" y="3171235"/>
            <a:ext cx="0" cy="576230"/>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0" name="Rectangle 60"/>
          <p:cNvSpPr>
            <a:spLocks noChangeArrowheads="1"/>
          </p:cNvSpPr>
          <p:nvPr/>
        </p:nvSpPr>
        <p:spPr bwMode="auto">
          <a:xfrm>
            <a:off x="4648646" y="2252914"/>
            <a:ext cx="33855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7030A0"/>
                </a:solidFill>
                <a:latin typeface="微软雅黑" panose="020B0503020204020204" pitchFamily="34" charset="-122"/>
                <a:ea typeface="微软雅黑" panose="020B0503020204020204" pitchFamily="34" charset="-122"/>
              </a:rPr>
              <a:t>I</a:t>
            </a:r>
            <a:r>
              <a:rPr lang="en-US" altLang="zh-CN" sz="1600" b="1" baseline="-25000" dirty="0">
                <a:solidFill>
                  <a:srgbClr val="7030A0"/>
                </a:solidFill>
                <a:latin typeface="微软雅黑" panose="020B0503020204020204" pitchFamily="34" charset="-122"/>
                <a:ea typeface="微软雅黑" panose="020B0503020204020204" pitchFamily="34" charset="-122"/>
              </a:rPr>
              <a:t>1</a:t>
            </a:r>
          </a:p>
        </p:txBody>
      </p:sp>
      <p:sp>
        <p:nvSpPr>
          <p:cNvPr id="21" name="Rectangle 61"/>
          <p:cNvSpPr>
            <a:spLocks noChangeArrowheads="1"/>
          </p:cNvSpPr>
          <p:nvPr/>
        </p:nvSpPr>
        <p:spPr bwMode="auto">
          <a:xfrm>
            <a:off x="4644435" y="3476810"/>
            <a:ext cx="38824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rgbClr val="7030A0"/>
                </a:solidFill>
                <a:latin typeface="微软雅黑" panose="020B0503020204020204" pitchFamily="34" charset="-122"/>
                <a:ea typeface="微软雅黑" panose="020B0503020204020204" pitchFamily="34" charset="-122"/>
              </a:rPr>
              <a:t>I</a:t>
            </a:r>
            <a:r>
              <a:rPr lang="en-US" altLang="zh-CN" sz="1600" b="1" baseline="-25000" dirty="0" err="1">
                <a:solidFill>
                  <a:srgbClr val="7030A0"/>
                </a:solidFill>
                <a:latin typeface="微软雅黑" panose="020B0503020204020204" pitchFamily="34" charset="-122"/>
                <a:ea typeface="微软雅黑" panose="020B0503020204020204" pitchFamily="34" charset="-122"/>
              </a:rPr>
              <a:t>m</a:t>
            </a:r>
            <a:endParaRPr lang="en-US" altLang="zh-CN" sz="1600" b="1" baseline="-25000" dirty="0">
              <a:solidFill>
                <a:srgbClr val="7030A0"/>
              </a:solidFill>
              <a:latin typeface="微软雅黑" panose="020B0503020204020204" pitchFamily="34" charset="-122"/>
              <a:ea typeface="微软雅黑" panose="020B0503020204020204" pitchFamily="34" charset="-122"/>
            </a:endParaRPr>
          </a:p>
        </p:txBody>
      </p:sp>
      <p:sp>
        <p:nvSpPr>
          <p:cNvPr id="22" name="Rectangle 6"/>
          <p:cNvSpPr>
            <a:spLocks noChangeArrowheads="1"/>
          </p:cNvSpPr>
          <p:nvPr/>
        </p:nvSpPr>
        <p:spPr bwMode="auto">
          <a:xfrm rot="5400000">
            <a:off x="8490593" y="2402917"/>
            <a:ext cx="2161169" cy="355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705" b="1" dirty="0">
                <a:solidFill>
                  <a:srgbClr val="FF0000"/>
                </a:solidFill>
                <a:latin typeface="微软雅黑" panose="020B0503020204020204" pitchFamily="34" charset="-122"/>
                <a:ea typeface="微软雅黑" panose="020B0503020204020204" pitchFamily="34" charset="-122"/>
              </a:rPr>
              <a:t>微操作控制信号序列</a:t>
            </a:r>
          </a:p>
        </p:txBody>
      </p:sp>
      <p:grpSp>
        <p:nvGrpSpPr>
          <p:cNvPr id="23" name="Group 11"/>
          <p:cNvGrpSpPr/>
          <p:nvPr/>
        </p:nvGrpSpPr>
        <p:grpSpPr bwMode="auto">
          <a:xfrm rot="5400000">
            <a:off x="8132510" y="2320321"/>
            <a:ext cx="2012840" cy="431776"/>
            <a:chOff x="2746" y="1207"/>
            <a:chExt cx="1268" cy="409"/>
          </a:xfrm>
        </p:grpSpPr>
        <p:grpSp>
          <p:nvGrpSpPr>
            <p:cNvPr id="24" name="Group 12"/>
            <p:cNvGrpSpPr/>
            <p:nvPr/>
          </p:nvGrpSpPr>
          <p:grpSpPr bwMode="auto">
            <a:xfrm>
              <a:off x="2746" y="1207"/>
              <a:ext cx="725" cy="409"/>
              <a:chOff x="4330" y="2840"/>
              <a:chExt cx="725" cy="409"/>
            </a:xfrm>
          </p:grpSpPr>
          <p:sp>
            <p:nvSpPr>
              <p:cNvPr id="3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sp>
          <p:nvSpPr>
            <p:cNvPr id="2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grpSp>
      <p:grpSp>
        <p:nvGrpSpPr>
          <p:cNvPr id="40" name="Group 62"/>
          <p:cNvGrpSpPr/>
          <p:nvPr/>
        </p:nvGrpSpPr>
        <p:grpSpPr bwMode="auto">
          <a:xfrm rot="5400000">
            <a:off x="7788826" y="2349685"/>
            <a:ext cx="2771622" cy="411142"/>
            <a:chOff x="2337" y="1238"/>
            <a:chExt cx="1746" cy="259"/>
          </a:xfrm>
        </p:grpSpPr>
        <p:sp>
          <p:nvSpPr>
            <p:cNvPr id="41" name="Rectangle 63"/>
            <p:cNvSpPr>
              <a:spLocks noChangeArrowheads="1"/>
            </p:cNvSpPr>
            <p:nvPr/>
          </p:nvSpPr>
          <p:spPr bwMode="auto">
            <a:xfrm rot="16200000">
              <a:off x="2315" y="1261"/>
              <a:ext cx="2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1</a:t>
              </a:r>
            </a:p>
          </p:txBody>
        </p:sp>
        <p:sp>
          <p:nvSpPr>
            <p:cNvPr id="42" name="Rectangle 64"/>
            <p:cNvSpPr>
              <a:spLocks noChangeArrowheads="1"/>
            </p:cNvSpPr>
            <p:nvPr/>
          </p:nvSpPr>
          <p:spPr bwMode="auto">
            <a:xfrm rot="16200000">
              <a:off x="3847" y="1261"/>
              <a:ext cx="25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rgbClr val="FF0000"/>
                  </a:solidFill>
                  <a:latin typeface="微软雅黑" panose="020B0503020204020204" pitchFamily="34" charset="-122"/>
                  <a:ea typeface="微软雅黑" panose="020B0503020204020204" pitchFamily="34" charset="-122"/>
                </a:rPr>
                <a:t>C</a:t>
              </a:r>
              <a:r>
                <a:rPr lang="en-US" altLang="zh-CN" sz="1600" b="1" baseline="-25000" dirty="0">
                  <a:solidFill>
                    <a:srgbClr val="FF0000"/>
                  </a:solidFill>
                  <a:latin typeface="微软雅黑" panose="020B0503020204020204" pitchFamily="34" charset="-122"/>
                  <a:ea typeface="微软雅黑" panose="020B0503020204020204" pitchFamily="34" charset="-122"/>
                </a:rPr>
                <a:t>n</a:t>
              </a:r>
            </a:p>
          </p:txBody>
        </p:sp>
      </p:grpSp>
      <p:sp>
        <p:nvSpPr>
          <p:cNvPr id="43" name="Line 72"/>
          <p:cNvSpPr>
            <a:spLocks noChangeShapeType="1"/>
          </p:cNvSpPr>
          <p:nvPr/>
        </p:nvSpPr>
        <p:spPr bwMode="auto">
          <a:xfrm rot="5400000" flipV="1">
            <a:off x="4870298" y="1300468"/>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4" name="Line 73"/>
          <p:cNvSpPr>
            <a:spLocks noChangeShapeType="1"/>
          </p:cNvSpPr>
          <p:nvPr/>
        </p:nvSpPr>
        <p:spPr bwMode="auto">
          <a:xfrm rot="5400000" flipV="1">
            <a:off x="4870298" y="1443335"/>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5" name="Line 74"/>
          <p:cNvSpPr>
            <a:spLocks noChangeShapeType="1"/>
          </p:cNvSpPr>
          <p:nvPr/>
        </p:nvSpPr>
        <p:spPr bwMode="auto">
          <a:xfrm rot="5400000" flipV="1">
            <a:off x="4870298" y="1586202"/>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6" name="Line 75"/>
          <p:cNvSpPr>
            <a:spLocks noChangeShapeType="1"/>
          </p:cNvSpPr>
          <p:nvPr/>
        </p:nvSpPr>
        <p:spPr bwMode="auto">
          <a:xfrm rot="5400000" flipV="1">
            <a:off x="4870298" y="1730657"/>
            <a:ext cx="0" cy="576231"/>
          </a:xfrm>
          <a:prstGeom prst="line">
            <a:avLst/>
          </a:prstGeom>
          <a:noFill/>
          <a:ln w="12700">
            <a:solidFill>
              <a:schemeClr val="accent5"/>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000000"/>
              </a:solidFill>
              <a:latin typeface="微软雅黑" panose="020B0503020204020204" pitchFamily="34" charset="-122"/>
              <a:ea typeface="微软雅黑" panose="020B0503020204020204" pitchFamily="34" charset="-122"/>
            </a:endParaRPr>
          </a:p>
        </p:txBody>
      </p:sp>
      <p:sp>
        <p:nvSpPr>
          <p:cNvPr id="47" name="Rectangle 77"/>
          <p:cNvSpPr>
            <a:spLocks noChangeArrowheads="1"/>
          </p:cNvSpPr>
          <p:nvPr/>
        </p:nvSpPr>
        <p:spPr bwMode="auto">
          <a:xfrm>
            <a:off x="4255406" y="1402329"/>
            <a:ext cx="40908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a:solidFill>
                  <a:schemeClr val="accent5"/>
                </a:solidFill>
                <a:latin typeface="微软雅黑" panose="020B0503020204020204" pitchFamily="34" charset="-122"/>
                <a:ea typeface="微软雅黑" panose="020B0503020204020204" pitchFamily="34" charset="-122"/>
              </a:rPr>
              <a:t>B</a:t>
            </a:r>
            <a:r>
              <a:rPr lang="en-US" altLang="zh-CN" sz="1600" b="1" baseline="-25000" dirty="0">
                <a:solidFill>
                  <a:schemeClr val="accent5"/>
                </a:solidFill>
                <a:latin typeface="微软雅黑" panose="020B0503020204020204" pitchFamily="34" charset="-122"/>
                <a:ea typeface="微软雅黑" panose="020B0503020204020204" pitchFamily="34" charset="-122"/>
              </a:rPr>
              <a:t>1</a:t>
            </a:r>
          </a:p>
        </p:txBody>
      </p:sp>
      <p:sp>
        <p:nvSpPr>
          <p:cNvPr id="48" name="Rectangle 78"/>
          <p:cNvSpPr>
            <a:spLocks noChangeArrowheads="1"/>
          </p:cNvSpPr>
          <p:nvPr/>
        </p:nvSpPr>
        <p:spPr bwMode="auto">
          <a:xfrm>
            <a:off x="4263553" y="1781721"/>
            <a:ext cx="365806"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600" b="1" dirty="0" err="1">
                <a:solidFill>
                  <a:schemeClr val="accent5"/>
                </a:solidFill>
                <a:latin typeface="微软雅黑" panose="020B0503020204020204" pitchFamily="34" charset="-122"/>
                <a:ea typeface="微软雅黑" panose="020B0503020204020204" pitchFamily="34" charset="-122"/>
              </a:rPr>
              <a:t>B</a:t>
            </a:r>
            <a:r>
              <a:rPr lang="en-US" altLang="zh-CN" sz="1600" b="1" baseline="-25000" dirty="0" err="1">
                <a:solidFill>
                  <a:schemeClr val="accent5"/>
                </a:solidFill>
                <a:latin typeface="微软雅黑" panose="020B0503020204020204" pitchFamily="34" charset="-122"/>
                <a:ea typeface="微软雅黑" panose="020B0503020204020204" pitchFamily="34" charset="-122"/>
              </a:rPr>
              <a:t>j</a:t>
            </a:r>
            <a:endParaRPr lang="en-US" altLang="zh-CN" sz="1600" b="1" baseline="-25000" dirty="0">
              <a:solidFill>
                <a:schemeClr val="accent5"/>
              </a:solidFill>
              <a:latin typeface="微软雅黑" panose="020B0503020204020204" pitchFamily="34" charset="-122"/>
              <a:ea typeface="微软雅黑" panose="020B0503020204020204" pitchFamily="34" charset="-122"/>
            </a:endParaRPr>
          </a:p>
        </p:txBody>
      </p:sp>
      <p:cxnSp>
        <p:nvCxnSpPr>
          <p:cNvPr id="49" name="直接箭头连接符 48"/>
          <p:cNvCxnSpPr>
            <a:stCxn id="5" idx="3"/>
            <a:endCxn id="4" idx="1"/>
          </p:cNvCxnSpPr>
          <p:nvPr/>
        </p:nvCxnSpPr>
        <p:spPr>
          <a:xfrm flipV="1">
            <a:off x="3207456" y="3023462"/>
            <a:ext cx="364337"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9"/>
          <p:cNvSpPr>
            <a:spLocks noChangeArrowheads="1"/>
          </p:cNvSpPr>
          <p:nvPr/>
        </p:nvSpPr>
        <p:spPr bwMode="auto">
          <a:xfrm>
            <a:off x="3831348" y="3748862"/>
            <a:ext cx="466585"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ID</a:t>
            </a:r>
          </a:p>
        </p:txBody>
      </p:sp>
      <p:sp>
        <p:nvSpPr>
          <p:cNvPr id="51" name="Rectangle 5"/>
          <p:cNvSpPr>
            <a:spLocks noChangeArrowheads="1"/>
          </p:cNvSpPr>
          <p:nvPr/>
        </p:nvSpPr>
        <p:spPr bwMode="auto">
          <a:xfrm>
            <a:off x="5158650" y="4539923"/>
            <a:ext cx="1512010" cy="603119"/>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70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52" name="Rectangle 3"/>
          <p:cNvSpPr>
            <a:spLocks noChangeArrowheads="1"/>
          </p:cNvSpPr>
          <p:nvPr/>
        </p:nvSpPr>
        <p:spPr bwMode="auto">
          <a:xfrm>
            <a:off x="7456497" y="1402329"/>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53" name="Rectangle 9"/>
          <p:cNvSpPr>
            <a:spLocks noChangeArrowheads="1"/>
          </p:cNvSpPr>
          <p:nvPr/>
        </p:nvSpPr>
        <p:spPr bwMode="auto">
          <a:xfrm>
            <a:off x="8586507" y="4115506"/>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4927909" y="42091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rgbClr val="C00000"/>
                </a:solidFill>
                <a:latin typeface="微软雅黑" panose="020B0503020204020204" pitchFamily="34" charset="-122"/>
                <a:ea typeface="微软雅黑" panose="020B0503020204020204" pitchFamily="34" charset="-122"/>
              </a:rPr>
              <a:t>现态</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5512528" y="3974041"/>
            <a:ext cx="2251859"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96932" y="4093583"/>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669580" y="3490903"/>
            <a:ext cx="158930" cy="1885553"/>
            <a:chOff x="7217654" y="4363960"/>
            <a:chExt cx="167621" cy="1988669"/>
          </a:xfrm>
        </p:grpSpPr>
        <p:cxnSp>
          <p:nvCxnSpPr>
            <p:cNvPr id="58" name="直接连接符 57"/>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0" name="Rectangle 3"/>
          <p:cNvSpPr>
            <a:spLocks noChangeArrowheads="1"/>
          </p:cNvSpPr>
          <p:nvPr/>
        </p:nvSpPr>
        <p:spPr bwMode="auto">
          <a:xfrm>
            <a:off x="5171158" y="1407705"/>
            <a:ext cx="1472522" cy="2304923"/>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89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61" name="Rectangle 9"/>
          <p:cNvSpPr>
            <a:spLocks noChangeArrowheads="1"/>
          </p:cNvSpPr>
          <p:nvPr/>
        </p:nvSpPr>
        <p:spPr bwMode="auto">
          <a:xfrm>
            <a:off x="6579182" y="2815094"/>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4555373" y="4849929"/>
            <a:ext cx="599166"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79"/>
          <p:cNvSpPr>
            <a:spLocks noChangeArrowheads="1"/>
          </p:cNvSpPr>
          <p:nvPr/>
        </p:nvSpPr>
        <p:spPr bwMode="auto">
          <a:xfrm>
            <a:off x="4053415" y="4566245"/>
            <a:ext cx="595035" cy="584519"/>
          </a:xfrm>
          <a:prstGeom prst="rect">
            <a:avLst/>
          </a:prstGeom>
          <a:solidFill>
            <a:srgbClr val="7FC4FF"/>
          </a:solidFill>
          <a:ln w="19050">
            <a:solidFill>
              <a:srgbClr val="C00000"/>
            </a:solidFill>
          </a:ln>
        </p:spPr>
        <p:txBody>
          <a:bodyPr wrap="none">
            <a:spAutoFit/>
          </a:bodyPr>
          <a:lstStyle/>
          <a:p>
            <a:pPr algn="ctr" defTabSz="914400"/>
            <a:r>
              <a:rPr lang="zh-CN" altLang="en-US" sz="1600" b="1" dirty="0">
                <a:solidFill>
                  <a:srgbClr val="001010"/>
                </a:solidFill>
                <a:latin typeface="微软雅黑" panose="020B0503020204020204" pitchFamily="34" charset="-122"/>
                <a:ea typeface="微软雅黑" panose="020B0503020204020204" pitchFamily="34" charset="-122"/>
              </a:rPr>
              <a:t>时钟</a:t>
            </a:r>
            <a:endParaRPr lang="en-US" altLang="zh-CN" sz="1600"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600" b="1" dirty="0">
                <a:solidFill>
                  <a:srgbClr val="001010"/>
                </a:solidFill>
                <a:latin typeface="微软雅黑" panose="020B0503020204020204" pitchFamily="34" charset="-122"/>
                <a:ea typeface="微软雅黑" panose="020B0503020204020204" pitchFamily="34" charset="-122"/>
              </a:rPr>
              <a:t>CLK</a:t>
            </a:r>
            <a:endParaRPr lang="zh-CN" altLang="en-US" sz="1600" b="1" dirty="0">
              <a:solidFill>
                <a:srgbClr val="001010"/>
              </a:solidFill>
              <a:latin typeface="微软雅黑" panose="020B0503020204020204" pitchFamily="34" charset="-122"/>
              <a:ea typeface="微软雅黑" panose="020B0503020204020204" pitchFamily="34" charset="-122"/>
            </a:endParaRPr>
          </a:p>
        </p:txBody>
      </p:sp>
      <p:sp>
        <p:nvSpPr>
          <p:cNvPr id="64" name="等腰三角形 63"/>
          <p:cNvSpPr/>
          <p:nvPr/>
        </p:nvSpPr>
        <p:spPr>
          <a:xfrm rot="5400000">
            <a:off x="5130036" y="4769966"/>
            <a:ext cx="233746" cy="172425"/>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70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65" name="组合 64"/>
          <p:cNvGrpSpPr/>
          <p:nvPr/>
        </p:nvGrpSpPr>
        <p:grpSpPr>
          <a:xfrm>
            <a:off x="7781298" y="3739646"/>
            <a:ext cx="864739" cy="615927"/>
            <a:chOff x="5997326" y="4609421"/>
            <a:chExt cx="909103" cy="647526"/>
          </a:xfrm>
        </p:grpSpPr>
        <p:sp>
          <p:nvSpPr>
            <p:cNvPr id="6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6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0" name="直接连接符 69"/>
          <p:cNvCxnSpPr/>
          <p:nvPr/>
        </p:nvCxnSpPr>
        <p:spPr>
          <a:xfrm>
            <a:off x="6087170" y="4211546"/>
            <a:ext cx="225477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371575" y="4353598"/>
            <a:ext cx="2259717"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a:off x="5509611" y="5158581"/>
            <a:ext cx="861964" cy="626689"/>
            <a:chOff x="5997326" y="4609421"/>
            <a:chExt cx="909103" cy="481104"/>
          </a:xfrm>
        </p:grpSpPr>
        <p:sp>
          <p:nvSpPr>
            <p:cNvPr id="73"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4"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5"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76"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400" b="1">
                <a:solidFill>
                  <a:srgbClr val="C00000"/>
                </a:solidFill>
                <a:latin typeface="微软雅黑" panose="020B0503020204020204" pitchFamily="34" charset="-122"/>
                <a:ea typeface="微软雅黑" panose="020B0503020204020204" pitchFamily="34" charset="-122"/>
              </a:endParaRPr>
            </a:p>
          </p:txBody>
        </p:sp>
      </p:grpSp>
      <p:cxnSp>
        <p:nvCxnSpPr>
          <p:cNvPr id="77" name="直接连接符 76"/>
          <p:cNvCxnSpPr/>
          <p:nvPr/>
        </p:nvCxnSpPr>
        <p:spPr>
          <a:xfrm>
            <a:off x="6371575" y="5376456"/>
            <a:ext cx="451712"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6084253" y="5513831"/>
            <a:ext cx="902570"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6670655" y="3362028"/>
            <a:ext cx="316169" cy="2128221"/>
            <a:chOff x="7200344" y="4349096"/>
            <a:chExt cx="184931" cy="2244608"/>
          </a:xfrm>
        </p:grpSpPr>
        <p:cxnSp>
          <p:nvCxnSpPr>
            <p:cNvPr id="80" name="直接连接符 7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6667748" y="3239407"/>
            <a:ext cx="479620" cy="2410145"/>
            <a:chOff x="7194091" y="4349096"/>
            <a:chExt cx="191184" cy="2541950"/>
          </a:xfrm>
        </p:grpSpPr>
        <p:cxnSp>
          <p:nvCxnSpPr>
            <p:cNvPr id="83" name="直接连接符 82"/>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p:cNvCxnSpPr/>
          <p:nvPr/>
        </p:nvCxnSpPr>
        <p:spPr>
          <a:xfrm>
            <a:off x="5796931" y="5649553"/>
            <a:ext cx="1350436"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5509611" y="5785274"/>
            <a:ext cx="1801287"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6667740" y="3108865"/>
            <a:ext cx="643171" cy="2676405"/>
            <a:chOff x="7188106" y="4349096"/>
            <a:chExt cx="254645" cy="2822771"/>
          </a:xfrm>
        </p:grpSpPr>
        <p:cxnSp>
          <p:nvCxnSpPr>
            <p:cNvPr id="88" name="直接连接符 87"/>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90" name="Rectangle 9"/>
          <p:cNvSpPr>
            <a:spLocks noChangeArrowheads="1"/>
          </p:cNvSpPr>
          <p:nvPr/>
        </p:nvSpPr>
        <p:spPr bwMode="auto">
          <a:xfrm>
            <a:off x="4895364" y="5168535"/>
            <a:ext cx="700368" cy="33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600" b="1" dirty="0">
                <a:solidFill>
                  <a:schemeClr val="accent5"/>
                </a:solidFill>
                <a:latin typeface="微软雅黑" panose="020B0503020204020204" pitchFamily="34" charset="-122"/>
                <a:ea typeface="微软雅黑" panose="020B0503020204020204" pitchFamily="34" charset="-122"/>
              </a:rPr>
              <a:t>次态</a:t>
            </a:r>
            <a:endParaRPr lang="en-US" altLang="zh-CN" sz="1600" b="1" dirty="0">
              <a:solidFill>
                <a:schemeClr val="accent5"/>
              </a:solidFill>
              <a:latin typeface="微软雅黑" panose="020B0503020204020204" pitchFamily="34" charset="-122"/>
              <a:ea typeface="微软雅黑" panose="020B0503020204020204" pitchFamily="34" charset="-122"/>
            </a:endParaRPr>
          </a:p>
        </p:txBody>
      </p:sp>
      <p:sp>
        <p:nvSpPr>
          <p:cNvPr id="91" name="Text Box 127"/>
          <p:cNvSpPr txBox="1">
            <a:spLocks noChangeArrowheads="1"/>
          </p:cNvSpPr>
          <p:nvPr/>
        </p:nvSpPr>
        <p:spPr bwMode="auto">
          <a:xfrm>
            <a:off x="1700567" y="5944574"/>
            <a:ext cx="9198658" cy="442493"/>
          </a:xfrm>
          <a:prstGeom prst="rect">
            <a:avLst/>
          </a:prstGeom>
          <a:noFill/>
          <a:ln w="12700"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3800">
                <a:solidFill>
                  <a:schemeClr val="tx2"/>
                </a:solidFill>
                <a:latin typeface="Verdana" panose="020B0604030504040204" pitchFamily="34" charset="0"/>
                <a:ea typeface="宋体" panose="02010600030101010101" pitchFamily="2" charset="-122"/>
              </a:defRPr>
            </a:lvl1pPr>
            <a:lvl2pPr marL="742950" indent="-285750" eaLnBrk="0" hangingPunct="0">
              <a:defRPr sz="3800">
                <a:solidFill>
                  <a:schemeClr val="tx2"/>
                </a:solidFill>
                <a:latin typeface="Verdana" panose="020B0604030504040204" pitchFamily="34" charset="0"/>
                <a:ea typeface="宋体" panose="02010600030101010101" pitchFamily="2" charset="-122"/>
              </a:defRPr>
            </a:lvl2pPr>
            <a:lvl3pPr marL="1143000" indent="-228600" eaLnBrk="0" hangingPunct="0">
              <a:defRPr sz="3800">
                <a:solidFill>
                  <a:schemeClr val="tx2"/>
                </a:solidFill>
                <a:latin typeface="Verdana" panose="020B0604030504040204" pitchFamily="34" charset="0"/>
                <a:ea typeface="宋体" panose="02010600030101010101" pitchFamily="2" charset="-122"/>
              </a:defRPr>
            </a:lvl3pPr>
            <a:lvl4pPr marL="1600200" indent="-228600" eaLnBrk="0" hangingPunct="0">
              <a:defRPr sz="3800">
                <a:solidFill>
                  <a:schemeClr val="tx2"/>
                </a:solidFill>
                <a:latin typeface="Verdana" panose="020B0604030504040204" pitchFamily="34" charset="0"/>
                <a:ea typeface="宋体" panose="02010600030101010101" pitchFamily="2" charset="-122"/>
              </a:defRPr>
            </a:lvl4pPr>
            <a:lvl5pPr marL="2057400" indent="-228600" eaLnBrk="0" hangingPunct="0">
              <a:defRPr sz="3800">
                <a:solidFill>
                  <a:schemeClr val="tx2"/>
                </a:solidFill>
                <a:latin typeface="Verdan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sz="3800">
                <a:solidFill>
                  <a:schemeClr val="tx2"/>
                </a:solidFill>
                <a:latin typeface="Verdana" panose="020B0604030504040204" pitchFamily="34" charset="0"/>
                <a:ea typeface="宋体" panose="02010600030101010101" pitchFamily="2" charset="-122"/>
              </a:defRPr>
            </a:lvl9pPr>
          </a:lstStyle>
          <a:p>
            <a:pPr algn="ctr" defTabSz="914400" eaLnBrk="1" hangingPunct="1">
              <a:spcBef>
                <a:spcPct val="50000"/>
              </a:spcBef>
              <a:defRPr/>
            </a:pPr>
            <a:r>
              <a:rPr lang="zh-CN" altLang="en-US" sz="3415" b="1" kern="0" baseline="-25000" dirty="0">
                <a:solidFill>
                  <a:schemeClr val="tx1"/>
                </a:solidFill>
                <a:latin typeface="微软雅黑" panose="020B0503020204020204" pitchFamily="34" charset="-122"/>
                <a:ea typeface="微软雅黑" panose="020B0503020204020204" pitchFamily="34" charset="-122"/>
              </a:rPr>
              <a:t>无时序发生器、无机器周期、操作控制信号仅与状态寄存器现态有关</a:t>
            </a:r>
            <a:endParaRPr lang="en-US" altLang="zh-CN" sz="3415" b="1" kern="0" baseline="-25000"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5" name="文本框 94"/>
              <p:cNvSpPr txBox="1"/>
              <p:nvPr/>
            </p:nvSpPr>
            <p:spPr>
              <a:xfrm>
                <a:off x="7214138" y="4996171"/>
                <a:ext cx="4389068" cy="492443"/>
              </a:xfrm>
              <a:prstGeom prst="rect">
                <a:avLst/>
              </a:prstGeom>
              <a:noFill/>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a:solidFill>
                                <a:srgbClr val="FF0000"/>
                              </a:solidFill>
                              <a:latin typeface="Cambria Math" panose="02040503050406030204" pitchFamily="18" charset="0"/>
                            </a:rPr>
                          </m:ctrlPr>
                        </m:sSubPr>
                        <m:e>
                          <m:r>
                            <a:rPr lang="en-US" altLang="zh-CN" sz="2800" b="1" i="1">
                              <a:solidFill>
                                <a:srgbClr val="FF0000"/>
                              </a:solidFill>
                              <a:latin typeface="Cambria Math" panose="02040503050406030204" pitchFamily="18" charset="0"/>
                            </a:rPr>
                            <m:t>𝑪</m:t>
                          </m:r>
                        </m:e>
                        <m:sub>
                          <m:r>
                            <a:rPr lang="en-US" altLang="zh-CN" sz="2800" b="1" i="1">
                              <a:solidFill>
                                <a:srgbClr val="FF0000"/>
                              </a:solidFill>
                              <a:latin typeface="Cambria Math" panose="02040503050406030204" pitchFamily="18" charset="0"/>
                            </a:rPr>
                            <m:t>𝒏</m:t>
                          </m:r>
                        </m:sub>
                      </m:sSub>
                      <m:r>
                        <a:rPr lang="pt-BR" altLang="zh-CN" sz="2800" b="1">
                          <a:latin typeface="Cambria Math" panose="02040503050406030204" pitchFamily="18" charset="0"/>
                        </a:rPr>
                        <m:t>=</m:t>
                      </m:r>
                      <m:r>
                        <a:rPr lang="en-US" altLang="zh-CN" sz="3200" b="1" i="1">
                          <a:latin typeface="Cambria Math" panose="02040503050406030204" pitchFamily="18" charset="0"/>
                        </a:rPr>
                        <m:t>𝒇</m:t>
                      </m:r>
                      <m:r>
                        <a:rPr lang="en-US" altLang="zh-CN" sz="3200" b="1" i="1">
                          <a:latin typeface="Cambria Math" panose="02040503050406030204" pitchFamily="18" charset="0"/>
                        </a:rPr>
                        <m:t>(</m:t>
                      </m:r>
                      <m:r>
                        <a:rPr lang="zh-CN" altLang="en-US" sz="3200" b="1" i="1">
                          <a:solidFill>
                            <a:srgbClr val="C00000"/>
                          </a:solidFill>
                          <a:latin typeface="Cambria Math" panose="02040503050406030204" pitchFamily="18" charset="0"/>
                        </a:rPr>
                        <m:t>现态</m:t>
                      </m:r>
                      <m:r>
                        <a:rPr lang="en-US" altLang="zh-CN" sz="3200" b="1" i="1">
                          <a:latin typeface="Cambria Math" panose="02040503050406030204" pitchFamily="18" charset="0"/>
                        </a:rPr>
                        <m:t>)</m:t>
                      </m:r>
                    </m:oMath>
                  </m:oMathPara>
                </a14:m>
                <a:endParaRPr lang="zh-CN" altLang="en-US" sz="3415" b="1" dirty="0">
                  <a:latin typeface="黑体" panose="02010609060101010101" pitchFamily="49" charset="-122"/>
                  <a:ea typeface="黑体" panose="02010609060101010101" pitchFamily="49" charset="-122"/>
                  <a:cs typeface="Segoe UI Black" panose="020B0A02040204020203" pitchFamily="34" charset="0"/>
                </a:endParaRPr>
              </a:p>
            </p:txBody>
          </p:sp>
        </mc:Choice>
        <mc:Fallback xmlns="">
          <p:sp>
            <p:nvSpPr>
              <p:cNvPr id="95" name="文本框 94"/>
              <p:cNvSpPr txBox="1">
                <a:spLocks noRot="1" noChangeAspect="1" noMove="1" noResize="1" noEditPoints="1" noAdjustHandles="1" noChangeArrowheads="1" noChangeShapeType="1" noTextEdit="1"/>
              </p:cNvSpPr>
              <p:nvPr/>
            </p:nvSpPr>
            <p:spPr>
              <a:xfrm>
                <a:off x="7214138" y="4996171"/>
                <a:ext cx="4389068" cy="492443"/>
              </a:xfrm>
              <a:prstGeom prst="rect">
                <a:avLst/>
              </a:prstGeom>
              <a:blipFill rotWithShape="1">
                <a:blip r:embed="rId3"/>
                <a:stretch>
                  <a:fillRect l="-12" t="-127" r="11" b="63"/>
                </a:stretch>
              </a:blipFill>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5679616" cy="617641"/>
          </a:xfrm>
        </p:spPr>
        <p:txBody>
          <a:bodyPr>
            <a:normAutofit/>
          </a:bodyPr>
          <a:lstStyle/>
          <a:p>
            <a:r>
              <a:rPr lang="zh-CN" altLang="en-US" dirty="0"/>
              <a:t>单总线结构</a:t>
            </a:r>
            <a:r>
              <a:rPr lang="en-US" altLang="zh-CN" dirty="0"/>
              <a:t>CPU</a:t>
            </a:r>
            <a:r>
              <a:rPr lang="zh-CN" altLang="en-US" dirty="0"/>
              <a:t>指令周期（控制流）</a:t>
            </a:r>
          </a:p>
        </p:txBody>
      </p:sp>
      <p:sp>
        <p:nvSpPr>
          <p:cNvPr id="4" name="文本框 3"/>
          <p:cNvSpPr txBox="1"/>
          <p:nvPr/>
        </p:nvSpPr>
        <p:spPr>
          <a:xfrm>
            <a:off x="402577" y="1616710"/>
            <a:ext cx="492443" cy="1374735"/>
          </a:xfrm>
          <a:prstGeom prst="rect">
            <a:avLst/>
          </a:prstGeom>
          <a:noFill/>
        </p:spPr>
        <p:txBody>
          <a:bodyPr vert="eaVert" wrap="none" rtlCol="0">
            <a:spAutoFit/>
          </a:bodyPr>
          <a:lstStyle/>
          <a:p>
            <a:r>
              <a:rPr lang="zh-CN" altLang="en-US" sz="2000" b="1" dirty="0">
                <a:solidFill>
                  <a:srgbClr val="00B050"/>
                </a:solidFill>
                <a:latin typeface="微软雅黑" panose="020B0503020204020204" pitchFamily="34" charset="-122"/>
                <a:ea typeface="微软雅黑" panose="020B0503020204020204" pitchFamily="34" charset="-122"/>
              </a:rPr>
              <a:t>取指令周期</a:t>
            </a:r>
          </a:p>
        </p:txBody>
      </p:sp>
      <p:sp>
        <p:nvSpPr>
          <p:cNvPr id="5" name="文本框 4"/>
          <p:cNvSpPr txBox="1"/>
          <p:nvPr/>
        </p:nvSpPr>
        <p:spPr>
          <a:xfrm>
            <a:off x="402579" y="4003020"/>
            <a:ext cx="492443" cy="1118255"/>
          </a:xfrm>
          <a:prstGeom prst="rect">
            <a:avLst/>
          </a:prstGeom>
          <a:noFill/>
        </p:spPr>
        <p:txBody>
          <a:bodyPr vert="eaVert" wrap="square" rtlCol="0">
            <a:spAutoFit/>
          </a:bodyPr>
          <a:lstStyle/>
          <a:p>
            <a:r>
              <a:rPr lang="zh-CN" altLang="en-US" sz="2000" b="1">
                <a:solidFill>
                  <a:srgbClr val="7030A0"/>
                </a:solidFill>
                <a:latin typeface="微软雅黑" panose="020B0503020204020204" pitchFamily="34" charset="-122"/>
                <a:ea typeface="微软雅黑" panose="020B0503020204020204" pitchFamily="34" charset="-122"/>
              </a:rPr>
              <a:t>计算周期</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graphicFrame>
        <p:nvGraphicFramePr>
          <p:cNvPr id="7" name="表格 6"/>
          <p:cNvGraphicFramePr>
            <a:graphicFrameLocks noGrp="1"/>
          </p:cNvGraphicFramePr>
          <p:nvPr/>
        </p:nvGraphicFramePr>
        <p:xfrm>
          <a:off x="905660" y="1028800"/>
          <a:ext cx="4193277" cy="2379185"/>
        </p:xfrm>
        <a:graphic>
          <a:graphicData uri="http://schemas.openxmlformats.org/drawingml/2006/table">
            <a:tbl>
              <a:tblPr firstRow="1" bandRow="1">
                <a:tableStyleId>{5C22544A-7EE6-4342-B048-85BDC9FD1C3A}</a:tableStyleId>
              </a:tblPr>
              <a:tblGrid>
                <a:gridCol w="643265">
                  <a:extLst>
                    <a:ext uri="{9D8B030D-6E8A-4147-A177-3AD203B41FA5}">
                      <a16:colId xmlns:a16="http://schemas.microsoft.com/office/drawing/2014/main" val="20000"/>
                    </a:ext>
                  </a:extLst>
                </a:gridCol>
                <a:gridCol w="3550012">
                  <a:extLst>
                    <a:ext uri="{9D8B030D-6E8A-4147-A177-3AD203B41FA5}">
                      <a16:colId xmlns:a16="http://schemas.microsoft.com/office/drawing/2014/main" val="20001"/>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rgbClr val="F9F97F"/>
                          </a:solidFill>
                          <a:latin typeface="微软雅黑" panose="020B0503020204020204" pitchFamily="34" charset="-122"/>
                          <a:ea typeface="微软雅黑" panose="020B0503020204020204" pitchFamily="34" charset="-122"/>
                        </a:rPr>
                        <a:t>(4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T1</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AR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T2</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+4</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rPr>
                        <a:t>T3</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PC</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DRE</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a:solidFill>
                            <a:schemeClr val="tx1"/>
                          </a:solidFill>
                          <a:latin typeface="微软雅黑" panose="020B0503020204020204" pitchFamily="34" charset="-122"/>
                          <a:ea typeface="微软雅黑" panose="020B0503020204020204" pitchFamily="34" charset="-122"/>
                        </a:rPr>
                        <a:t>T4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sz="1400" b="1" dirty="0" err="1">
                          <a:solidFill>
                            <a:schemeClr val="tx1"/>
                          </a:solidFill>
                          <a:latin typeface="微软雅黑" panose="020B0503020204020204" pitchFamily="34" charset="-122"/>
                          <a:ea typeface="微软雅黑" panose="020B0503020204020204" pitchFamily="34" charset="-122"/>
                        </a:rPr>
                        <a:t>IR</a:t>
                      </a:r>
                      <a:r>
                        <a:rPr lang="en-US" altLang="zh-CN" sz="1400" b="1"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8" name="表格 7"/>
          <p:cNvGraphicFramePr>
            <a:graphicFrameLocks noGrp="1"/>
          </p:cNvGraphicFramePr>
          <p:nvPr/>
        </p:nvGraphicFramePr>
        <p:xfrm>
          <a:off x="905660" y="3550581"/>
          <a:ext cx="10897731" cy="2855022"/>
        </p:xfrm>
        <a:graphic>
          <a:graphicData uri="http://schemas.openxmlformats.org/drawingml/2006/table">
            <a:tbl>
              <a:tblPr firstRow="1" bandRow="1">
                <a:tableStyleId>{5C22544A-7EE6-4342-B048-85BDC9FD1C3A}</a:tableStyleId>
              </a:tblPr>
              <a:tblGrid>
                <a:gridCol w="662130">
                  <a:extLst>
                    <a:ext uri="{9D8B030D-6E8A-4147-A177-3AD203B41FA5}">
                      <a16:colId xmlns:a16="http://schemas.microsoft.com/office/drawing/2014/main" val="20000"/>
                    </a:ext>
                  </a:extLst>
                </a:gridCol>
                <a:gridCol w="1619910">
                  <a:extLst>
                    <a:ext uri="{9D8B030D-6E8A-4147-A177-3AD203B41FA5}">
                      <a16:colId xmlns:a16="http://schemas.microsoft.com/office/drawing/2014/main" val="20001"/>
                    </a:ext>
                  </a:extLst>
                </a:gridCol>
                <a:gridCol w="19558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gridCol w="1993900">
                  <a:extLst>
                    <a:ext uri="{9D8B030D-6E8A-4147-A177-3AD203B41FA5}">
                      <a16:colId xmlns:a16="http://schemas.microsoft.com/office/drawing/2014/main" val="20004"/>
                    </a:ext>
                  </a:extLst>
                </a:gridCol>
                <a:gridCol w="1998991">
                  <a:extLst>
                    <a:ext uri="{9D8B030D-6E8A-4147-A177-3AD203B41FA5}">
                      <a16:colId xmlns:a16="http://schemas.microsoft.com/office/drawing/2014/main" val="20005"/>
                    </a:ext>
                  </a:extLst>
                </a:gridCol>
              </a:tblGrid>
              <a:tr h="475837">
                <a:tc>
                  <a:txBody>
                    <a:bodyPr/>
                    <a:lstStyle/>
                    <a:p>
                      <a:pPr algn="l"/>
                      <a:r>
                        <a:rPr lang="zh-CN" altLang="en-US" sz="1700" dirty="0">
                          <a:solidFill>
                            <a:schemeClr val="bg1"/>
                          </a:solidFill>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 </a:t>
                      </a:r>
                      <a:r>
                        <a:rPr lang="en-US" altLang="zh-CN" sz="1700">
                          <a:solidFill>
                            <a:srgbClr val="F9F97F"/>
                          </a:solidFill>
                          <a:latin typeface="微软雅黑" panose="020B0503020204020204" pitchFamily="34" charset="-122"/>
                          <a:ea typeface="微软雅黑" panose="020B0503020204020204" pitchFamily="34" charset="-122"/>
                        </a:rPr>
                        <a:t>(5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add </a:t>
                      </a:r>
                      <a:r>
                        <a:rPr lang="en-US" altLang="zh-CN" sz="1700" dirty="0">
                          <a:solidFill>
                            <a:srgbClr val="F9F97F"/>
                          </a:solidFill>
                          <a:latin typeface="微软雅黑" panose="020B0503020204020204" pitchFamily="34" charset="-122"/>
                          <a:ea typeface="微软雅黑" panose="020B0503020204020204" pitchFamily="34" charset="-122"/>
                        </a:rPr>
                        <a:t>(3 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  </a:t>
                      </a:r>
                      <a:r>
                        <a:rPr lang="en-US" altLang="zh-CN" sz="1700">
                          <a:solidFill>
                            <a:srgbClr val="F9F97F"/>
                          </a:solidFill>
                          <a:latin typeface="微软雅黑" panose="020B0503020204020204" pitchFamily="34" charset="-122"/>
                          <a:ea typeface="微软雅黑" panose="020B0503020204020204" pitchFamily="34" charset="-122"/>
                        </a:rPr>
                        <a:t>(3 </a:t>
                      </a:r>
                      <a:r>
                        <a:rPr lang="en-US" altLang="zh-CN" sz="1700" dirty="0">
                          <a:solidFill>
                            <a:srgbClr val="F9F97F"/>
                          </a:solidFill>
                          <a:latin typeface="微软雅黑" panose="020B0503020204020204" pitchFamily="34" charset="-122"/>
                          <a:ea typeface="微软雅黑" panose="020B0503020204020204" pitchFamily="34" charset="-122"/>
                        </a:rPr>
                        <a:t>cycles)</a:t>
                      </a:r>
                      <a:endParaRPr lang="zh-CN" altLang="en-US" sz="1700" dirty="0">
                        <a:solidFill>
                          <a:srgbClr val="F9F97F"/>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T5</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T6</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SUB, PSW</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endParaRPr lang="zh-CN" altLang="en-US" sz="1400">
                        <a:solidFill>
                          <a:schemeClr val="tx1"/>
                        </a:solidFill>
                      </a:endParaRPr>
                    </a:p>
                  </a:txBody>
                  <a:tcPr marL="86699" marR="86699" marT="43349" marB="43349" anchor="ctr" anchorCtr="1"/>
                </a:tc>
                <a:tc>
                  <a:txBody>
                    <a:bodyPr/>
                    <a:lstStyle/>
                    <a:p>
                      <a:endParaRPr lang="zh-CN" altLang="en-US" sz="1400">
                        <a:solidFill>
                          <a:schemeClr val="tx1"/>
                        </a:solidFill>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T7</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T8</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Rs/Rt, </a:t>
                      </a:r>
                      <a:r>
                        <a:rPr lang="en-US" altLang="zh-CN" sz="1400" b="1">
                          <a:solidFill>
                            <a:schemeClr val="tx1"/>
                          </a:solidFill>
                          <a:latin typeface="微软雅黑" panose="020B0503020204020204" pitchFamily="34" charset="-122"/>
                          <a:ea typeface="微软雅黑" panose="020B0503020204020204" pitchFamily="34" charset="-122"/>
                        </a:rPr>
                        <a:t>DR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IR(A)</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 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Rs/Rt, 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baseline="0">
                          <a:solidFill>
                            <a:schemeClr val="tx1"/>
                          </a:solidFill>
                          <a:latin typeface="微软雅黑" panose="020B0503020204020204" pitchFamily="34" charset="-122"/>
                          <a:ea typeface="微软雅黑" panose="020B0503020204020204" pitchFamily="34" charset="-122"/>
                        </a:rPr>
                        <a:t>,</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baseline="0">
                          <a:solidFill>
                            <a:schemeClr val="tx1"/>
                          </a:solidFill>
                          <a:latin typeface="微软雅黑" panose="020B0503020204020204" pitchFamily="34" charset="-122"/>
                          <a:ea typeface="微软雅黑" panose="020B0503020204020204" pitchFamily="34" charset="-122"/>
                        </a:rPr>
                        <a:t>IR(I)out ,</a:t>
                      </a:r>
                      <a:r>
                        <a:rPr lang="en-US" altLang="zh-CN" sz="1400" b="1">
                          <a:solidFill>
                            <a:schemeClr val="tx1"/>
                          </a:solidFill>
                          <a:latin typeface="微软雅黑" panose="020B0503020204020204" pitchFamily="34" charset="-122"/>
                          <a:ea typeface="微软雅黑" panose="020B0503020204020204" pitchFamily="34" charset="-122"/>
                        </a:rPr>
                        <a:t> ADD</a:t>
                      </a:r>
                      <a:r>
                        <a:rPr lang="en-US" altLang="zh-CN" sz="1400" b="1" baseline="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cs typeface="Segoe UI Black" panose="020B0A02040204020203" pitchFamily="34" charset="0"/>
                        </a:rPr>
                        <a:t>T9</a:t>
                      </a:r>
                      <a:endParaRPr lang="zh-CN" altLang="en-US" sz="1400" b="1" dirty="0">
                        <a:solidFill>
                          <a:schemeClr val="tx1"/>
                        </a:solidFill>
                        <a:latin typeface="微软雅黑" panose="020B0503020204020204" pitchFamily="34" charset="-122"/>
                        <a:ea typeface="微软雅黑" panose="020B0503020204020204" pitchFamily="34" charset="-122"/>
                        <a:cs typeface="Segoe UI Black" panose="020B0A02040204020203" pitchFamily="34" charset="0"/>
                      </a:endParaRPr>
                    </a:p>
                  </a:txBody>
                  <a:tcPr marL="86699" marR="86699"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Write</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Z</a:t>
                      </a:r>
                      <a:r>
                        <a:rPr lang="en-US" altLang="zh-CN" sz="1400" b="1" kern="1200" baseline="-25000" dirty="0" err="1">
                          <a:solidFill>
                            <a:schemeClr val="tx1"/>
                          </a:solidFill>
                          <a:latin typeface="微软雅黑" panose="020B0503020204020204" pitchFamily="34" charset="-122"/>
                          <a:ea typeface="微软雅黑" panose="020B0503020204020204" pitchFamily="34" charset="-122"/>
                          <a:cs typeface="+mn-cs"/>
                        </a:rPr>
                        <a:t>out</a:t>
                      </a:r>
                      <a:r>
                        <a:rPr lang="zh-CN" altLang="en-US" sz="1400" b="1" kern="1200" baseline="0" dirty="0">
                          <a:solidFill>
                            <a:schemeClr val="tx1"/>
                          </a:solidFill>
                          <a:latin typeface="微软雅黑" panose="020B0503020204020204" pitchFamily="34" charset="-122"/>
                          <a:ea typeface="微软雅黑" panose="020B0503020204020204" pitchFamily="34" charset="-122"/>
                          <a:cs typeface="+mn-cs"/>
                        </a:rPr>
                        <a:t>，</a:t>
                      </a:r>
                      <a:r>
                        <a:rPr lang="en-US" altLang="zh-CN" sz="1400" b="1" kern="1200" baseline="0" dirty="0" err="1">
                          <a:solidFill>
                            <a:schemeClr val="tx1"/>
                          </a:solidFill>
                          <a:latin typeface="微软雅黑" panose="020B0503020204020204" pitchFamily="34" charset="-122"/>
                          <a:ea typeface="微软雅黑" panose="020B0503020204020204" pitchFamily="34" charset="-122"/>
                          <a:cs typeface="+mn-cs"/>
                        </a:rPr>
                        <a:t>P</a:t>
                      </a: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C</a:t>
                      </a:r>
                      <a:r>
                        <a:rPr lang="en-US" altLang="zh-CN" sz="1400" b="1" kern="1200" baseline="-25000" dirty="0" err="1">
                          <a:solidFill>
                            <a:schemeClr val="tx1"/>
                          </a:solidFill>
                          <a:latin typeface="微软雅黑" panose="020B0503020204020204" pitchFamily="34" charset="-122"/>
                          <a:ea typeface="微软雅黑" panose="020B0503020204020204" pitchFamily="34" charset="-122"/>
                          <a:cs typeface="+mn-cs"/>
                        </a:rPr>
                        <a:t>in</a:t>
                      </a:r>
                      <a:r>
                        <a:rPr lang="en-US" altLang="zh-CN" sz="1400" b="1" kern="1200" dirty="0">
                          <a:solidFill>
                            <a:schemeClr val="tx1"/>
                          </a:solidFill>
                          <a:latin typeface="微软雅黑" panose="020B0503020204020204" pitchFamily="34" charset="-122"/>
                          <a:ea typeface="微软雅黑" panose="020B0503020204020204" pitchFamily="34" charset="-122"/>
                          <a:cs typeface="+mn-cs"/>
                        </a:rPr>
                        <a:t>=</a:t>
                      </a:r>
                      <a:r>
                        <a:rPr lang="en-US" altLang="zh-CN" sz="1400" b="1" kern="1200" dirty="0" err="1">
                          <a:solidFill>
                            <a:schemeClr val="tx1"/>
                          </a:solidFill>
                          <a:latin typeface="微软雅黑" panose="020B0503020204020204" pitchFamily="34" charset="-122"/>
                          <a:ea typeface="微软雅黑" panose="020B0503020204020204" pitchFamily="34" charset="-122"/>
                          <a:cs typeface="+mn-cs"/>
                        </a:rPr>
                        <a:t>PSW.equal</a:t>
                      </a:r>
                      <a:endParaRPr lang="zh-CN" altLang="en-US" sz="14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0">
                          <a:solidFill>
                            <a:schemeClr val="tx1"/>
                          </a:solidFill>
                          <a:latin typeface="微软雅黑" panose="020B0503020204020204" pitchFamily="34" charset="-122"/>
                          <a:ea typeface="微软雅黑" panose="020B0503020204020204" pitchFamily="34" charset="-122"/>
                        </a:rPr>
                        <a:t>, 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dirty="0" err="1">
                          <a:solidFill>
                            <a:schemeClr val="tx1"/>
                          </a:solidFill>
                          <a:latin typeface="微软雅黑" panose="020B0503020204020204" pitchFamily="34" charset="-122"/>
                          <a:ea typeface="微软雅黑" panose="020B0503020204020204" pitchFamily="34" charset="-122"/>
                        </a:rPr>
                        <a:t>Z</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baseline="-25000" dirty="0">
                          <a:solidFill>
                            <a:schemeClr val="tx1"/>
                          </a:solidFill>
                          <a:latin typeface="微软雅黑" panose="020B0503020204020204" pitchFamily="34" charset="-122"/>
                          <a:ea typeface="微软雅黑" panose="020B0503020204020204" pitchFamily="34" charset="-122"/>
                        </a:rPr>
                        <a:t> </a:t>
                      </a:r>
                      <a:r>
                        <a:rPr lang="en-US" altLang="zh-CN" sz="1400" b="1" dirty="0">
                          <a:solidFill>
                            <a:schemeClr val="tx1"/>
                          </a:solidFill>
                          <a:latin typeface="微软雅黑" panose="020B0503020204020204" pitchFamily="34" charset="-122"/>
                          <a:ea typeface="微软雅黑" panose="020B0503020204020204" pitchFamily="34" charset="-122"/>
                        </a:rPr>
                        <a:t>, R</a:t>
                      </a:r>
                      <a:r>
                        <a:rPr lang="en-US" altLang="zh-CN" sz="1400" b="1" baseline="-25000" dirty="0">
                          <a:solidFill>
                            <a:schemeClr val="tx1"/>
                          </a:solidFill>
                          <a:latin typeface="微软雅黑" panose="020B0503020204020204" pitchFamily="34" charset="-122"/>
                          <a:ea typeface="微软雅黑" panose="020B0503020204020204" pitchFamily="34" charset="-122"/>
                        </a:rPr>
                        <a:t>in </a:t>
                      </a:r>
                      <a:r>
                        <a:rPr lang="en-US" altLang="zh-CN" sz="1400" b="1" baseline="0" dirty="0">
                          <a:solidFill>
                            <a:schemeClr val="tx1"/>
                          </a:solidFill>
                          <a:latin typeface="微软雅黑" panose="020B0503020204020204" pitchFamily="34" charset="-122"/>
                          <a:ea typeface="微软雅黑" panose="020B0503020204020204" pitchFamily="34" charset="-122"/>
                        </a:rPr>
                        <a:t>, </a:t>
                      </a:r>
                      <a:r>
                        <a:rPr lang="en-US" altLang="zh-CN" sz="1400" b="1" baseline="0" dirty="0" err="1">
                          <a:solidFill>
                            <a:schemeClr val="tx1"/>
                          </a:solidFill>
                          <a:latin typeface="微软雅黑" panose="020B0503020204020204" pitchFamily="34" charset="-122"/>
                          <a:ea typeface="微软雅黑" panose="020B0503020204020204" pitchFamily="34" charset="-122"/>
                        </a:rPr>
                        <a:t>RegDst</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5"/>
                  </a:ext>
                </a:extLst>
              </a:tr>
            </a:tbl>
          </a:graphicData>
        </a:graphic>
      </p:graphicFrame>
      <p:sp>
        <p:nvSpPr>
          <p:cNvPr id="38" name="文本框 37"/>
          <p:cNvSpPr txBox="1"/>
          <p:nvPr/>
        </p:nvSpPr>
        <p:spPr>
          <a:xfrm>
            <a:off x="402578" y="5258488"/>
            <a:ext cx="492443" cy="1118255"/>
          </a:xfrm>
          <a:prstGeom prst="rect">
            <a:avLst/>
          </a:prstGeom>
          <a:noFill/>
        </p:spPr>
        <p:txBody>
          <a:bodyPr vert="eaVert" wrap="square" rtlCol="0">
            <a:spAutoFit/>
          </a:bodyPr>
          <a:lstStyle/>
          <a:p>
            <a:r>
              <a:rPr lang="zh-CN" altLang="en-US" sz="2000" b="1">
                <a:solidFill>
                  <a:schemeClr val="accent1">
                    <a:lumMod val="75000"/>
                  </a:schemeClr>
                </a:solidFill>
                <a:latin typeface="微软雅黑" panose="020B0503020204020204" pitchFamily="34" charset="-122"/>
                <a:ea typeface="微软雅黑" panose="020B0503020204020204" pitchFamily="34" charset="-122"/>
              </a:rPr>
              <a:t>执行周期</a:t>
            </a:r>
            <a:endParaRPr lang="zh-CN" altLang="en-US" sz="20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0" name="TextBox 24"/>
          <p:cNvSpPr txBox="1"/>
          <p:nvPr/>
        </p:nvSpPr>
        <p:spPr>
          <a:xfrm>
            <a:off x="5413257" y="824710"/>
            <a:ext cx="6778743" cy="265457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传统</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三级时序</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机器周期同步，慢</a:t>
            </a:r>
            <a:r>
              <a:rPr lang="zh-CN" altLang="en-US"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、设计简单 </a:t>
            </a:r>
            <a:endParaRPr lang="en-US" altLang="zh-CN" sz="2275" b="1" dirty="0">
              <a:solidFill>
                <a:schemeClr val="bg1">
                  <a:lumMod val="50000"/>
                </a:schemeClr>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lvl="1" indent="-325120">
              <a:lnSpc>
                <a:spcPct val="150000"/>
              </a:lnSpc>
              <a:spcBef>
                <a:spcPts val="570"/>
              </a:spcBef>
              <a:spcAft>
                <a:spcPts val="570"/>
              </a:spcAft>
              <a:buClr>
                <a:srgbClr val="FFC000"/>
              </a:buClr>
              <a:buFont typeface="Wingdings" panose="05000000000000000000" pitchFamily="2" charset="2"/>
              <a:buChar char="n"/>
            </a:pPr>
            <a:r>
              <a:rPr lang="zh-CN" altLang="en-US" sz="2275" b="1" u="sng">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现代</a:t>
            </a:r>
            <a:r>
              <a:rPr lang="zh-CN" altLang="en-US"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时序</a:t>
            </a:r>
            <a:endParaRPr lang="en-US" altLang="zh-CN" sz="2275" b="1" u="sng"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674370" lvl="1" indent="-329565">
              <a:lnSpc>
                <a:spcPct val="150000"/>
              </a:lnSpc>
              <a:spcBef>
                <a:spcPts val="570"/>
              </a:spcBef>
              <a:spcAft>
                <a:spcPts val="570"/>
              </a:spcAft>
              <a:buClr>
                <a:srgbClr val="FFC000"/>
              </a:buClr>
              <a:buFont typeface="Wingdings" panose="05000000000000000000" pitchFamily="2" charset="2"/>
              <a:buChar char="u"/>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时钟周期同步，</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快，设计复杂</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grpSp>
        <p:nvGrpSpPr>
          <p:cNvPr id="22" name="组合 21"/>
          <p:cNvGrpSpPr/>
          <p:nvPr/>
        </p:nvGrpSpPr>
        <p:grpSpPr>
          <a:xfrm>
            <a:off x="1618074" y="1543563"/>
            <a:ext cx="432684" cy="1791148"/>
            <a:chOff x="4104734" y="2340409"/>
            <a:chExt cx="456347" cy="1889101"/>
          </a:xfrm>
        </p:grpSpPr>
        <p:grpSp>
          <p:nvGrpSpPr>
            <p:cNvPr id="23" name="组合 22"/>
            <p:cNvGrpSpPr/>
            <p:nvPr/>
          </p:nvGrpSpPr>
          <p:grpSpPr>
            <a:xfrm>
              <a:off x="4105610" y="2340409"/>
              <a:ext cx="444983" cy="408604"/>
              <a:chOff x="4433572" y="2306529"/>
              <a:chExt cx="444983" cy="408604"/>
            </a:xfrm>
          </p:grpSpPr>
          <p:sp>
            <p:nvSpPr>
              <p:cNvPr id="44" name="椭圆 43"/>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5" name="文本框 44"/>
              <p:cNvSpPr txBox="1"/>
              <p:nvPr/>
            </p:nvSpPr>
            <p:spPr>
              <a:xfrm>
                <a:off x="4433572" y="2306529"/>
                <a:ext cx="444983"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4" name="组合 23"/>
            <p:cNvGrpSpPr/>
            <p:nvPr/>
          </p:nvGrpSpPr>
          <p:grpSpPr>
            <a:xfrm>
              <a:off x="4120013" y="2819627"/>
              <a:ext cx="424696" cy="422885"/>
              <a:chOff x="4447975" y="2292248"/>
              <a:chExt cx="424696" cy="422885"/>
            </a:xfrm>
          </p:grpSpPr>
          <p:sp>
            <p:nvSpPr>
              <p:cNvPr id="42" name="椭圆 41"/>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3" name="文本框 42"/>
              <p:cNvSpPr txBox="1"/>
              <p:nvPr/>
            </p:nvSpPr>
            <p:spPr>
              <a:xfrm>
                <a:off x="4447975" y="2292248"/>
                <a:ext cx="424696"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5" name="组合 24"/>
            <p:cNvGrpSpPr/>
            <p:nvPr/>
          </p:nvGrpSpPr>
          <p:grpSpPr>
            <a:xfrm>
              <a:off x="4116097" y="3311968"/>
              <a:ext cx="444983" cy="424043"/>
              <a:chOff x="4444059" y="2291090"/>
              <a:chExt cx="444983" cy="424043"/>
            </a:xfrm>
          </p:grpSpPr>
          <p:sp>
            <p:nvSpPr>
              <p:cNvPr id="40" name="椭圆 39"/>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41" name="文本框 40"/>
              <p:cNvSpPr txBox="1"/>
              <p:nvPr/>
            </p:nvSpPr>
            <p:spPr>
              <a:xfrm>
                <a:off x="4444059" y="2291090"/>
                <a:ext cx="444983"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26" name="组合 25"/>
            <p:cNvGrpSpPr/>
            <p:nvPr/>
          </p:nvGrpSpPr>
          <p:grpSpPr>
            <a:xfrm>
              <a:off x="4104734" y="3792721"/>
              <a:ext cx="456347" cy="436789"/>
              <a:chOff x="4450246" y="2278344"/>
              <a:chExt cx="456347" cy="436789"/>
            </a:xfrm>
          </p:grpSpPr>
          <p:sp>
            <p:nvSpPr>
              <p:cNvPr id="27" name="椭圆 26"/>
              <p:cNvSpPr/>
              <p:nvPr/>
            </p:nvSpPr>
            <p:spPr bwMode="auto">
              <a:xfrm>
                <a:off x="4450246" y="2315349"/>
                <a:ext cx="399784" cy="399784"/>
              </a:xfrm>
              <a:prstGeom prst="ellipse">
                <a:avLst/>
              </a:prstGeom>
              <a:solidFill>
                <a:srgbClr val="79F5F9"/>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39" name="文本框 38"/>
              <p:cNvSpPr txBox="1"/>
              <p:nvPr/>
            </p:nvSpPr>
            <p:spPr>
              <a:xfrm>
                <a:off x="4461609" y="2278344"/>
                <a:ext cx="44498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3" name="组合 2"/>
          <p:cNvGrpSpPr/>
          <p:nvPr/>
        </p:nvGrpSpPr>
        <p:grpSpPr>
          <a:xfrm>
            <a:off x="1351701" y="4068324"/>
            <a:ext cx="429417" cy="2281997"/>
            <a:chOff x="1411989" y="4068324"/>
            <a:chExt cx="429417" cy="2281997"/>
          </a:xfrm>
        </p:grpSpPr>
        <p:grpSp>
          <p:nvGrpSpPr>
            <p:cNvPr id="47" name="组合 46"/>
            <p:cNvGrpSpPr/>
            <p:nvPr/>
          </p:nvGrpSpPr>
          <p:grpSpPr>
            <a:xfrm>
              <a:off x="1416290" y="4068324"/>
              <a:ext cx="425116" cy="384080"/>
              <a:chOff x="4438916" y="2312767"/>
              <a:chExt cx="448364" cy="405084"/>
            </a:xfrm>
          </p:grpSpPr>
          <p:sp>
            <p:nvSpPr>
              <p:cNvPr id="57" name="椭圆 5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8" name="文本框 57"/>
              <p:cNvSpPr txBox="1"/>
              <p:nvPr/>
            </p:nvSpPr>
            <p:spPr>
              <a:xfrm>
                <a:off x="4438916" y="2312767"/>
                <a:ext cx="448364" cy="405084"/>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8" name="组合 47"/>
            <p:cNvGrpSpPr/>
            <p:nvPr/>
          </p:nvGrpSpPr>
          <p:grpSpPr>
            <a:xfrm>
              <a:off x="1418519" y="4540462"/>
              <a:ext cx="421909" cy="388708"/>
              <a:chOff x="4441267" y="2305167"/>
              <a:chExt cx="444982" cy="409966"/>
            </a:xfrm>
          </p:grpSpPr>
          <p:sp>
            <p:nvSpPr>
              <p:cNvPr id="55" name="椭圆 54"/>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6" name="文本框 55"/>
              <p:cNvSpPr txBox="1"/>
              <p:nvPr/>
            </p:nvSpPr>
            <p:spPr>
              <a:xfrm>
                <a:off x="4441267" y="2305167"/>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49" name="组合 48"/>
            <p:cNvGrpSpPr/>
            <p:nvPr/>
          </p:nvGrpSpPr>
          <p:grpSpPr>
            <a:xfrm>
              <a:off x="1418536" y="5002924"/>
              <a:ext cx="421909" cy="405590"/>
              <a:chOff x="4441285" y="2287362"/>
              <a:chExt cx="444982" cy="427771"/>
            </a:xfrm>
          </p:grpSpPr>
          <p:sp>
            <p:nvSpPr>
              <p:cNvPr id="53" name="椭圆 52"/>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4" name="文本框 53"/>
              <p:cNvSpPr txBox="1"/>
              <p:nvPr/>
            </p:nvSpPr>
            <p:spPr>
              <a:xfrm>
                <a:off x="4441285" y="2287362"/>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50" name="组合 49"/>
            <p:cNvGrpSpPr/>
            <p:nvPr/>
          </p:nvGrpSpPr>
          <p:grpSpPr>
            <a:xfrm>
              <a:off x="1418519" y="5475062"/>
              <a:ext cx="421909" cy="412797"/>
              <a:chOff x="4450010" y="2279761"/>
              <a:chExt cx="444982" cy="435372"/>
            </a:xfrm>
          </p:grpSpPr>
          <p:sp>
            <p:nvSpPr>
              <p:cNvPr id="51" name="椭圆 5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52" name="文本框 51"/>
              <p:cNvSpPr txBox="1"/>
              <p:nvPr/>
            </p:nvSpPr>
            <p:spPr>
              <a:xfrm>
                <a:off x="4450010" y="2279761"/>
                <a:ext cx="444982"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1" name="组合 60"/>
            <p:cNvGrpSpPr/>
            <p:nvPr/>
          </p:nvGrpSpPr>
          <p:grpSpPr>
            <a:xfrm>
              <a:off x="1411989" y="5937524"/>
              <a:ext cx="421909" cy="412797"/>
              <a:chOff x="4450010" y="2279761"/>
              <a:chExt cx="444982" cy="435372"/>
            </a:xfrm>
          </p:grpSpPr>
          <p:sp>
            <p:nvSpPr>
              <p:cNvPr id="62" name="椭圆 6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63" name="文本框 62"/>
              <p:cNvSpPr txBox="1"/>
              <p:nvPr/>
            </p:nvSpPr>
            <p:spPr>
              <a:xfrm>
                <a:off x="4450010" y="2279761"/>
                <a:ext cx="444982"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64" name="组合 63"/>
          <p:cNvGrpSpPr/>
          <p:nvPr/>
        </p:nvGrpSpPr>
        <p:grpSpPr>
          <a:xfrm>
            <a:off x="2931959" y="4068324"/>
            <a:ext cx="506988" cy="2281997"/>
            <a:chOff x="1371794" y="4068324"/>
            <a:chExt cx="506988" cy="2281997"/>
          </a:xfrm>
        </p:grpSpPr>
        <p:grpSp>
          <p:nvGrpSpPr>
            <p:cNvPr id="65" name="组合 64"/>
            <p:cNvGrpSpPr/>
            <p:nvPr/>
          </p:nvGrpSpPr>
          <p:grpSpPr>
            <a:xfrm>
              <a:off x="1416290" y="4068324"/>
              <a:ext cx="425116" cy="384080"/>
              <a:chOff x="4438916" y="2312767"/>
              <a:chExt cx="448364" cy="405084"/>
            </a:xfrm>
          </p:grpSpPr>
          <p:sp>
            <p:nvSpPr>
              <p:cNvPr id="78" name="椭圆 7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9" name="文本框 78"/>
              <p:cNvSpPr txBox="1"/>
              <p:nvPr/>
            </p:nvSpPr>
            <p:spPr>
              <a:xfrm>
                <a:off x="4438916" y="2312767"/>
                <a:ext cx="448364"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6" name="组合 65"/>
            <p:cNvGrpSpPr/>
            <p:nvPr/>
          </p:nvGrpSpPr>
          <p:grpSpPr>
            <a:xfrm>
              <a:off x="1378324" y="4540462"/>
              <a:ext cx="500458" cy="388708"/>
              <a:chOff x="4398875" y="2305167"/>
              <a:chExt cx="527827" cy="409966"/>
            </a:xfrm>
          </p:grpSpPr>
          <p:sp>
            <p:nvSpPr>
              <p:cNvPr id="76" name="椭圆 7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7" name="文本框 76"/>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7" name="组合 66"/>
            <p:cNvGrpSpPr/>
            <p:nvPr/>
          </p:nvGrpSpPr>
          <p:grpSpPr>
            <a:xfrm>
              <a:off x="1388389" y="5002924"/>
              <a:ext cx="481222" cy="405590"/>
              <a:chOff x="4409491" y="2287362"/>
              <a:chExt cx="507539" cy="427771"/>
            </a:xfrm>
          </p:grpSpPr>
          <p:sp>
            <p:nvSpPr>
              <p:cNvPr id="74" name="椭圆 7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5" name="文本框 74"/>
              <p:cNvSpPr txBox="1"/>
              <p:nvPr/>
            </p:nvSpPr>
            <p:spPr>
              <a:xfrm>
                <a:off x="4409491" y="2287362"/>
                <a:ext cx="507539"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11</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8" name="组合 67"/>
            <p:cNvGrpSpPr/>
            <p:nvPr/>
          </p:nvGrpSpPr>
          <p:grpSpPr>
            <a:xfrm>
              <a:off x="1378324" y="5475062"/>
              <a:ext cx="500458" cy="412797"/>
              <a:chOff x="4407618" y="2279761"/>
              <a:chExt cx="527827" cy="435372"/>
            </a:xfrm>
          </p:grpSpPr>
          <p:sp>
            <p:nvSpPr>
              <p:cNvPr id="72" name="椭圆 7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3" name="文本框 7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69" name="组合 68"/>
            <p:cNvGrpSpPr/>
            <p:nvPr/>
          </p:nvGrpSpPr>
          <p:grpSpPr>
            <a:xfrm>
              <a:off x="1371794" y="5937524"/>
              <a:ext cx="500458" cy="412797"/>
              <a:chOff x="4407618" y="2279761"/>
              <a:chExt cx="527827" cy="435372"/>
            </a:xfrm>
          </p:grpSpPr>
          <p:sp>
            <p:nvSpPr>
              <p:cNvPr id="70" name="椭圆 6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71" name="文本框 70"/>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13</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80" name="组合 79"/>
          <p:cNvGrpSpPr/>
          <p:nvPr/>
        </p:nvGrpSpPr>
        <p:grpSpPr>
          <a:xfrm>
            <a:off x="4897716" y="4068324"/>
            <a:ext cx="522801" cy="2281997"/>
            <a:chOff x="1366046" y="4068324"/>
            <a:chExt cx="522801" cy="2281997"/>
          </a:xfrm>
        </p:grpSpPr>
        <p:grpSp>
          <p:nvGrpSpPr>
            <p:cNvPr id="81" name="组合 80"/>
            <p:cNvGrpSpPr/>
            <p:nvPr/>
          </p:nvGrpSpPr>
          <p:grpSpPr>
            <a:xfrm>
              <a:off x="1366046" y="4068324"/>
              <a:ext cx="503664" cy="384080"/>
              <a:chOff x="4385931" y="2312767"/>
              <a:chExt cx="531208" cy="405084"/>
            </a:xfrm>
          </p:grpSpPr>
          <p:sp>
            <p:nvSpPr>
              <p:cNvPr id="94" name="椭圆 9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5" name="文本框 94"/>
              <p:cNvSpPr txBox="1"/>
              <p:nvPr/>
            </p:nvSpPr>
            <p:spPr>
              <a:xfrm>
                <a:off x="4385931" y="2312767"/>
                <a:ext cx="531208" cy="405084"/>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14</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2" name="组合 81"/>
            <p:cNvGrpSpPr/>
            <p:nvPr/>
          </p:nvGrpSpPr>
          <p:grpSpPr>
            <a:xfrm>
              <a:off x="1378324" y="4540462"/>
              <a:ext cx="500458" cy="388708"/>
              <a:chOff x="4398875" y="2305167"/>
              <a:chExt cx="527827" cy="409966"/>
            </a:xfrm>
          </p:grpSpPr>
          <p:sp>
            <p:nvSpPr>
              <p:cNvPr id="92" name="椭圆 9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3" name="文本框 92"/>
              <p:cNvSpPr txBox="1"/>
              <p:nvPr/>
            </p:nvSpPr>
            <p:spPr>
              <a:xfrm>
                <a:off x="4398875" y="2305167"/>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15</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3" name="组合 82"/>
            <p:cNvGrpSpPr/>
            <p:nvPr/>
          </p:nvGrpSpPr>
          <p:grpSpPr>
            <a:xfrm>
              <a:off x="1388389" y="5002924"/>
              <a:ext cx="500458" cy="405590"/>
              <a:chOff x="4409491" y="2287362"/>
              <a:chExt cx="527827" cy="427771"/>
            </a:xfrm>
          </p:grpSpPr>
          <p:sp>
            <p:nvSpPr>
              <p:cNvPr id="90" name="椭圆 89"/>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91" name="文本框 90"/>
              <p:cNvSpPr txBox="1"/>
              <p:nvPr/>
            </p:nvSpPr>
            <p:spPr>
              <a:xfrm>
                <a:off x="4409491" y="2287362"/>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16</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4" name="组合 83"/>
            <p:cNvGrpSpPr/>
            <p:nvPr/>
          </p:nvGrpSpPr>
          <p:grpSpPr>
            <a:xfrm>
              <a:off x="1378324" y="5475062"/>
              <a:ext cx="500458" cy="412797"/>
              <a:chOff x="4407618" y="2279761"/>
              <a:chExt cx="527827" cy="435372"/>
            </a:xfrm>
          </p:grpSpPr>
          <p:sp>
            <p:nvSpPr>
              <p:cNvPr id="88" name="椭圆 87"/>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9" name="文本框 88"/>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17</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85" name="组合 84"/>
            <p:cNvGrpSpPr/>
            <p:nvPr/>
          </p:nvGrpSpPr>
          <p:grpSpPr>
            <a:xfrm>
              <a:off x="1371794" y="5937524"/>
              <a:ext cx="500458" cy="412797"/>
              <a:chOff x="4407618" y="2279761"/>
              <a:chExt cx="527827" cy="435372"/>
            </a:xfrm>
          </p:grpSpPr>
          <p:sp>
            <p:nvSpPr>
              <p:cNvPr id="86" name="椭圆 8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87" name="文本框 86"/>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18</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96" name="组合 95"/>
          <p:cNvGrpSpPr/>
          <p:nvPr/>
        </p:nvGrpSpPr>
        <p:grpSpPr>
          <a:xfrm>
            <a:off x="7557906" y="5002924"/>
            <a:ext cx="526223" cy="1347397"/>
            <a:chOff x="1371795" y="5002924"/>
            <a:chExt cx="526223" cy="1347397"/>
          </a:xfrm>
        </p:grpSpPr>
        <p:grpSp>
          <p:nvGrpSpPr>
            <p:cNvPr id="99" name="组合 98"/>
            <p:cNvGrpSpPr/>
            <p:nvPr/>
          </p:nvGrpSpPr>
          <p:grpSpPr>
            <a:xfrm>
              <a:off x="1388389" y="5002924"/>
              <a:ext cx="500458" cy="405590"/>
              <a:chOff x="4409491" y="2287362"/>
              <a:chExt cx="527827" cy="427771"/>
            </a:xfrm>
          </p:grpSpPr>
          <p:sp>
            <p:nvSpPr>
              <p:cNvPr id="106" name="椭圆 105"/>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7" name="文本框 106"/>
              <p:cNvSpPr txBox="1"/>
              <p:nvPr/>
            </p:nvSpPr>
            <p:spPr>
              <a:xfrm>
                <a:off x="4409491" y="2287362"/>
                <a:ext cx="527827"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19</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0" name="组合 99"/>
            <p:cNvGrpSpPr/>
            <p:nvPr/>
          </p:nvGrpSpPr>
          <p:grpSpPr>
            <a:xfrm>
              <a:off x="1378324" y="5475062"/>
              <a:ext cx="519694" cy="412797"/>
              <a:chOff x="4407618" y="2279761"/>
              <a:chExt cx="548115" cy="435372"/>
            </a:xfrm>
          </p:grpSpPr>
          <p:sp>
            <p:nvSpPr>
              <p:cNvPr id="104" name="椭圆 103"/>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5" name="文本框 104"/>
              <p:cNvSpPr txBox="1"/>
              <p:nvPr/>
            </p:nvSpPr>
            <p:spPr>
              <a:xfrm>
                <a:off x="4407618" y="2279761"/>
                <a:ext cx="548115" cy="405085"/>
              </a:xfrm>
              <a:prstGeom prst="rect">
                <a:avLst/>
              </a:prstGeom>
              <a:noFill/>
            </p:spPr>
            <p:txBody>
              <a:bodyPr wrap="none" rtlCol="0">
                <a:spAutoFit/>
              </a:bodyPr>
              <a:lstStyle/>
              <a:p>
                <a:r>
                  <a:rPr lang="en-US" altLang="zh-CN" sz="1895" dirty="0">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dirty="0">
                    <a:latin typeface="Segoe UI Black" panose="020B0A02040204020203" pitchFamily="34" charset="0"/>
                    <a:ea typeface="Segoe UI Black" panose="020B0A02040204020203" pitchFamily="34" charset="0"/>
                    <a:cs typeface="Segoe UI Black" panose="020B0A02040204020203" pitchFamily="34" charset="0"/>
                  </a:rPr>
                  <a:t>20</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01" name="组合 100"/>
            <p:cNvGrpSpPr/>
            <p:nvPr/>
          </p:nvGrpSpPr>
          <p:grpSpPr>
            <a:xfrm>
              <a:off x="1371795" y="5937524"/>
              <a:ext cx="500458" cy="412797"/>
              <a:chOff x="4407618" y="2279761"/>
              <a:chExt cx="527827" cy="435372"/>
            </a:xfrm>
          </p:grpSpPr>
          <p:sp>
            <p:nvSpPr>
              <p:cNvPr id="102" name="椭圆 101"/>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03" name="文本框 102"/>
              <p:cNvSpPr txBox="1"/>
              <p:nvPr/>
            </p:nvSpPr>
            <p:spPr>
              <a:xfrm>
                <a:off x="4407618" y="2279761"/>
                <a:ext cx="527827"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21</a:t>
                </a:r>
                <a:endParaRPr lang="zh-CN" altLang="en-US" sz="1895" baseline="-25000" dirty="0">
                  <a:latin typeface="Segoe UI Black" panose="020B0A02040204020203" pitchFamily="34" charset="0"/>
                  <a:cs typeface="Segoe UI Black" panose="020B0A02040204020203" pitchFamily="34" charset="0"/>
                </a:endParaRPr>
              </a:p>
            </p:txBody>
          </p:sp>
        </p:grpSp>
      </p:grpSp>
      <p:grpSp>
        <p:nvGrpSpPr>
          <p:cNvPr id="113" name="组合 112"/>
          <p:cNvGrpSpPr/>
          <p:nvPr/>
        </p:nvGrpSpPr>
        <p:grpSpPr>
          <a:xfrm>
            <a:off x="9558253" y="4993403"/>
            <a:ext cx="536288" cy="1347397"/>
            <a:chOff x="1361747" y="5002924"/>
            <a:chExt cx="536288" cy="1347397"/>
          </a:xfrm>
        </p:grpSpPr>
        <p:grpSp>
          <p:nvGrpSpPr>
            <p:cNvPr id="114" name="组合 113"/>
            <p:cNvGrpSpPr/>
            <p:nvPr/>
          </p:nvGrpSpPr>
          <p:grpSpPr>
            <a:xfrm>
              <a:off x="1378341" y="5002924"/>
              <a:ext cx="519694" cy="405590"/>
              <a:chOff x="4398893" y="2287362"/>
              <a:chExt cx="548115" cy="427771"/>
            </a:xfrm>
          </p:grpSpPr>
          <p:sp>
            <p:nvSpPr>
              <p:cNvPr id="121" name="椭圆 120"/>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2" name="文本框 121"/>
              <p:cNvSpPr txBox="1"/>
              <p:nvPr/>
            </p:nvSpPr>
            <p:spPr>
              <a:xfrm>
                <a:off x="4398893" y="2287362"/>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22</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5" name="组合 114"/>
            <p:cNvGrpSpPr/>
            <p:nvPr/>
          </p:nvGrpSpPr>
          <p:grpSpPr>
            <a:xfrm>
              <a:off x="1368276" y="5475062"/>
              <a:ext cx="519694" cy="412797"/>
              <a:chOff x="4397020" y="2279761"/>
              <a:chExt cx="548115" cy="435372"/>
            </a:xfrm>
          </p:grpSpPr>
          <p:sp>
            <p:nvSpPr>
              <p:cNvPr id="119" name="椭圆 118"/>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20" name="文本框 119"/>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23</a:t>
                </a:r>
                <a:endParaRPr lang="zh-CN" altLang="en-US" sz="1895" baseline="-25000" dirty="0">
                  <a:latin typeface="Segoe UI Black" panose="020B0A02040204020203" pitchFamily="34" charset="0"/>
                  <a:cs typeface="Segoe UI Black" panose="020B0A02040204020203" pitchFamily="34" charset="0"/>
                </a:endParaRPr>
              </a:p>
            </p:txBody>
          </p:sp>
        </p:grpSp>
        <p:grpSp>
          <p:nvGrpSpPr>
            <p:cNvPr id="116" name="组合 115"/>
            <p:cNvGrpSpPr/>
            <p:nvPr/>
          </p:nvGrpSpPr>
          <p:grpSpPr>
            <a:xfrm>
              <a:off x="1361747" y="5937524"/>
              <a:ext cx="519694" cy="412797"/>
              <a:chOff x="4397020" y="2279761"/>
              <a:chExt cx="548115" cy="435372"/>
            </a:xfrm>
          </p:grpSpPr>
          <p:sp>
            <p:nvSpPr>
              <p:cNvPr id="117" name="椭圆 116"/>
              <p:cNvSpPr/>
              <p:nvPr/>
            </p:nvSpPr>
            <p:spPr bwMode="auto">
              <a:xfrm>
                <a:off x="4450246" y="2315349"/>
                <a:ext cx="399784" cy="399784"/>
              </a:xfrm>
              <a:prstGeom prst="ellipse">
                <a:avLst/>
              </a:prstGeom>
              <a:solidFill>
                <a:srgbClr val="FFFF00"/>
              </a:solidFill>
              <a:ln w="12700">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p>
            </p:txBody>
          </p:sp>
          <p:sp>
            <p:nvSpPr>
              <p:cNvPr id="118" name="文本框 117"/>
              <p:cNvSpPr txBox="1"/>
              <p:nvPr/>
            </p:nvSpPr>
            <p:spPr>
              <a:xfrm>
                <a:off x="4397020" y="2279761"/>
                <a:ext cx="548115" cy="405085"/>
              </a:xfrm>
              <a:prstGeom prst="rect">
                <a:avLst/>
              </a:prstGeom>
              <a:noFill/>
            </p:spPr>
            <p:txBody>
              <a:bodyPr wrap="none" rtlCol="0">
                <a:spAutoFit/>
              </a:bodyPr>
              <a:lstStyle/>
              <a:p>
                <a:r>
                  <a:rPr lang="en-US" altLang="zh-CN" sz="1895">
                    <a:latin typeface="Segoe UI Black" panose="020B0A02040204020203" pitchFamily="34" charset="0"/>
                    <a:ea typeface="Segoe UI Black" panose="020B0A02040204020203" pitchFamily="34" charset="0"/>
                    <a:cs typeface="Segoe UI Black" panose="020B0A02040204020203" pitchFamily="34" charset="0"/>
                  </a:rPr>
                  <a:t>S</a:t>
                </a:r>
                <a:r>
                  <a:rPr lang="en-US" altLang="zh-CN" sz="1895" baseline="-25000">
                    <a:latin typeface="Segoe UI Black" panose="020B0A02040204020203" pitchFamily="34" charset="0"/>
                    <a:ea typeface="Segoe UI Black" panose="020B0A02040204020203" pitchFamily="34" charset="0"/>
                    <a:cs typeface="Segoe UI Black" panose="020B0A02040204020203" pitchFamily="34" charset="0"/>
                  </a:rPr>
                  <a:t>24</a:t>
                </a:r>
                <a:endParaRPr lang="zh-CN" altLang="en-US" sz="1895" baseline="-25000" dirty="0">
                  <a:latin typeface="Segoe UI Black" panose="020B0A02040204020203" pitchFamily="34" charset="0"/>
                  <a:cs typeface="Segoe UI Black" panose="020B0A02040204020203" pitchFamily="34" charset="0"/>
                </a:endParaRPr>
              </a:p>
            </p:txBody>
          </p:sp>
        </p:grpSp>
      </p:grpSp>
      <p:sp>
        <p:nvSpPr>
          <p:cNvPr id="123" name="TextBox 24"/>
          <p:cNvSpPr txBox="1"/>
          <p:nvPr/>
        </p:nvSpPr>
        <p:spPr>
          <a:xfrm>
            <a:off x="7902194" y="4410602"/>
            <a:ext cx="3864999" cy="617220"/>
          </a:xfrm>
          <a:prstGeom prst="rect">
            <a:avLst/>
          </a:prstGeom>
          <a:noFill/>
          <a:ln>
            <a:noFill/>
          </a:ln>
        </p:spPr>
        <p:txBody>
          <a:bodyPr wrap="square" rtlCol="0">
            <a:spAutoFit/>
          </a:bodyPr>
          <a:lstStyle/>
          <a:p>
            <a:pPr>
              <a:lnSpc>
                <a:spcPct val="150000"/>
              </a:lnSpc>
              <a:spcBef>
                <a:spcPts val="570"/>
              </a:spcBef>
              <a:spcAft>
                <a:spcPts val="570"/>
              </a:spcAft>
              <a:buClr>
                <a:srgbClr val="FFC000"/>
              </a:buClr>
            </a:pPr>
            <a:r>
              <a:rPr lang="zh-CN" altLang="en-US" sz="2275" b="1">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不同状态对应不同指令阶段</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Effect transition="in" filter="wipe(left)">
                                      <p:cBhvr>
                                        <p:cTn id="7" dur="500"/>
                                        <p:tgtEl>
                                          <p:spTgt spid="20">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0">
                                            <p:txEl>
                                              <p:pRg st="3" end="3"/>
                                            </p:txEl>
                                          </p:spTgt>
                                        </p:tgtEl>
                                        <p:attrNameLst>
                                          <p:attrName>style.visibility</p:attrName>
                                        </p:attrNameLst>
                                      </p:cBhvr>
                                      <p:to>
                                        <p:strVal val="visible"/>
                                      </p:to>
                                    </p:set>
                                    <p:animEffect transition="in" filter="wipe(left)">
                                      <p:cBhvr>
                                        <p:cTn id="10" dur="500"/>
                                        <p:tgtEl>
                                          <p:spTgt spid="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up)">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wipe(up)">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up)">
                                      <p:cBhvr>
                                        <p:cTn id="30" dur="500"/>
                                        <p:tgtEl>
                                          <p:spTgt spid="8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wipe(up)">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13"/>
                                        </p:tgtEl>
                                        <p:attrNameLst>
                                          <p:attrName>style.visibility</p:attrName>
                                        </p:attrNameLst>
                                      </p:cBhvr>
                                      <p:to>
                                        <p:strVal val="visible"/>
                                      </p:to>
                                    </p:set>
                                    <p:animEffect transition="in" filter="wipe(up)">
                                      <p:cBhvr>
                                        <p:cTn id="40" dur="500"/>
                                        <p:tgtEl>
                                          <p:spTgt spid="1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3"/>
                                        </p:tgtEl>
                                        <p:attrNameLst>
                                          <p:attrName>style.visibility</p:attrName>
                                        </p:attrNameLst>
                                      </p:cBhvr>
                                      <p:to>
                                        <p:strVal val="visible"/>
                                      </p:to>
                                    </p:set>
                                    <p:animEffect transition="in" filter="wipe(left)">
                                      <p:cBhvr>
                                        <p:cTn id="4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p>
        </p:txBody>
      </p:sp>
      <p:graphicFrame>
        <p:nvGraphicFramePr>
          <p:cNvPr id="7" name="表格 6"/>
          <p:cNvGraphicFramePr>
            <a:graphicFrameLocks noGrp="1"/>
          </p:cNvGraphicFramePr>
          <p:nvPr/>
        </p:nvGraphicFramePr>
        <p:xfrm>
          <a:off x="6006667" y="2399724"/>
          <a:ext cx="5687576" cy="3995647"/>
        </p:xfrm>
        <a:graphic>
          <a:graphicData uri="http://schemas.openxmlformats.org/drawingml/2006/table">
            <a:tbl>
              <a:tblPr firstRow="1" bandRow="1">
                <a:tableStyleId>{5C22544A-7EE6-4342-B048-85BDC9FD1C3A}</a:tableStyleId>
              </a:tblPr>
              <a:tblGrid>
                <a:gridCol w="710947">
                  <a:extLst>
                    <a:ext uri="{9D8B030D-6E8A-4147-A177-3AD203B41FA5}">
                      <a16:colId xmlns:a16="http://schemas.microsoft.com/office/drawing/2014/main" val="20000"/>
                    </a:ext>
                  </a:extLst>
                </a:gridCol>
                <a:gridCol w="710947">
                  <a:extLst>
                    <a:ext uri="{9D8B030D-6E8A-4147-A177-3AD203B41FA5}">
                      <a16:colId xmlns:a16="http://schemas.microsoft.com/office/drawing/2014/main" val="20001"/>
                    </a:ext>
                  </a:extLst>
                </a:gridCol>
                <a:gridCol w="710947">
                  <a:extLst>
                    <a:ext uri="{9D8B030D-6E8A-4147-A177-3AD203B41FA5}">
                      <a16:colId xmlns:a16="http://schemas.microsoft.com/office/drawing/2014/main" val="20002"/>
                    </a:ext>
                  </a:extLst>
                </a:gridCol>
                <a:gridCol w="710947">
                  <a:extLst>
                    <a:ext uri="{9D8B030D-6E8A-4147-A177-3AD203B41FA5}">
                      <a16:colId xmlns:a16="http://schemas.microsoft.com/office/drawing/2014/main" val="20003"/>
                    </a:ext>
                  </a:extLst>
                </a:gridCol>
                <a:gridCol w="710947">
                  <a:extLst>
                    <a:ext uri="{9D8B030D-6E8A-4147-A177-3AD203B41FA5}">
                      <a16:colId xmlns:a16="http://schemas.microsoft.com/office/drawing/2014/main" val="20004"/>
                    </a:ext>
                  </a:extLst>
                </a:gridCol>
                <a:gridCol w="710947">
                  <a:extLst>
                    <a:ext uri="{9D8B030D-6E8A-4147-A177-3AD203B41FA5}">
                      <a16:colId xmlns:a16="http://schemas.microsoft.com/office/drawing/2014/main" val="20005"/>
                    </a:ext>
                  </a:extLst>
                </a:gridCol>
                <a:gridCol w="710947">
                  <a:extLst>
                    <a:ext uri="{9D8B030D-6E8A-4147-A177-3AD203B41FA5}">
                      <a16:colId xmlns:a16="http://schemas.microsoft.com/office/drawing/2014/main" val="20006"/>
                    </a:ext>
                  </a:extLst>
                </a:gridCol>
                <a:gridCol w="710947">
                  <a:extLst>
                    <a:ext uri="{9D8B030D-6E8A-4147-A177-3AD203B41FA5}">
                      <a16:colId xmlns:a16="http://schemas.microsoft.com/office/drawing/2014/main" val="20007"/>
                    </a:ext>
                  </a:extLst>
                </a:gridCol>
              </a:tblGrid>
              <a:tr h="434975">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0" marR="0" marT="0" marB="0" anchor="ctr"/>
                </a:tc>
                <a:extLst>
                  <a:ext uri="{0D108BD9-81ED-4DB2-BD59-A6C34878D82A}">
                    <a16:rowId xmlns:a16="http://schemas.microsoft.com/office/drawing/2014/main" val="10000"/>
                  </a:ext>
                </a:extLst>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1"/>
                  </a:ext>
                </a:extLst>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2"/>
                  </a:ext>
                </a:extLst>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3"/>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4"/>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5"/>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6"/>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7"/>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8"/>
                  </a:ext>
                </a:extLst>
              </a:tr>
            </a:tbl>
          </a:graphicData>
        </a:graphic>
      </p:graphicFrame>
      <p:pic>
        <p:nvPicPr>
          <p:cNvPr id="13" name="图片 12"/>
          <p:cNvPicPr/>
          <p:nvPr/>
        </p:nvPicPr>
        <p:blipFill rotWithShape="1">
          <a:blip r:embed="rId4">
            <a:clrChange>
              <a:clrFrom>
                <a:srgbClr val="FFFFFF"/>
              </a:clrFrom>
              <a:clrTo>
                <a:srgbClr val="FFFFFF">
                  <a:alpha val="0"/>
                </a:srgbClr>
              </a:clrTo>
            </a:clrChange>
          </a:blip>
          <a:srcRect l="17065" t="2070" b="24546"/>
          <a:stretch>
            <a:fillRect/>
          </a:stretch>
        </p:blipFill>
        <p:spPr bwMode="auto">
          <a:xfrm>
            <a:off x="487822" y="1058560"/>
            <a:ext cx="5317668" cy="5369424"/>
          </a:xfrm>
          <a:prstGeom prst="rect">
            <a:avLst/>
          </a:prstGeom>
          <a:ln>
            <a:noFill/>
          </a:ln>
        </p:spPr>
      </p:pic>
      <p:sp>
        <p:nvSpPr>
          <p:cNvPr id="3" name="圆角矩形 2"/>
          <p:cNvSpPr/>
          <p:nvPr/>
        </p:nvSpPr>
        <p:spPr>
          <a:xfrm>
            <a:off x="3004457" y="3368712"/>
            <a:ext cx="1085222" cy="2690446"/>
          </a:xfrm>
          <a:prstGeom prst="roundRect">
            <a:avLst>
              <a:gd name="adj" fmla="val 517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579346" y="1209285"/>
            <a:ext cx="4532092" cy="579957"/>
            <a:chOff x="371537" y="4732301"/>
            <a:chExt cx="2678518" cy="579957"/>
          </a:xfrm>
        </p:grpSpPr>
        <p:sp>
          <p:nvSpPr>
            <p:cNvPr id="8" name="矩形 7"/>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矩形 8"/>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是否所有指令都需要不同的状态路径</a:t>
              </a:r>
              <a:r>
                <a:rPr lang="en-US" altLang="zh-CN" sz="2000" b="1" dirty="0">
                  <a:solidFill>
                    <a:schemeClr val="bg1"/>
                  </a:solidFill>
                  <a:latin typeface="微软雅黑" panose="020B0503020204020204" pitchFamily="34" charset="-122"/>
                  <a:ea typeface="微软雅黑" panose="020B0503020204020204" pitchFamily="34" charset="-122"/>
                </a:rPr>
                <a:t>?</a:t>
              </a:r>
            </a:p>
          </p:txBody>
        </p:sp>
      </p:grpSp>
      <p:sp>
        <p:nvSpPr>
          <p:cNvPr id="4" name="椭圆 3"/>
          <p:cNvSpPr/>
          <p:nvPr/>
        </p:nvSpPr>
        <p:spPr>
          <a:xfrm>
            <a:off x="1100533" y="2476921"/>
            <a:ext cx="1803335" cy="158261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有限状态机</a:t>
            </a:r>
            <a:r>
              <a:rPr lang="en-US" altLang="zh-CN" dirty="0"/>
              <a:t>FSM   </a:t>
            </a:r>
            <a:r>
              <a:rPr lang="zh-CN" altLang="en-US" dirty="0"/>
              <a:t>状态转换表</a:t>
            </a:r>
          </a:p>
        </p:txBody>
      </p:sp>
      <p:graphicFrame>
        <p:nvGraphicFramePr>
          <p:cNvPr id="4" name="表格 3"/>
          <p:cNvGraphicFramePr>
            <a:graphicFrameLocks noGrp="1"/>
          </p:cNvGraphicFramePr>
          <p:nvPr/>
        </p:nvGraphicFramePr>
        <p:xfrm>
          <a:off x="2036491" y="960844"/>
          <a:ext cx="8602560" cy="5459292"/>
        </p:xfrm>
        <a:graphic>
          <a:graphicData uri="http://schemas.openxmlformats.org/drawingml/2006/table">
            <a:tbl>
              <a:tblPr firstRow="1" bandRow="1">
                <a:tableStyleId>{5C22544A-7EE6-4342-B048-85BDC9FD1C3A}</a:tableStyleId>
              </a:tblPr>
              <a:tblGrid>
                <a:gridCol w="1075320">
                  <a:extLst>
                    <a:ext uri="{9D8B030D-6E8A-4147-A177-3AD203B41FA5}">
                      <a16:colId xmlns:a16="http://schemas.microsoft.com/office/drawing/2014/main" val="20000"/>
                    </a:ext>
                  </a:extLst>
                </a:gridCol>
                <a:gridCol w="1075320">
                  <a:extLst>
                    <a:ext uri="{9D8B030D-6E8A-4147-A177-3AD203B41FA5}">
                      <a16:colId xmlns:a16="http://schemas.microsoft.com/office/drawing/2014/main" val="20001"/>
                    </a:ext>
                  </a:extLst>
                </a:gridCol>
                <a:gridCol w="1075320">
                  <a:extLst>
                    <a:ext uri="{9D8B030D-6E8A-4147-A177-3AD203B41FA5}">
                      <a16:colId xmlns:a16="http://schemas.microsoft.com/office/drawing/2014/main" val="20002"/>
                    </a:ext>
                  </a:extLst>
                </a:gridCol>
                <a:gridCol w="1075320">
                  <a:extLst>
                    <a:ext uri="{9D8B030D-6E8A-4147-A177-3AD203B41FA5}">
                      <a16:colId xmlns:a16="http://schemas.microsoft.com/office/drawing/2014/main" val="20003"/>
                    </a:ext>
                  </a:extLst>
                </a:gridCol>
                <a:gridCol w="1075320">
                  <a:extLst>
                    <a:ext uri="{9D8B030D-6E8A-4147-A177-3AD203B41FA5}">
                      <a16:colId xmlns:a16="http://schemas.microsoft.com/office/drawing/2014/main" val="20004"/>
                    </a:ext>
                  </a:extLst>
                </a:gridCol>
                <a:gridCol w="1075320">
                  <a:extLst>
                    <a:ext uri="{9D8B030D-6E8A-4147-A177-3AD203B41FA5}">
                      <a16:colId xmlns:a16="http://schemas.microsoft.com/office/drawing/2014/main" val="20005"/>
                    </a:ext>
                  </a:extLst>
                </a:gridCol>
                <a:gridCol w="1075320">
                  <a:extLst>
                    <a:ext uri="{9D8B030D-6E8A-4147-A177-3AD203B41FA5}">
                      <a16:colId xmlns:a16="http://schemas.microsoft.com/office/drawing/2014/main" val="20006"/>
                    </a:ext>
                  </a:extLst>
                </a:gridCol>
                <a:gridCol w="1075320">
                  <a:extLst>
                    <a:ext uri="{9D8B030D-6E8A-4147-A177-3AD203B41FA5}">
                      <a16:colId xmlns:a16="http://schemas.microsoft.com/office/drawing/2014/main" val="20007"/>
                    </a:ext>
                  </a:extLst>
                </a:gridCol>
              </a:tblGrid>
              <a:tr h="303294">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lw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sw</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beq</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addi</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Equal</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zh-CN" altLang="en-US" sz="15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72097" marR="72097" marT="36049" marB="36049"/>
                </a:tc>
                <a:extLst>
                  <a:ext uri="{0D108BD9-81ED-4DB2-BD59-A6C34878D82A}">
                    <a16:rowId xmlns:a16="http://schemas.microsoft.com/office/drawing/2014/main" val="10000"/>
                  </a:ext>
                </a:extLst>
              </a:tr>
              <a:tr h="303294">
                <a:tc>
                  <a:txBody>
                    <a:bodyPr/>
                    <a:lstStyle/>
                    <a:p>
                      <a:pPr algn="ctr"/>
                      <a:r>
                        <a:rPr lang="en-US" altLang="zh-CN" sz="1500" b="1"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01"/>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02"/>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03"/>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04"/>
                  </a:ext>
                </a:extLst>
              </a:tr>
              <a:tr h="30329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05"/>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06"/>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07"/>
                  </a:ext>
                </a:extLst>
              </a:tr>
              <a:tr h="303294">
                <a:tc>
                  <a:txBody>
                    <a:bodyPr/>
                    <a:lstStyle/>
                    <a:p>
                      <a:pPr algn="ctr"/>
                      <a:r>
                        <a:rPr lang="en-US" altLang="zh-CN"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5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08"/>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S4</a:t>
                      </a: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09"/>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S5</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10"/>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11"/>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S7</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algn="ctr" defTabSz="914400" rtl="0" eaLnBrk="1" latinLnBrk="0" hangingPunct="1"/>
                      <a:r>
                        <a:rPr lang="en-US" altLang="zh-CN" sz="1500" b="1" kern="1200">
                          <a:solidFill>
                            <a:schemeClr val="dk1"/>
                          </a:solidFill>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kern="1200" dirty="0">
                        <a:solidFill>
                          <a:schemeClr val="dk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12"/>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S8</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kumimoji="0" lang="en-US" altLang="zh-CN" sz="15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kern="120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S0</a:t>
                      </a:r>
                      <a:endParaRPr lang="zh-CN" altLang="en-US" sz="1500" b="1" kern="12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72097" marR="72097" marT="36049" marB="36049"/>
                </a:tc>
                <a:extLst>
                  <a:ext uri="{0D108BD9-81ED-4DB2-BD59-A6C34878D82A}">
                    <a16:rowId xmlns:a16="http://schemas.microsoft.com/office/drawing/2014/main" val="10013"/>
                  </a:ext>
                </a:extLst>
              </a:tr>
              <a:tr h="303294">
                <a:tc>
                  <a:txBody>
                    <a:bodyPr/>
                    <a:lstStyle/>
                    <a:p>
                      <a:pPr algn="ct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latin typeface="Segoe UI Black" panose="020B0A02040204020203" pitchFamily="34" charset="0"/>
                          <a:ea typeface="微软雅黑" panose="020B0503020204020204" pitchFamily="34" charset="-122"/>
                          <a:cs typeface="Segoe UI Black" panose="020B0A02040204020203" pitchFamily="34" charset="0"/>
                        </a:rPr>
                        <a:t>…</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14"/>
                  </a:ext>
                </a:extLst>
              </a:tr>
              <a:tr h="303294">
                <a:tc>
                  <a:txBody>
                    <a:bodyPr/>
                    <a:lstStyle/>
                    <a:p>
                      <a:pPr algn="ctr"/>
                      <a:r>
                        <a:rPr lang="en-US" altLang="zh-CN"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15"/>
                  </a:ext>
                </a:extLst>
              </a:tr>
              <a:tr h="303294">
                <a:tc>
                  <a:txBody>
                    <a:bodyPr/>
                    <a:lstStyle/>
                    <a:p>
                      <a:pPr algn="ctr"/>
                      <a:r>
                        <a:rPr lang="en-US" altLang="zh-CN"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rPr>
                        <a:t>S15</a:t>
                      </a:r>
                      <a:endParaRPr lang="zh-CN" altLang="en-US" sz="1500" b="1" dirty="0">
                        <a:solidFill>
                          <a:srgbClr val="18978B"/>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r>
                        <a:rPr lang="en-US" altLang="zh-CN" sz="15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0</a:t>
                      </a: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a:solidFill>
                            <a:srgbClr val="FF66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500" b="1" dirty="0">
                        <a:solidFill>
                          <a:srgbClr val="FF66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16"/>
                  </a:ext>
                </a:extLst>
              </a:tr>
              <a:tr h="303294">
                <a:tc>
                  <a:txBody>
                    <a:bodyPr/>
                    <a:lstStyle/>
                    <a:p>
                      <a:pPr algn="ctr"/>
                      <a:r>
                        <a:rPr lang="en-US" altLang="zh-CN" sz="1500" b="1">
                          <a:latin typeface="Segoe UI Black" panose="020B0A02040204020203" pitchFamily="34" charset="0"/>
                          <a:ea typeface="微软雅黑" panose="020B0503020204020204" pitchFamily="34" charset="-122"/>
                          <a:cs typeface="Segoe UI Black" panose="020B0A02040204020203" pitchFamily="34" charset="0"/>
                        </a:rPr>
                        <a:t>S16</a:t>
                      </a: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algn="ctr"/>
                      <a:endParaRPr lang="zh-CN" altLang="en-US" sz="1500" b="1"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S17</a:t>
                      </a:r>
                      <a:endParaRPr lang="zh-CN" altLang="en-US" sz="15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72097" marR="72097" marT="36049" marB="36049"/>
                </a:tc>
                <a:extLst>
                  <a:ext uri="{0D108BD9-81ED-4DB2-BD59-A6C34878D82A}">
                    <a16:rowId xmlns:a16="http://schemas.microsoft.com/office/drawing/2014/main" val="10017"/>
                  </a:ext>
                </a:extLst>
              </a:tr>
            </a:tbl>
          </a:graphicData>
        </a:graphic>
      </p:graphicFrame>
      <p:grpSp>
        <p:nvGrpSpPr>
          <p:cNvPr id="5" name="组合 4"/>
          <p:cNvGrpSpPr/>
          <p:nvPr/>
        </p:nvGrpSpPr>
        <p:grpSpPr>
          <a:xfrm>
            <a:off x="1316830" y="1233941"/>
            <a:ext cx="719662" cy="2457873"/>
            <a:chOff x="1349877" y="2032149"/>
            <a:chExt cx="759019" cy="2592288"/>
          </a:xfrm>
        </p:grpSpPr>
        <p:cxnSp>
          <p:nvCxnSpPr>
            <p:cNvPr id="6" name="直接连接符 5"/>
            <p:cNvCxnSpPr/>
            <p:nvPr/>
          </p:nvCxnSpPr>
          <p:spPr>
            <a:xfrm flipH="1">
              <a:off x="1349877" y="2032149"/>
              <a:ext cx="75901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1628357" y="4624437"/>
              <a:ext cx="48053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1930689" y="2032149"/>
              <a:ext cx="0" cy="2592288"/>
            </a:xfrm>
            <a:prstGeom prst="straightConnector1">
              <a:avLst/>
            </a:prstGeom>
            <a:ln w="19050">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1420159" y="1711862"/>
            <a:ext cx="447367" cy="1629613"/>
          </a:xfrm>
          <a:prstGeom prst="rect">
            <a:avLst/>
          </a:prstGeom>
        </p:spPr>
        <p:txBody>
          <a:bodyPr vert="eaVert" wrap="none">
            <a:spAutoFit/>
          </a:bodyPr>
          <a:lstStyle/>
          <a:p>
            <a:r>
              <a:rPr lang="zh-CN" altLang="en-US" sz="170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取指令周期状态</a:t>
            </a:r>
            <a:endParaRPr lang="zh-CN" altLang="en-US" sz="1705" dirty="0"/>
          </a:p>
        </p:txBody>
      </p:sp>
      <p:cxnSp>
        <p:nvCxnSpPr>
          <p:cNvPr id="10" name="直接连接符 9"/>
          <p:cNvCxnSpPr/>
          <p:nvPr/>
        </p:nvCxnSpPr>
        <p:spPr>
          <a:xfrm flipH="1">
            <a:off x="1329349" y="3691814"/>
            <a:ext cx="930969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1329349" y="5212150"/>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rot="16200000">
            <a:off x="1452977" y="4310751"/>
            <a:ext cx="447367" cy="342401"/>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lw</a:t>
            </a:r>
            <a:endParaRPr lang="zh-CN" altLang="en-US" sz="1705" i="1" dirty="0"/>
          </a:p>
        </p:txBody>
      </p:sp>
      <p:cxnSp>
        <p:nvCxnSpPr>
          <p:cNvPr id="15" name="直接连接符 14"/>
          <p:cNvCxnSpPr/>
          <p:nvPr/>
        </p:nvCxnSpPr>
        <p:spPr>
          <a:xfrm flipH="1">
            <a:off x="1316830" y="6420467"/>
            <a:ext cx="930969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16200000">
            <a:off x="1455340" y="5591085"/>
            <a:ext cx="447367" cy="510717"/>
          </a:xfrm>
          <a:prstGeom prst="rect">
            <a:avLst/>
          </a:prstGeom>
        </p:spPr>
        <p:txBody>
          <a:bodyPr vert="eaVert" wrap="none">
            <a:spAutoFit/>
          </a:bodyPr>
          <a:lstStyle/>
          <a:p>
            <a:r>
              <a:rPr lang="en-US" altLang="zh-CN" sz="1705" b="1" i="1" kern="0">
                <a:solidFill>
                  <a:schemeClr val="tx1">
                    <a:lumMod val="75000"/>
                    <a:lumOff val="25000"/>
                  </a:schemeClr>
                </a:solidFill>
                <a:latin typeface="微软雅黑" panose="020B0503020204020204" pitchFamily="34" charset="-122"/>
                <a:ea typeface="微软雅黑" panose="020B0503020204020204" pitchFamily="34" charset="-122"/>
              </a:rPr>
              <a:t>beq</a:t>
            </a:r>
            <a:endParaRPr lang="zh-CN" altLang="en-US" sz="1705" b="1" i="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椭圆 2"/>
          <p:cNvSpPr/>
          <p:nvPr/>
        </p:nvSpPr>
        <p:spPr>
          <a:xfrm>
            <a:off x="8753475" y="5333365"/>
            <a:ext cx="1803400" cy="9664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现代时序硬</a:t>
            </a:r>
            <a:r>
              <a:rPr lang="zh-CN" altLang="en-US" dirty="0"/>
              <a:t>布线控制器</a:t>
            </a:r>
            <a:r>
              <a:rPr lang="zh-CN" altLang="en-US"/>
              <a:t>设计步骤</a:t>
            </a:r>
            <a:endParaRPr lang="zh-CN" altLang="en-US" dirty="0"/>
          </a:p>
        </p:txBody>
      </p:sp>
      <p:sp>
        <p:nvSpPr>
          <p:cNvPr id="3" name="内容占位符 2"/>
          <p:cNvSpPr>
            <a:spLocks noGrp="1"/>
          </p:cNvSpPr>
          <p:nvPr>
            <p:ph idx="1"/>
          </p:nvPr>
        </p:nvSpPr>
        <p:spPr/>
        <p:txBody>
          <a:bodyPr/>
          <a:lstStyle/>
          <a:p>
            <a:pPr marL="433705" indent="-433705">
              <a:spcBef>
                <a:spcPts val="570"/>
              </a:spcBef>
              <a:spcAft>
                <a:spcPts val="570"/>
              </a:spcAft>
              <a:buFont typeface="+mj-lt"/>
              <a:buAutoNum type="arabicPeriod"/>
            </a:pPr>
            <a:r>
              <a:rPr lang="zh-CN" altLang="en-US" b="1" dirty="0">
                <a:cs typeface="Segoe UI Black" panose="020B0A02040204020203" pitchFamily="34" charset="0"/>
                <a:sym typeface="Arial" panose="020B0604020202020204" pitchFamily="34" charset="0"/>
              </a:rPr>
              <a:t>分析数据通路，画指令周期流程图</a:t>
            </a:r>
            <a:r>
              <a:rPr lang="zh-CN" altLang="en-US" dirty="0">
                <a:cs typeface="Segoe UI Black" panose="020B0A02040204020203" pitchFamily="34" charset="0"/>
                <a:sym typeface="Arial" panose="020B0604020202020204" pitchFamily="34" charset="0"/>
              </a:rPr>
              <a:t>，明确各节拍</a:t>
            </a:r>
            <a:r>
              <a:rPr lang="zh-CN" altLang="en-US" b="1" dirty="0">
                <a:cs typeface="Segoe UI Black" panose="020B0A02040204020203" pitchFamily="34" charset="0"/>
                <a:sym typeface="Arial" panose="020B0604020202020204" pitchFamily="34" charset="0"/>
              </a:rPr>
              <a:t>控制信号</a:t>
            </a: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绘制指令执行</a:t>
            </a:r>
            <a:r>
              <a:rPr lang="zh-CN" altLang="en-US" b="1" dirty="0">
                <a:cs typeface="Segoe UI Black" panose="020B0A02040204020203" pitchFamily="34" charset="0"/>
                <a:sym typeface="Arial" panose="020B0604020202020204" pitchFamily="34" charset="0"/>
              </a:rPr>
              <a:t>状态转换图</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构建</a:t>
            </a:r>
            <a:r>
              <a:rPr lang="zh-CN" altLang="en-US" b="1" dirty="0">
                <a:cs typeface="Segoe UI Black" panose="020B0A02040204020203" pitchFamily="34" charset="0"/>
                <a:sym typeface="Arial" panose="020B0604020202020204" pitchFamily="34" charset="0"/>
              </a:rPr>
              <a:t>状态转换表</a:t>
            </a:r>
            <a:endParaRPr lang="en-US" altLang="zh-CN" b="1" dirty="0">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有限状态机</a:t>
            </a:r>
            <a:r>
              <a:rPr lang="zh-CN" altLang="en-US" dirty="0">
                <a:cs typeface="Segoe UI Black" panose="020B0A02040204020203" pitchFamily="34" charset="0"/>
                <a:sym typeface="Arial" panose="020B0604020202020204" pitchFamily="34" charset="0"/>
              </a:rPr>
              <a:t>组合逻辑</a:t>
            </a:r>
          </a:p>
          <a:p>
            <a:pPr marL="433705" indent="-433705">
              <a:spcBef>
                <a:spcPts val="570"/>
              </a:spcBef>
              <a:spcAft>
                <a:spcPts val="570"/>
              </a:spcAft>
              <a:buFont typeface="+mj-lt"/>
              <a:buAutoNum type="arabicPeriod"/>
            </a:pPr>
            <a:r>
              <a:rPr lang="zh-CN" altLang="en-US" dirty="0">
                <a:cs typeface="Segoe UI Black" panose="020B0A02040204020203" pitchFamily="34" charset="0"/>
                <a:sym typeface="Arial" panose="020B0604020202020204" pitchFamily="34" charset="0"/>
              </a:rPr>
              <a:t>实现</a:t>
            </a:r>
            <a:r>
              <a:rPr lang="zh-CN" altLang="en-US" b="1" dirty="0">
                <a:cs typeface="Segoe UI Black" panose="020B0A02040204020203" pitchFamily="34" charset="0"/>
                <a:sym typeface="Arial" panose="020B0604020202020204" pitchFamily="34" charset="0"/>
              </a:rPr>
              <a:t>控制器</a:t>
            </a:r>
            <a:r>
              <a:rPr lang="zh-CN" altLang="en-US" dirty="0">
                <a:cs typeface="Segoe UI Black" panose="020B0A02040204020203" pitchFamily="34" charset="0"/>
                <a:sym typeface="Arial" panose="020B0604020202020204" pitchFamily="34" charset="0"/>
              </a:rPr>
              <a:t>组合逻辑电路</a:t>
            </a:r>
          </a:p>
          <a:p>
            <a:pPr marL="23495" lvl="2" indent="0" defTabSz="914400">
              <a:spcBef>
                <a:spcPts val="570"/>
              </a:spcBef>
              <a:spcAft>
                <a:spcPts val="570"/>
              </a:spcAft>
              <a:buFont typeface="Wingdings" panose="05000000000000000000" charset="0"/>
              <a:buNone/>
              <a:tabLst>
                <a:tab pos="447675" algn="l"/>
              </a:tabLst>
            </a:pPr>
            <a:r>
              <a:rPr lang="en-US" altLang="zh-CN" sz="2000" b="1" dirty="0">
                <a:solidFill>
                  <a:srgbClr val="18978B"/>
                </a:solidFill>
                <a:cs typeface="Segoe UI Black" panose="020B0A02040204020203" pitchFamily="34" charset="0"/>
                <a:sym typeface="Arial" panose="020B0604020202020204" pitchFamily="34" charset="0"/>
              </a:rPr>
              <a:t>      </a:t>
            </a:r>
            <a:r>
              <a:rPr lang="zh-CN" altLang="en-US" sz="2000" b="1" dirty="0">
                <a:solidFill>
                  <a:srgbClr val="18978B"/>
                </a:solidFill>
                <a:cs typeface="Segoe UI Black" panose="020B0A02040204020203" pitchFamily="34" charset="0"/>
                <a:sym typeface="Arial" panose="020B0604020202020204" pitchFamily="34" charset="0"/>
              </a:rPr>
              <a:t>各状态信号的或逻辑</a:t>
            </a:r>
            <a:endParaRPr lang="en-US" altLang="zh-CN" sz="2000" dirty="0">
              <a:solidFill>
                <a:srgbClr val="18978B"/>
              </a:solidFill>
              <a:cs typeface="Segoe UI Black" panose="020B0A02040204020203" pitchFamily="34" charset="0"/>
              <a:sym typeface="Arial" panose="020B0604020202020204" pitchFamily="34" charset="0"/>
            </a:endParaRPr>
          </a:p>
          <a:p>
            <a:pPr marL="433705" indent="-433705">
              <a:spcBef>
                <a:spcPts val="570"/>
              </a:spcBef>
              <a:spcAft>
                <a:spcPts val="570"/>
              </a:spcAft>
              <a:buFont typeface="+mj-lt"/>
              <a:buAutoNum type="arabicPeriod"/>
            </a:pPr>
            <a:endParaRPr lang="zh-CN" altLang="en-US" dirty="0">
              <a:cs typeface="Segoe UI Black" panose="020B0A02040204020203" pitchFamily="34" charset="0"/>
              <a:sym typeface="Arial" panose="020B0604020202020204" pitchFamily="34" charset="0"/>
            </a:endParaRPr>
          </a:p>
          <a:p>
            <a:endParaRPr lang="zh-CN" altLang="en-US" dirty="0"/>
          </a:p>
        </p:txBody>
      </p:sp>
      <p:pic>
        <p:nvPicPr>
          <p:cNvPr id="93" name="图片 92"/>
          <p:cNvPicPr>
            <a:picLocks noChangeAspect="1"/>
          </p:cNvPicPr>
          <p:nvPr/>
        </p:nvPicPr>
        <p:blipFill>
          <a:blip r:embed="rId3"/>
          <a:stretch>
            <a:fillRect/>
          </a:stretch>
        </p:blipFill>
        <p:spPr>
          <a:xfrm>
            <a:off x="5951322" y="2285771"/>
            <a:ext cx="5529478" cy="38146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传统三级时序与现代时序对比</a:t>
            </a:r>
          </a:p>
        </p:txBody>
      </p:sp>
      <p:sp>
        <p:nvSpPr>
          <p:cNvPr id="4" name="矩形 3"/>
          <p:cNvSpPr/>
          <p:nvPr/>
        </p:nvSpPr>
        <p:spPr bwMode="auto">
          <a:xfrm>
            <a:off x="5881839" y="1354687"/>
            <a:ext cx="5925134" cy="4734852"/>
          </a:xfrm>
          <a:prstGeom prst="rect">
            <a:avLst/>
          </a:prstGeom>
          <a:solidFill>
            <a:schemeClr val="accent1">
              <a:lumMod val="40000"/>
              <a:lumOff val="60000"/>
              <a:alpha val="32000"/>
            </a:scheme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
        <p:nvSpPr>
          <p:cNvPr id="5" name="矩形 4"/>
          <p:cNvSpPr/>
          <p:nvPr/>
        </p:nvSpPr>
        <p:spPr bwMode="auto">
          <a:xfrm>
            <a:off x="374772" y="1354687"/>
            <a:ext cx="5367076" cy="4734852"/>
          </a:xfrm>
          <a:prstGeom prst="rect">
            <a:avLst/>
          </a:prstGeom>
          <a:solidFill>
            <a:srgbClr val="F9F97F">
              <a:alpha val="28000"/>
            </a:srgbClr>
          </a:solidFill>
          <a:ln w="28575">
            <a:solidFill>
              <a:srgbClr val="FF6600"/>
            </a:solidFill>
            <a:round/>
            <a:tailEnd type="triangle" w="med" len="med"/>
          </a:ln>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86" name="组合 85"/>
          <p:cNvGrpSpPr/>
          <p:nvPr/>
        </p:nvGrpSpPr>
        <p:grpSpPr>
          <a:xfrm>
            <a:off x="6083231" y="1929843"/>
            <a:ext cx="5561995" cy="3862670"/>
            <a:chOff x="6611727" y="2133701"/>
            <a:chExt cx="7009975" cy="4868259"/>
          </a:xfrm>
        </p:grpSpPr>
        <p:sp>
          <p:nvSpPr>
            <p:cNvPr id="87" name="Rectangle 8"/>
            <p:cNvSpPr>
              <a:spLocks noChangeArrowheads="1"/>
            </p:cNvSpPr>
            <p:nvPr/>
          </p:nvSpPr>
          <p:spPr bwMode="auto">
            <a:xfrm>
              <a:off x="6641127" y="3369112"/>
              <a:ext cx="536239" cy="1440000"/>
            </a:xfrm>
            <a:prstGeom prst="rect">
              <a:avLst/>
            </a:prstGeom>
            <a:solidFill>
              <a:srgbClr val="FFC0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140" b="1" kern="0" dirty="0">
                  <a:latin typeface="Segoe UI Black" panose="020B0A02040204020203" pitchFamily="34" charset="0"/>
                  <a:ea typeface="Segoe UI Black" panose="020B0A02040204020203" pitchFamily="34" charset="0"/>
                  <a:cs typeface="Segoe UI Black" panose="020B0A02040204020203" pitchFamily="34" charset="0"/>
                </a:rPr>
                <a:t>指令寄存器</a:t>
              </a:r>
            </a:p>
          </p:txBody>
        </p:sp>
        <p:sp>
          <p:nvSpPr>
            <p:cNvPr id="88" name="Rectangle 9"/>
            <p:cNvSpPr>
              <a:spLocks noChangeArrowheads="1"/>
            </p:cNvSpPr>
            <p:nvPr/>
          </p:nvSpPr>
          <p:spPr bwMode="auto">
            <a:xfrm>
              <a:off x="6611727" y="4854181"/>
              <a:ext cx="49210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IR</a:t>
              </a:r>
            </a:p>
          </p:txBody>
        </p:sp>
        <p:sp>
          <p:nvSpPr>
            <p:cNvPr id="89" name="Rectangle 10"/>
            <p:cNvSpPr>
              <a:spLocks noChangeArrowheads="1"/>
            </p:cNvSpPr>
            <p:nvPr/>
          </p:nvSpPr>
          <p:spPr bwMode="auto">
            <a:xfrm>
              <a:off x="6957681" y="2605534"/>
              <a:ext cx="1089358"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00B050"/>
                  </a:solidFill>
                  <a:latin typeface="微软雅黑" panose="020B0503020204020204" pitchFamily="34" charset="-122"/>
                  <a:ea typeface="微软雅黑" panose="020B0503020204020204" pitchFamily="34" charset="-122"/>
                </a:rPr>
                <a:t>反馈信号</a:t>
              </a:r>
            </a:p>
          </p:txBody>
        </p:sp>
        <p:grpSp>
          <p:nvGrpSpPr>
            <p:cNvPr id="90" name="组合 89"/>
            <p:cNvGrpSpPr/>
            <p:nvPr/>
          </p:nvGrpSpPr>
          <p:grpSpPr>
            <a:xfrm>
              <a:off x="9217943" y="4827576"/>
              <a:ext cx="909103" cy="939937"/>
              <a:chOff x="5997326" y="4609422"/>
              <a:chExt cx="909103" cy="571095"/>
            </a:xfrm>
          </p:grpSpPr>
          <p:sp>
            <p:nvSpPr>
              <p:cNvPr id="170" name="Line 38"/>
              <p:cNvSpPr>
                <a:spLocks noChangeShapeType="1"/>
              </p:cNvSpPr>
              <p:nvPr/>
            </p:nvSpPr>
            <p:spPr bwMode="auto">
              <a:xfrm flipV="1">
                <a:off x="5997326"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1" name="Line 44"/>
              <p:cNvSpPr>
                <a:spLocks noChangeShapeType="1"/>
              </p:cNvSpPr>
              <p:nvPr/>
            </p:nvSpPr>
            <p:spPr bwMode="auto">
              <a:xfrm flipV="1">
                <a:off x="6906429"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2" name="Line 38"/>
              <p:cNvSpPr>
                <a:spLocks noChangeShapeType="1"/>
              </p:cNvSpPr>
              <p:nvPr/>
            </p:nvSpPr>
            <p:spPr bwMode="auto">
              <a:xfrm flipV="1">
                <a:off x="6300360"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73" name="Line 38"/>
              <p:cNvSpPr>
                <a:spLocks noChangeShapeType="1"/>
              </p:cNvSpPr>
              <p:nvPr/>
            </p:nvSpPr>
            <p:spPr bwMode="auto">
              <a:xfrm flipV="1">
                <a:off x="6603394" y="4609422"/>
                <a:ext cx="0" cy="571095"/>
              </a:xfrm>
              <a:prstGeom prst="line">
                <a:avLst/>
              </a:prstGeom>
              <a:noFill/>
              <a:ln w="25400">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sp>
          <p:nvSpPr>
            <p:cNvPr id="91" name="Line 52"/>
            <p:cNvSpPr>
              <a:spLocks noChangeShapeType="1"/>
            </p:cNvSpPr>
            <p:nvPr/>
          </p:nvSpPr>
          <p:spPr bwMode="auto">
            <a:xfrm rot="5400000" flipV="1">
              <a:off x="8538080" y="333586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2" name="Line 53"/>
            <p:cNvSpPr>
              <a:spLocks noChangeShapeType="1"/>
            </p:cNvSpPr>
            <p:nvPr/>
          </p:nvSpPr>
          <p:spPr bwMode="auto">
            <a:xfrm rot="5400000" flipV="1">
              <a:off x="8538080" y="348654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3" name="Line 54"/>
            <p:cNvSpPr>
              <a:spLocks noChangeShapeType="1"/>
            </p:cNvSpPr>
            <p:nvPr/>
          </p:nvSpPr>
          <p:spPr bwMode="auto">
            <a:xfrm rot="5400000" flipV="1">
              <a:off x="8538080" y="3637222"/>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4" name="Line 55"/>
            <p:cNvSpPr>
              <a:spLocks noChangeShapeType="1"/>
            </p:cNvSpPr>
            <p:nvPr/>
          </p:nvSpPr>
          <p:spPr bwMode="auto">
            <a:xfrm rot="5400000" flipV="1">
              <a:off x="8538080" y="3789576"/>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5" name="Line 56"/>
            <p:cNvSpPr>
              <a:spLocks noChangeShapeType="1"/>
            </p:cNvSpPr>
            <p:nvPr/>
          </p:nvSpPr>
          <p:spPr bwMode="auto">
            <a:xfrm rot="5400000" flipV="1">
              <a:off x="8538080" y="3941930"/>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6" name="Line 57"/>
            <p:cNvSpPr>
              <a:spLocks noChangeShapeType="1"/>
            </p:cNvSpPr>
            <p:nvPr/>
          </p:nvSpPr>
          <p:spPr bwMode="auto">
            <a:xfrm rot="5400000" flipV="1">
              <a:off x="8538080" y="4094284"/>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7" name="Line 58"/>
            <p:cNvSpPr>
              <a:spLocks noChangeShapeType="1"/>
            </p:cNvSpPr>
            <p:nvPr/>
          </p:nvSpPr>
          <p:spPr bwMode="auto">
            <a:xfrm rot="5400000" flipV="1">
              <a:off x="8538080" y="4244965"/>
              <a:ext cx="0" cy="607743"/>
            </a:xfrm>
            <a:prstGeom prst="line">
              <a:avLst/>
            </a:prstGeom>
            <a:noFill/>
            <a:ln w="12700">
              <a:solidFill>
                <a:srgbClr val="7030A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98" name="Rectangle 60"/>
            <p:cNvSpPr>
              <a:spLocks noChangeArrowheads="1"/>
            </p:cNvSpPr>
            <p:nvPr/>
          </p:nvSpPr>
          <p:spPr bwMode="auto">
            <a:xfrm>
              <a:off x="8288168" y="3276424"/>
              <a:ext cx="394367"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7030A0"/>
                  </a:solidFill>
                  <a:latin typeface="微软雅黑" panose="020B0503020204020204" pitchFamily="34" charset="-122"/>
                  <a:ea typeface="微软雅黑" panose="020B0503020204020204" pitchFamily="34" charset="-122"/>
                </a:rPr>
                <a:t>I</a:t>
              </a:r>
              <a:r>
                <a:rPr lang="en-US" altLang="zh-CN" sz="1325" b="1" baseline="-25000" dirty="0">
                  <a:solidFill>
                    <a:srgbClr val="7030A0"/>
                  </a:solidFill>
                  <a:latin typeface="微软雅黑" panose="020B0503020204020204" pitchFamily="34" charset="-122"/>
                  <a:ea typeface="微软雅黑" panose="020B0503020204020204" pitchFamily="34" charset="-122"/>
                </a:rPr>
                <a:t>1</a:t>
              </a:r>
            </a:p>
          </p:txBody>
        </p:sp>
        <p:sp>
          <p:nvSpPr>
            <p:cNvPr id="99" name="Rectangle 61"/>
            <p:cNvSpPr>
              <a:spLocks noChangeArrowheads="1"/>
            </p:cNvSpPr>
            <p:nvPr/>
          </p:nvSpPr>
          <p:spPr bwMode="auto">
            <a:xfrm>
              <a:off x="8284678" y="4567251"/>
              <a:ext cx="444876"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7030A0"/>
                  </a:solidFill>
                  <a:latin typeface="微软雅黑" panose="020B0503020204020204" pitchFamily="34" charset="-122"/>
                  <a:ea typeface="微软雅黑" panose="020B0503020204020204" pitchFamily="34" charset="-122"/>
                </a:rPr>
                <a:t>I</a:t>
              </a:r>
              <a:r>
                <a:rPr lang="en-US" altLang="zh-CN" sz="1325" b="1" baseline="-25000" dirty="0" err="1">
                  <a:solidFill>
                    <a:srgbClr val="7030A0"/>
                  </a:solidFill>
                  <a:latin typeface="微软雅黑" panose="020B0503020204020204" pitchFamily="34" charset="-122"/>
                  <a:ea typeface="微软雅黑" panose="020B0503020204020204" pitchFamily="34" charset="-122"/>
                </a:rPr>
                <a:t>m</a:t>
              </a:r>
              <a:endParaRPr lang="en-US" altLang="zh-CN" sz="1325" b="1" baseline="-25000" dirty="0">
                <a:solidFill>
                  <a:srgbClr val="7030A0"/>
                </a:solidFill>
                <a:latin typeface="微软雅黑" panose="020B0503020204020204" pitchFamily="34" charset="-122"/>
                <a:ea typeface="微软雅黑" panose="020B0503020204020204" pitchFamily="34" charset="-122"/>
              </a:endParaRPr>
            </a:p>
          </p:txBody>
        </p:sp>
        <p:sp>
          <p:nvSpPr>
            <p:cNvPr id="100" name="Rectangle 6"/>
            <p:cNvSpPr>
              <a:spLocks noChangeArrowheads="1"/>
            </p:cNvSpPr>
            <p:nvPr/>
          </p:nvSpPr>
          <p:spPr bwMode="auto">
            <a:xfrm rot="5400000">
              <a:off x="12354757" y="3436695"/>
              <a:ext cx="216012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zh-CN" altLang="en-US" sz="1325" b="1" dirty="0">
                  <a:solidFill>
                    <a:srgbClr val="FF0000"/>
                  </a:solidFill>
                  <a:latin typeface="微软雅黑" panose="020B0503020204020204" pitchFamily="34" charset="-122"/>
                  <a:ea typeface="微软雅黑" panose="020B0503020204020204" pitchFamily="34" charset="-122"/>
                </a:rPr>
                <a:t>微操作控制信号序列</a:t>
              </a:r>
            </a:p>
          </p:txBody>
        </p:sp>
        <p:grpSp>
          <p:nvGrpSpPr>
            <p:cNvPr id="101" name="Group 11"/>
            <p:cNvGrpSpPr/>
            <p:nvPr/>
          </p:nvGrpSpPr>
          <p:grpSpPr bwMode="auto">
            <a:xfrm rot="5400000">
              <a:off x="11981205" y="3347516"/>
              <a:ext cx="2122917" cy="455389"/>
              <a:chOff x="2746" y="1207"/>
              <a:chExt cx="1268" cy="409"/>
            </a:xfrm>
          </p:grpSpPr>
          <p:grpSp>
            <p:nvGrpSpPr>
              <p:cNvPr id="154" name="Group 12"/>
              <p:cNvGrpSpPr/>
              <p:nvPr/>
            </p:nvGrpSpPr>
            <p:grpSpPr bwMode="auto">
              <a:xfrm>
                <a:off x="2746" y="1207"/>
                <a:ext cx="725" cy="409"/>
                <a:chOff x="4330" y="2840"/>
                <a:chExt cx="725" cy="409"/>
              </a:xfrm>
            </p:grpSpPr>
            <p:sp>
              <p:nvSpPr>
                <p:cNvPr id="161" name="Line 13"/>
                <p:cNvSpPr>
                  <a:spLocks noChangeShapeType="1"/>
                </p:cNvSpPr>
                <p:nvPr/>
              </p:nvSpPr>
              <p:spPr bwMode="auto">
                <a:xfrm flipV="1">
                  <a:off x="433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2" name="Line 14"/>
                <p:cNvSpPr>
                  <a:spLocks noChangeShapeType="1"/>
                </p:cNvSpPr>
                <p:nvPr/>
              </p:nvSpPr>
              <p:spPr bwMode="auto">
                <a:xfrm flipV="1">
                  <a:off x="4420"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3" name="Line 15"/>
                <p:cNvSpPr>
                  <a:spLocks noChangeShapeType="1"/>
                </p:cNvSpPr>
                <p:nvPr/>
              </p:nvSpPr>
              <p:spPr bwMode="auto">
                <a:xfrm flipV="1">
                  <a:off x="4511"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4" name="Line 16"/>
                <p:cNvSpPr>
                  <a:spLocks noChangeShapeType="1"/>
                </p:cNvSpPr>
                <p:nvPr/>
              </p:nvSpPr>
              <p:spPr bwMode="auto">
                <a:xfrm flipV="1">
                  <a:off x="4602"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5" name="Line 17"/>
                <p:cNvSpPr>
                  <a:spLocks noChangeShapeType="1"/>
                </p:cNvSpPr>
                <p:nvPr/>
              </p:nvSpPr>
              <p:spPr bwMode="auto">
                <a:xfrm flipV="1">
                  <a:off x="469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6" name="Line 18"/>
                <p:cNvSpPr>
                  <a:spLocks noChangeShapeType="1"/>
                </p:cNvSpPr>
                <p:nvPr/>
              </p:nvSpPr>
              <p:spPr bwMode="auto">
                <a:xfrm flipV="1">
                  <a:off x="4783"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7" name="Line 19"/>
                <p:cNvSpPr>
                  <a:spLocks noChangeShapeType="1"/>
                </p:cNvSpPr>
                <p:nvPr/>
              </p:nvSpPr>
              <p:spPr bwMode="auto">
                <a:xfrm flipV="1">
                  <a:off x="4874"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8" name="Line 20"/>
                <p:cNvSpPr>
                  <a:spLocks noChangeShapeType="1"/>
                </p:cNvSpPr>
                <p:nvPr/>
              </p:nvSpPr>
              <p:spPr bwMode="auto">
                <a:xfrm flipV="1">
                  <a:off x="496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9" name="Line 21"/>
                <p:cNvSpPr>
                  <a:spLocks noChangeShapeType="1"/>
                </p:cNvSpPr>
                <p:nvPr/>
              </p:nvSpPr>
              <p:spPr bwMode="auto">
                <a:xfrm flipV="1">
                  <a:off x="5055" y="2840"/>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sp>
            <p:nvSpPr>
              <p:cNvPr id="155" name="Line 22"/>
              <p:cNvSpPr>
                <a:spLocks noChangeShapeType="1"/>
              </p:cNvSpPr>
              <p:nvPr/>
            </p:nvSpPr>
            <p:spPr bwMode="auto">
              <a:xfrm flipV="1">
                <a:off x="356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6" name="Line 23"/>
              <p:cNvSpPr>
                <a:spLocks noChangeShapeType="1"/>
              </p:cNvSpPr>
              <p:nvPr/>
            </p:nvSpPr>
            <p:spPr bwMode="auto">
              <a:xfrm flipV="1">
                <a:off x="3651"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7" name="Line 24"/>
              <p:cNvSpPr>
                <a:spLocks noChangeShapeType="1"/>
              </p:cNvSpPr>
              <p:nvPr/>
            </p:nvSpPr>
            <p:spPr bwMode="auto">
              <a:xfrm flipV="1">
                <a:off x="3742"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8" name="Line 25"/>
              <p:cNvSpPr>
                <a:spLocks noChangeShapeType="1"/>
              </p:cNvSpPr>
              <p:nvPr/>
            </p:nvSpPr>
            <p:spPr bwMode="auto">
              <a:xfrm flipV="1">
                <a:off x="3833"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59" name="Line 26"/>
              <p:cNvSpPr>
                <a:spLocks noChangeShapeType="1"/>
              </p:cNvSpPr>
              <p:nvPr/>
            </p:nvSpPr>
            <p:spPr bwMode="auto">
              <a:xfrm flipV="1">
                <a:off x="392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60" name="Line 27"/>
              <p:cNvSpPr>
                <a:spLocks noChangeShapeType="1"/>
              </p:cNvSpPr>
              <p:nvPr/>
            </p:nvSpPr>
            <p:spPr bwMode="auto">
              <a:xfrm flipV="1">
                <a:off x="4014" y="1207"/>
                <a:ext cx="0" cy="409"/>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grpSp>
        <p:grpSp>
          <p:nvGrpSpPr>
            <p:cNvPr id="102" name="Group 62"/>
            <p:cNvGrpSpPr/>
            <p:nvPr/>
          </p:nvGrpSpPr>
          <p:grpSpPr bwMode="auto">
            <a:xfrm rot="5400000">
              <a:off x="11609522" y="3369278"/>
              <a:ext cx="2939937" cy="468784"/>
              <a:chOff x="2337" y="1228"/>
              <a:chExt cx="1756" cy="280"/>
            </a:xfrm>
          </p:grpSpPr>
          <p:sp>
            <p:nvSpPr>
              <p:cNvPr id="152" name="Rectangle 63"/>
              <p:cNvSpPr>
                <a:spLocks noChangeArrowheads="1"/>
              </p:cNvSpPr>
              <p:nvPr/>
            </p:nvSpPr>
            <p:spPr bwMode="auto">
              <a:xfrm rot="16200000">
                <a:off x="2310" y="1256"/>
                <a:ext cx="27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1</a:t>
                </a:r>
              </a:p>
            </p:txBody>
          </p:sp>
          <p:sp>
            <p:nvSpPr>
              <p:cNvPr id="153" name="Rectangle 64"/>
              <p:cNvSpPr>
                <a:spLocks noChangeArrowheads="1"/>
              </p:cNvSpPr>
              <p:nvPr/>
            </p:nvSpPr>
            <p:spPr bwMode="auto">
              <a:xfrm rot="16200000">
                <a:off x="3842" y="1256"/>
                <a:ext cx="28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FF0000"/>
                    </a:solidFill>
                    <a:latin typeface="微软雅黑" panose="020B0503020204020204" pitchFamily="34" charset="-122"/>
                    <a:ea typeface="微软雅黑" panose="020B0503020204020204" pitchFamily="34" charset="-122"/>
                  </a:rPr>
                  <a:t>C</a:t>
                </a:r>
                <a:r>
                  <a:rPr lang="en-US" altLang="zh-CN" sz="1325" b="1" baseline="-25000" dirty="0">
                    <a:solidFill>
                      <a:srgbClr val="FF0000"/>
                    </a:solidFill>
                    <a:latin typeface="微软雅黑" panose="020B0503020204020204" pitchFamily="34" charset="-122"/>
                    <a:ea typeface="微软雅黑" panose="020B0503020204020204" pitchFamily="34" charset="-122"/>
                  </a:rPr>
                  <a:t>n</a:t>
                </a:r>
              </a:p>
            </p:txBody>
          </p:sp>
        </p:grpSp>
        <p:sp>
          <p:nvSpPr>
            <p:cNvPr id="103" name="Line 72"/>
            <p:cNvSpPr>
              <a:spLocks noChangeShapeType="1"/>
            </p:cNvSpPr>
            <p:nvPr/>
          </p:nvSpPr>
          <p:spPr bwMode="auto">
            <a:xfrm rot="5400000" flipV="1">
              <a:off x="8540591" y="227189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4" name="Line 73"/>
            <p:cNvSpPr>
              <a:spLocks noChangeShapeType="1"/>
            </p:cNvSpPr>
            <p:nvPr/>
          </p:nvSpPr>
          <p:spPr bwMode="auto">
            <a:xfrm rot="5400000" flipV="1">
              <a:off x="8540591" y="242257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5" name="Line 74"/>
            <p:cNvSpPr>
              <a:spLocks noChangeShapeType="1"/>
            </p:cNvSpPr>
            <p:nvPr/>
          </p:nvSpPr>
          <p:spPr bwMode="auto">
            <a:xfrm rot="5400000" flipV="1">
              <a:off x="8540591" y="2573251"/>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6" name="Line 75"/>
            <p:cNvSpPr>
              <a:spLocks noChangeShapeType="1"/>
            </p:cNvSpPr>
            <p:nvPr/>
          </p:nvSpPr>
          <p:spPr bwMode="auto">
            <a:xfrm rot="5400000" flipV="1">
              <a:off x="8540591" y="2725606"/>
              <a:ext cx="0" cy="607744"/>
            </a:xfrm>
            <a:prstGeom prst="line">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000000"/>
                </a:solidFill>
                <a:latin typeface="微软雅黑" panose="020B0503020204020204" pitchFamily="34" charset="-122"/>
                <a:ea typeface="微软雅黑" panose="020B0503020204020204" pitchFamily="34" charset="-122"/>
              </a:endParaRPr>
            </a:p>
          </p:txBody>
        </p:sp>
        <p:sp>
          <p:nvSpPr>
            <p:cNvPr id="107" name="Rectangle 77"/>
            <p:cNvSpPr>
              <a:spLocks noChangeArrowheads="1"/>
            </p:cNvSpPr>
            <p:nvPr/>
          </p:nvSpPr>
          <p:spPr bwMode="auto">
            <a:xfrm>
              <a:off x="7873242" y="2379321"/>
              <a:ext cx="469120"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a:solidFill>
                    <a:srgbClr val="00B050"/>
                  </a:solidFill>
                  <a:latin typeface="微软雅黑" panose="020B0503020204020204" pitchFamily="34" charset="-122"/>
                  <a:ea typeface="微软雅黑" panose="020B0503020204020204" pitchFamily="34" charset="-122"/>
                </a:rPr>
                <a:t>B</a:t>
              </a:r>
              <a:r>
                <a:rPr lang="en-US" altLang="zh-CN" sz="1325" b="1" baseline="-25000" dirty="0">
                  <a:solidFill>
                    <a:srgbClr val="00B050"/>
                  </a:solidFill>
                  <a:latin typeface="微软雅黑" panose="020B0503020204020204" pitchFamily="34" charset="-122"/>
                  <a:ea typeface="微软雅黑" panose="020B0503020204020204" pitchFamily="34" charset="-122"/>
                </a:rPr>
                <a:t>1</a:t>
              </a:r>
            </a:p>
          </p:txBody>
        </p:sp>
        <p:sp>
          <p:nvSpPr>
            <p:cNvPr id="108" name="Rectangle 78"/>
            <p:cNvSpPr>
              <a:spLocks noChangeArrowheads="1"/>
            </p:cNvSpPr>
            <p:nvPr/>
          </p:nvSpPr>
          <p:spPr bwMode="auto">
            <a:xfrm>
              <a:off x="7882246" y="2779461"/>
              <a:ext cx="42265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p>
              <a:pPr algn="ctr" defTabSz="914400"/>
              <a:r>
                <a:rPr lang="en-US" altLang="zh-CN" sz="1325" b="1" dirty="0" err="1">
                  <a:solidFill>
                    <a:srgbClr val="00B050"/>
                  </a:solidFill>
                  <a:latin typeface="微软雅黑" panose="020B0503020204020204" pitchFamily="34" charset="-122"/>
                  <a:ea typeface="微软雅黑" panose="020B0503020204020204" pitchFamily="34" charset="-122"/>
                </a:rPr>
                <a:t>B</a:t>
              </a:r>
              <a:r>
                <a:rPr lang="en-US" altLang="zh-CN" sz="1325" b="1" baseline="-25000" dirty="0" err="1">
                  <a:solidFill>
                    <a:srgbClr val="00B050"/>
                  </a:solidFill>
                  <a:latin typeface="微软雅黑" panose="020B0503020204020204" pitchFamily="34" charset="-122"/>
                  <a:ea typeface="微软雅黑" panose="020B0503020204020204" pitchFamily="34" charset="-122"/>
                </a:rPr>
                <a:t>j</a:t>
              </a:r>
              <a:endParaRPr lang="en-US" altLang="zh-CN" sz="1325" b="1" baseline="-25000" dirty="0">
                <a:solidFill>
                  <a:srgbClr val="00B050"/>
                </a:solidFill>
                <a:latin typeface="微软雅黑" panose="020B0503020204020204" pitchFamily="34" charset="-122"/>
                <a:ea typeface="微软雅黑" panose="020B0503020204020204" pitchFamily="34" charset="-122"/>
              </a:endParaRPr>
            </a:p>
          </p:txBody>
        </p:sp>
        <p:cxnSp>
          <p:nvCxnSpPr>
            <p:cNvPr id="109" name="直接箭头连接符 108"/>
            <p:cNvCxnSpPr>
              <a:stCxn id="87" idx="3"/>
              <a:endCxn id="135" idx="1"/>
            </p:cNvCxnSpPr>
            <p:nvPr/>
          </p:nvCxnSpPr>
          <p:spPr>
            <a:xfrm flipV="1">
              <a:off x="7177365" y="4089111"/>
              <a:ext cx="52527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9"/>
            <p:cNvSpPr>
              <a:spLocks noChangeArrowheads="1"/>
            </p:cNvSpPr>
            <p:nvPr/>
          </p:nvSpPr>
          <p:spPr bwMode="auto">
            <a:xfrm>
              <a:off x="7707325" y="4854181"/>
              <a:ext cx="492101"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ID</a:t>
              </a:r>
            </a:p>
          </p:txBody>
        </p:sp>
        <p:sp>
          <p:nvSpPr>
            <p:cNvPr id="111" name="Rectangle 5"/>
            <p:cNvSpPr>
              <a:spLocks noChangeArrowheads="1"/>
            </p:cNvSpPr>
            <p:nvPr/>
          </p:nvSpPr>
          <p:spPr bwMode="auto">
            <a:xfrm>
              <a:off x="8844713" y="5688504"/>
              <a:ext cx="1594698" cy="636102"/>
            </a:xfrm>
            <a:prstGeom prst="rect">
              <a:avLst/>
            </a:prstGeom>
            <a:solidFill>
              <a:srgbClr val="7FC4FF"/>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25" b="1" kern="0" dirty="0">
                  <a:latin typeface="Segoe UI Black" panose="020B0A02040204020203" pitchFamily="34" charset="0"/>
                  <a:ea typeface="Segoe UI Black" panose="020B0A02040204020203" pitchFamily="34" charset="0"/>
                  <a:cs typeface="Segoe UI Black" panose="020B0A02040204020203" pitchFamily="34" charset="0"/>
                </a:rPr>
                <a:t>状态寄存器</a:t>
              </a:r>
            </a:p>
          </p:txBody>
        </p:sp>
        <p:sp>
          <p:nvSpPr>
            <p:cNvPr id="112" name="Rectangle 3"/>
            <p:cNvSpPr>
              <a:spLocks noChangeArrowheads="1"/>
            </p:cNvSpPr>
            <p:nvPr/>
          </p:nvSpPr>
          <p:spPr bwMode="auto">
            <a:xfrm>
              <a:off x="11268222" y="237932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硬布线</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控制器</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113" name="Rectangle 9"/>
            <p:cNvSpPr>
              <a:spLocks noChangeArrowheads="1"/>
            </p:cNvSpPr>
            <p:nvPr/>
          </p:nvSpPr>
          <p:spPr bwMode="auto">
            <a:xfrm>
              <a:off x="12460031" y="5240876"/>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sp>
          <p:nvSpPr>
            <p:cNvPr id="114" name="Rectangle 9"/>
            <p:cNvSpPr>
              <a:spLocks noChangeArrowheads="1"/>
            </p:cNvSpPr>
            <p:nvPr/>
          </p:nvSpPr>
          <p:spPr bwMode="auto">
            <a:xfrm>
              <a:off x="8601353" y="533968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rgbClr val="C00000"/>
                  </a:solidFill>
                  <a:latin typeface="微软雅黑" panose="020B0503020204020204" pitchFamily="34" charset="-122"/>
                  <a:ea typeface="微软雅黑" panose="020B0503020204020204" pitchFamily="34" charset="-122"/>
                </a:rPr>
                <a:t>现态</a:t>
              </a:r>
              <a:endParaRPr lang="en-US" altLang="zh-CN" sz="1325" b="1" dirty="0">
                <a:solidFill>
                  <a:srgbClr val="C00000"/>
                </a:solidFill>
                <a:latin typeface="微软雅黑" panose="020B0503020204020204" pitchFamily="34" charset="-122"/>
                <a:ea typeface="微软雅黑" panose="020B0503020204020204" pitchFamily="34" charset="-122"/>
              </a:endParaRPr>
            </a:p>
          </p:txBody>
        </p:sp>
        <p:cxnSp>
          <p:nvCxnSpPr>
            <p:cNvPr id="115" name="直接连接符 114"/>
            <p:cNvCxnSpPr/>
            <p:nvPr/>
          </p:nvCxnSpPr>
          <p:spPr>
            <a:xfrm>
              <a:off x="9217943" y="5091675"/>
              <a:ext cx="2375008"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9517900" y="5217754"/>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17" name="组合 116"/>
            <p:cNvGrpSpPr/>
            <p:nvPr/>
          </p:nvGrpSpPr>
          <p:grpSpPr>
            <a:xfrm>
              <a:off x="10438271" y="4582115"/>
              <a:ext cx="167621" cy="1988669"/>
              <a:chOff x="7217654" y="4363960"/>
              <a:chExt cx="167621" cy="1988669"/>
            </a:xfrm>
          </p:grpSpPr>
          <p:cxnSp>
            <p:nvCxnSpPr>
              <p:cNvPr id="150" name="直接连接符 149"/>
              <p:cNvCxnSpPr/>
              <p:nvPr/>
            </p:nvCxnSpPr>
            <p:spPr>
              <a:xfrm>
                <a:off x="7217654" y="4363960"/>
                <a:ext cx="162113"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7385275" y="4363960"/>
                <a:ext cx="0" cy="1988669"/>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8" name="Rectangle 3"/>
            <p:cNvSpPr>
              <a:spLocks noChangeArrowheads="1"/>
            </p:cNvSpPr>
            <p:nvPr/>
          </p:nvSpPr>
          <p:spPr bwMode="auto">
            <a:xfrm>
              <a:off x="8857904" y="2384992"/>
              <a:ext cx="1553051" cy="2430974"/>
            </a:xfrm>
            <a:prstGeom prst="rect">
              <a:avLst/>
            </a:prstGeom>
            <a:solidFill>
              <a:srgbClr val="FF6600"/>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FSM</a:t>
              </a: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状态机</a:t>
              </a:r>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endParaRPr lang="en-US" altLang="zh-CN"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515" b="1" kern="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组合逻辑</a:t>
              </a:r>
            </a:p>
          </p:txBody>
        </p:sp>
        <p:sp>
          <p:nvSpPr>
            <p:cNvPr id="119" name="Rectangle 9"/>
            <p:cNvSpPr>
              <a:spLocks noChangeArrowheads="1"/>
            </p:cNvSpPr>
            <p:nvPr/>
          </p:nvSpPr>
          <p:spPr bwMode="auto">
            <a:xfrm>
              <a:off x="10342930" y="3869348"/>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cxnSp>
          <p:nvCxnSpPr>
            <p:cNvPr id="120" name="直接箭头连接符 119"/>
            <p:cNvCxnSpPr/>
            <p:nvPr/>
          </p:nvCxnSpPr>
          <p:spPr>
            <a:xfrm>
              <a:off x="8208443" y="6015463"/>
              <a:ext cx="631933"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79"/>
            <p:cNvSpPr>
              <a:spLocks noChangeArrowheads="1"/>
            </p:cNvSpPr>
            <p:nvPr/>
          </p:nvSpPr>
          <p:spPr bwMode="auto">
            <a:xfrm>
              <a:off x="7662296" y="5716264"/>
              <a:ext cx="661051" cy="631148"/>
            </a:xfrm>
            <a:prstGeom prst="rect">
              <a:avLst/>
            </a:prstGeom>
            <a:solidFill>
              <a:srgbClr val="7FC4FF"/>
            </a:solidFill>
            <a:ln w="19050">
              <a:solidFill>
                <a:srgbClr val="C00000"/>
              </a:solidFill>
            </a:ln>
          </p:spPr>
          <p:txBody>
            <a:bodyPr wrap="none">
              <a:spAutoFit/>
            </a:bodyPr>
            <a:lstStyle/>
            <a:p>
              <a:pPr algn="ctr" defTabSz="914400"/>
              <a:r>
                <a:rPr lang="zh-CN" altLang="en-US" sz="1325" b="1" dirty="0">
                  <a:solidFill>
                    <a:srgbClr val="001010"/>
                  </a:solidFill>
                  <a:latin typeface="微软雅黑" panose="020B0503020204020204" pitchFamily="34" charset="-122"/>
                  <a:ea typeface="微软雅黑" panose="020B0503020204020204" pitchFamily="34" charset="-122"/>
                </a:rPr>
                <a:t>时钟</a:t>
              </a:r>
              <a:endParaRPr lang="en-US" altLang="zh-CN" sz="1325" b="1" dirty="0">
                <a:solidFill>
                  <a:srgbClr val="001010"/>
                </a:solidFill>
                <a:latin typeface="微软雅黑" panose="020B0503020204020204" pitchFamily="34" charset="-122"/>
                <a:ea typeface="微软雅黑" panose="020B0503020204020204" pitchFamily="34" charset="-122"/>
              </a:endParaRPr>
            </a:p>
            <a:p>
              <a:pPr algn="ctr" defTabSz="914400"/>
              <a:r>
                <a:rPr lang="en-US" altLang="zh-CN" sz="1325" b="1" dirty="0">
                  <a:solidFill>
                    <a:srgbClr val="001010"/>
                  </a:solidFill>
                  <a:latin typeface="微软雅黑" panose="020B0503020204020204" pitchFamily="34" charset="-122"/>
                  <a:ea typeface="微软雅黑" panose="020B0503020204020204" pitchFamily="34" charset="-122"/>
                </a:rPr>
                <a:t>CLK</a:t>
              </a:r>
              <a:endParaRPr lang="zh-CN" altLang="en-US" sz="1325" b="1" dirty="0">
                <a:solidFill>
                  <a:srgbClr val="001010"/>
                </a:solidFill>
                <a:latin typeface="微软雅黑" panose="020B0503020204020204" pitchFamily="34" charset="-122"/>
                <a:ea typeface="微软雅黑" panose="020B0503020204020204" pitchFamily="34" charset="-122"/>
              </a:endParaRPr>
            </a:p>
          </p:txBody>
        </p:sp>
        <p:sp>
          <p:nvSpPr>
            <p:cNvPr id="122" name="等腰三角形 121"/>
            <p:cNvSpPr/>
            <p:nvPr/>
          </p:nvSpPr>
          <p:spPr>
            <a:xfrm rot="5400000">
              <a:off x="8817242" y="5931128"/>
              <a:ext cx="246529" cy="181854"/>
            </a:xfrm>
            <a:prstGeom prst="triangle">
              <a:avLst>
                <a:gd name="adj" fmla="val 50001"/>
              </a:avLst>
            </a:prstGeom>
            <a:solidFill>
              <a:srgbClr val="7FC4FF"/>
            </a:solidFill>
            <a:ln w="31750" cap="flat" cmpd="sng" algn="ctr">
              <a:solidFill>
                <a:srgbClr val="000000"/>
              </a:solidFill>
              <a:prstDash val="solid"/>
            </a:ln>
            <a:effectLst/>
          </p:spPr>
          <p:txBody>
            <a:bodyPr rtlCol="0" anchor="ctr"/>
            <a:lstStyle/>
            <a:p>
              <a:pPr algn="ctr" defTabSz="914400"/>
              <a:endParaRPr lang="zh-CN" altLang="en-US" sz="1325" b="1" kern="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23" name="组合 122"/>
            <p:cNvGrpSpPr/>
            <p:nvPr/>
          </p:nvGrpSpPr>
          <p:grpSpPr>
            <a:xfrm>
              <a:off x="11610786" y="4844462"/>
              <a:ext cx="912029" cy="649610"/>
              <a:chOff x="5997326" y="4609421"/>
              <a:chExt cx="909103" cy="647526"/>
            </a:xfrm>
          </p:grpSpPr>
          <p:sp>
            <p:nvSpPr>
              <p:cNvPr id="146" name="Line 38"/>
              <p:cNvSpPr>
                <a:spLocks noChangeShapeType="1"/>
              </p:cNvSpPr>
              <p:nvPr/>
            </p:nvSpPr>
            <p:spPr bwMode="auto">
              <a:xfrm flipV="1">
                <a:off x="5997326" y="4609421"/>
                <a:ext cx="0" cy="246420"/>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7" name="Line 44"/>
              <p:cNvSpPr>
                <a:spLocks noChangeShapeType="1"/>
              </p:cNvSpPr>
              <p:nvPr/>
            </p:nvSpPr>
            <p:spPr bwMode="auto">
              <a:xfrm flipV="1">
                <a:off x="6906429" y="4609421"/>
                <a:ext cx="0" cy="647526"/>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8" name="Line 38"/>
              <p:cNvSpPr>
                <a:spLocks noChangeShapeType="1"/>
              </p:cNvSpPr>
              <p:nvPr/>
            </p:nvSpPr>
            <p:spPr bwMode="auto">
              <a:xfrm flipV="1">
                <a:off x="6300360" y="4609421"/>
                <a:ext cx="0" cy="372094"/>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9" name="Line 38"/>
              <p:cNvSpPr>
                <a:spLocks noChangeShapeType="1"/>
              </p:cNvSpPr>
              <p:nvPr/>
            </p:nvSpPr>
            <p:spPr bwMode="auto">
              <a:xfrm flipV="1">
                <a:off x="6603394" y="4609421"/>
                <a:ext cx="0" cy="496109"/>
              </a:xfrm>
              <a:prstGeom prst="line">
                <a:avLst/>
              </a:prstGeom>
              <a:noFill/>
              <a:ln w="25400" cap="sq">
                <a:solidFill>
                  <a:srgbClr val="C00000"/>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4" name="直接连接符 123"/>
            <p:cNvCxnSpPr/>
            <p:nvPr/>
          </p:nvCxnSpPr>
          <p:spPr>
            <a:xfrm>
              <a:off x="9824011" y="5342168"/>
              <a:ext cx="237808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0123969" y="5491989"/>
              <a:ext cx="2383295" cy="0"/>
            </a:xfrm>
            <a:prstGeom prst="line">
              <a:avLst/>
            </a:prstGeom>
            <a:ln w="25400" cap="sq">
              <a:solidFill>
                <a:srgbClr val="C00000"/>
              </a:solidFill>
              <a:headEnd type="ova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a:off x="9214866" y="6340994"/>
              <a:ext cx="909103" cy="660961"/>
              <a:chOff x="5997326" y="4609421"/>
              <a:chExt cx="909103" cy="481104"/>
            </a:xfrm>
          </p:grpSpPr>
          <p:sp>
            <p:nvSpPr>
              <p:cNvPr id="142" name="Line 38"/>
              <p:cNvSpPr>
                <a:spLocks noChangeShapeType="1"/>
              </p:cNvSpPr>
              <p:nvPr/>
            </p:nvSpPr>
            <p:spPr bwMode="auto">
              <a:xfrm flipV="1">
                <a:off x="5997326" y="4609422"/>
                <a:ext cx="0" cy="481103"/>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3" name="Line 44"/>
              <p:cNvSpPr>
                <a:spLocks noChangeShapeType="1"/>
              </p:cNvSpPr>
              <p:nvPr/>
            </p:nvSpPr>
            <p:spPr bwMode="auto">
              <a:xfrm flipV="1">
                <a:off x="6906429" y="4609421"/>
                <a:ext cx="0" cy="167257"/>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4" name="Line 38"/>
              <p:cNvSpPr>
                <a:spLocks noChangeShapeType="1"/>
              </p:cNvSpPr>
              <p:nvPr/>
            </p:nvSpPr>
            <p:spPr bwMode="auto">
              <a:xfrm flipV="1">
                <a:off x="6300360" y="4609422"/>
                <a:ext cx="0" cy="383325"/>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sp>
            <p:nvSpPr>
              <p:cNvPr id="145" name="Line 38"/>
              <p:cNvSpPr>
                <a:spLocks noChangeShapeType="1"/>
              </p:cNvSpPr>
              <p:nvPr/>
            </p:nvSpPr>
            <p:spPr bwMode="auto">
              <a:xfrm flipV="1">
                <a:off x="6603394" y="4609422"/>
                <a:ext cx="0" cy="272719"/>
              </a:xfrm>
              <a:prstGeom prst="line">
                <a:avLst/>
              </a:prstGeom>
              <a:noFill/>
              <a:ln w="25400">
                <a:solidFill>
                  <a:schemeClr val="accent5"/>
                </a:solidFill>
                <a:round/>
                <a:tailEnd type="triangle" w="lg" len="lg"/>
              </a:ln>
              <a:extLst>
                <a:ext uri="{909E8E84-426E-40DD-AFC4-6F175D3DCCD1}">
                  <a14:hiddenFill xmlns:a14="http://schemas.microsoft.com/office/drawing/2010/main">
                    <a:noFill/>
                  </a14:hiddenFill>
                </a:ext>
              </a:extLst>
            </p:spPr>
            <p:txBody>
              <a:bodyPr wrap="none" anchor="ctr"/>
              <a:lstStyle/>
              <a:p>
                <a:pPr algn="ctr" defTabSz="914400"/>
                <a:endParaRPr lang="zh-CN" altLang="en-US" sz="1140" b="1">
                  <a:solidFill>
                    <a:srgbClr val="C00000"/>
                  </a:solidFill>
                  <a:latin typeface="微软雅黑" panose="020B0503020204020204" pitchFamily="34" charset="-122"/>
                  <a:ea typeface="微软雅黑" panose="020B0503020204020204" pitchFamily="34" charset="-122"/>
                </a:endParaRPr>
              </a:p>
            </p:txBody>
          </p:sp>
        </p:grpSp>
        <p:cxnSp>
          <p:nvCxnSpPr>
            <p:cNvPr id="127" name="直接连接符 126"/>
            <p:cNvCxnSpPr/>
            <p:nvPr/>
          </p:nvCxnSpPr>
          <p:spPr>
            <a:xfrm>
              <a:off x="10123969" y="6570784"/>
              <a:ext cx="47641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0934" y="6715672"/>
              <a:ext cx="951929"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9" name="组合 128"/>
            <p:cNvGrpSpPr/>
            <p:nvPr/>
          </p:nvGrpSpPr>
          <p:grpSpPr>
            <a:xfrm>
              <a:off x="10439405" y="4446193"/>
              <a:ext cx="333460" cy="2244608"/>
              <a:chOff x="7200344" y="4349096"/>
              <a:chExt cx="184931" cy="2244608"/>
            </a:xfrm>
          </p:grpSpPr>
          <p:cxnSp>
            <p:nvCxnSpPr>
              <p:cNvPr id="140" name="直接连接符 139"/>
              <p:cNvCxnSpPr/>
              <p:nvPr/>
            </p:nvCxnSpPr>
            <p:spPr>
              <a:xfrm>
                <a:off x="7200344" y="4349096"/>
                <a:ext cx="184931"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7385275" y="4349096"/>
                <a:ext cx="0" cy="2244608"/>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30" name="组合 129"/>
            <p:cNvGrpSpPr/>
            <p:nvPr/>
          </p:nvGrpSpPr>
          <p:grpSpPr>
            <a:xfrm>
              <a:off x="10436339" y="4316866"/>
              <a:ext cx="505849" cy="2541950"/>
              <a:chOff x="7194091" y="4349096"/>
              <a:chExt cx="191184" cy="2541950"/>
            </a:xfrm>
          </p:grpSpPr>
          <p:cxnSp>
            <p:nvCxnSpPr>
              <p:cNvPr id="138" name="直接连接符 137"/>
              <p:cNvCxnSpPr/>
              <p:nvPr/>
            </p:nvCxnSpPr>
            <p:spPr>
              <a:xfrm>
                <a:off x="7194091" y="4349096"/>
                <a:ext cx="191184"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7385275" y="4349096"/>
                <a:ext cx="0" cy="254195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cxnSp>
          <p:nvCxnSpPr>
            <p:cNvPr id="131" name="直接连接符 130"/>
            <p:cNvCxnSpPr/>
            <p:nvPr/>
          </p:nvCxnSpPr>
          <p:spPr>
            <a:xfrm>
              <a:off x="9517900" y="6858816"/>
              <a:ext cx="1424288"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9214866" y="7001960"/>
              <a:ext cx="189979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0436331" y="4179184"/>
              <a:ext cx="678344" cy="2822771"/>
              <a:chOff x="7188106" y="4349096"/>
              <a:chExt cx="254645" cy="2822771"/>
            </a:xfrm>
          </p:grpSpPr>
          <p:cxnSp>
            <p:nvCxnSpPr>
              <p:cNvPr id="136" name="直接连接符 135"/>
              <p:cNvCxnSpPr/>
              <p:nvPr/>
            </p:nvCxnSpPr>
            <p:spPr>
              <a:xfrm>
                <a:off x="7188106" y="4349096"/>
                <a:ext cx="254645" cy="0"/>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7442751" y="4363475"/>
                <a:ext cx="0" cy="2808392"/>
              </a:xfrm>
              <a:prstGeom prst="line">
                <a:avLst/>
              </a:prstGeom>
              <a:ln w="25400" cap="sq">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34" name="Rectangle 9"/>
            <p:cNvSpPr>
              <a:spLocks noChangeArrowheads="1"/>
            </p:cNvSpPr>
            <p:nvPr/>
          </p:nvSpPr>
          <p:spPr bwMode="auto">
            <a:xfrm>
              <a:off x="8567028" y="6351493"/>
              <a:ext cx="738669" cy="3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p>
              <a:pPr algn="ctr" defTabSz="914400"/>
              <a:r>
                <a:rPr lang="zh-CN" altLang="en-US" sz="1325" b="1" dirty="0">
                  <a:solidFill>
                    <a:schemeClr val="accent5"/>
                  </a:solidFill>
                  <a:latin typeface="微软雅黑" panose="020B0503020204020204" pitchFamily="34" charset="-122"/>
                  <a:ea typeface="微软雅黑" panose="020B0503020204020204" pitchFamily="34" charset="-122"/>
                </a:rPr>
                <a:t>次态</a:t>
              </a:r>
              <a:endParaRPr lang="en-US" altLang="zh-CN" sz="1325" b="1" dirty="0">
                <a:solidFill>
                  <a:schemeClr val="accent5"/>
                </a:solidFill>
                <a:latin typeface="微软雅黑" panose="020B0503020204020204" pitchFamily="34" charset="-122"/>
                <a:ea typeface="微软雅黑" panose="020B0503020204020204" pitchFamily="34" charset="-122"/>
              </a:endParaRPr>
            </a:p>
          </p:txBody>
        </p:sp>
        <p:sp>
          <p:nvSpPr>
            <p:cNvPr id="135" name="Rectangle 4"/>
            <p:cNvSpPr>
              <a:spLocks noChangeArrowheads="1"/>
            </p:cNvSpPr>
            <p:nvPr/>
          </p:nvSpPr>
          <p:spPr bwMode="auto">
            <a:xfrm>
              <a:off x="7702642" y="3369111"/>
              <a:ext cx="531567" cy="1440000"/>
            </a:xfrm>
            <a:prstGeom prst="rect">
              <a:avLst/>
            </a:prstGeom>
            <a:solidFill>
              <a:srgbClr val="FFFF99"/>
            </a:solidFill>
            <a:ln w="31750" cap="flat" cmpd="sng" algn="ctr">
              <a:solidFill>
                <a:srgbClr val="000000"/>
              </a:solidFill>
              <a:prstDash val="solid"/>
            </a:ln>
            <a:effectLst>
              <a:outerShdw blurRad="50800" dist="38100" dir="2700000" algn="tl" rotWithShape="0">
                <a:prstClr val="black">
                  <a:alpha val="40000"/>
                </a:prstClr>
              </a:outerShdw>
            </a:effectLst>
          </p:spPr>
          <p:txBody>
            <a:bodyPr rtlCol="0" anchor="ctr"/>
            <a:lstStyle/>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指</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令</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译</a:t>
              </a:r>
              <a:endParaRPr lang="en-US" altLang="zh-CN" sz="1300" b="1" kern="0" dirty="0">
                <a:latin typeface="Segoe UI Black" panose="020B0A02040204020203" pitchFamily="34" charset="0"/>
                <a:ea typeface="Segoe UI Black" panose="020B0A02040204020203" pitchFamily="34" charset="0"/>
                <a:cs typeface="Segoe UI Black" panose="020B0A02040204020203" pitchFamily="34" charset="0"/>
              </a:endParaRPr>
            </a:p>
            <a:p>
              <a:pPr algn="ctr" defTabSz="914400"/>
              <a:r>
                <a:rPr lang="zh-CN" altLang="en-US" sz="1300" b="1" kern="0" dirty="0">
                  <a:latin typeface="Segoe UI Black" panose="020B0A02040204020203" pitchFamily="34" charset="0"/>
                  <a:ea typeface="Segoe UI Black" panose="020B0A02040204020203" pitchFamily="34" charset="0"/>
                  <a:cs typeface="Segoe UI Black" panose="020B0A02040204020203" pitchFamily="34" charset="0"/>
                </a:rPr>
                <a:t>码</a:t>
              </a:r>
            </a:p>
          </p:txBody>
        </p:sp>
      </p:grpSp>
      <p:sp>
        <p:nvSpPr>
          <p:cNvPr id="174" name="矩形 173"/>
          <p:cNvSpPr/>
          <p:nvPr/>
        </p:nvSpPr>
        <p:spPr>
          <a:xfrm rot="16200000">
            <a:off x="1195690" y="964082"/>
            <a:ext cx="476412" cy="1554272"/>
          </a:xfrm>
          <a:prstGeom prst="rect">
            <a:avLst/>
          </a:prstGeom>
        </p:spPr>
        <p:txBody>
          <a:bodyPr vert="eaVert" wrap="none">
            <a:spAutoFit/>
          </a:bodyPr>
          <a:lstStyle/>
          <a:p>
            <a:pPr algn="ctr"/>
            <a:r>
              <a:rPr lang="zh-CN" altLang="en-US" sz="1895" b="1" ker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传统</a:t>
            </a:r>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三级时序</a:t>
            </a:r>
            <a:endParaRPr lang="zh-CN" altLang="en-US" sz="1895" dirty="0"/>
          </a:p>
        </p:txBody>
      </p:sp>
      <p:sp>
        <p:nvSpPr>
          <p:cNvPr id="175" name="矩形 174"/>
          <p:cNvSpPr/>
          <p:nvPr/>
        </p:nvSpPr>
        <p:spPr>
          <a:xfrm rot="16200000">
            <a:off x="10313601" y="4795826"/>
            <a:ext cx="768159" cy="1554272"/>
          </a:xfrm>
          <a:prstGeom prst="rect">
            <a:avLst/>
          </a:prstGeom>
        </p:spPr>
        <p:txBody>
          <a:bodyPr vert="eaVert" wrap="none">
            <a:spAutoFit/>
          </a:bodyPr>
          <a:lstStyle/>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时钟周期同步</a:t>
            </a:r>
            <a:endParaRPr lang="en-US" altLang="zh-CN"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快，复杂</a:t>
            </a:r>
            <a:endParaRPr lang="zh-CN" altLang="en-US" sz="1895" dirty="0">
              <a:solidFill>
                <a:srgbClr val="1387B7"/>
              </a:solidFill>
            </a:endParaRPr>
          </a:p>
        </p:txBody>
      </p:sp>
      <p:sp>
        <p:nvSpPr>
          <p:cNvPr id="176" name="矩形 175"/>
          <p:cNvSpPr/>
          <p:nvPr/>
        </p:nvSpPr>
        <p:spPr>
          <a:xfrm rot="16200000">
            <a:off x="2815273" y="4201394"/>
            <a:ext cx="476412" cy="2772554"/>
          </a:xfrm>
          <a:prstGeom prst="rect">
            <a:avLst/>
          </a:prstGeom>
        </p:spPr>
        <p:txBody>
          <a:bodyPr vert="eaVert" wrap="none">
            <a:spAutoFit/>
          </a:bodyPr>
          <a:lstStyle/>
          <a:p>
            <a:r>
              <a:rPr lang="zh-CN" altLang="en-US" sz="1895" b="1" kern="0" dirty="0">
                <a:solidFill>
                  <a:srgbClr val="1387B7"/>
                </a:solidFill>
                <a:latin typeface="微软雅黑" panose="020B0503020204020204" pitchFamily="34" charset="-122"/>
                <a:ea typeface="微软雅黑" panose="020B0503020204020204" pitchFamily="34" charset="-122"/>
                <a:sym typeface="Arial" panose="020B0604020202020204" pitchFamily="34" charset="0"/>
              </a:rPr>
              <a:t>机器周期同步，慢，简单</a:t>
            </a:r>
            <a:endParaRPr lang="zh-CN" altLang="en-US" sz="1895" dirty="0">
              <a:solidFill>
                <a:srgbClr val="1387B7"/>
              </a:solidFill>
            </a:endParaRPr>
          </a:p>
        </p:txBody>
      </p:sp>
      <p:sp>
        <p:nvSpPr>
          <p:cNvPr id="177" name="矩形 176"/>
          <p:cNvSpPr/>
          <p:nvPr/>
        </p:nvSpPr>
        <p:spPr>
          <a:xfrm rot="16200000">
            <a:off x="6388005" y="1227766"/>
            <a:ext cx="476412" cy="1066959"/>
          </a:xfrm>
          <a:prstGeom prst="rect">
            <a:avLst/>
          </a:prstGeom>
        </p:spPr>
        <p:txBody>
          <a:bodyPr vert="eaVert" wrap="none">
            <a:spAutoFit/>
          </a:bodyPr>
          <a:lstStyle/>
          <a:p>
            <a:r>
              <a:rPr lang="zh-CN" altLang="en-US" sz="1895" b="1" kern="0"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现代时序</a:t>
            </a:r>
            <a:endParaRPr lang="zh-CN" altLang="en-US" sz="1895" dirty="0"/>
          </a:p>
        </p:txBody>
      </p:sp>
      <p:pic>
        <p:nvPicPr>
          <p:cNvPr id="178" name="图片 177"/>
          <p:cNvPicPr>
            <a:picLocks noChangeAspect="1"/>
          </p:cNvPicPr>
          <p:nvPr/>
        </p:nvPicPr>
        <p:blipFill>
          <a:blip r:embed="rId3"/>
          <a:stretch>
            <a:fillRect/>
          </a:stretch>
        </p:blipFill>
        <p:spPr>
          <a:xfrm>
            <a:off x="519596" y="2062331"/>
            <a:ext cx="5065718" cy="318758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zh-CN" altLang="en-US"/>
              <a:t>硬布线控制器特点</a:t>
            </a:r>
          </a:p>
        </p:txBody>
      </p:sp>
      <p:sp>
        <p:nvSpPr>
          <p:cNvPr id="76804" name="Rectangle 3"/>
          <p:cNvSpPr>
            <a:spLocks noGrp="1" noChangeArrowheads="1"/>
          </p:cNvSpPr>
          <p:nvPr>
            <p:ph type="body" idx="1"/>
          </p:nvPr>
        </p:nvSpPr>
        <p:spPr/>
        <p:txBody>
          <a:bodyPr/>
          <a:lstStyle/>
          <a:p>
            <a:pPr>
              <a:lnSpc>
                <a:spcPct val="150000"/>
              </a:lnSpc>
            </a:pPr>
            <a:r>
              <a:rPr lang="zh-CN" altLang="en-US" b="1" dirty="0"/>
              <a:t>结构复杂，无规则</a:t>
            </a:r>
          </a:p>
          <a:p>
            <a:pPr>
              <a:lnSpc>
                <a:spcPct val="150000"/>
              </a:lnSpc>
            </a:pPr>
            <a:r>
              <a:rPr lang="zh-CN" altLang="en-US" b="1" dirty="0"/>
              <a:t>设计和调试困难</a:t>
            </a:r>
          </a:p>
          <a:p>
            <a:pPr>
              <a:lnSpc>
                <a:spcPct val="150000"/>
              </a:lnSpc>
            </a:pPr>
            <a:r>
              <a:rPr lang="zh-CN" altLang="en-US" b="1" dirty="0"/>
              <a:t>不可改变指令系统和指令功能</a:t>
            </a:r>
          </a:p>
          <a:p>
            <a:pPr>
              <a:lnSpc>
                <a:spcPct val="150000"/>
              </a:lnSpc>
            </a:pPr>
            <a:r>
              <a:rPr lang="zh-CN" altLang="en-US" b="1" dirty="0"/>
              <a:t>适用于</a:t>
            </a:r>
            <a:r>
              <a:rPr lang="en-US" altLang="zh-CN" b="1" dirty="0"/>
              <a:t>VLSI</a:t>
            </a:r>
          </a:p>
          <a:p>
            <a:pPr>
              <a:lnSpc>
                <a:spcPct val="150000"/>
              </a:lnSpc>
            </a:pPr>
            <a:r>
              <a:rPr lang="zh-CN" altLang="en-US" b="1" u="sng" dirty="0">
                <a:solidFill>
                  <a:srgbClr val="FF0000"/>
                </a:solidFill>
              </a:rPr>
              <a:t>速度快</a:t>
            </a:r>
          </a:p>
          <a:p>
            <a:endParaRPr lang="en-US" altLang="zh-CN" dirty="0"/>
          </a:p>
        </p:txBody>
      </p:sp>
      <p:pic>
        <p:nvPicPr>
          <p:cNvPr id="4" name="Picture 33" descr="MCj038440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6275">
            <a:off x="9228773" y="2950578"/>
            <a:ext cx="2018797" cy="324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00110" y="4064650"/>
            <a:ext cx="8471421" cy="2147434"/>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487822" y="257614"/>
            <a:ext cx="10515600" cy="617641"/>
          </a:xfrm>
        </p:spPr>
        <p:txBody>
          <a:bodyPr/>
          <a:lstStyle/>
          <a:p>
            <a:r>
              <a:rPr lang="zh-CN" altLang="en-US"/>
              <a:t>简单</a:t>
            </a:r>
            <a:r>
              <a:rPr lang="en-US" altLang="zh-CN"/>
              <a:t>CPU</a:t>
            </a:r>
            <a:r>
              <a:rPr lang="zh-CN" altLang="en-US"/>
              <a:t>模型</a:t>
            </a:r>
          </a:p>
        </p:txBody>
      </p:sp>
      <p:sp>
        <p:nvSpPr>
          <p:cNvPr id="6" name="矩形 5"/>
          <p:cNvSpPr/>
          <p:nvPr/>
        </p:nvSpPr>
        <p:spPr>
          <a:xfrm>
            <a:off x="1900110" y="1841316"/>
            <a:ext cx="8471421" cy="2224839"/>
          </a:xfrm>
          <a:prstGeom prst="rect">
            <a:avLst/>
          </a:prstGeom>
          <a:solidFill>
            <a:schemeClr val="accent1">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4249202" y="2030247"/>
            <a:ext cx="384079" cy="1703167"/>
          </a:xfrm>
          <a:prstGeom prst="rect">
            <a:avLst/>
          </a:prstGeom>
          <a:solidFill>
            <a:schemeClr val="bg1"/>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400" b="1">
              <a:ln>
                <a:solidFill>
                  <a:schemeClr val="tx1"/>
                </a:solidFill>
                <a:prstDash val="sysDash"/>
              </a:ln>
              <a:solidFill>
                <a:schemeClr val="tx1"/>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a:off x="4526166" y="4803218"/>
            <a:ext cx="775340"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390084" y="4648223"/>
            <a:ext cx="75094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5477624" y="5486682"/>
            <a:ext cx="66340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443318" y="3430685"/>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5443318" y="2498419"/>
            <a:ext cx="7027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7098350" y="2150536"/>
            <a:ext cx="660452" cy="646331"/>
            <a:chOff x="6055192" y="3095317"/>
            <a:chExt cx="560626" cy="548640"/>
          </a:xfrm>
        </p:grpSpPr>
        <p:cxnSp>
          <p:nvCxnSpPr>
            <p:cNvPr id="16" name="直接箭头连接符 15"/>
            <p:cNvCxnSpPr/>
            <p:nvPr/>
          </p:nvCxnSpPr>
          <p:spPr>
            <a:xfrm>
              <a:off x="6055192" y="30953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6055192" y="31867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6055192" y="327819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6055192" y="336963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6055192" y="346107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6055192" y="355251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6055192" y="3643957"/>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9404471" y="2142419"/>
            <a:ext cx="384080" cy="1502978"/>
            <a:chOff x="8863702" y="1471168"/>
            <a:chExt cx="560626" cy="1275806"/>
          </a:xfrm>
        </p:grpSpPr>
        <p:cxnSp>
          <p:nvCxnSpPr>
            <p:cNvPr id="24" name="直接箭头连接符 23"/>
            <p:cNvCxnSpPr/>
            <p:nvPr/>
          </p:nvCxnSpPr>
          <p:spPr>
            <a:xfrm>
              <a:off x="8863702" y="147116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8863702" y="156229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8863702" y="165342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8863702" y="174455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8863702" y="183568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8863702" y="1926813"/>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8863702" y="2017942"/>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8863702" y="2200200"/>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8863702" y="2291329"/>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8863702" y="2382458"/>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8863702" y="2473587"/>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8863702" y="2564716"/>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8863702" y="2655845"/>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8863702" y="2746974"/>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8863702" y="2109071"/>
              <a:ext cx="560626"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39" name="直接箭头连接符 38"/>
          <p:cNvCxnSpPr/>
          <p:nvPr/>
        </p:nvCxnSpPr>
        <p:spPr>
          <a:xfrm flipV="1">
            <a:off x="2971341" y="286299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641096"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2142837" y="2870613"/>
            <a:ext cx="437283"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1613125" y="2569318"/>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PC+1</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43" name="矩形 42"/>
          <p:cNvSpPr/>
          <p:nvPr/>
        </p:nvSpPr>
        <p:spPr>
          <a:xfrm>
            <a:off x="5422726" y="3150959"/>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p>
        </p:txBody>
      </p:sp>
      <p:sp>
        <p:nvSpPr>
          <p:cNvPr id="44" name="矩形 43"/>
          <p:cNvSpPr/>
          <p:nvPr/>
        </p:nvSpPr>
        <p:spPr>
          <a:xfrm>
            <a:off x="5405324" y="2214226"/>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操作码</a:t>
            </a:r>
          </a:p>
        </p:txBody>
      </p:sp>
      <p:sp>
        <p:nvSpPr>
          <p:cNvPr id="45" name="矩形 44"/>
          <p:cNvSpPr/>
          <p:nvPr/>
        </p:nvSpPr>
        <p:spPr>
          <a:xfrm>
            <a:off x="9825203" y="2053394"/>
            <a:ext cx="384079" cy="1703167"/>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微操作控制信号序列</a:t>
            </a:r>
          </a:p>
        </p:txBody>
      </p:sp>
      <p:grpSp>
        <p:nvGrpSpPr>
          <p:cNvPr id="46" name="组合 45"/>
          <p:cNvGrpSpPr/>
          <p:nvPr/>
        </p:nvGrpSpPr>
        <p:grpSpPr>
          <a:xfrm rot="16200000">
            <a:off x="7802439" y="4051395"/>
            <a:ext cx="890300" cy="323166"/>
            <a:chOff x="8438233" y="4763009"/>
            <a:chExt cx="560626" cy="274320"/>
          </a:xfrm>
        </p:grpSpPr>
        <p:cxnSp>
          <p:nvCxnSpPr>
            <p:cNvPr id="47" name="直接箭头连接符 46"/>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rot="16200000">
            <a:off x="8816517" y="3823186"/>
            <a:ext cx="456417" cy="323166"/>
            <a:chOff x="8438233" y="4763009"/>
            <a:chExt cx="560626" cy="274320"/>
          </a:xfrm>
        </p:grpSpPr>
        <p:cxnSp>
          <p:nvCxnSpPr>
            <p:cNvPr id="52" name="直接箭头连接符 51"/>
            <p:cNvCxnSpPr/>
            <p:nvPr/>
          </p:nvCxnSpPr>
          <p:spPr>
            <a:xfrm>
              <a:off x="8438233" y="476300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9" name="直接连接符 58"/>
          <p:cNvCxnSpPr/>
          <p:nvPr/>
        </p:nvCxnSpPr>
        <p:spPr>
          <a:xfrm>
            <a:off x="2280344" y="6079577"/>
            <a:ext cx="5185914"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466259" y="5065406"/>
            <a:ext cx="0" cy="1016299"/>
          </a:xfrm>
          <a:prstGeom prst="line">
            <a:avLst/>
          </a:prstGeom>
          <a:ln w="12700" cap="sq"/>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5311021" y="4338663"/>
            <a:ext cx="317965" cy="624912"/>
            <a:chOff x="4262117" y="4168879"/>
            <a:chExt cx="197947" cy="466196"/>
          </a:xfrm>
        </p:grpSpPr>
        <p:sp>
          <p:nvSpPr>
            <p:cNvPr id="62" name="流程图: 手动操作 61"/>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3" name="矩形 62"/>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grpSp>
        <p:nvGrpSpPr>
          <p:cNvPr id="64" name="组合 63"/>
          <p:cNvGrpSpPr/>
          <p:nvPr/>
        </p:nvGrpSpPr>
        <p:grpSpPr>
          <a:xfrm>
            <a:off x="5314337" y="5165708"/>
            <a:ext cx="317965" cy="624912"/>
            <a:chOff x="4262117" y="4168879"/>
            <a:chExt cx="197947" cy="466196"/>
          </a:xfrm>
        </p:grpSpPr>
        <p:sp>
          <p:nvSpPr>
            <p:cNvPr id="65" name="流程图: 手动操作 64"/>
            <p:cNvSpPr/>
            <p:nvPr/>
          </p:nvSpPr>
          <p:spPr>
            <a:xfrm rot="16200000">
              <a:off x="4127993" y="4303003"/>
              <a:ext cx="466196" cy="197947"/>
            </a:xfrm>
            <a:prstGeom prst="flowChartManualOperation">
              <a:avLst/>
            </a:prstGeom>
            <a:solidFill>
              <a:schemeClr val="bg1"/>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 b="1">
                <a:solidFill>
                  <a:schemeClr val="tx1"/>
                </a:solidFill>
              </a:endParaRPr>
            </a:p>
          </p:txBody>
        </p:sp>
        <p:sp>
          <p:nvSpPr>
            <p:cNvPr id="66" name="矩形 65"/>
            <p:cNvSpPr/>
            <p:nvPr/>
          </p:nvSpPr>
          <p:spPr>
            <a:xfrm>
              <a:off x="4311617" y="4168879"/>
              <a:ext cx="115003" cy="91843"/>
            </a:xfrm>
            <a:prstGeom prst="rect">
              <a:avLst/>
            </a:prstGeom>
          </p:spPr>
          <p:txBody>
            <a:bodyPr wrap="none">
              <a:spAutoFit/>
            </a:bodyPr>
            <a:lstStyle/>
            <a:p>
              <a:endParaRPr lang="zh-CN" altLang="en-US" sz="200" b="1">
                <a:latin typeface="Times New Roman" panose="02020603050405020304" pitchFamily="18" charset="0"/>
                <a:cs typeface="Times New Roman" panose="02020603050405020304" pitchFamily="18" charset="0"/>
              </a:endParaRPr>
            </a:p>
          </p:txBody>
        </p:sp>
      </p:grpSp>
      <p:cxnSp>
        <p:nvCxnSpPr>
          <p:cNvPr id="67" name="直接箭头连接符 66"/>
          <p:cNvCxnSpPr/>
          <p:nvPr/>
        </p:nvCxnSpPr>
        <p:spPr>
          <a:xfrm>
            <a:off x="4846887" y="5306284"/>
            <a:ext cx="452484"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810141" y="5116832"/>
            <a:ext cx="716025" cy="0"/>
          </a:xfrm>
          <a:prstGeom prst="line">
            <a:avLst/>
          </a:prstGeom>
          <a:ln w="12700" cap="sq">
            <a:tailEnd type="ova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4526166" y="3737098"/>
            <a:ext cx="0" cy="1908790"/>
          </a:xfrm>
          <a:prstGeom prst="line">
            <a:avLst/>
          </a:prstGeom>
          <a:ln w="12700" cap="sq">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4846887" y="2875479"/>
            <a:ext cx="0" cy="2430805"/>
          </a:xfrm>
          <a:prstGeom prst="line">
            <a:avLst/>
          </a:prstGeom>
          <a:ln w="12700">
            <a:headEnd type="ova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280344" y="5129698"/>
            <a:ext cx="0" cy="940281"/>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2280344" y="5115409"/>
            <a:ext cx="396321" cy="0"/>
          </a:xfrm>
          <a:prstGeom prst="straightConnector1">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106548" y="4347494"/>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sp>
        <p:nvSpPr>
          <p:cNvPr id="74" name="矩形 73"/>
          <p:cNvSpPr/>
          <p:nvPr/>
        </p:nvSpPr>
        <p:spPr>
          <a:xfrm>
            <a:off x="5106548" y="5165438"/>
            <a:ext cx="688501" cy="625724"/>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noAutofit/>
          </a:bodyPr>
          <a:lstStyle/>
          <a:p>
            <a:pPr algn="ctr"/>
            <a:r>
              <a:rPr lang="en-US" altLang="zh-CN" sz="1050" b="1">
                <a:solidFill>
                  <a:schemeClr val="tx1"/>
                </a:solidFill>
                <a:latin typeface="微软雅黑" panose="020B0503020204020204" pitchFamily="34" charset="-122"/>
                <a:ea typeface="微软雅黑" panose="020B0503020204020204" pitchFamily="34" charset="-122"/>
              </a:rPr>
              <a:t>MUX</a:t>
            </a:r>
            <a:endParaRPr lang="zh-CN" altLang="en-US" sz="1050" b="1">
              <a:solidFill>
                <a:schemeClr val="tx1"/>
              </a:solidFill>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880731" y="4712515"/>
            <a:ext cx="1014475" cy="259160"/>
            <a:chOff x="8438233" y="4854449"/>
            <a:chExt cx="560626" cy="182880"/>
          </a:xfrm>
        </p:grpSpPr>
        <p:cxnSp>
          <p:nvCxnSpPr>
            <p:cNvPr id="77" name="直接箭头连接符 76"/>
            <p:cNvCxnSpPr/>
            <p:nvPr/>
          </p:nvCxnSpPr>
          <p:spPr>
            <a:xfrm>
              <a:off x="8438233" y="485444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a:off x="8438233" y="494588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8438233" y="5037329"/>
              <a:ext cx="5606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80" name="矩形 79"/>
          <p:cNvSpPr/>
          <p:nvPr/>
        </p:nvSpPr>
        <p:spPr>
          <a:xfrm>
            <a:off x="7900895" y="4538852"/>
            <a:ext cx="1466632" cy="548326"/>
          </a:xfrm>
          <a:prstGeom prst="rect">
            <a:avLst/>
          </a:prstGeom>
          <a:solidFill>
            <a:schemeClr val="bg1"/>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程序状态寄存器</a:t>
            </a:r>
            <a:r>
              <a:rPr lang="en-US" altLang="zh-CN" sz="1200" b="1">
                <a:solidFill>
                  <a:schemeClr val="tx1"/>
                </a:solidFill>
                <a:latin typeface="微软雅黑" panose="020B0503020204020204" pitchFamily="34" charset="-122"/>
                <a:ea typeface="微软雅黑" panose="020B0503020204020204" pitchFamily="34" charset="-122"/>
              </a:rPr>
              <a:t>PSW</a:t>
            </a:r>
            <a:endParaRPr lang="zh-CN" altLang="en-US" b="1" baseline="-25000">
              <a:solidFill>
                <a:schemeClr val="tx1"/>
              </a:solidFill>
              <a:latin typeface="微软雅黑" panose="020B0503020204020204" pitchFamily="34" charset="-122"/>
              <a:ea typeface="微软雅黑" panose="020B0503020204020204" pitchFamily="34" charset="-122"/>
            </a:endParaRPr>
          </a:p>
        </p:txBody>
      </p:sp>
      <p:cxnSp>
        <p:nvCxnSpPr>
          <p:cNvPr id="81" name="直接箭头连接符 80"/>
          <p:cNvCxnSpPr/>
          <p:nvPr/>
        </p:nvCxnSpPr>
        <p:spPr>
          <a:xfrm>
            <a:off x="6878733" y="5065406"/>
            <a:ext cx="587525" cy="0"/>
          </a:xfrm>
          <a:prstGeom prst="straightConnector1">
            <a:avLst/>
          </a:prstGeom>
          <a:ln w="12700" cap="sq">
            <a:tailEnd type="none"/>
          </a:ln>
        </p:spPr>
        <p:style>
          <a:lnRef idx="1">
            <a:schemeClr val="accent1"/>
          </a:lnRef>
          <a:fillRef idx="0">
            <a:schemeClr val="accent1"/>
          </a:fillRef>
          <a:effectRef idx="0">
            <a:schemeClr val="accent1"/>
          </a:effectRef>
          <a:fontRef idx="minor">
            <a:schemeClr val="tx1"/>
          </a:fontRef>
        </p:style>
      </p:cxnSp>
      <p:sp>
        <p:nvSpPr>
          <p:cNvPr id="82" name="矩形 81"/>
          <p:cNvSpPr/>
          <p:nvPr/>
        </p:nvSpPr>
        <p:spPr>
          <a:xfrm>
            <a:off x="7122104" y="5400676"/>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运算结果</a:t>
            </a:r>
          </a:p>
        </p:txBody>
      </p:sp>
      <p:sp>
        <p:nvSpPr>
          <p:cNvPr id="83" name="矩形 82"/>
          <p:cNvSpPr/>
          <p:nvPr/>
        </p:nvSpPr>
        <p:spPr>
          <a:xfrm>
            <a:off x="6934994" y="441932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运算标志</a:t>
            </a:r>
          </a:p>
        </p:txBody>
      </p:sp>
      <p:sp>
        <p:nvSpPr>
          <p:cNvPr id="85" name="矩形 84"/>
          <p:cNvSpPr/>
          <p:nvPr/>
        </p:nvSpPr>
        <p:spPr>
          <a:xfrm>
            <a:off x="1174007" y="514620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运算器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86" name="直接连接符 85"/>
          <p:cNvCxnSpPr/>
          <p:nvPr/>
        </p:nvCxnSpPr>
        <p:spPr>
          <a:xfrm>
            <a:off x="2779302" y="3947402"/>
            <a:ext cx="3848268" cy="0"/>
          </a:xfrm>
          <a:prstGeom prst="line">
            <a:avLst/>
          </a:prstGeom>
          <a:ln w="12700" cap="sq"/>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96" idx="2"/>
          </p:cNvCxnSpPr>
          <p:nvPr/>
        </p:nvCxnSpPr>
        <p:spPr>
          <a:xfrm>
            <a:off x="2779302" y="3733418"/>
            <a:ext cx="0" cy="204748"/>
          </a:xfrm>
          <a:prstGeom prst="line">
            <a:avLst/>
          </a:prstGeom>
          <a:ln w="12700" cap="sq">
            <a:headEnd type="triangle"/>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3600664" y="3729083"/>
            <a:ext cx="0" cy="218318"/>
          </a:xfrm>
          <a:prstGeom prst="line">
            <a:avLst/>
          </a:prstGeom>
          <a:ln w="12700" cap="sq">
            <a:headEnd type="triangle"/>
            <a:tailEnd type="oval"/>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1145441" y="2670189"/>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r>
              <a:rPr lang="zh-CN" altLang="en-US" sz="1400" b="1">
                <a:solidFill>
                  <a:schemeClr val="tx1"/>
                </a:solidFill>
                <a:latin typeface="微软雅黑" panose="020B0503020204020204" pitchFamily="34" charset="-122"/>
                <a:ea typeface="微软雅黑" panose="020B0503020204020204" pitchFamily="34" charset="-122"/>
              </a:rPr>
              <a:t>控制器</a:t>
            </a:r>
            <a:endParaRPr lang="en-US" altLang="zh-CN" sz="1400" b="1">
              <a:solidFill>
                <a:schemeClr val="tx1"/>
              </a:solidFill>
              <a:latin typeface="微软雅黑" panose="020B0503020204020204" pitchFamily="34" charset="-122"/>
              <a:ea typeface="微软雅黑" panose="020B0503020204020204" pitchFamily="34" charset="-122"/>
            </a:endParaRPr>
          </a:p>
        </p:txBody>
      </p:sp>
      <p:cxnSp>
        <p:nvCxnSpPr>
          <p:cNvPr id="91" name="直接连接符 90"/>
          <p:cNvCxnSpPr/>
          <p:nvPr/>
        </p:nvCxnSpPr>
        <p:spPr>
          <a:xfrm>
            <a:off x="3594929" y="1587500"/>
            <a:ext cx="0" cy="465894"/>
          </a:xfrm>
          <a:prstGeom prst="line">
            <a:avLst/>
          </a:prstGeom>
          <a:ln w="38100">
            <a:head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430982" y="1587500"/>
            <a:ext cx="0" cy="442746"/>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627570" y="3567431"/>
            <a:ext cx="0" cy="369524"/>
          </a:xfrm>
          <a:prstGeom prst="line">
            <a:avLst/>
          </a:prstGeom>
          <a:ln w="12700" cap="sq"/>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6155273" y="3060080"/>
            <a:ext cx="976175" cy="667493"/>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微软雅黑" panose="020B0503020204020204" pitchFamily="34" charset="-122"/>
                <a:ea typeface="微软雅黑" panose="020B0503020204020204" pitchFamily="34" charset="-122"/>
              </a:rPr>
              <a:t>地址</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生成逻辑</a:t>
            </a:r>
          </a:p>
        </p:txBody>
      </p:sp>
      <p:sp>
        <p:nvSpPr>
          <p:cNvPr id="95" name="矩形 94"/>
          <p:cNvSpPr/>
          <p:nvPr/>
        </p:nvSpPr>
        <p:spPr>
          <a:xfrm>
            <a:off x="3408625" y="2030250"/>
            <a:ext cx="384079" cy="1703167"/>
          </a:xfrm>
          <a:prstGeom prst="rect">
            <a:avLst/>
          </a:prstGeom>
          <a:solidFill>
            <a:schemeClr val="bg1"/>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n>
                <a:solidFill>
                  <a:schemeClr val="tx1"/>
                </a:solidFill>
                <a:prstDash val="sysDash"/>
              </a:ln>
              <a:solidFill>
                <a:schemeClr val="tx1"/>
              </a:solidFill>
              <a:latin typeface="微软雅黑" panose="020B0503020204020204" pitchFamily="34" charset="-122"/>
              <a:ea typeface="微软雅黑" panose="020B0503020204020204" pitchFamily="34" charset="-122"/>
            </a:endParaRPr>
          </a:p>
        </p:txBody>
      </p:sp>
      <p:sp>
        <p:nvSpPr>
          <p:cNvPr id="96" name="矩形 95"/>
          <p:cNvSpPr/>
          <p:nvPr/>
        </p:nvSpPr>
        <p:spPr>
          <a:xfrm>
            <a:off x="2587263" y="2030251"/>
            <a:ext cx="384079" cy="1703167"/>
          </a:xfrm>
          <a:prstGeom prst="rect">
            <a:avLst/>
          </a:prstGeom>
          <a:solidFill>
            <a:srgbClr val="79F5F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grpSp>
        <p:nvGrpSpPr>
          <p:cNvPr id="97" name="组合 96"/>
          <p:cNvGrpSpPr/>
          <p:nvPr/>
        </p:nvGrpSpPr>
        <p:grpSpPr>
          <a:xfrm>
            <a:off x="2691544" y="4326086"/>
            <a:ext cx="1277904" cy="1610344"/>
            <a:chOff x="2211917" y="4214752"/>
            <a:chExt cx="1594961" cy="1366944"/>
          </a:xfrm>
        </p:grpSpPr>
        <p:sp>
          <p:nvSpPr>
            <p:cNvPr id="98" name="矩形 97"/>
            <p:cNvSpPr/>
            <p:nvPr/>
          </p:nvSpPr>
          <p:spPr>
            <a:xfrm>
              <a:off x="2211917" y="4214752"/>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0</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99" name="矩形 98"/>
            <p:cNvSpPr/>
            <p:nvPr/>
          </p:nvSpPr>
          <p:spPr>
            <a:xfrm>
              <a:off x="2211917" y="4549995"/>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1</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sp>
          <p:nvSpPr>
            <p:cNvPr id="100" name="矩形 99"/>
            <p:cNvSpPr/>
            <p:nvPr/>
          </p:nvSpPr>
          <p:spPr>
            <a:xfrm>
              <a:off x="2211917" y="4885238"/>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latin typeface="微软雅黑" panose="020B0503020204020204" pitchFamily="34" charset="-122"/>
                  <a:ea typeface="微软雅黑" panose="020B0503020204020204" pitchFamily="34" charset="-122"/>
                </a:rPr>
                <a:t>…</a:t>
              </a:r>
              <a:endParaRPr lang="zh-CN" altLang="en-US" sz="1100" b="1" baseline="-25000">
                <a:solidFill>
                  <a:schemeClr val="tx1"/>
                </a:solidFill>
                <a:latin typeface="微软雅黑" panose="020B0503020204020204" pitchFamily="34" charset="-122"/>
                <a:ea typeface="微软雅黑" panose="020B0503020204020204" pitchFamily="34" charset="-122"/>
              </a:endParaRPr>
            </a:p>
          </p:txBody>
        </p:sp>
        <p:sp>
          <p:nvSpPr>
            <p:cNvPr id="101" name="矩形 100"/>
            <p:cNvSpPr/>
            <p:nvPr/>
          </p:nvSpPr>
          <p:spPr>
            <a:xfrm>
              <a:off x="2211917" y="5220481"/>
              <a:ext cx="1594961" cy="361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latin typeface="微软雅黑" panose="020B0503020204020204" pitchFamily="34" charset="-122"/>
                  <a:ea typeface="微软雅黑" panose="020B0503020204020204" pitchFamily="34" charset="-122"/>
                </a:rPr>
                <a:t>R</a:t>
              </a:r>
              <a:r>
                <a:rPr lang="en-US" altLang="zh-CN" sz="1200" b="1" baseline="-25000">
                  <a:solidFill>
                    <a:schemeClr val="tx1"/>
                  </a:solidFill>
                  <a:latin typeface="微软雅黑" panose="020B0503020204020204" pitchFamily="34" charset="-122"/>
                  <a:ea typeface="微软雅黑" panose="020B0503020204020204" pitchFamily="34" charset="-122"/>
                </a:rPr>
                <a:t>i</a:t>
              </a:r>
              <a:endParaRPr lang="zh-CN" altLang="en-US" sz="1200" b="1" baseline="-25000">
                <a:solidFill>
                  <a:schemeClr val="tx1"/>
                </a:solidFill>
                <a:latin typeface="微软雅黑" panose="020B0503020204020204" pitchFamily="34" charset="-122"/>
                <a:ea typeface="微软雅黑" panose="020B0503020204020204" pitchFamily="34" charset="-122"/>
              </a:endParaRPr>
            </a:p>
          </p:txBody>
        </p:sp>
      </p:grpSp>
      <p:sp>
        <p:nvSpPr>
          <p:cNvPr id="102" name="矩形 101"/>
          <p:cNvSpPr/>
          <p:nvPr/>
        </p:nvSpPr>
        <p:spPr>
          <a:xfrm>
            <a:off x="2486103" y="1515824"/>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地址总线</a:t>
            </a:r>
          </a:p>
        </p:txBody>
      </p:sp>
      <p:sp>
        <p:nvSpPr>
          <p:cNvPr id="103" name="矩形 102"/>
          <p:cNvSpPr/>
          <p:nvPr/>
        </p:nvSpPr>
        <p:spPr>
          <a:xfrm>
            <a:off x="4161196" y="1515780"/>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数据总线</a:t>
            </a:r>
          </a:p>
        </p:txBody>
      </p:sp>
      <p:sp>
        <p:nvSpPr>
          <p:cNvPr id="104" name="文本框 103"/>
          <p:cNvSpPr txBox="1"/>
          <p:nvPr/>
        </p:nvSpPr>
        <p:spPr>
          <a:xfrm>
            <a:off x="2586867" y="3459280"/>
            <a:ext cx="38985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PC</a:t>
            </a:r>
            <a:endParaRPr lang="zh-CN" altLang="en-US" sz="1200" b="1">
              <a:latin typeface="微软雅黑" panose="020B0503020204020204" pitchFamily="34" charset="-122"/>
              <a:ea typeface="微软雅黑" panose="020B0503020204020204" pitchFamily="34" charset="-122"/>
            </a:endParaRPr>
          </a:p>
        </p:txBody>
      </p:sp>
      <p:sp>
        <p:nvSpPr>
          <p:cNvPr id="105" name="文本框 104"/>
          <p:cNvSpPr txBox="1"/>
          <p:nvPr/>
        </p:nvSpPr>
        <p:spPr>
          <a:xfrm>
            <a:off x="3395938" y="3459280"/>
            <a:ext cx="40748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AR</a:t>
            </a:r>
            <a:endParaRPr lang="zh-CN" altLang="en-US" sz="1200" b="1">
              <a:latin typeface="微软雅黑" panose="020B0503020204020204" pitchFamily="34" charset="-122"/>
              <a:ea typeface="微软雅黑" panose="020B0503020204020204" pitchFamily="34" charset="-122"/>
            </a:endParaRPr>
          </a:p>
        </p:txBody>
      </p:sp>
      <p:sp>
        <p:nvSpPr>
          <p:cNvPr id="106" name="文本框 105"/>
          <p:cNvSpPr txBox="1"/>
          <p:nvPr/>
        </p:nvSpPr>
        <p:spPr>
          <a:xfrm>
            <a:off x="4243947" y="3459280"/>
            <a:ext cx="413897"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DR</a:t>
            </a:r>
            <a:endParaRPr lang="zh-CN" altLang="en-US" sz="1200" b="1">
              <a:latin typeface="微软雅黑" panose="020B0503020204020204" pitchFamily="34" charset="-122"/>
              <a:ea typeface="微软雅黑" panose="020B0503020204020204" pitchFamily="34" charset="-122"/>
            </a:endParaRPr>
          </a:p>
        </p:txBody>
      </p:sp>
      <p:sp>
        <p:nvSpPr>
          <p:cNvPr id="109" name="矩形 108"/>
          <p:cNvSpPr/>
          <p:nvPr/>
        </p:nvSpPr>
        <p:spPr>
          <a:xfrm>
            <a:off x="1933041" y="4447671"/>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通用</a:t>
            </a:r>
            <a:endParaRPr lang="en-US" altLang="zh-CN" sz="1100" b="1">
              <a:solidFill>
                <a:schemeClr val="tx1"/>
              </a:solidFill>
              <a:latin typeface="微软雅黑" panose="020B0503020204020204" pitchFamily="34" charset="-122"/>
              <a:ea typeface="微软雅黑" panose="020B0503020204020204" pitchFamily="34" charset="-122"/>
            </a:endParaRPr>
          </a:p>
          <a:p>
            <a:pPr algn="ctr"/>
            <a:r>
              <a:rPr lang="zh-CN" altLang="en-US" sz="1100" b="1">
                <a:solidFill>
                  <a:schemeClr val="tx1"/>
                </a:solidFill>
                <a:latin typeface="微软雅黑" panose="020B0503020204020204" pitchFamily="34" charset="-122"/>
                <a:ea typeface="微软雅黑" panose="020B0503020204020204" pitchFamily="34" charset="-122"/>
              </a:rPr>
              <a:t>寄存器</a:t>
            </a:r>
            <a:r>
              <a:rPr lang="en-US" altLang="zh-CN" sz="1100" b="1">
                <a:solidFill>
                  <a:schemeClr val="tx1"/>
                </a:solidFill>
                <a:latin typeface="微软雅黑" panose="020B0503020204020204" pitchFamily="34" charset="-122"/>
                <a:ea typeface="微软雅黑" panose="020B0503020204020204" pitchFamily="34" charset="-122"/>
              </a:rPr>
              <a:t>GR</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10" name="矩形 109"/>
          <p:cNvSpPr/>
          <p:nvPr/>
        </p:nvSpPr>
        <p:spPr>
          <a:xfrm>
            <a:off x="7022435" y="2830375"/>
            <a:ext cx="805638"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11" name="直接连接符 110"/>
          <p:cNvCxnSpPr/>
          <p:nvPr/>
        </p:nvCxnSpPr>
        <p:spPr>
          <a:xfrm>
            <a:off x="4846887" y="4482677"/>
            <a:ext cx="452484" cy="0"/>
          </a:xfrm>
          <a:prstGeom prst="line">
            <a:avLst/>
          </a:prstGeom>
          <a:ln w="12700" cap="sq">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4526166" y="5650651"/>
            <a:ext cx="773205" cy="0"/>
          </a:xfrm>
          <a:prstGeom prst="line">
            <a:avLst/>
          </a:prstGeom>
          <a:ln w="12700" cap="sq">
            <a:tailEnd type="triangle"/>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7774041" y="2030247"/>
            <a:ext cx="1683770" cy="1703165"/>
          </a:xfrm>
          <a:prstGeom prst="rect">
            <a:avLst/>
          </a:prstGeom>
          <a:solidFill>
            <a:srgbClr val="FF6600"/>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a:solidFill>
                <a:schemeClr val="bg1"/>
              </a:solidFill>
              <a:latin typeface="微软雅黑" panose="020B0503020204020204" pitchFamily="34" charset="-122"/>
              <a:ea typeface="微软雅黑" panose="020B0503020204020204" pitchFamily="34" charset="-122"/>
            </a:endParaRPr>
          </a:p>
          <a:p>
            <a:pPr algn="ct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6159763" y="2022616"/>
            <a:ext cx="983836" cy="951608"/>
          </a:xfrm>
          <a:prstGeom prst="rec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6462544" y="2590396"/>
            <a:ext cx="357790"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ID</a:t>
            </a:r>
            <a:endParaRPr lang="zh-CN" altLang="en-US" sz="1200" b="1">
              <a:latin typeface="微软雅黑" panose="020B0503020204020204" pitchFamily="34" charset="-122"/>
              <a:ea typeface="微软雅黑" panose="020B0503020204020204" pitchFamily="34" charset="-122"/>
            </a:endParaRPr>
          </a:p>
        </p:txBody>
      </p:sp>
      <p:sp>
        <p:nvSpPr>
          <p:cNvPr id="115" name="矩形 114"/>
          <p:cNvSpPr/>
          <p:nvPr/>
        </p:nvSpPr>
        <p:spPr>
          <a:xfrm>
            <a:off x="6124221" y="2149410"/>
            <a:ext cx="1037525" cy="461665"/>
          </a:xfrm>
          <a:prstGeom prst="rect">
            <a:avLst/>
          </a:prstGeom>
        </p:spPr>
        <p:txBody>
          <a:bodyPr wrap="square">
            <a:spAutoFit/>
          </a:bodyPr>
          <a:lstStyle/>
          <a:p>
            <a:pPr algn="ctr"/>
            <a:r>
              <a:rPr lang="zh-CN" altLang="en-US" sz="1200" b="1">
                <a:latin typeface="微软雅黑" panose="020B0503020204020204" pitchFamily="34" charset="-122"/>
                <a:ea typeface="微软雅黑" panose="020B0503020204020204" pitchFamily="34" charset="-122"/>
              </a:rPr>
              <a:t>指令</a:t>
            </a:r>
            <a:endParaRPr lang="en-US" altLang="zh-CN" sz="1200" b="1">
              <a:latin typeface="微软雅黑" panose="020B0503020204020204" pitchFamily="34" charset="-122"/>
              <a:ea typeface="微软雅黑" panose="020B0503020204020204" pitchFamily="34" charset="-122"/>
            </a:endParaRPr>
          </a:p>
          <a:p>
            <a:pPr algn="ctr"/>
            <a:r>
              <a:rPr lang="zh-CN" altLang="en-US" sz="1200" b="1">
                <a:latin typeface="微软雅黑" panose="020B0503020204020204" pitchFamily="34" charset="-122"/>
                <a:ea typeface="微软雅黑" panose="020B0503020204020204" pitchFamily="34" charset="-122"/>
              </a:rPr>
              <a:t>译码器</a:t>
            </a:r>
            <a:endParaRPr lang="zh-CN" altLang="en-US" sz="1400" b="1">
              <a:latin typeface="微软雅黑" panose="020B0503020204020204" pitchFamily="34" charset="-122"/>
              <a:ea typeface="微软雅黑" panose="020B0503020204020204" pitchFamily="34" charset="-122"/>
            </a:endParaRPr>
          </a:p>
        </p:txBody>
      </p:sp>
      <p:sp>
        <p:nvSpPr>
          <p:cNvPr id="116" name="矩形 115"/>
          <p:cNvSpPr/>
          <p:nvPr/>
        </p:nvSpPr>
        <p:spPr>
          <a:xfrm>
            <a:off x="4250290" y="2255292"/>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数据寄存器</a:t>
            </a:r>
          </a:p>
        </p:txBody>
      </p:sp>
      <p:sp>
        <p:nvSpPr>
          <p:cNvPr id="117" name="矩形 116"/>
          <p:cNvSpPr/>
          <p:nvPr/>
        </p:nvSpPr>
        <p:spPr>
          <a:xfrm>
            <a:off x="3404185" y="2231486"/>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地址寄存器</a:t>
            </a:r>
          </a:p>
        </p:txBody>
      </p:sp>
      <p:sp>
        <p:nvSpPr>
          <p:cNvPr id="119" name="矩形 118"/>
          <p:cNvSpPr/>
          <p:nvPr/>
        </p:nvSpPr>
        <p:spPr>
          <a:xfrm>
            <a:off x="2577562" y="2246538"/>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程序计数器</a:t>
            </a:r>
          </a:p>
        </p:txBody>
      </p:sp>
      <p:sp>
        <p:nvSpPr>
          <p:cNvPr id="124" name="矩形 123"/>
          <p:cNvSpPr/>
          <p:nvPr/>
        </p:nvSpPr>
        <p:spPr>
          <a:xfrm>
            <a:off x="7305462" y="3754666"/>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状态信息</a:t>
            </a:r>
          </a:p>
        </p:txBody>
      </p:sp>
      <p:sp>
        <p:nvSpPr>
          <p:cNvPr id="121" name="矩形 120"/>
          <p:cNvSpPr/>
          <p:nvPr/>
        </p:nvSpPr>
        <p:spPr>
          <a:xfrm>
            <a:off x="5429564" y="2460744"/>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22" name="矩形 121"/>
          <p:cNvSpPr/>
          <p:nvPr/>
        </p:nvSpPr>
        <p:spPr>
          <a:xfrm>
            <a:off x="5429563" y="2445167"/>
            <a:ext cx="713095"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100" b="1">
                <a:solidFill>
                  <a:schemeClr val="tx1"/>
                </a:solidFill>
                <a:latin typeface="微软雅黑" panose="020B0503020204020204" pitchFamily="34" charset="-122"/>
                <a:ea typeface="微软雅黑" panose="020B0503020204020204" pitchFamily="34" charset="-122"/>
              </a:rPr>
              <a:t>地址码</a:t>
            </a:r>
          </a:p>
        </p:txBody>
      </p:sp>
      <p:sp>
        <p:nvSpPr>
          <p:cNvPr id="125" name="矩形 124"/>
          <p:cNvSpPr/>
          <p:nvPr/>
        </p:nvSpPr>
        <p:spPr>
          <a:xfrm>
            <a:off x="7895206" y="2968088"/>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时序</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产生器</a:t>
            </a:r>
          </a:p>
        </p:txBody>
      </p:sp>
      <p:sp>
        <p:nvSpPr>
          <p:cNvPr id="126" name="矩形 125"/>
          <p:cNvSpPr/>
          <p:nvPr/>
        </p:nvSpPr>
        <p:spPr>
          <a:xfrm>
            <a:off x="8688446" y="2968087"/>
            <a:ext cx="660282" cy="599343"/>
          </a:xfrm>
          <a:prstGeom prst="rect">
            <a:avLst/>
          </a:prstGeom>
          <a:solidFill>
            <a:srgbClr val="FFC000"/>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b="1">
                <a:solidFill>
                  <a:schemeClr val="tx1"/>
                </a:solidFill>
                <a:latin typeface="微软雅黑" panose="020B0503020204020204" pitchFamily="34" charset="-122"/>
                <a:ea typeface="微软雅黑" panose="020B0503020204020204" pitchFamily="34" charset="-122"/>
              </a:rPr>
              <a:t>中断</a:t>
            </a:r>
            <a:endParaRPr lang="en-US" altLang="zh-CN" sz="1200" b="1">
              <a:solidFill>
                <a:schemeClr val="tx1"/>
              </a:solidFill>
              <a:latin typeface="微软雅黑" panose="020B0503020204020204" pitchFamily="34" charset="-122"/>
              <a:ea typeface="微软雅黑" panose="020B0503020204020204" pitchFamily="34" charset="-122"/>
            </a:endParaRPr>
          </a:p>
          <a:p>
            <a:pPr algn="ctr"/>
            <a:r>
              <a:rPr lang="zh-CN" altLang="en-US" sz="1200" b="1">
                <a:solidFill>
                  <a:schemeClr val="tx1"/>
                </a:solidFill>
                <a:latin typeface="微软雅黑" panose="020B0503020204020204" pitchFamily="34" charset="-122"/>
                <a:ea typeface="微软雅黑" panose="020B0503020204020204" pitchFamily="34" charset="-122"/>
              </a:rPr>
              <a:t>逻辑</a:t>
            </a:r>
          </a:p>
        </p:txBody>
      </p:sp>
      <p:sp>
        <p:nvSpPr>
          <p:cNvPr id="127" name="矩形 126"/>
          <p:cNvSpPr/>
          <p:nvPr/>
        </p:nvSpPr>
        <p:spPr>
          <a:xfrm>
            <a:off x="7755690" y="2416051"/>
            <a:ext cx="1710867" cy="307777"/>
          </a:xfrm>
          <a:prstGeom prst="rect">
            <a:avLst/>
          </a:prstGeom>
        </p:spPr>
        <p:txBody>
          <a:bodyPr wrap="square">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rPr>
              <a:t>操作控制器</a:t>
            </a:r>
            <a:r>
              <a:rPr lang="en-US" altLang="zh-CN" sz="1400" b="1">
                <a:solidFill>
                  <a:schemeClr val="bg1"/>
                </a:solidFill>
                <a:latin typeface="微软雅黑" panose="020B0503020204020204" pitchFamily="34" charset="-122"/>
                <a:ea typeface="微软雅黑" panose="020B0503020204020204" pitchFamily="34" charset="-122"/>
              </a:rPr>
              <a:t>OC</a:t>
            </a:r>
            <a:endParaRPr lang="zh-CN" altLang="en-US" sz="1400" b="1">
              <a:solidFill>
                <a:schemeClr val="bg1"/>
              </a:solidFill>
              <a:latin typeface="微软雅黑" panose="020B0503020204020204" pitchFamily="34" charset="-122"/>
              <a:ea typeface="微软雅黑" panose="020B0503020204020204" pitchFamily="34" charset="-122"/>
            </a:endParaRPr>
          </a:p>
        </p:txBody>
      </p:sp>
      <p:cxnSp>
        <p:nvCxnSpPr>
          <p:cNvPr id="138" name="直接连接符 137"/>
          <p:cNvCxnSpPr/>
          <p:nvPr/>
        </p:nvCxnSpPr>
        <p:spPr>
          <a:xfrm>
            <a:off x="5470004" y="5737229"/>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矩形 140"/>
          <p:cNvSpPr/>
          <p:nvPr/>
        </p:nvSpPr>
        <p:spPr>
          <a:xfrm>
            <a:off x="7100805" y="2832627"/>
            <a:ext cx="763796"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100" b="1">
              <a:solidFill>
                <a:schemeClr val="tx1"/>
              </a:solidFill>
              <a:latin typeface="微软雅黑" panose="020B0503020204020204" pitchFamily="34" charset="-122"/>
              <a:ea typeface="微软雅黑" panose="020B0503020204020204" pitchFamily="34" charset="-122"/>
            </a:endParaRPr>
          </a:p>
        </p:txBody>
      </p:sp>
      <p:cxnSp>
        <p:nvCxnSpPr>
          <p:cNvPr id="142" name="直接连接符 141"/>
          <p:cNvCxnSpPr/>
          <p:nvPr/>
        </p:nvCxnSpPr>
        <p:spPr>
          <a:xfrm>
            <a:off x="5470004" y="4909641"/>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6542075" y="5592218"/>
            <a:ext cx="0" cy="243871"/>
          </a:xfrm>
          <a:prstGeom prst="line">
            <a:avLst/>
          </a:prstGeom>
          <a:ln w="12700" cap="sq">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矩形 143"/>
          <p:cNvSpPr/>
          <p:nvPr/>
        </p:nvSpPr>
        <p:spPr>
          <a:xfrm>
            <a:off x="5870795" y="5792031"/>
            <a:ext cx="1371381"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err="1">
                <a:solidFill>
                  <a:schemeClr val="tx1"/>
                </a:solidFill>
                <a:latin typeface="微软雅黑" panose="020B0503020204020204" pitchFamily="34" charset="-122"/>
                <a:ea typeface="微软雅黑" panose="020B0503020204020204" pitchFamily="34" charset="-122"/>
              </a:rPr>
              <a:t>AluOP</a:t>
            </a:r>
            <a:endParaRPr lang="zh-CN" altLang="en-US" sz="1100" b="1">
              <a:solidFill>
                <a:schemeClr val="tx1"/>
              </a:solidFill>
              <a:latin typeface="微软雅黑" panose="020B0503020204020204" pitchFamily="34" charset="-122"/>
              <a:ea typeface="微软雅黑" panose="020B0503020204020204" pitchFamily="34" charset="-122"/>
            </a:endParaRPr>
          </a:p>
        </p:txBody>
      </p:sp>
      <p:sp>
        <p:nvSpPr>
          <p:cNvPr id="168" name="矩形 167"/>
          <p:cNvSpPr/>
          <p:nvPr/>
        </p:nvSpPr>
        <p:spPr>
          <a:xfrm>
            <a:off x="1900111" y="1169820"/>
            <a:ext cx="8471420" cy="402787"/>
          </a:xfrm>
          <a:prstGeom prst="rect">
            <a:avLst/>
          </a:prstGeom>
          <a:solidFill>
            <a:schemeClr val="accent6">
              <a:lumMod val="40000"/>
              <a:lumOff val="6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rPr>
              <a:t>主存</a:t>
            </a:r>
          </a:p>
        </p:txBody>
      </p:sp>
      <p:sp>
        <p:nvSpPr>
          <p:cNvPr id="173" name="矩形 172"/>
          <p:cNvSpPr/>
          <p:nvPr/>
        </p:nvSpPr>
        <p:spPr>
          <a:xfrm>
            <a:off x="9108691" y="3767764"/>
            <a:ext cx="861169" cy="326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1100" b="1">
                <a:solidFill>
                  <a:schemeClr val="tx1"/>
                </a:solidFill>
                <a:latin typeface="微软雅黑" panose="020B0503020204020204" pitchFamily="34" charset="-122"/>
                <a:ea typeface="微软雅黑" panose="020B0503020204020204" pitchFamily="34" charset="-122"/>
              </a:rPr>
              <a:t>I/O</a:t>
            </a:r>
            <a:r>
              <a:rPr lang="zh-CN" altLang="en-US" sz="1100" b="1">
                <a:solidFill>
                  <a:schemeClr val="tx1"/>
                </a:solidFill>
                <a:latin typeface="微软雅黑" panose="020B0503020204020204" pitchFamily="34" charset="-122"/>
                <a:ea typeface="微软雅黑" panose="020B0503020204020204" pitchFamily="34" charset="-122"/>
              </a:rPr>
              <a:t>状态</a:t>
            </a:r>
          </a:p>
        </p:txBody>
      </p:sp>
      <p:cxnSp>
        <p:nvCxnSpPr>
          <p:cNvPr id="131" name="直接连接符 130"/>
          <p:cNvCxnSpPr/>
          <p:nvPr/>
        </p:nvCxnSpPr>
        <p:spPr>
          <a:xfrm>
            <a:off x="4346057" y="3736535"/>
            <a:ext cx="0" cy="2343042"/>
          </a:xfrm>
          <a:prstGeom prst="line">
            <a:avLst/>
          </a:prstGeom>
          <a:ln w="12700" cap="sq">
            <a:headEnd type="triangl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063729" y="2030246"/>
            <a:ext cx="384079" cy="1703167"/>
          </a:xfrm>
          <a:prstGeom prst="rect">
            <a:avLst/>
          </a:prstGeom>
          <a:solidFill>
            <a:srgbClr val="FFFF00"/>
          </a:solid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ln>
                <a:solidFill>
                  <a:schemeClr val="tx1"/>
                </a:solidFill>
                <a:prstDash val="sysDash"/>
              </a:ln>
              <a:solidFill>
                <a:schemeClr val="tx1"/>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5095725" y="3459280"/>
            <a:ext cx="343364" cy="276999"/>
          </a:xfrm>
          <a:prstGeom prst="rect">
            <a:avLst/>
          </a:prstGeom>
          <a:noFill/>
        </p:spPr>
        <p:txBody>
          <a:bodyPr wrap="none" rtlCol="0">
            <a:spAutoFit/>
          </a:bodyPr>
          <a:lstStyle/>
          <a:p>
            <a:r>
              <a:rPr lang="en-US" altLang="zh-CN" sz="1200" b="1">
                <a:latin typeface="微软雅黑" panose="020B0503020204020204" pitchFamily="34" charset="-122"/>
                <a:ea typeface="微软雅黑" panose="020B0503020204020204" pitchFamily="34" charset="-122"/>
              </a:rPr>
              <a:t>IR</a:t>
            </a:r>
            <a:endParaRPr lang="zh-CN" altLang="en-US" sz="1200" b="1">
              <a:latin typeface="微软雅黑" panose="020B0503020204020204" pitchFamily="34" charset="-122"/>
              <a:ea typeface="微软雅黑" panose="020B0503020204020204" pitchFamily="34" charset="-122"/>
            </a:endParaRPr>
          </a:p>
        </p:txBody>
      </p:sp>
      <p:sp>
        <p:nvSpPr>
          <p:cNvPr id="120" name="矩形 119"/>
          <p:cNvSpPr/>
          <p:nvPr/>
        </p:nvSpPr>
        <p:spPr>
          <a:xfrm>
            <a:off x="5058417" y="2250454"/>
            <a:ext cx="400110" cy="1182375"/>
          </a:xfrm>
          <a:prstGeom prst="rect">
            <a:avLst/>
          </a:prstGeom>
        </p:spPr>
        <p:txBody>
          <a:bodyPr vert="eaVert" wrap="none">
            <a:spAutoFit/>
          </a:bodyPr>
          <a:lstStyle/>
          <a:p>
            <a:pPr algn="ctr"/>
            <a:r>
              <a:rPr lang="zh-CN" altLang="en-US" sz="1400" b="1" spc="300">
                <a:latin typeface="微软雅黑" panose="020B0503020204020204" pitchFamily="34" charset="-122"/>
                <a:ea typeface="微软雅黑" panose="020B0503020204020204" pitchFamily="34" charset="-122"/>
              </a:rPr>
              <a:t>指令寄存器</a:t>
            </a:r>
          </a:p>
        </p:txBody>
      </p:sp>
      <p:sp>
        <p:nvSpPr>
          <p:cNvPr id="128" name="任意多边形 132"/>
          <p:cNvSpPr/>
          <p:nvPr/>
        </p:nvSpPr>
        <p:spPr>
          <a:xfrm rot="5400000">
            <a:off x="5806912" y="4657203"/>
            <a:ext cx="1425047" cy="726385"/>
          </a:xfrm>
          <a:custGeom>
            <a:avLst/>
            <a:gdLst>
              <a:gd name="connsiteX0" fmla="*/ 0 w 1425047"/>
              <a:gd name="connsiteY0" fmla="*/ 726385 h 726385"/>
              <a:gd name="connsiteX1" fmla="*/ 338618 w 1425047"/>
              <a:gd name="connsiteY1" fmla="*/ 0 h 726385"/>
              <a:gd name="connsiteX2" fmla="*/ 1086429 w 1425047"/>
              <a:gd name="connsiteY2" fmla="*/ 0 h 726385"/>
              <a:gd name="connsiteX3" fmla="*/ 1425047 w 1425047"/>
              <a:gd name="connsiteY3" fmla="*/ 726385 h 726385"/>
              <a:gd name="connsiteX4" fmla="*/ 808298 w 1425047"/>
              <a:gd name="connsiteY4" fmla="*/ 726385 h 726385"/>
              <a:gd name="connsiteX5" fmla="*/ 718421 w 1425047"/>
              <a:gd name="connsiteY5" fmla="*/ 575964 h 726385"/>
              <a:gd name="connsiteX6" fmla="*/ 634945 w 1425047"/>
              <a:gd name="connsiteY6" fmla="*/ 726385 h 726385"/>
              <a:gd name="connsiteX7" fmla="*/ 0 w 1425047"/>
              <a:gd name="connsiteY7" fmla="*/ 726385 h 72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047" h="726385">
                <a:moveTo>
                  <a:pt x="0" y="726385"/>
                </a:moveTo>
                <a:lnTo>
                  <a:pt x="338618" y="0"/>
                </a:lnTo>
                <a:lnTo>
                  <a:pt x="1086429" y="0"/>
                </a:lnTo>
                <a:lnTo>
                  <a:pt x="1425047" y="726385"/>
                </a:lnTo>
                <a:lnTo>
                  <a:pt x="808298" y="726385"/>
                </a:lnTo>
                <a:lnTo>
                  <a:pt x="718421" y="575964"/>
                </a:lnTo>
                <a:lnTo>
                  <a:pt x="634945" y="726385"/>
                </a:lnTo>
                <a:lnTo>
                  <a:pt x="0" y="726385"/>
                </a:lnTo>
                <a:close/>
              </a:path>
            </a:pathLst>
          </a:custGeom>
          <a:solidFill>
            <a:srgbClr val="ED7D31"/>
          </a:solid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55"/>
          </a:p>
        </p:txBody>
      </p:sp>
      <p:sp>
        <p:nvSpPr>
          <p:cNvPr id="130" name="矩形 129"/>
          <p:cNvSpPr/>
          <p:nvPr/>
        </p:nvSpPr>
        <p:spPr>
          <a:xfrm>
            <a:off x="6012682" y="4903955"/>
            <a:ext cx="1017867" cy="307777"/>
          </a:xfrm>
          <a:prstGeom prst="rect">
            <a:avLst/>
          </a:prstGeom>
        </p:spPr>
        <p:txBody>
          <a:bodyPr wrap="square">
            <a:spAutoFit/>
          </a:bodyPr>
          <a:lstStyle/>
          <a:p>
            <a:pPr algn="ctr"/>
            <a:r>
              <a:rPr lang="en-US" altLang="zh-CN" sz="1400" b="1">
                <a:solidFill>
                  <a:schemeClr val="bg1"/>
                </a:solidFill>
                <a:latin typeface="微软雅黑" panose="020B0503020204020204" pitchFamily="34" charset="-122"/>
                <a:ea typeface="微软雅黑" panose="020B0503020204020204" pitchFamily="34" charset="-122"/>
              </a:rPr>
              <a:t>ALU</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t>6.2 </a:t>
            </a:r>
            <a:r>
              <a:rPr lang="zh-CN" altLang="en-US" b="1" dirty="0"/>
              <a:t>指令周期</a:t>
            </a:r>
            <a:endParaRPr lang="en-US" altLang="zh-CN" b="1" dirty="0"/>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r>
              <a:rPr lang="en-US" altLang="zh-CN" b="1" dirty="0"/>
              <a:t>6.5 </a:t>
            </a:r>
            <a:r>
              <a:rPr lang="zh-CN" altLang="en-US" b="1" dirty="0"/>
              <a:t>硬布线控制器</a:t>
            </a:r>
            <a:endParaRPr lang="en-US" altLang="zh-CN" b="1" dirty="0"/>
          </a:p>
          <a:p>
            <a:pPr>
              <a:lnSpc>
                <a:spcPct val="150000"/>
              </a:lnSpc>
            </a:pPr>
            <a:r>
              <a:rPr lang="en-US" altLang="zh-CN" b="1" dirty="0">
                <a:solidFill>
                  <a:srgbClr val="C00000"/>
                </a:solidFill>
                <a:effectLst>
                  <a:outerShdw blurRad="38100" dist="38100" dir="2700000" algn="tl">
                    <a:srgbClr val="000000">
                      <a:alpha val="43137"/>
                    </a:srgbClr>
                  </a:outerShdw>
                </a:effectLst>
              </a:rPr>
              <a:t>6.6 </a:t>
            </a:r>
            <a:r>
              <a:rPr lang="zh-CN" altLang="en-US" b="1" dirty="0">
                <a:solidFill>
                  <a:srgbClr val="C00000"/>
                </a:solidFill>
                <a:effectLst>
                  <a:outerShdw blurRad="38100" dist="38100" dir="2700000" algn="tl">
                    <a:srgbClr val="000000">
                      <a:alpha val="43137"/>
                    </a:srgbClr>
                  </a:outerShdw>
                </a:effectLst>
              </a:rPr>
              <a:t>微程序控制器</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微程序控制器工作原理</a:t>
            </a:r>
          </a:p>
        </p:txBody>
      </p:sp>
      <p:sp>
        <p:nvSpPr>
          <p:cNvPr id="3" name="内容占位符 2"/>
          <p:cNvSpPr>
            <a:spLocks noGrp="1"/>
          </p:cNvSpPr>
          <p:nvPr>
            <p:ph idx="1"/>
          </p:nvPr>
        </p:nvSpPr>
        <p:spPr>
          <a:xfrm>
            <a:off x="487822" y="942764"/>
            <a:ext cx="11323178" cy="5637024"/>
          </a:xfrm>
        </p:spPr>
        <p:txBody>
          <a:bodyPr/>
          <a:lstStyle/>
          <a:p>
            <a:r>
              <a:rPr lang="zh-CN" altLang="en-US" dirty="0"/>
              <a:t>微程序是利用</a:t>
            </a:r>
            <a:r>
              <a:rPr lang="zh-CN" altLang="en-US" b="1" dirty="0">
                <a:solidFill>
                  <a:srgbClr val="1387B7"/>
                </a:solidFill>
              </a:rPr>
              <a:t>软件思想设计硬件</a:t>
            </a:r>
            <a:r>
              <a:rPr lang="zh-CN" altLang="en-US" dirty="0"/>
              <a:t>的技术</a:t>
            </a:r>
            <a:endParaRPr lang="en-US" altLang="zh-CN" dirty="0"/>
          </a:p>
          <a:p>
            <a:pPr lvl="1"/>
            <a:r>
              <a:rPr lang="zh-CN" altLang="en-US" dirty="0"/>
              <a:t>将控制信号序列像程序一样存储起来 </a:t>
            </a:r>
          </a:p>
          <a:p>
            <a:pPr lvl="2"/>
            <a:r>
              <a:rPr lang="zh-CN" altLang="en-US" dirty="0"/>
              <a:t>控制信号序列分解为若干节拍</a:t>
            </a:r>
            <a:endParaRPr lang="en-US" altLang="zh-CN" dirty="0"/>
          </a:p>
          <a:p>
            <a:pPr lvl="2"/>
            <a:r>
              <a:rPr lang="zh-CN" altLang="en-US" dirty="0"/>
              <a:t>一个节拍的并发信号编成一条微指令</a:t>
            </a:r>
            <a:endParaRPr lang="en-US" altLang="zh-CN" dirty="0"/>
          </a:p>
          <a:p>
            <a:pPr lvl="2"/>
            <a:r>
              <a:rPr lang="zh-CN" altLang="en-US" dirty="0"/>
              <a:t>多个节拍对应多条微指令，形成一段微程序</a:t>
            </a:r>
          </a:p>
          <a:p>
            <a:pPr lvl="1"/>
            <a:r>
              <a:rPr lang="zh-CN" altLang="en-US" dirty="0"/>
              <a:t>依序执行微程序即可生成控制信号序列</a:t>
            </a:r>
            <a:endParaRPr lang="en-US" altLang="zh-CN" dirty="0"/>
          </a:p>
          <a:p>
            <a:pPr lvl="2"/>
            <a:r>
              <a:rPr lang="zh-CN" altLang="en-US" dirty="0"/>
              <a:t>指令取指执行 </a:t>
            </a:r>
            <a:r>
              <a:rPr lang="en-US" altLang="zh-CN" dirty="0">
                <a:sym typeface="Wingdings" panose="05000000000000000000" pitchFamily="2" charset="2"/>
              </a:rPr>
              <a:t></a:t>
            </a:r>
            <a:r>
              <a:rPr lang="zh-CN" altLang="en-US" dirty="0"/>
              <a:t> 微程序执行 </a:t>
            </a:r>
            <a:r>
              <a:rPr lang="en-US" altLang="zh-CN" dirty="0">
                <a:sym typeface="Wingdings" panose="05000000000000000000" pitchFamily="2" charset="2"/>
              </a:rPr>
              <a:t></a:t>
            </a:r>
            <a:r>
              <a:rPr lang="zh-CN" altLang="en-US" dirty="0"/>
              <a:t> 微指令执行 </a:t>
            </a:r>
            <a:r>
              <a:rPr lang="en-US" altLang="zh-CN" dirty="0">
                <a:sym typeface="Wingdings" panose="05000000000000000000" pitchFamily="2" charset="2"/>
              </a:rPr>
              <a:t> </a:t>
            </a:r>
            <a:r>
              <a:rPr lang="zh-CN" altLang="en-US" dirty="0"/>
              <a:t> 生成控制信号</a:t>
            </a:r>
            <a:endParaRPr lang="en-US" altLang="zh-CN" dirty="0"/>
          </a:p>
          <a:p>
            <a:pPr lvl="2"/>
            <a:r>
              <a:rPr lang="zh-CN" altLang="en-US" b="1" dirty="0"/>
              <a:t>软时序</a:t>
            </a:r>
            <a:r>
              <a:rPr lang="zh-CN" altLang="en-US" dirty="0"/>
              <a:t>：依次执行微指令，时间信号有先后顺序</a:t>
            </a:r>
          </a:p>
          <a:p>
            <a:r>
              <a:rPr lang="zh-CN" altLang="en-US" b="1" dirty="0">
                <a:solidFill>
                  <a:srgbClr val="1387B7"/>
                </a:solidFill>
              </a:rPr>
              <a:t>存储技术</a:t>
            </a:r>
            <a:r>
              <a:rPr lang="zh-CN" altLang="en-US" dirty="0"/>
              <a:t>和</a:t>
            </a:r>
            <a:r>
              <a:rPr lang="zh-CN" altLang="en-US" b="1" dirty="0">
                <a:solidFill>
                  <a:srgbClr val="1387B7"/>
                </a:solidFill>
              </a:rPr>
              <a:t>程序设计</a:t>
            </a:r>
            <a:r>
              <a:rPr lang="zh-CN" altLang="en-US" dirty="0"/>
              <a:t>相结合，回避复杂时序逻辑设计</a:t>
            </a: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33877" t="30575" r="32955" b="29812"/>
          <a:stretch>
            <a:fillRect/>
          </a:stretch>
        </p:blipFill>
        <p:spPr>
          <a:xfrm>
            <a:off x="9736853" y="5014128"/>
            <a:ext cx="1748413" cy="1175657"/>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单总线</a:t>
            </a:r>
            <a:r>
              <a:rPr lang="en-US" altLang="zh-CN" dirty="0"/>
              <a:t>CPU</a:t>
            </a:r>
            <a:r>
              <a:rPr lang="zh-CN" altLang="en-US" dirty="0"/>
              <a:t>微指令构造</a:t>
            </a:r>
          </a:p>
        </p:txBody>
      </p:sp>
      <p:sp>
        <p:nvSpPr>
          <p:cNvPr id="4" name="TextBox 24"/>
          <p:cNvSpPr txBox="1"/>
          <p:nvPr/>
        </p:nvSpPr>
        <p:spPr>
          <a:xfrm>
            <a:off x="932651" y="986576"/>
            <a:ext cx="10513602" cy="2617833"/>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操作控制字段</a:t>
            </a: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存储操作控制信号</a:t>
            </a: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每一位对应一个控制信号，也称微命令，可同时给出多个操作信号</a:t>
            </a: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顺序控制字段</a:t>
            </a: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用于控制微程序的执行顺序</a:t>
            </a: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00"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判别逻辑为零，下一条微指令地址从下址字段获取，否则按约定规则生成</a:t>
            </a:r>
          </a:p>
        </p:txBody>
      </p:sp>
      <p:grpSp>
        <p:nvGrpSpPr>
          <p:cNvPr id="304" name="组合 303"/>
          <p:cNvGrpSpPr/>
          <p:nvPr/>
        </p:nvGrpSpPr>
        <p:grpSpPr>
          <a:xfrm>
            <a:off x="1722981" y="5395337"/>
            <a:ext cx="6737316" cy="775218"/>
            <a:chOff x="1885396" y="5992186"/>
            <a:chExt cx="7105763" cy="817613"/>
          </a:xfrm>
        </p:grpSpPr>
        <p:cxnSp>
          <p:nvCxnSpPr>
            <p:cNvPr id="305" name="直接连接符 30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6" name="直接连接符 305"/>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7" name="组合 306"/>
            <p:cNvGrpSpPr/>
            <p:nvPr/>
          </p:nvGrpSpPr>
          <p:grpSpPr>
            <a:xfrm>
              <a:off x="1892871" y="6452905"/>
              <a:ext cx="7098288" cy="356894"/>
              <a:chOff x="1892871" y="6452905"/>
              <a:chExt cx="7098288" cy="356894"/>
            </a:xfrm>
          </p:grpSpPr>
          <p:cxnSp>
            <p:nvCxnSpPr>
              <p:cNvPr id="308" name="直接箭头连接符 30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9" name="文本框 308"/>
              <p:cNvSpPr txBox="1"/>
              <p:nvPr/>
            </p:nvSpPr>
            <p:spPr>
              <a:xfrm>
                <a:off x="4767571" y="6486321"/>
                <a:ext cx="1318022" cy="323478"/>
              </a:xfrm>
              <a:prstGeom prst="rect">
                <a:avLst/>
              </a:prstGeom>
              <a:noFill/>
            </p:spPr>
            <p:txBody>
              <a:bodyPr wrap="none" rtlCol="0">
                <a:spAutoFit/>
              </a:bodyPr>
              <a:lstStyle/>
              <a:p>
                <a:r>
                  <a:rPr lang="zh-CN" altLang="en-US" sz="1400" b="1">
                    <a:solidFill>
                      <a:srgbClr val="0070C0"/>
                    </a:solidFill>
                    <a:latin typeface="微软雅黑" panose="020B0503020204020204" pitchFamily="34" charset="-122"/>
                    <a:ea typeface="微软雅黑" panose="020B0503020204020204" pitchFamily="34" charset="-122"/>
                    <a:cs typeface="Segoe UI" panose="020B0502040204020203" pitchFamily="34" charset="0"/>
                  </a:rPr>
                  <a:t>操作控制字段</a:t>
                </a:r>
                <a:endParaRPr lang="zh-CN" altLang="en-US" sz="1400" b="1" baseline="-25000">
                  <a:solidFill>
                    <a:srgbClr val="0070C0"/>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grpSp>
        <p:nvGrpSpPr>
          <p:cNvPr id="310" name="组合 309"/>
          <p:cNvGrpSpPr/>
          <p:nvPr/>
        </p:nvGrpSpPr>
        <p:grpSpPr>
          <a:xfrm>
            <a:off x="8446123" y="5395338"/>
            <a:ext cx="2125066" cy="763813"/>
            <a:chOff x="8976188" y="5992185"/>
            <a:chExt cx="2241276" cy="805584"/>
          </a:xfrm>
        </p:grpSpPr>
        <p:cxnSp>
          <p:nvCxnSpPr>
            <p:cNvPr id="311" name="直接连接符 3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13" name="文本框 312"/>
            <p:cNvSpPr txBox="1"/>
            <p:nvPr/>
          </p:nvSpPr>
          <p:spPr>
            <a:xfrm>
              <a:off x="9357006" y="6474291"/>
              <a:ext cx="1318019" cy="323478"/>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微软雅黑" panose="020B0503020204020204" pitchFamily="34" charset="-122"/>
                  <a:ea typeface="微软雅黑" panose="020B0503020204020204" pitchFamily="34" charset="-122"/>
                  <a:cs typeface="Segoe UI" panose="020B0502040204020203" pitchFamily="34" charset="0"/>
                </a:rPr>
                <a:t>顺序控制字段</a:t>
              </a:r>
            </a:p>
          </p:txBody>
        </p:sp>
      </p:grpSp>
      <p:grpSp>
        <p:nvGrpSpPr>
          <p:cNvPr id="388" name="组合 387"/>
          <p:cNvGrpSpPr/>
          <p:nvPr/>
        </p:nvGrpSpPr>
        <p:grpSpPr>
          <a:xfrm>
            <a:off x="1593519" y="3943658"/>
            <a:ext cx="8991274" cy="1823043"/>
            <a:chOff x="1593519" y="3943658"/>
            <a:chExt cx="8991274" cy="1823043"/>
          </a:xfrm>
        </p:grpSpPr>
        <p:grpSp>
          <p:nvGrpSpPr>
            <p:cNvPr id="327" name="组合 326"/>
            <p:cNvGrpSpPr/>
            <p:nvPr/>
          </p:nvGrpSpPr>
          <p:grpSpPr>
            <a:xfrm>
              <a:off x="1722981" y="4957156"/>
              <a:ext cx="8861812" cy="809545"/>
              <a:chOff x="1885396" y="5530038"/>
              <a:chExt cx="9346443" cy="853817"/>
            </a:xfrm>
          </p:grpSpPr>
          <p:sp>
            <p:nvSpPr>
              <p:cNvPr id="328" name="矩形 327"/>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29" name="矩形 32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3" name="矩形 33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37" name="矩形 33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40" name="矩形 33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3" name="矩形 34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7" name="矩形 34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P1</a:t>
                </a:r>
                <a:endParaRPr lang="zh-CN" altLang="en-US" sz="1325" b="1">
                  <a:latin typeface="Segoe UI" panose="020B0502040204020203" pitchFamily="34" charset="0"/>
                  <a:cs typeface="Segoe UI" panose="020B0502040204020203" pitchFamily="34" charset="0"/>
                </a:endParaRPr>
              </a:p>
            </p:txBody>
          </p:sp>
          <p:sp>
            <p:nvSpPr>
              <p:cNvPr id="352" name="矩形 35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3" name="矩形 35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4" name="矩形 35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55" name="矩形 35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356" name="组合 355"/>
              <p:cNvGrpSpPr/>
              <p:nvPr/>
            </p:nvGrpSpPr>
            <p:grpSpPr>
              <a:xfrm>
                <a:off x="1892871" y="5914604"/>
                <a:ext cx="9338968" cy="469251"/>
                <a:chOff x="2346480" y="4271888"/>
                <a:chExt cx="9338968" cy="469251"/>
              </a:xfrm>
              <a:noFill/>
            </p:grpSpPr>
            <p:sp>
              <p:nvSpPr>
                <p:cNvPr id="357" name="矩形 35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58" name="矩形 35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359" name="矩形 35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360" name="矩形 35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361" name="矩形 36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362" name="矩形 36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363" name="矩形 36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364" name="矩形 36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365" name="矩形 36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385" name="矩形 38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sp>
            <p:nvSpPr>
              <p:cNvPr id="350" name="矩形 34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P0</a:t>
                </a:r>
                <a:endParaRPr lang="zh-CN" altLang="en-US" sz="1325" b="1">
                  <a:latin typeface="Segoe UI" panose="020B0502040204020203" pitchFamily="34" charset="0"/>
                  <a:cs typeface="Segoe UI" panose="020B0502040204020203" pitchFamily="34" charset="0"/>
                </a:endParaRPr>
              </a:p>
            </p:txBody>
          </p:sp>
        </p:grpSp>
        <p:grpSp>
          <p:nvGrpSpPr>
            <p:cNvPr id="3" name="组合 2"/>
            <p:cNvGrpSpPr/>
            <p:nvPr/>
          </p:nvGrpSpPr>
          <p:grpSpPr>
            <a:xfrm>
              <a:off x="1593519" y="3943658"/>
              <a:ext cx="8980947" cy="1453919"/>
              <a:chOff x="1593519" y="3943658"/>
              <a:chExt cx="8980947" cy="1453919"/>
            </a:xfrm>
          </p:grpSpPr>
          <p:cxnSp>
            <p:nvCxnSpPr>
              <p:cNvPr id="259" name="直接箭头连接符 258"/>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9" name="直接箭头连接符 268"/>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70" name="组合 269"/>
              <p:cNvGrpSpPr/>
              <p:nvPr/>
            </p:nvGrpSpPr>
            <p:grpSpPr>
              <a:xfrm>
                <a:off x="1593519" y="3943658"/>
                <a:ext cx="6987258" cy="656951"/>
                <a:chOff x="1593519" y="3943658"/>
                <a:chExt cx="6987258" cy="656951"/>
              </a:xfrm>
            </p:grpSpPr>
            <p:sp>
              <p:nvSpPr>
                <p:cNvPr id="271" name="文本框 270"/>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2" name="文本框 271"/>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3" name="文本框 272"/>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4" name="文本框 273"/>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5" name="文本框 274"/>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6" name="文本框 275"/>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7" name="文本框 276"/>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78" name="文本框 277"/>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79" name="文本框 278"/>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0" name="文本框 289"/>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3" name="直接箭头连接符 292"/>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8" name="直接箭头连接符 297"/>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9" name="直接箭头连接符 298"/>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0" name="直接箭头连接符 299"/>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1" name="直接箭头连接符 300"/>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2" name="直接箭头连接符 301"/>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3" name="直接箭头连接符 302"/>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4" name="组合 313"/>
              <p:cNvGrpSpPr/>
              <p:nvPr/>
            </p:nvGrpSpPr>
            <p:grpSpPr>
              <a:xfrm>
                <a:off x="8401785" y="3943659"/>
                <a:ext cx="794636" cy="1025994"/>
                <a:chOff x="8929458" y="4461114"/>
                <a:chExt cx="838093" cy="1082103"/>
              </a:xfrm>
            </p:grpSpPr>
            <p:cxnSp>
              <p:nvCxnSpPr>
                <p:cNvPr id="316" name="直接箭头连接符 31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18" name="文本框 317"/>
                <p:cNvSpPr txBox="1"/>
                <p:nvPr/>
              </p:nvSpPr>
              <p:spPr>
                <a:xfrm>
                  <a:off x="9158843" y="4461114"/>
                  <a:ext cx="608708" cy="312774"/>
                </a:xfrm>
                <a:prstGeom prst="rect">
                  <a:avLst/>
                </a:prstGeom>
                <a:noFill/>
              </p:spPr>
              <p:txBody>
                <a:bodyPr wrap="none" rtlCol="0">
                  <a:spAutoFit/>
                </a:bodyPr>
                <a:lstStyle/>
                <a:p>
                  <a:pPr algn="ctr"/>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9" name="组合 318"/>
              <p:cNvGrpSpPr/>
              <p:nvPr/>
            </p:nvGrpSpPr>
            <p:grpSpPr>
              <a:xfrm>
                <a:off x="9204020" y="4210243"/>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09068" cy="373707"/>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微软雅黑" panose="020B0503020204020204" pitchFamily="34" charset="-122"/>
                      <a:ea typeface="微软雅黑" panose="020B0503020204020204" pitchFamily="34" charset="-122"/>
                      <a:cs typeface="Segoe UI" panose="020B0502040204020203" pitchFamily="34" charset="0"/>
                    </a:rPr>
                    <a:t>下址字段</a:t>
                  </a: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26" name="矩形 325"/>
              <p:cNvSpPr/>
              <p:nvPr/>
            </p:nvSpPr>
            <p:spPr bwMode="auto">
              <a:xfrm>
                <a:off x="9054643" y="495939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386" name="矩形 385"/>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grpSp>
        <p:nvGrpSpPr>
          <p:cNvPr id="389" name="组合 388"/>
          <p:cNvGrpSpPr/>
          <p:nvPr/>
        </p:nvGrpSpPr>
        <p:grpSpPr>
          <a:xfrm>
            <a:off x="1511726" y="9010958"/>
            <a:ext cx="8991274" cy="1823043"/>
            <a:chOff x="1593519" y="3943658"/>
            <a:chExt cx="8991274" cy="1823043"/>
          </a:xfrm>
        </p:grpSpPr>
        <p:grpSp>
          <p:nvGrpSpPr>
            <p:cNvPr id="390" name="组合 389"/>
            <p:cNvGrpSpPr/>
            <p:nvPr/>
          </p:nvGrpSpPr>
          <p:grpSpPr>
            <a:xfrm>
              <a:off x="1722981" y="4957156"/>
              <a:ext cx="8861812" cy="809545"/>
              <a:chOff x="1885396" y="5530038"/>
              <a:chExt cx="9346443" cy="853817"/>
            </a:xfrm>
          </p:grpSpPr>
          <p:sp>
            <p:nvSpPr>
              <p:cNvPr id="451" name="矩形 450"/>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6" name="矩形 455"/>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7" name="矩形 456"/>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8" name="矩形 457"/>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9" name="矩形 458"/>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0" name="矩形 459"/>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1" name="矩形 460"/>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2" name="矩形 461"/>
              <p:cNvSpPr/>
              <p:nvPr/>
            </p:nvSpPr>
            <p:spPr bwMode="auto">
              <a:xfrm>
                <a:off x="5429332"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3" name="矩形 462"/>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4" name="矩形 463"/>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5" name="矩形 464"/>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6" name="矩形 465"/>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7" name="矩形 466"/>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8" name="矩形 467"/>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69" name="矩形 468"/>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0" name="矩形 469"/>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1" name="矩形 470"/>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2" name="矩形 471"/>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73" name="矩形 472"/>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P0</a:t>
                </a:r>
                <a:endParaRPr lang="zh-CN" altLang="en-US" sz="1325" b="1">
                  <a:latin typeface="Segoe UI" panose="020B0502040204020203" pitchFamily="34" charset="0"/>
                  <a:cs typeface="Segoe UI" panose="020B0502040204020203" pitchFamily="34" charset="0"/>
                </a:endParaRPr>
              </a:p>
            </p:txBody>
          </p:sp>
          <p:sp>
            <p:nvSpPr>
              <p:cNvPr id="474" name="矩形 473"/>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P1</a:t>
                </a:r>
                <a:endParaRPr lang="zh-CN" altLang="en-US" sz="1325" b="1">
                  <a:latin typeface="Segoe UI" panose="020B0502040204020203" pitchFamily="34" charset="0"/>
                  <a:cs typeface="Segoe UI" panose="020B0502040204020203" pitchFamily="34" charset="0"/>
                </a:endParaRPr>
              </a:p>
            </p:txBody>
          </p:sp>
          <p:sp>
            <p:nvSpPr>
              <p:cNvPr id="475" name="矩形 474"/>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6" name="矩形 475"/>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7" name="矩形 476"/>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78" name="矩形 477"/>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479" name="组合 478"/>
              <p:cNvGrpSpPr/>
              <p:nvPr/>
            </p:nvGrpSpPr>
            <p:grpSpPr>
              <a:xfrm>
                <a:off x="1892871" y="5914604"/>
                <a:ext cx="9338968" cy="469251"/>
                <a:chOff x="2346480" y="4271888"/>
                <a:chExt cx="9338968" cy="469251"/>
              </a:xfrm>
              <a:noFill/>
            </p:grpSpPr>
            <p:sp>
              <p:nvSpPr>
                <p:cNvPr id="480" name="矩形 479"/>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81" name="矩形 480"/>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482" name="矩形 481"/>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483" name="矩形 482"/>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484" name="矩形 483"/>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485" name="矩形 484"/>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486" name="矩形 485"/>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487" name="矩形 486"/>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488" name="矩形 487"/>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489" name="矩形 488"/>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490" name="矩形 489"/>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491" name="矩形 490"/>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492" name="矩形 491"/>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493" name="矩形 492"/>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494" name="矩形 493"/>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495" name="矩形 494"/>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496" name="矩形 495"/>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497" name="矩形 496"/>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498" name="矩形 497"/>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499" name="矩形 498"/>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500" name="矩形 499"/>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501" name="矩形 500"/>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502" name="矩形 501"/>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503" name="矩形 502"/>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504" name="矩形 503"/>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505" name="矩形 504"/>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506" name="矩形 505"/>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507" name="矩形 506"/>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508" name="矩形 507"/>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391" name="组合 390"/>
            <p:cNvGrpSpPr/>
            <p:nvPr/>
          </p:nvGrpSpPr>
          <p:grpSpPr>
            <a:xfrm>
              <a:off x="1593519" y="3943658"/>
              <a:ext cx="8980947" cy="1446299"/>
              <a:chOff x="1593519" y="3943658"/>
              <a:chExt cx="8980947" cy="1446299"/>
            </a:xfrm>
          </p:grpSpPr>
          <p:cxnSp>
            <p:nvCxnSpPr>
              <p:cNvPr id="392" name="直接箭头连接符 391"/>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3" name="直接箭头连接符 392"/>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4" name="直接箭头连接符 393"/>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5" name="直接箭头连接符 394"/>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6" name="直接箭头连接符 395"/>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7" name="直接箭头连接符 396"/>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8" name="直接箭头连接符 397"/>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9" name="直接箭头连接符 398"/>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0" name="直接箭头连接符 399"/>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1" name="直接箭头连接符 400"/>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2" name="直接箭头连接符 401"/>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3" name="组合 402"/>
              <p:cNvGrpSpPr/>
              <p:nvPr/>
            </p:nvGrpSpPr>
            <p:grpSpPr>
              <a:xfrm>
                <a:off x="1593519" y="3943658"/>
                <a:ext cx="6987258" cy="656951"/>
                <a:chOff x="1593519" y="3943658"/>
                <a:chExt cx="6987258" cy="656951"/>
              </a:xfrm>
            </p:grpSpPr>
            <p:sp>
              <p:nvSpPr>
                <p:cNvPr id="429" name="文本框 428"/>
                <p:cNvSpPr txBox="1"/>
                <p:nvPr/>
              </p:nvSpPr>
              <p:spPr>
                <a:xfrm>
                  <a:off x="1593519" y="4303335"/>
                  <a:ext cx="569387" cy="296556"/>
                </a:xfrm>
                <a:prstGeom prst="rect">
                  <a:avLst/>
                </a:prstGeom>
                <a:noFill/>
              </p:spPr>
              <p:txBody>
                <a:bodyPr wrap="none" rtlCol="0">
                  <a:spAutoFit/>
                </a:bodyPr>
                <a:lstStyle/>
                <a:p>
                  <a:r>
                    <a:rPr lang="en-US" altLang="zh-CN" sz="1325"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0" name="文本框 429"/>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1" name="文本框 430"/>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2" name="文本框 431"/>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3" name="文本框 432"/>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4" name="文本框 433"/>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5" name="文本框 434"/>
                <p:cNvSpPr txBox="1"/>
                <p:nvPr/>
              </p:nvSpPr>
              <p:spPr>
                <a:xfrm>
                  <a:off x="5038794" y="3943658"/>
                  <a:ext cx="393056" cy="296556"/>
                </a:xfrm>
                <a:prstGeom prst="rect">
                  <a:avLst/>
                </a:prstGeom>
                <a:noFill/>
              </p:spPr>
              <p:txBody>
                <a:bodyPr wrap="none" rtlCol="0">
                  <a:spAutoFit/>
                </a:bodyPr>
                <a:lstStyle/>
                <a:p>
                  <a:r>
                    <a:rPr lang="en-US" altLang="zh-CN" sz="1325" b="1" i="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X</a:t>
                  </a:r>
                  <a:r>
                    <a:rPr lang="en-US" altLang="zh-CN" sz="1325" b="1" i="1" baseline="-25000">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36" name="文本框 435"/>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7" name="文本框 436"/>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8" name="文本框 437"/>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39" name="文本框 438"/>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0" name="文本框 439"/>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1" name="文本框 440"/>
                <p:cNvSpPr txBox="1"/>
                <p:nvPr/>
              </p:nvSpPr>
              <p:spPr>
                <a:xfrm>
                  <a:off x="4096598" y="4303335"/>
                  <a:ext cx="506870" cy="296556"/>
                </a:xfrm>
                <a:prstGeom prst="rect">
                  <a:avLst/>
                </a:prstGeom>
                <a:noFill/>
              </p:spPr>
              <p:txBody>
                <a:bodyPr wrap="none" rtlCol="0">
                  <a:spAutoFit/>
                </a:bodyPr>
                <a:lstStyle/>
                <a:p>
                  <a:r>
                    <a:rPr lang="en-US" altLang="zh-CN" sz="1325" b="1" i="1"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chemeClr val="tx1">
                          <a:lumMod val="85000"/>
                          <a:lumOff val="1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442" name="文本框 441"/>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3" name="文本框 442"/>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4" name="文本框 443"/>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5" name="文本框 444"/>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6" name="文本框 445"/>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7" name="文本框 446"/>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8" name="文本框 447"/>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49" name="文本框 448"/>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450" name="文本框 449"/>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404" name="直接箭头连接符 403"/>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5" name="直接箭头连接符 404"/>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6" name="直接箭头连接符 405"/>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7" name="直接箭头连接符 406"/>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8" name="直接箭头连接符 407"/>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09" name="直接箭头连接符 408"/>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0" name="直接箭头连接符 409"/>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1" name="直接箭头连接符 410"/>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2" name="直接箭头连接符 411"/>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3" name="直接箭头连接符 412"/>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14" name="直接箭头连接符 413"/>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15" name="组合 414"/>
              <p:cNvGrpSpPr/>
              <p:nvPr/>
            </p:nvGrpSpPr>
            <p:grpSpPr>
              <a:xfrm>
                <a:off x="8361598" y="3943659"/>
                <a:ext cx="864972" cy="1025994"/>
                <a:chOff x="8887068" y="4461114"/>
                <a:chExt cx="912275" cy="1082103"/>
              </a:xfrm>
            </p:grpSpPr>
            <p:cxnSp>
              <p:nvCxnSpPr>
                <p:cNvPr id="425" name="直接箭头连接符 424"/>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6" name="直接箭头连接符 425"/>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427" name="文本框 426"/>
                <p:cNvSpPr txBox="1"/>
                <p:nvPr/>
              </p:nvSpPr>
              <p:spPr>
                <a:xfrm>
                  <a:off x="8887068" y="4840461"/>
                  <a:ext cx="419624" cy="312774"/>
                </a:xfrm>
                <a:prstGeom prst="rect">
                  <a:avLst/>
                </a:prstGeom>
                <a:noFill/>
              </p:spPr>
              <p:txBody>
                <a:bodyPr wrap="none" rtlCol="0">
                  <a:spAutoFit/>
                </a:bodyPr>
                <a:lstStyle/>
                <a:p>
                  <a:r>
                    <a:rPr lang="en-US" altLang="zh-CN" sz="1325" b="1">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latin typeface="Segoe UI" panose="020B0502040204020203" pitchFamily="34" charset="0"/>
                    <a:cs typeface="Segoe UI" panose="020B0502040204020203" pitchFamily="34" charset="0"/>
                  </a:endParaRPr>
                </a:p>
              </p:txBody>
            </p:sp>
            <p:sp>
              <p:nvSpPr>
                <p:cNvPr id="428" name="文本框 427"/>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6" name="组合 415"/>
              <p:cNvGrpSpPr/>
              <p:nvPr/>
            </p:nvGrpSpPr>
            <p:grpSpPr>
              <a:xfrm>
                <a:off x="9204020" y="4210243"/>
                <a:ext cx="1211159" cy="756956"/>
                <a:chOff x="9778247" y="4742277"/>
                <a:chExt cx="1277395" cy="798352"/>
              </a:xfrm>
            </p:grpSpPr>
            <p:cxnSp>
              <p:nvCxnSpPr>
                <p:cNvPr id="419" name="直接箭头连接符 418"/>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0" name="直接箭头连接符 419"/>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1" name="直接箭头连接符 420"/>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22" name="直接箭头连接符 421"/>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23" name="文本框 422"/>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424" name="直接箭头连接符 423"/>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17" name="矩形 416"/>
              <p:cNvSpPr/>
              <p:nvPr/>
            </p:nvSpPr>
            <p:spPr bwMode="auto">
              <a:xfrm>
                <a:off x="9054643" y="495177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418" name="矩形 417"/>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cSld>
  <p:clrMapOvr>
    <a:masterClrMapping/>
  </p:clrMapOvr>
  <mc:AlternateContent xmlns:mc="http://schemas.openxmlformats.org/markup-compatibility/2006" xmlns:p15="http://schemas.microsoft.com/office/powerpoint/2012/main">
    <mc:Choice Requires="p15">
      <p:transition spd="slow" advTm="131400">
        <p15:prstTrans prst="pageCurlDouble"/>
      </p:transition>
    </mc:Choice>
    <mc:Fallback xmlns="">
      <p:transition spd="slow" advTm="131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wipe(left)">
                                      <p:cBhvr>
                                        <p:cTn id="7" dur="500"/>
                                        <p:tgtEl>
                                          <p:spTgt spid="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wipe(left)">
                                      <p:cBhvr>
                                        <p:cTn id="12" dur="5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0"/>
                                        </p:tgtEl>
                                        <p:attrNameLst>
                                          <p:attrName>style.visibility</p:attrName>
                                        </p:attrNameLst>
                                      </p:cBhvr>
                                      <p:to>
                                        <p:strVal val="visible"/>
                                      </p:to>
                                    </p:set>
                                    <p:animEffect transition="in" filter="wipe(left)">
                                      <p:cBhvr>
                                        <p:cTn id="17" dur="500"/>
                                        <p:tgtEl>
                                          <p:spTgt spid="3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wipe(left)">
                                      <p:cBhvr>
                                        <p:cTn id="22" dur="500"/>
                                        <p:tgtEl>
                                          <p:spTgt spid="3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wipe(left)">
                                      <p:cBhvr>
                                        <p:cTn id="27" dur="500"/>
                                        <p:tgtEl>
                                          <p:spTgt spid="4">
                                            <p:txEl>
                                              <p:pRg st="0" end="0"/>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wipe(left)">
                                      <p:cBhvr>
                                        <p:cTn id="31" dur="500"/>
                                        <p:tgtEl>
                                          <p:spTgt spid="4">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wipe(left)">
                                      <p:cBhvr>
                                        <p:cTn id="36" dur="500"/>
                                        <p:tgtEl>
                                          <p:spTgt spid="4">
                                            <p:txEl>
                                              <p:pRg st="2" end="2"/>
                                            </p:txEl>
                                          </p:spTgt>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wipe(left)">
                                      <p:cBhvr>
                                        <p:cTn id="4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程序、微程序、指令、微指令对应关系</a:t>
            </a:r>
          </a:p>
        </p:txBody>
      </p:sp>
      <p:grpSp>
        <p:nvGrpSpPr>
          <p:cNvPr id="255" name="组合 254"/>
          <p:cNvGrpSpPr/>
          <p:nvPr/>
        </p:nvGrpSpPr>
        <p:grpSpPr>
          <a:xfrm>
            <a:off x="7432657" y="1013163"/>
            <a:ext cx="2472867" cy="5074999"/>
            <a:chOff x="7433633" y="1027231"/>
            <a:chExt cx="2472867" cy="5074999"/>
          </a:xfrm>
        </p:grpSpPr>
        <p:grpSp>
          <p:nvGrpSpPr>
            <p:cNvPr id="5" name="组合 4"/>
            <p:cNvGrpSpPr/>
            <p:nvPr/>
          </p:nvGrpSpPr>
          <p:grpSpPr>
            <a:xfrm>
              <a:off x="7433633" y="1027231"/>
              <a:ext cx="2472867" cy="5074999"/>
              <a:chOff x="6123007" y="1257999"/>
              <a:chExt cx="1743040" cy="3646545"/>
            </a:xfrm>
          </p:grpSpPr>
          <p:sp>
            <p:nvSpPr>
              <p:cNvPr id="6" name="矩形 5"/>
              <p:cNvSpPr/>
              <p:nvPr/>
            </p:nvSpPr>
            <p:spPr>
              <a:xfrm>
                <a:off x="6274523" y="1560454"/>
                <a:ext cx="1492379" cy="3344090"/>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 name="Rectangle 30"/>
              <p:cNvSpPr>
                <a:spLocks noChangeArrowheads="1"/>
              </p:cNvSpPr>
              <p:nvPr/>
            </p:nvSpPr>
            <p:spPr bwMode="auto">
              <a:xfrm>
                <a:off x="6123007" y="1257999"/>
                <a:ext cx="1743040" cy="31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控制存储器</a:t>
                </a:r>
                <a:endParaRPr lang="en-US" altLang="zh-CN" sz="2275" b="1" dirty="0">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7941439" y="1603835"/>
              <a:ext cx="1532376" cy="675367"/>
              <a:chOff x="5724975" y="5445224"/>
              <a:chExt cx="1080120" cy="476044"/>
            </a:xfrm>
          </p:grpSpPr>
          <p:sp>
            <p:nvSpPr>
              <p:cNvPr id="178" name="矩形 177"/>
              <p:cNvSpPr/>
              <p:nvPr/>
            </p:nvSpPr>
            <p:spPr>
              <a:xfrm>
                <a:off x="5724975" y="5445224"/>
                <a:ext cx="1080120" cy="476044"/>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79" name="组合 178"/>
              <p:cNvGrpSpPr/>
              <p:nvPr/>
            </p:nvGrpSpPr>
            <p:grpSpPr>
              <a:xfrm>
                <a:off x="5823065" y="5500147"/>
                <a:ext cx="902432" cy="144016"/>
                <a:chOff x="2666119" y="4869160"/>
                <a:chExt cx="2712734" cy="432048"/>
              </a:xfrm>
            </p:grpSpPr>
            <p:grpSp>
              <p:nvGrpSpPr>
                <p:cNvPr id="180" name="组合 179"/>
                <p:cNvGrpSpPr/>
                <p:nvPr/>
              </p:nvGrpSpPr>
              <p:grpSpPr>
                <a:xfrm>
                  <a:off x="2666119" y="4869160"/>
                  <a:ext cx="681745" cy="432048"/>
                  <a:chOff x="2673400" y="4869160"/>
                  <a:chExt cx="681745" cy="432048"/>
                </a:xfrm>
              </p:grpSpPr>
              <p:sp>
                <p:nvSpPr>
                  <p:cNvPr id="192" name="矩形 19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3" name="矩形 19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4" name="矩形 19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81" name="组合 180"/>
                <p:cNvGrpSpPr/>
                <p:nvPr/>
              </p:nvGrpSpPr>
              <p:grpSpPr>
                <a:xfrm>
                  <a:off x="3347864" y="4869160"/>
                  <a:ext cx="681745" cy="432048"/>
                  <a:chOff x="2673400" y="4869160"/>
                  <a:chExt cx="681745" cy="432048"/>
                </a:xfrm>
              </p:grpSpPr>
              <p:sp>
                <p:nvSpPr>
                  <p:cNvPr id="189" name="矩形 18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0" name="矩形 18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91" name="矩形 19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82" name="组合 181"/>
                <p:cNvGrpSpPr/>
                <p:nvPr/>
              </p:nvGrpSpPr>
              <p:grpSpPr>
                <a:xfrm>
                  <a:off x="4028900" y="4869160"/>
                  <a:ext cx="681745" cy="432048"/>
                  <a:chOff x="2673400" y="4869160"/>
                  <a:chExt cx="681745" cy="432048"/>
                </a:xfrm>
              </p:grpSpPr>
              <p:sp>
                <p:nvSpPr>
                  <p:cNvPr id="186" name="矩形 185"/>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87" name="矩形 186"/>
                  <p:cNvSpPr/>
                  <p:nvPr/>
                </p:nvSpPr>
                <p:spPr>
                  <a:xfrm>
                    <a:off x="2900412"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88" name="矩形 187"/>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83" name="矩形 182"/>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84" name="矩形 183"/>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85" name="矩形 184"/>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sp>
          <p:nvSpPr>
            <p:cNvPr id="10" name="矩形 9"/>
            <p:cNvSpPr/>
            <p:nvPr/>
          </p:nvSpPr>
          <p:spPr>
            <a:xfrm>
              <a:off x="7942733" y="2351578"/>
              <a:ext cx="1532376" cy="1040437"/>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1" name="组合 10"/>
            <p:cNvGrpSpPr/>
            <p:nvPr/>
          </p:nvGrpSpPr>
          <p:grpSpPr>
            <a:xfrm>
              <a:off x="8080600" y="1962048"/>
              <a:ext cx="1280289" cy="204318"/>
              <a:chOff x="2666119" y="4869160"/>
              <a:chExt cx="2712734" cy="432048"/>
            </a:xfrm>
          </p:grpSpPr>
          <p:grpSp>
            <p:nvGrpSpPr>
              <p:cNvPr id="163" name="组合 162"/>
              <p:cNvGrpSpPr/>
              <p:nvPr/>
            </p:nvGrpSpPr>
            <p:grpSpPr>
              <a:xfrm>
                <a:off x="2666119" y="4869160"/>
                <a:ext cx="681745" cy="432048"/>
                <a:chOff x="2673400" y="4869160"/>
                <a:chExt cx="681745" cy="432048"/>
              </a:xfrm>
            </p:grpSpPr>
            <p:sp>
              <p:nvSpPr>
                <p:cNvPr id="175" name="矩形 174"/>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6" name="矩形 17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7" name="矩形 176"/>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64" name="组合 163"/>
              <p:cNvGrpSpPr/>
              <p:nvPr/>
            </p:nvGrpSpPr>
            <p:grpSpPr>
              <a:xfrm>
                <a:off x="3347864" y="4869160"/>
                <a:ext cx="681745" cy="432048"/>
                <a:chOff x="2673400" y="4869160"/>
                <a:chExt cx="681745" cy="432048"/>
              </a:xfrm>
            </p:grpSpPr>
            <p:sp>
              <p:nvSpPr>
                <p:cNvPr id="172" name="矩形 17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3" name="矩形 17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4" name="矩形 17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65" name="组合 164"/>
              <p:cNvGrpSpPr/>
              <p:nvPr/>
            </p:nvGrpSpPr>
            <p:grpSpPr>
              <a:xfrm>
                <a:off x="4028900" y="4869160"/>
                <a:ext cx="681745" cy="432048"/>
                <a:chOff x="2673400" y="4869160"/>
                <a:chExt cx="681745" cy="432048"/>
              </a:xfrm>
            </p:grpSpPr>
            <p:sp>
              <p:nvSpPr>
                <p:cNvPr id="169" name="矩形 16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0" name="矩形 16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71" name="矩形 170"/>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66" name="矩形 165"/>
              <p:cNvSpPr/>
              <p:nvPr/>
            </p:nvSpPr>
            <p:spPr>
              <a:xfrm>
                <a:off x="4697108" y="4869160"/>
                <a:ext cx="227012" cy="432048"/>
              </a:xfrm>
              <a:prstGeom prst="rect">
                <a:avLst/>
              </a:prstGeom>
              <a:solidFill>
                <a:srgbClr val="FF0000"/>
              </a:solidFill>
              <a:ln w="3175">
                <a:solidFill>
                  <a:srgbClr val="7030A0"/>
                </a:solidFill>
                <a:miter lim="800000"/>
              </a:ln>
            </p:spPr>
            <p:txBody>
              <a:bodyPr wrap="none" anchor="ctr"/>
              <a:lstStyle/>
              <a:p>
                <a:endParaRPr lang="zh-CN" altLang="en-US" sz="1600" kern="0">
                  <a:solidFill>
                    <a:srgbClr val="CC0000"/>
                  </a:solidFill>
                </a:endParaRPr>
              </a:p>
            </p:txBody>
          </p:sp>
          <p:sp>
            <p:nvSpPr>
              <p:cNvPr id="167" name="矩形 16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68" name="矩形 16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2" name="组合 11"/>
            <p:cNvGrpSpPr/>
            <p:nvPr/>
          </p:nvGrpSpPr>
          <p:grpSpPr>
            <a:xfrm>
              <a:off x="8084922" y="2456432"/>
              <a:ext cx="1280289" cy="204318"/>
              <a:chOff x="2666119" y="4869160"/>
              <a:chExt cx="2712734" cy="432048"/>
            </a:xfrm>
          </p:grpSpPr>
          <p:grpSp>
            <p:nvGrpSpPr>
              <p:cNvPr id="148" name="组合 147"/>
              <p:cNvGrpSpPr/>
              <p:nvPr/>
            </p:nvGrpSpPr>
            <p:grpSpPr>
              <a:xfrm>
                <a:off x="2666119" y="4869160"/>
                <a:ext cx="681745" cy="432048"/>
                <a:chOff x="2673400" y="4869160"/>
                <a:chExt cx="681745" cy="432048"/>
              </a:xfrm>
            </p:grpSpPr>
            <p:sp>
              <p:nvSpPr>
                <p:cNvPr id="160" name="矩形 159"/>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61" name="矩形 16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62" name="矩形 16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49" name="组合 148"/>
              <p:cNvGrpSpPr/>
              <p:nvPr/>
            </p:nvGrpSpPr>
            <p:grpSpPr>
              <a:xfrm>
                <a:off x="3347864" y="4869160"/>
                <a:ext cx="681745" cy="432048"/>
                <a:chOff x="2673400" y="4869160"/>
                <a:chExt cx="681745" cy="432048"/>
              </a:xfrm>
            </p:grpSpPr>
            <p:sp>
              <p:nvSpPr>
                <p:cNvPr id="157" name="矩形 156"/>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8" name="矩形 157"/>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9" name="矩形 15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50" name="组合 149"/>
              <p:cNvGrpSpPr/>
              <p:nvPr/>
            </p:nvGrpSpPr>
            <p:grpSpPr>
              <a:xfrm>
                <a:off x="4028900" y="4869160"/>
                <a:ext cx="681745" cy="432048"/>
                <a:chOff x="2673400" y="4869160"/>
                <a:chExt cx="681745" cy="432048"/>
              </a:xfrm>
            </p:grpSpPr>
            <p:sp>
              <p:nvSpPr>
                <p:cNvPr id="154" name="矩形 153"/>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5" name="矩形 15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56" name="矩形 15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51" name="矩形 15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52" name="矩形 15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53" name="矩形 15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3" name="组合 12"/>
            <p:cNvGrpSpPr/>
            <p:nvPr/>
          </p:nvGrpSpPr>
          <p:grpSpPr>
            <a:xfrm>
              <a:off x="8081894" y="2770986"/>
              <a:ext cx="1280289" cy="204318"/>
              <a:chOff x="2666119" y="4869160"/>
              <a:chExt cx="2712734" cy="432048"/>
            </a:xfrm>
          </p:grpSpPr>
          <p:grpSp>
            <p:nvGrpSpPr>
              <p:cNvPr id="133" name="组合 132"/>
              <p:cNvGrpSpPr/>
              <p:nvPr/>
            </p:nvGrpSpPr>
            <p:grpSpPr>
              <a:xfrm>
                <a:off x="2666119" y="4869160"/>
                <a:ext cx="681745" cy="432048"/>
                <a:chOff x="2673400" y="4869160"/>
                <a:chExt cx="681745" cy="432048"/>
              </a:xfrm>
            </p:grpSpPr>
            <p:sp>
              <p:nvSpPr>
                <p:cNvPr id="145" name="矩形 14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6" name="矩形 145"/>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7" name="矩形 14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34" name="组合 133"/>
              <p:cNvGrpSpPr/>
              <p:nvPr/>
            </p:nvGrpSpPr>
            <p:grpSpPr>
              <a:xfrm>
                <a:off x="3347864" y="4869160"/>
                <a:ext cx="681745" cy="432048"/>
                <a:chOff x="2673400" y="4869160"/>
                <a:chExt cx="681745" cy="432048"/>
              </a:xfrm>
            </p:grpSpPr>
            <p:sp>
              <p:nvSpPr>
                <p:cNvPr id="142" name="矩形 14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3" name="矩形 14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4" name="矩形 143"/>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35" name="组合 134"/>
              <p:cNvGrpSpPr/>
              <p:nvPr/>
            </p:nvGrpSpPr>
            <p:grpSpPr>
              <a:xfrm>
                <a:off x="4028900" y="4869160"/>
                <a:ext cx="681745" cy="432048"/>
                <a:chOff x="2673400" y="4869160"/>
                <a:chExt cx="681745" cy="432048"/>
              </a:xfrm>
            </p:grpSpPr>
            <p:sp>
              <p:nvSpPr>
                <p:cNvPr id="139" name="矩形 13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0" name="矩形 139"/>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41" name="矩形 14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36" name="矩形 13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37" name="矩形 13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38" name="矩形 13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4" name="组合 13"/>
            <p:cNvGrpSpPr/>
            <p:nvPr/>
          </p:nvGrpSpPr>
          <p:grpSpPr>
            <a:xfrm>
              <a:off x="8081894" y="3085541"/>
              <a:ext cx="1280289" cy="204318"/>
              <a:chOff x="2666119" y="4869160"/>
              <a:chExt cx="2712734" cy="432048"/>
            </a:xfrm>
          </p:grpSpPr>
          <p:grpSp>
            <p:nvGrpSpPr>
              <p:cNvPr id="118" name="组合 117"/>
              <p:cNvGrpSpPr/>
              <p:nvPr/>
            </p:nvGrpSpPr>
            <p:grpSpPr>
              <a:xfrm>
                <a:off x="2666119" y="4869160"/>
                <a:ext cx="681745" cy="432048"/>
                <a:chOff x="2673400" y="4869160"/>
                <a:chExt cx="681745" cy="432048"/>
              </a:xfrm>
            </p:grpSpPr>
            <p:sp>
              <p:nvSpPr>
                <p:cNvPr id="130" name="矩形 129"/>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31" name="矩形 13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32" name="矩形 13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19" name="组合 118"/>
              <p:cNvGrpSpPr/>
              <p:nvPr/>
            </p:nvGrpSpPr>
            <p:grpSpPr>
              <a:xfrm>
                <a:off x="3347864" y="4869160"/>
                <a:ext cx="681745" cy="432048"/>
                <a:chOff x="2673400" y="4869160"/>
                <a:chExt cx="681745" cy="432048"/>
              </a:xfrm>
            </p:grpSpPr>
            <p:sp>
              <p:nvSpPr>
                <p:cNvPr id="127" name="矩形 12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8" name="矩形 127"/>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9" name="矩形 12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20" name="组合 119"/>
              <p:cNvGrpSpPr/>
              <p:nvPr/>
            </p:nvGrpSpPr>
            <p:grpSpPr>
              <a:xfrm>
                <a:off x="4028900" y="4869160"/>
                <a:ext cx="681745" cy="432048"/>
                <a:chOff x="2673400" y="4869160"/>
                <a:chExt cx="681745" cy="432048"/>
              </a:xfrm>
            </p:grpSpPr>
            <p:sp>
              <p:nvSpPr>
                <p:cNvPr id="124" name="矩形 123"/>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5" name="矩形 12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26" name="矩形 125"/>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21" name="矩形 12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22" name="矩形 12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23" name="矩形 12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sp>
          <p:nvSpPr>
            <p:cNvPr id="15" name="矩形 14"/>
            <p:cNvSpPr/>
            <p:nvPr/>
          </p:nvSpPr>
          <p:spPr>
            <a:xfrm>
              <a:off x="7944464" y="3472047"/>
              <a:ext cx="1532376" cy="719430"/>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16" name="组合 15"/>
            <p:cNvGrpSpPr/>
            <p:nvPr/>
          </p:nvGrpSpPr>
          <p:grpSpPr>
            <a:xfrm>
              <a:off x="8083625" y="3549966"/>
              <a:ext cx="1280289" cy="204318"/>
              <a:chOff x="2666119" y="4869160"/>
              <a:chExt cx="2712734" cy="432048"/>
            </a:xfrm>
          </p:grpSpPr>
          <p:grpSp>
            <p:nvGrpSpPr>
              <p:cNvPr id="103" name="组合 102"/>
              <p:cNvGrpSpPr/>
              <p:nvPr/>
            </p:nvGrpSpPr>
            <p:grpSpPr>
              <a:xfrm>
                <a:off x="2666119" y="4869160"/>
                <a:ext cx="681745" cy="432048"/>
                <a:chOff x="2673400" y="4869160"/>
                <a:chExt cx="681745" cy="432048"/>
              </a:xfrm>
            </p:grpSpPr>
            <p:sp>
              <p:nvSpPr>
                <p:cNvPr id="115" name="矩形 11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6" name="矩形 11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7" name="矩形 116"/>
                <p:cNvSpPr/>
                <p:nvPr/>
              </p:nvSpPr>
              <p:spPr>
                <a:xfrm>
                  <a:off x="3128133"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04" name="组合 103"/>
              <p:cNvGrpSpPr/>
              <p:nvPr/>
            </p:nvGrpSpPr>
            <p:grpSpPr>
              <a:xfrm>
                <a:off x="3347864" y="4869160"/>
                <a:ext cx="681745" cy="432048"/>
                <a:chOff x="2673400" y="4869160"/>
                <a:chExt cx="681745" cy="432048"/>
              </a:xfrm>
            </p:grpSpPr>
            <p:sp>
              <p:nvSpPr>
                <p:cNvPr id="112" name="矩形 11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3" name="矩形 112"/>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4" name="矩形 11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105" name="组合 104"/>
              <p:cNvGrpSpPr/>
              <p:nvPr/>
            </p:nvGrpSpPr>
            <p:grpSpPr>
              <a:xfrm>
                <a:off x="4028900" y="4869160"/>
                <a:ext cx="681745" cy="432048"/>
                <a:chOff x="2673400" y="4869160"/>
                <a:chExt cx="681745" cy="432048"/>
              </a:xfrm>
            </p:grpSpPr>
            <p:sp>
              <p:nvSpPr>
                <p:cNvPr id="109" name="矩形 10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0" name="矩形 109"/>
                <p:cNvSpPr/>
                <p:nvPr/>
              </p:nvSpPr>
              <p:spPr>
                <a:xfrm>
                  <a:off x="2900412" y="4869160"/>
                  <a:ext cx="227012" cy="432048"/>
                </a:xfrm>
                <a:prstGeom prst="rect">
                  <a:avLst/>
                </a:prstGeom>
                <a:solidFill>
                  <a:schemeClr val="bg2"/>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11" name="矩形 11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106" name="矩形 10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107" name="矩形 10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108" name="矩形 10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7" name="组合 16"/>
            <p:cNvGrpSpPr/>
            <p:nvPr/>
          </p:nvGrpSpPr>
          <p:grpSpPr>
            <a:xfrm>
              <a:off x="8086653" y="3864522"/>
              <a:ext cx="1280289" cy="204318"/>
              <a:chOff x="2666119" y="4869160"/>
              <a:chExt cx="2712734" cy="432048"/>
            </a:xfrm>
          </p:grpSpPr>
          <p:grpSp>
            <p:nvGrpSpPr>
              <p:cNvPr id="88" name="组合 87"/>
              <p:cNvGrpSpPr/>
              <p:nvPr/>
            </p:nvGrpSpPr>
            <p:grpSpPr>
              <a:xfrm>
                <a:off x="2666119" y="4869160"/>
                <a:ext cx="681745" cy="432048"/>
                <a:chOff x="2673400" y="4869160"/>
                <a:chExt cx="681745" cy="432048"/>
              </a:xfrm>
            </p:grpSpPr>
            <p:sp>
              <p:nvSpPr>
                <p:cNvPr id="100" name="矩形 99"/>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01" name="矩形 10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102" name="矩形 101"/>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89" name="组合 88"/>
              <p:cNvGrpSpPr/>
              <p:nvPr/>
            </p:nvGrpSpPr>
            <p:grpSpPr>
              <a:xfrm>
                <a:off x="3347864" y="4869160"/>
                <a:ext cx="681745" cy="432048"/>
                <a:chOff x="2673400" y="4869160"/>
                <a:chExt cx="681745" cy="432048"/>
              </a:xfrm>
            </p:grpSpPr>
            <p:sp>
              <p:nvSpPr>
                <p:cNvPr id="97" name="矩形 9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8" name="矩形 97"/>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9" name="矩形 98"/>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90" name="组合 89"/>
              <p:cNvGrpSpPr/>
              <p:nvPr/>
            </p:nvGrpSpPr>
            <p:grpSpPr>
              <a:xfrm>
                <a:off x="4028900" y="4869160"/>
                <a:ext cx="681745" cy="432048"/>
                <a:chOff x="2673400" y="4869160"/>
                <a:chExt cx="681745" cy="432048"/>
              </a:xfrm>
            </p:grpSpPr>
            <p:sp>
              <p:nvSpPr>
                <p:cNvPr id="94" name="矩形 93"/>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5" name="矩形 9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96" name="矩形 9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91" name="矩形 9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92" name="矩形 9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93" name="矩形 9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18" name="组合 17"/>
            <p:cNvGrpSpPr/>
            <p:nvPr/>
          </p:nvGrpSpPr>
          <p:grpSpPr>
            <a:xfrm>
              <a:off x="7941438" y="4281527"/>
              <a:ext cx="1532376" cy="715108"/>
              <a:chOff x="5724975" y="5445224"/>
              <a:chExt cx="1080120" cy="504056"/>
            </a:xfrm>
          </p:grpSpPr>
          <p:sp>
            <p:nvSpPr>
              <p:cNvPr id="55" name="矩形 54"/>
              <p:cNvSpPr/>
              <p:nvPr/>
            </p:nvSpPr>
            <p:spPr>
              <a:xfrm>
                <a:off x="5724975" y="5445224"/>
                <a:ext cx="1080120" cy="504056"/>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56" name="组合 55"/>
              <p:cNvGrpSpPr/>
              <p:nvPr/>
            </p:nvGrpSpPr>
            <p:grpSpPr>
              <a:xfrm>
                <a:off x="5823065" y="5500147"/>
                <a:ext cx="902432" cy="144016"/>
                <a:chOff x="2666119" y="4869160"/>
                <a:chExt cx="2712734" cy="432048"/>
              </a:xfrm>
            </p:grpSpPr>
            <p:grpSp>
              <p:nvGrpSpPr>
                <p:cNvPr id="73" name="组合 72"/>
                <p:cNvGrpSpPr/>
                <p:nvPr/>
              </p:nvGrpSpPr>
              <p:grpSpPr>
                <a:xfrm>
                  <a:off x="2666119" y="4869160"/>
                  <a:ext cx="681745" cy="432048"/>
                  <a:chOff x="2673400" y="4869160"/>
                  <a:chExt cx="681745" cy="432048"/>
                </a:xfrm>
              </p:grpSpPr>
              <p:sp>
                <p:nvSpPr>
                  <p:cNvPr id="85" name="矩形 8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6" name="矩形 85"/>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7" name="矩形 8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74" name="组合 73"/>
                <p:cNvGrpSpPr/>
                <p:nvPr/>
              </p:nvGrpSpPr>
              <p:grpSpPr>
                <a:xfrm>
                  <a:off x="3347864" y="4869160"/>
                  <a:ext cx="681745" cy="432048"/>
                  <a:chOff x="2673400" y="4869160"/>
                  <a:chExt cx="681745" cy="432048"/>
                </a:xfrm>
              </p:grpSpPr>
              <p:sp>
                <p:nvSpPr>
                  <p:cNvPr id="82" name="矩形 81"/>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3" name="矩形 8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4" name="矩形 8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75" name="组合 74"/>
                <p:cNvGrpSpPr/>
                <p:nvPr/>
              </p:nvGrpSpPr>
              <p:grpSpPr>
                <a:xfrm>
                  <a:off x="4028900" y="4869160"/>
                  <a:ext cx="681745" cy="432048"/>
                  <a:chOff x="2673400" y="4869160"/>
                  <a:chExt cx="681745" cy="432048"/>
                </a:xfrm>
              </p:grpSpPr>
              <p:sp>
                <p:nvSpPr>
                  <p:cNvPr id="79" name="矩形 7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0" name="矩形 7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81" name="矩形 80"/>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76" name="矩形 7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77" name="矩形 7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78" name="矩形 7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nvGrpSpPr>
              <p:cNvPr id="57" name="组合 56"/>
              <p:cNvGrpSpPr/>
              <p:nvPr/>
            </p:nvGrpSpPr>
            <p:grpSpPr>
              <a:xfrm>
                <a:off x="5825199" y="5721866"/>
                <a:ext cx="902432" cy="144016"/>
                <a:chOff x="2666119" y="4869160"/>
                <a:chExt cx="2712734" cy="432048"/>
              </a:xfrm>
            </p:grpSpPr>
            <p:grpSp>
              <p:nvGrpSpPr>
                <p:cNvPr id="58" name="组合 57"/>
                <p:cNvGrpSpPr/>
                <p:nvPr/>
              </p:nvGrpSpPr>
              <p:grpSpPr>
                <a:xfrm>
                  <a:off x="2666119" y="4869160"/>
                  <a:ext cx="681745" cy="432048"/>
                  <a:chOff x="2673400" y="4869160"/>
                  <a:chExt cx="681745" cy="432048"/>
                </a:xfrm>
              </p:grpSpPr>
              <p:sp>
                <p:nvSpPr>
                  <p:cNvPr id="70" name="矩形 69"/>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71" name="矩形 70"/>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72" name="矩形 71"/>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59" name="组合 58"/>
                <p:cNvGrpSpPr/>
                <p:nvPr/>
              </p:nvGrpSpPr>
              <p:grpSpPr>
                <a:xfrm>
                  <a:off x="3347864" y="4869160"/>
                  <a:ext cx="681745" cy="432048"/>
                  <a:chOff x="2673400" y="4869160"/>
                  <a:chExt cx="681745" cy="432048"/>
                </a:xfrm>
              </p:grpSpPr>
              <p:sp>
                <p:nvSpPr>
                  <p:cNvPr id="67" name="矩形 66"/>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8" name="矩形 67"/>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9" name="矩形 68"/>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60" name="组合 59"/>
                <p:cNvGrpSpPr/>
                <p:nvPr/>
              </p:nvGrpSpPr>
              <p:grpSpPr>
                <a:xfrm>
                  <a:off x="4028900" y="4869160"/>
                  <a:ext cx="681745" cy="432048"/>
                  <a:chOff x="2673400" y="4869160"/>
                  <a:chExt cx="681745" cy="432048"/>
                </a:xfrm>
              </p:grpSpPr>
              <p:sp>
                <p:nvSpPr>
                  <p:cNvPr id="64" name="矩形 63"/>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5" name="矩形 64"/>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66" name="矩形 65"/>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61" name="矩形 60"/>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62" name="矩形 61"/>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63" name="矩形 62"/>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nvGrpSpPr>
            <p:cNvPr id="19" name="组合 18"/>
            <p:cNvGrpSpPr/>
            <p:nvPr/>
          </p:nvGrpSpPr>
          <p:grpSpPr>
            <a:xfrm>
              <a:off x="7941438" y="5076674"/>
              <a:ext cx="1532376" cy="378789"/>
              <a:chOff x="5724975" y="5445223"/>
              <a:chExt cx="1080120" cy="266995"/>
            </a:xfrm>
          </p:grpSpPr>
          <p:sp>
            <p:nvSpPr>
              <p:cNvPr id="38" name="矩形 37"/>
              <p:cNvSpPr/>
              <p:nvPr/>
            </p:nvSpPr>
            <p:spPr>
              <a:xfrm>
                <a:off x="5724975" y="5445223"/>
                <a:ext cx="1080120" cy="266995"/>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39" name="组合 38"/>
              <p:cNvGrpSpPr/>
              <p:nvPr/>
            </p:nvGrpSpPr>
            <p:grpSpPr>
              <a:xfrm>
                <a:off x="5823065" y="5500147"/>
                <a:ext cx="902432" cy="144016"/>
                <a:chOff x="2666119" y="4869160"/>
                <a:chExt cx="2712734" cy="432048"/>
              </a:xfrm>
            </p:grpSpPr>
            <p:grpSp>
              <p:nvGrpSpPr>
                <p:cNvPr id="40" name="组合 39"/>
                <p:cNvGrpSpPr/>
                <p:nvPr/>
              </p:nvGrpSpPr>
              <p:grpSpPr>
                <a:xfrm>
                  <a:off x="2666119" y="4869160"/>
                  <a:ext cx="681745" cy="432048"/>
                  <a:chOff x="2673400" y="4869160"/>
                  <a:chExt cx="681745" cy="432048"/>
                </a:xfrm>
              </p:grpSpPr>
              <p:sp>
                <p:nvSpPr>
                  <p:cNvPr id="52" name="矩形 51"/>
                  <p:cNvSpPr/>
                  <p:nvPr/>
                </p:nvSpPr>
                <p:spPr>
                  <a:xfrm>
                    <a:off x="2673400"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3" name="矩形 52"/>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4" name="矩形 5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41" name="组合 40"/>
                <p:cNvGrpSpPr/>
                <p:nvPr/>
              </p:nvGrpSpPr>
              <p:grpSpPr>
                <a:xfrm>
                  <a:off x="3347864" y="4869160"/>
                  <a:ext cx="681745" cy="432048"/>
                  <a:chOff x="2673400" y="4869160"/>
                  <a:chExt cx="681745" cy="432048"/>
                </a:xfrm>
              </p:grpSpPr>
              <p:sp>
                <p:nvSpPr>
                  <p:cNvPr id="49" name="矩形 4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0" name="矩形 49"/>
                  <p:cNvSpPr/>
                  <p:nvPr/>
                </p:nvSpPr>
                <p:spPr>
                  <a:xfrm>
                    <a:off x="2900412"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51" name="矩形 50"/>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42" name="组合 41"/>
                <p:cNvGrpSpPr/>
                <p:nvPr/>
              </p:nvGrpSpPr>
              <p:grpSpPr>
                <a:xfrm>
                  <a:off x="4028900" y="4869160"/>
                  <a:ext cx="681745" cy="432048"/>
                  <a:chOff x="2673400" y="4869160"/>
                  <a:chExt cx="681745" cy="432048"/>
                </a:xfrm>
              </p:grpSpPr>
              <p:sp>
                <p:nvSpPr>
                  <p:cNvPr id="46" name="矩形 45"/>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47" name="矩形 46"/>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48" name="矩形 47"/>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43" name="矩形 42"/>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44" name="矩形 43"/>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45" name="矩形 44"/>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nvGrpSpPr>
            <p:cNvPr id="20" name="组合 19"/>
            <p:cNvGrpSpPr/>
            <p:nvPr/>
          </p:nvGrpSpPr>
          <p:grpSpPr>
            <a:xfrm>
              <a:off x="7941438" y="5553803"/>
              <a:ext cx="1532376" cy="391742"/>
              <a:chOff x="5724975" y="5445224"/>
              <a:chExt cx="1080120" cy="276126"/>
            </a:xfrm>
          </p:grpSpPr>
          <p:sp>
            <p:nvSpPr>
              <p:cNvPr id="21" name="矩形 20"/>
              <p:cNvSpPr/>
              <p:nvPr/>
            </p:nvSpPr>
            <p:spPr>
              <a:xfrm>
                <a:off x="5724975" y="5445224"/>
                <a:ext cx="1080120" cy="276126"/>
              </a:xfrm>
              <a:prstGeom prst="rect">
                <a:avLst/>
              </a:prstGeom>
              <a:solidFill>
                <a:schemeClr val="accent6">
                  <a:lumMod val="40000"/>
                  <a:lumOff val="60000"/>
                </a:schemeClr>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nvGrpSpPr>
              <p:cNvPr id="22" name="组合 21"/>
              <p:cNvGrpSpPr/>
              <p:nvPr/>
            </p:nvGrpSpPr>
            <p:grpSpPr>
              <a:xfrm>
                <a:off x="5823065" y="5500147"/>
                <a:ext cx="902432" cy="144016"/>
                <a:chOff x="2666119" y="4869160"/>
                <a:chExt cx="2712734" cy="432048"/>
              </a:xfrm>
            </p:grpSpPr>
            <p:grpSp>
              <p:nvGrpSpPr>
                <p:cNvPr id="23" name="组合 22"/>
                <p:cNvGrpSpPr/>
                <p:nvPr/>
              </p:nvGrpSpPr>
              <p:grpSpPr>
                <a:xfrm>
                  <a:off x="2666119" y="4869160"/>
                  <a:ext cx="681745" cy="432048"/>
                  <a:chOff x="2673400" y="4869160"/>
                  <a:chExt cx="681745" cy="432048"/>
                </a:xfrm>
              </p:grpSpPr>
              <p:sp>
                <p:nvSpPr>
                  <p:cNvPr id="35" name="矩形 34"/>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6" name="矩形 35"/>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7" name="矩形 36"/>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24" name="组合 23"/>
                <p:cNvGrpSpPr/>
                <p:nvPr/>
              </p:nvGrpSpPr>
              <p:grpSpPr>
                <a:xfrm>
                  <a:off x="3347864" y="4869160"/>
                  <a:ext cx="681745" cy="432048"/>
                  <a:chOff x="2673400" y="4869160"/>
                  <a:chExt cx="681745" cy="432048"/>
                </a:xfrm>
              </p:grpSpPr>
              <p:sp>
                <p:nvSpPr>
                  <p:cNvPr id="32" name="矩形 31"/>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3" name="矩形 32"/>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4" name="矩形 33"/>
                  <p:cNvSpPr/>
                  <p:nvPr/>
                </p:nvSpPr>
                <p:spPr>
                  <a:xfrm>
                    <a:off x="3128133"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grpSp>
              <p:nvGrpSpPr>
                <p:cNvPr id="25" name="组合 24"/>
                <p:cNvGrpSpPr/>
                <p:nvPr/>
              </p:nvGrpSpPr>
              <p:grpSpPr>
                <a:xfrm>
                  <a:off x="4028900" y="4869160"/>
                  <a:ext cx="681745" cy="432048"/>
                  <a:chOff x="2673400" y="4869160"/>
                  <a:chExt cx="681745" cy="432048"/>
                </a:xfrm>
              </p:grpSpPr>
              <p:sp>
                <p:nvSpPr>
                  <p:cNvPr id="29" name="矩形 28"/>
                  <p:cNvSpPr/>
                  <p:nvPr/>
                </p:nvSpPr>
                <p:spPr>
                  <a:xfrm>
                    <a:off x="2673400" y="4869160"/>
                    <a:ext cx="227012" cy="432048"/>
                  </a:xfrm>
                  <a:prstGeom prst="rect">
                    <a:avLst/>
                  </a:prstGeom>
                  <a:solidFill>
                    <a:srgbClr val="A3B2C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0" name="矩形 29"/>
                  <p:cNvSpPr/>
                  <p:nvPr/>
                </p:nvSpPr>
                <p:spPr>
                  <a:xfrm>
                    <a:off x="2900412"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sp>
                <p:nvSpPr>
                  <p:cNvPr id="31" name="矩形 30"/>
                  <p:cNvSpPr/>
                  <p:nvPr/>
                </p:nvSpPr>
                <p:spPr>
                  <a:xfrm>
                    <a:off x="3128133" y="4869160"/>
                    <a:ext cx="227012" cy="432048"/>
                  </a:xfrm>
                  <a:prstGeom prst="rect">
                    <a:avLst/>
                  </a:prstGeom>
                  <a:solidFill>
                    <a:schemeClr val="bg1"/>
                  </a:solidFill>
                  <a:ln w="3175">
                    <a:solidFill>
                      <a:srgbClr val="FF6600"/>
                    </a:solidFill>
                    <a:miter lim="800000"/>
                  </a:ln>
                </p:spPr>
                <p:txBody>
                  <a:bodyPr wrap="none" anchor="ctr"/>
                  <a:lstStyle/>
                  <a:p>
                    <a:endParaRPr lang="zh-CN" altLang="en-US" sz="1600" kern="0">
                      <a:solidFill>
                        <a:srgbClr val="000000"/>
                      </a:solidFill>
                      <a:latin typeface="Arial" panose="020B0604020202020204" pitchFamily="34" charset="0"/>
                      <a:ea typeface="华文细黑" panose="02010600040101010101" pitchFamily="2" charset="-122"/>
                    </a:endParaRPr>
                  </a:p>
                </p:txBody>
              </p:sp>
            </p:grpSp>
            <p:sp>
              <p:nvSpPr>
                <p:cNvPr id="26" name="矩形 25"/>
                <p:cNvSpPr/>
                <p:nvPr/>
              </p:nvSpPr>
              <p:spPr>
                <a:xfrm>
                  <a:off x="4697108" y="4869160"/>
                  <a:ext cx="227012" cy="432048"/>
                </a:xfrm>
                <a:prstGeom prst="rect">
                  <a:avLst/>
                </a:prstGeom>
                <a:solidFill>
                  <a:srgbClr val="00B0F0"/>
                </a:solidFill>
                <a:ln w="3175">
                  <a:solidFill>
                    <a:srgbClr val="FF6600"/>
                  </a:solidFill>
                  <a:miter lim="800000"/>
                </a:ln>
              </p:spPr>
              <p:txBody>
                <a:bodyPr wrap="none" anchor="ctr"/>
                <a:lstStyle/>
                <a:p>
                  <a:endParaRPr lang="zh-CN" altLang="en-US" sz="1600" kern="0">
                    <a:solidFill>
                      <a:srgbClr val="CC0000"/>
                    </a:solidFill>
                  </a:endParaRPr>
                </a:p>
              </p:txBody>
            </p:sp>
            <p:sp>
              <p:nvSpPr>
                <p:cNvPr id="27" name="矩形 26"/>
                <p:cNvSpPr/>
                <p:nvPr/>
              </p:nvSpPr>
              <p:spPr>
                <a:xfrm>
                  <a:off x="4924120"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sp>
              <p:nvSpPr>
                <p:cNvPr id="28" name="矩形 27"/>
                <p:cNvSpPr/>
                <p:nvPr/>
              </p:nvSpPr>
              <p:spPr>
                <a:xfrm>
                  <a:off x="5151841" y="4869160"/>
                  <a:ext cx="227012" cy="432048"/>
                </a:xfrm>
                <a:prstGeom prst="rect">
                  <a:avLst/>
                </a:prstGeom>
                <a:solidFill>
                  <a:srgbClr val="FFC000"/>
                </a:solidFill>
                <a:ln w="3175">
                  <a:solidFill>
                    <a:srgbClr val="FF6600"/>
                  </a:solidFill>
                  <a:miter lim="800000"/>
                </a:ln>
              </p:spPr>
              <p:txBody>
                <a:bodyPr wrap="none" anchor="ctr"/>
                <a:lstStyle/>
                <a:p>
                  <a:endParaRPr lang="zh-CN" altLang="en-US" sz="1600" kern="0">
                    <a:solidFill>
                      <a:srgbClr val="000000"/>
                    </a:solidFill>
                  </a:endParaRPr>
                </a:p>
              </p:txBody>
            </p:sp>
          </p:grpSp>
        </p:grpSp>
      </p:grpSp>
      <p:grpSp>
        <p:nvGrpSpPr>
          <p:cNvPr id="195" name="组合 194"/>
          <p:cNvGrpSpPr/>
          <p:nvPr/>
        </p:nvGrpSpPr>
        <p:grpSpPr>
          <a:xfrm>
            <a:off x="9473814" y="2708656"/>
            <a:ext cx="2013317" cy="384080"/>
            <a:chOff x="7059105" y="1981142"/>
            <a:chExt cx="2013426" cy="384101"/>
          </a:xfrm>
        </p:grpSpPr>
        <p:sp>
          <p:nvSpPr>
            <p:cNvPr id="196" name="Rectangle 30"/>
            <p:cNvSpPr>
              <a:spLocks noChangeArrowheads="1"/>
            </p:cNvSpPr>
            <p:nvPr/>
          </p:nvSpPr>
          <p:spPr bwMode="auto">
            <a:xfrm>
              <a:off x="7537346" y="1981142"/>
              <a:ext cx="1535185"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en-US" altLang="zh-CN" sz="1895" b="1" dirty="0">
                  <a:solidFill>
                    <a:srgbClr val="FF6600"/>
                  </a:solidFill>
                  <a:latin typeface="微软雅黑" panose="020B0503020204020204" pitchFamily="34" charset="-122"/>
                  <a:ea typeface="微软雅黑" panose="020B0503020204020204" pitchFamily="34" charset="-122"/>
                </a:rPr>
                <a:t>LW</a:t>
              </a:r>
              <a:r>
                <a:rPr lang="zh-CN" altLang="en-US" sz="1895" b="1" dirty="0">
                  <a:solidFill>
                    <a:srgbClr val="FF6600"/>
                  </a:solidFill>
                  <a:latin typeface="微软雅黑" panose="020B0503020204020204" pitchFamily="34" charset="-122"/>
                  <a:ea typeface="微软雅黑" panose="020B0503020204020204" pitchFamily="34" charset="-122"/>
                </a:rPr>
                <a:t>微程序</a:t>
              </a:r>
              <a:endParaRPr lang="en-US" altLang="zh-CN" sz="1895" b="1" dirty="0">
                <a:solidFill>
                  <a:srgbClr val="FF6600"/>
                </a:solidFill>
                <a:latin typeface="微软雅黑" panose="020B0503020204020204" pitchFamily="34" charset="-122"/>
                <a:ea typeface="微软雅黑" panose="020B0503020204020204" pitchFamily="34" charset="-122"/>
              </a:endParaRPr>
            </a:p>
          </p:txBody>
        </p:sp>
        <p:cxnSp>
          <p:nvCxnSpPr>
            <p:cNvPr id="197" name="直接箭头连接符 196"/>
            <p:cNvCxnSpPr/>
            <p:nvPr/>
          </p:nvCxnSpPr>
          <p:spPr>
            <a:xfrm>
              <a:off x="7059105" y="2140066"/>
              <a:ext cx="61156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198" name="组合 197"/>
          <p:cNvGrpSpPr/>
          <p:nvPr/>
        </p:nvGrpSpPr>
        <p:grpSpPr>
          <a:xfrm>
            <a:off x="9473816" y="1665075"/>
            <a:ext cx="2037188" cy="384080"/>
            <a:chOff x="7535708" y="1526206"/>
            <a:chExt cx="1415198" cy="384101"/>
          </a:xfrm>
        </p:grpSpPr>
        <p:sp>
          <p:nvSpPr>
            <p:cNvPr id="199" name="Rectangle 30"/>
            <p:cNvSpPr>
              <a:spLocks noChangeArrowheads="1"/>
            </p:cNvSpPr>
            <p:nvPr/>
          </p:nvSpPr>
          <p:spPr bwMode="auto">
            <a:xfrm>
              <a:off x="7942009" y="1526206"/>
              <a:ext cx="1008897"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FF6600"/>
                  </a:solidFill>
                  <a:latin typeface="微软雅黑" panose="020B0503020204020204" pitchFamily="34" charset="-122"/>
                  <a:ea typeface="微软雅黑" panose="020B0503020204020204" pitchFamily="34" charset="-122"/>
                </a:rPr>
                <a:t>取指微程序</a:t>
              </a:r>
              <a:endParaRPr lang="en-US" altLang="zh-CN" sz="1895" b="1" dirty="0">
                <a:solidFill>
                  <a:srgbClr val="FF6600"/>
                </a:solidFill>
                <a:latin typeface="微软雅黑" panose="020B0503020204020204" pitchFamily="34" charset="-122"/>
                <a:ea typeface="微软雅黑" panose="020B0503020204020204" pitchFamily="34" charset="-122"/>
              </a:endParaRPr>
            </a:p>
          </p:txBody>
        </p:sp>
        <p:cxnSp>
          <p:nvCxnSpPr>
            <p:cNvPr id="200" name="直接箭头连接符 199"/>
            <p:cNvCxnSpPr/>
            <p:nvPr/>
          </p:nvCxnSpPr>
          <p:spPr>
            <a:xfrm flipV="1">
              <a:off x="7535708" y="1689418"/>
              <a:ext cx="429052" cy="11940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1" name="组合 200"/>
          <p:cNvGrpSpPr/>
          <p:nvPr/>
        </p:nvGrpSpPr>
        <p:grpSpPr>
          <a:xfrm>
            <a:off x="6393105" y="5786182"/>
            <a:ext cx="1730564" cy="496620"/>
            <a:chOff x="5111272" y="4603106"/>
            <a:chExt cx="1788590" cy="931435"/>
          </a:xfrm>
        </p:grpSpPr>
        <p:sp>
          <p:nvSpPr>
            <p:cNvPr id="202" name="Rectangle 30"/>
            <p:cNvSpPr>
              <a:spLocks noChangeArrowheads="1"/>
            </p:cNvSpPr>
            <p:nvPr/>
          </p:nvSpPr>
          <p:spPr bwMode="auto">
            <a:xfrm>
              <a:off x="5111272" y="4924155"/>
              <a:ext cx="107458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C00000"/>
                  </a:solidFill>
                  <a:latin typeface="微软雅黑" panose="020B0503020204020204" pitchFamily="34" charset="-122"/>
                  <a:ea typeface="微软雅黑" panose="020B0503020204020204" pitchFamily="34" charset="-122"/>
                </a:rPr>
                <a:t>微命令</a:t>
              </a:r>
              <a:endParaRPr lang="en-US" altLang="zh-CN" sz="1895" b="1" dirty="0">
                <a:solidFill>
                  <a:srgbClr val="C00000"/>
                </a:solidFill>
                <a:latin typeface="微软雅黑" panose="020B0503020204020204" pitchFamily="34" charset="-122"/>
                <a:ea typeface="微软雅黑" panose="020B0503020204020204" pitchFamily="34" charset="-122"/>
              </a:endParaRPr>
            </a:p>
          </p:txBody>
        </p:sp>
        <p:cxnSp>
          <p:nvCxnSpPr>
            <p:cNvPr id="203" name="直接箭头连接符 202"/>
            <p:cNvCxnSpPr/>
            <p:nvPr/>
          </p:nvCxnSpPr>
          <p:spPr>
            <a:xfrm flipH="1">
              <a:off x="6186689" y="4603106"/>
              <a:ext cx="713173" cy="9314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4" name="组合 203"/>
          <p:cNvGrpSpPr/>
          <p:nvPr/>
        </p:nvGrpSpPr>
        <p:grpSpPr>
          <a:xfrm>
            <a:off x="9080791" y="5845606"/>
            <a:ext cx="2292100" cy="496250"/>
            <a:chOff x="5679155" y="5654893"/>
            <a:chExt cx="2292229" cy="496278"/>
          </a:xfrm>
        </p:grpSpPr>
        <p:sp>
          <p:nvSpPr>
            <p:cNvPr id="205" name="Rectangle 30"/>
            <p:cNvSpPr>
              <a:spLocks noChangeArrowheads="1"/>
            </p:cNvSpPr>
            <p:nvPr/>
          </p:nvSpPr>
          <p:spPr bwMode="auto">
            <a:xfrm>
              <a:off x="6616831" y="5767070"/>
              <a:ext cx="1354553"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chemeClr val="accent5"/>
                  </a:solidFill>
                  <a:latin typeface="微软雅黑" panose="020B0503020204020204" pitchFamily="34" charset="-122"/>
                  <a:ea typeface="微软雅黑" panose="020B0503020204020204" pitchFamily="34" charset="-122"/>
                </a:rPr>
                <a:t>判断字段</a:t>
              </a:r>
              <a:endParaRPr lang="en-US" altLang="zh-CN" sz="1895" b="1" dirty="0">
                <a:solidFill>
                  <a:schemeClr val="accent5"/>
                </a:solidFill>
                <a:latin typeface="微软雅黑" panose="020B0503020204020204" pitchFamily="34" charset="-122"/>
                <a:ea typeface="微软雅黑" panose="020B0503020204020204" pitchFamily="34" charset="-122"/>
              </a:endParaRPr>
            </a:p>
          </p:txBody>
        </p:sp>
        <p:cxnSp>
          <p:nvCxnSpPr>
            <p:cNvPr id="206" name="直接箭头连接符 205"/>
            <p:cNvCxnSpPr/>
            <p:nvPr/>
          </p:nvCxnSpPr>
          <p:spPr>
            <a:xfrm>
              <a:off x="5679155" y="5654893"/>
              <a:ext cx="1010696" cy="30422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07" name="组合 206"/>
          <p:cNvGrpSpPr/>
          <p:nvPr/>
        </p:nvGrpSpPr>
        <p:grpSpPr>
          <a:xfrm>
            <a:off x="9345874" y="5067077"/>
            <a:ext cx="2082263" cy="384080"/>
            <a:chOff x="5983643" y="4802505"/>
            <a:chExt cx="2082380" cy="384101"/>
          </a:xfrm>
        </p:grpSpPr>
        <p:sp>
          <p:nvSpPr>
            <p:cNvPr id="208" name="Rectangle 30"/>
            <p:cNvSpPr>
              <a:spLocks noChangeArrowheads="1"/>
            </p:cNvSpPr>
            <p:nvPr/>
          </p:nvSpPr>
          <p:spPr bwMode="auto">
            <a:xfrm>
              <a:off x="6576494" y="4802505"/>
              <a:ext cx="1489529"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solidFill>
                    <a:srgbClr val="FFC000"/>
                  </a:solidFill>
                  <a:latin typeface="微软雅黑" panose="020B0503020204020204" pitchFamily="34" charset="-122"/>
                  <a:ea typeface="微软雅黑" panose="020B0503020204020204" pitchFamily="34" charset="-122"/>
                </a:rPr>
                <a:t>下址字段</a:t>
              </a:r>
              <a:endParaRPr lang="en-US" altLang="zh-CN" sz="1895" b="1" dirty="0">
                <a:solidFill>
                  <a:srgbClr val="FFC000"/>
                </a:solidFill>
                <a:latin typeface="微软雅黑" panose="020B0503020204020204" pitchFamily="34" charset="-122"/>
                <a:ea typeface="微软雅黑" panose="020B0503020204020204" pitchFamily="34" charset="-122"/>
              </a:endParaRPr>
            </a:p>
          </p:txBody>
        </p:sp>
        <p:cxnSp>
          <p:nvCxnSpPr>
            <p:cNvPr id="209" name="直接箭头连接符 208"/>
            <p:cNvCxnSpPr/>
            <p:nvPr/>
          </p:nvCxnSpPr>
          <p:spPr>
            <a:xfrm>
              <a:off x="5983643" y="4994905"/>
              <a:ext cx="647575" cy="60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10" name="组合 209"/>
          <p:cNvGrpSpPr/>
          <p:nvPr/>
        </p:nvGrpSpPr>
        <p:grpSpPr>
          <a:xfrm>
            <a:off x="781210" y="2733189"/>
            <a:ext cx="5407434" cy="2639172"/>
            <a:chOff x="867473" y="2773229"/>
            <a:chExt cx="3556266" cy="2350721"/>
          </a:xfrm>
        </p:grpSpPr>
        <p:sp>
          <p:nvSpPr>
            <p:cNvPr id="211" name="矩形 210"/>
            <p:cNvSpPr/>
            <p:nvPr/>
          </p:nvSpPr>
          <p:spPr>
            <a:xfrm>
              <a:off x="867473" y="3158944"/>
              <a:ext cx="3556266" cy="1965006"/>
            </a:xfrm>
            <a:prstGeom prst="rect">
              <a:avLst/>
            </a:prstGeom>
            <a:solidFill>
              <a:srgbClr val="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95"/>
            </a:p>
          </p:txBody>
        </p:sp>
        <p:sp>
          <p:nvSpPr>
            <p:cNvPr id="212" name="Rectangle 30"/>
            <p:cNvSpPr>
              <a:spLocks noChangeArrowheads="1"/>
            </p:cNvSpPr>
            <p:nvPr/>
          </p:nvSpPr>
          <p:spPr bwMode="auto">
            <a:xfrm>
              <a:off x="2092311" y="2773229"/>
              <a:ext cx="1296988" cy="394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a:spAutoFit/>
            </a:bodyPr>
            <a:lstStyle/>
            <a:p>
              <a:pPr algn="ctr"/>
              <a:r>
                <a:rPr lang="zh-CN" altLang="en-US" sz="2275" b="1" dirty="0">
                  <a:latin typeface="微软雅黑" panose="020B0503020204020204" pitchFamily="34" charset="-122"/>
                  <a:ea typeface="微软雅黑" panose="020B0503020204020204" pitchFamily="34" charset="-122"/>
                </a:rPr>
                <a:t>主存</a:t>
              </a:r>
              <a:endParaRPr lang="en-US" altLang="zh-CN" sz="2275" b="1" dirty="0">
                <a:latin typeface="微软雅黑" panose="020B0503020204020204" pitchFamily="34" charset="-122"/>
                <a:ea typeface="微软雅黑" panose="020B0503020204020204" pitchFamily="34" charset="-122"/>
              </a:endParaRPr>
            </a:p>
          </p:txBody>
        </p:sp>
      </p:grpSp>
      <p:grpSp>
        <p:nvGrpSpPr>
          <p:cNvPr id="213" name="组合 212"/>
          <p:cNvGrpSpPr/>
          <p:nvPr/>
        </p:nvGrpSpPr>
        <p:grpSpPr>
          <a:xfrm>
            <a:off x="1034950" y="3739575"/>
            <a:ext cx="4896724" cy="221681"/>
            <a:chOff x="2488863" y="4901435"/>
            <a:chExt cx="3595851" cy="223045"/>
          </a:xfrm>
        </p:grpSpPr>
        <p:sp>
          <p:nvSpPr>
            <p:cNvPr id="214" name="矩形 7"/>
            <p:cNvSpPr/>
            <p:nvPr/>
          </p:nvSpPr>
          <p:spPr>
            <a:xfrm>
              <a:off x="2488863" y="4901435"/>
              <a:ext cx="525498" cy="181088"/>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lw</a:t>
              </a:r>
              <a:endParaRPr lang="zh-CN" altLang="en-US" sz="1895" kern="0" dirty="0">
                <a:latin typeface="Calibri" panose="020F0502020204030204"/>
                <a:ea typeface="宋体" panose="02010600030101010101" pitchFamily="2" charset="-122"/>
              </a:endParaRPr>
            </a:p>
          </p:txBody>
        </p:sp>
        <p:sp>
          <p:nvSpPr>
            <p:cNvPr id="215"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16"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17"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p>
          </p:txBody>
        </p:sp>
      </p:grpSp>
      <p:grpSp>
        <p:nvGrpSpPr>
          <p:cNvPr id="218" name="组合 217"/>
          <p:cNvGrpSpPr/>
          <p:nvPr/>
        </p:nvGrpSpPr>
        <p:grpSpPr>
          <a:xfrm>
            <a:off x="1034950" y="4971273"/>
            <a:ext cx="4896724" cy="221682"/>
            <a:chOff x="2488863" y="5650803"/>
            <a:chExt cx="3595851" cy="223046"/>
          </a:xfrm>
        </p:grpSpPr>
        <p:sp>
          <p:nvSpPr>
            <p:cNvPr id="219" name="矩形 7"/>
            <p:cNvSpPr/>
            <p:nvPr/>
          </p:nvSpPr>
          <p:spPr>
            <a:xfrm>
              <a:off x="2488863" y="5650803"/>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J</a:t>
              </a:r>
              <a:endParaRPr lang="zh-CN" altLang="en-US" sz="1895" kern="0" dirty="0">
                <a:latin typeface="Calibri" panose="020F0502020204030204"/>
                <a:ea typeface="宋体" panose="02010600030101010101" pitchFamily="2" charset="-122"/>
              </a:endParaRPr>
            </a:p>
          </p:txBody>
        </p:sp>
        <p:sp>
          <p:nvSpPr>
            <p:cNvPr id="220" name="矩形 26"/>
            <p:cNvSpPr/>
            <p:nvPr/>
          </p:nvSpPr>
          <p:spPr>
            <a:xfrm>
              <a:off x="3051553" y="5650804"/>
              <a:ext cx="3033161"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p>
          </p:txBody>
        </p:sp>
      </p:grpSp>
      <p:grpSp>
        <p:nvGrpSpPr>
          <p:cNvPr id="221" name="组合 220"/>
          <p:cNvGrpSpPr/>
          <p:nvPr/>
        </p:nvGrpSpPr>
        <p:grpSpPr>
          <a:xfrm>
            <a:off x="1034950" y="3328982"/>
            <a:ext cx="4896724" cy="221707"/>
            <a:chOff x="937691" y="3573016"/>
            <a:chExt cx="3411028" cy="145603"/>
          </a:xfrm>
        </p:grpSpPr>
        <p:sp>
          <p:nvSpPr>
            <p:cNvPr id="222" name="矩形 25"/>
            <p:cNvSpPr/>
            <p:nvPr/>
          </p:nvSpPr>
          <p:spPr>
            <a:xfrm>
              <a:off x="2035936" y="3573016"/>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3" name="矩形 27"/>
            <p:cNvSpPr/>
            <p:nvPr/>
          </p:nvSpPr>
          <p:spPr>
            <a:xfrm>
              <a:off x="2600411" y="3573017"/>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solidFill>
                    <a:sysClr val="window" lastClr="FFFFFF"/>
                  </a:solidFill>
                  <a:latin typeface="Calibri" panose="020F0502020204030204"/>
                  <a:ea typeface="宋体" panose="02010600030101010101" pitchFamily="2" charset="-122"/>
                </a:rPr>
                <a:t>R</a:t>
              </a:r>
              <a:r>
                <a:rPr lang="en-US" altLang="zh-CN" sz="1895" kern="0" baseline="-25000" dirty="0">
                  <a:solidFill>
                    <a:sysClr val="window" lastClr="FFFFFF"/>
                  </a:solidFill>
                  <a:latin typeface="Calibri" panose="020F0502020204030204"/>
                  <a:ea typeface="宋体" panose="02010600030101010101" pitchFamily="2" charset="-122"/>
                </a:rPr>
                <a:t>d</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4" name="矩形 26"/>
            <p:cNvSpPr/>
            <p:nvPr/>
          </p:nvSpPr>
          <p:spPr>
            <a:xfrm>
              <a:off x="3165867" y="3573017"/>
              <a:ext cx="529196" cy="145586"/>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solidFill>
                    <a:sysClr val="window" lastClr="FFFFFF"/>
                  </a:solidFill>
                  <a:latin typeface="Calibri" panose="020F0502020204030204"/>
                  <a:ea typeface="宋体" panose="02010600030101010101" pitchFamily="2" charset="-122"/>
                </a:rPr>
                <a:t>0</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5" name="矩形 24"/>
            <p:cNvSpPr/>
            <p:nvPr/>
          </p:nvSpPr>
          <p:spPr>
            <a:xfrm>
              <a:off x="1471459" y="3573033"/>
              <a:ext cx="529196" cy="145586"/>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26" name="矩形 26"/>
            <p:cNvSpPr/>
            <p:nvPr/>
          </p:nvSpPr>
          <p:spPr>
            <a:xfrm>
              <a:off x="3730343" y="3573033"/>
              <a:ext cx="618376" cy="145586"/>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funct</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27" name="矩形 7"/>
            <p:cNvSpPr/>
            <p:nvPr/>
          </p:nvSpPr>
          <p:spPr>
            <a:xfrm>
              <a:off x="937691" y="3573016"/>
              <a:ext cx="498488"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0</a:t>
              </a:r>
              <a:endParaRPr lang="zh-CN" altLang="en-US" sz="1895" kern="0" dirty="0">
                <a:latin typeface="Calibri" panose="020F0502020204030204"/>
                <a:ea typeface="宋体" panose="02010600030101010101" pitchFamily="2" charset="-122"/>
              </a:endParaRPr>
            </a:p>
          </p:txBody>
        </p:sp>
        <p:sp>
          <p:nvSpPr>
            <p:cNvPr id="228" name="矩形 26"/>
            <p:cNvSpPr/>
            <p:nvPr/>
          </p:nvSpPr>
          <p:spPr>
            <a:xfrm>
              <a:off x="3730343" y="3573016"/>
              <a:ext cx="618376" cy="145586"/>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a:latin typeface="Calibri" panose="020F0502020204030204"/>
                  <a:ea typeface="宋体" panose="02010600030101010101" pitchFamily="2" charset="-122"/>
                </a:rPr>
                <a:t>32</a:t>
              </a:r>
              <a:endParaRPr lang="zh-CN" altLang="en-US" sz="1895" kern="0" dirty="0">
                <a:latin typeface="Calibri" panose="020F0502020204030204"/>
                <a:ea typeface="宋体" panose="02010600030101010101" pitchFamily="2" charset="-122"/>
              </a:endParaRPr>
            </a:p>
          </p:txBody>
        </p:sp>
      </p:grpSp>
      <p:grpSp>
        <p:nvGrpSpPr>
          <p:cNvPr id="229" name="组合 228"/>
          <p:cNvGrpSpPr/>
          <p:nvPr/>
        </p:nvGrpSpPr>
        <p:grpSpPr>
          <a:xfrm>
            <a:off x="1034950" y="4560709"/>
            <a:ext cx="4896724" cy="221681"/>
            <a:chOff x="2488863" y="5261966"/>
            <a:chExt cx="3595851" cy="223045"/>
          </a:xfrm>
        </p:grpSpPr>
        <p:sp>
          <p:nvSpPr>
            <p:cNvPr id="230" name="矩形 7"/>
            <p:cNvSpPr/>
            <p:nvPr/>
          </p:nvSpPr>
          <p:spPr>
            <a:xfrm>
              <a:off x="2488863" y="5261966"/>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beq</a:t>
              </a:r>
              <a:endParaRPr lang="zh-CN" altLang="en-US" sz="1895" kern="0" dirty="0">
                <a:latin typeface="Calibri" panose="020F0502020204030204"/>
                <a:ea typeface="宋体" panose="02010600030101010101" pitchFamily="2" charset="-122"/>
              </a:endParaRPr>
            </a:p>
          </p:txBody>
        </p:sp>
        <p:sp>
          <p:nvSpPr>
            <p:cNvPr id="231" name="矩形 24"/>
            <p:cNvSpPr/>
            <p:nvPr/>
          </p:nvSpPr>
          <p:spPr>
            <a:xfrm>
              <a:off x="3051553"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32" name="矩形 25"/>
            <p:cNvSpPr/>
            <p:nvPr/>
          </p:nvSpPr>
          <p:spPr>
            <a:xfrm>
              <a:off x="3646615" y="5261966"/>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33" name="矩形 26"/>
            <p:cNvSpPr/>
            <p:nvPr/>
          </p:nvSpPr>
          <p:spPr>
            <a:xfrm>
              <a:off x="4241676" y="5261966"/>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p>
          </p:txBody>
        </p:sp>
      </p:grpSp>
      <p:grpSp>
        <p:nvGrpSpPr>
          <p:cNvPr id="234" name="组合 233"/>
          <p:cNvGrpSpPr/>
          <p:nvPr/>
        </p:nvGrpSpPr>
        <p:grpSpPr>
          <a:xfrm>
            <a:off x="1034590" y="4150142"/>
            <a:ext cx="4896724" cy="221681"/>
            <a:chOff x="2488863" y="4901435"/>
            <a:chExt cx="3595851" cy="223045"/>
          </a:xfrm>
        </p:grpSpPr>
        <p:sp>
          <p:nvSpPr>
            <p:cNvPr id="235" name="矩形 7"/>
            <p:cNvSpPr/>
            <p:nvPr/>
          </p:nvSpPr>
          <p:spPr>
            <a:xfrm>
              <a:off x="2488863" y="4901435"/>
              <a:ext cx="525498" cy="223045"/>
            </a:xfrm>
            <a:prstGeom prst="rect">
              <a:avLst/>
            </a:prstGeom>
            <a:solidFill>
              <a:srgbClr val="00B050"/>
            </a:soli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latin typeface="Calibri" panose="020F0502020204030204"/>
                  <a:ea typeface="宋体" panose="02010600030101010101" pitchFamily="2" charset="-122"/>
                </a:rPr>
                <a:t>sw</a:t>
              </a:r>
              <a:endParaRPr lang="zh-CN" altLang="en-US" sz="1895" kern="0" dirty="0">
                <a:latin typeface="Calibri" panose="020F0502020204030204"/>
                <a:ea typeface="宋体" panose="02010600030101010101" pitchFamily="2" charset="-122"/>
              </a:endParaRPr>
            </a:p>
          </p:txBody>
        </p:sp>
        <p:sp>
          <p:nvSpPr>
            <p:cNvPr id="236" name="矩形 24"/>
            <p:cNvSpPr/>
            <p:nvPr/>
          </p:nvSpPr>
          <p:spPr>
            <a:xfrm>
              <a:off x="3051553"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s</a:t>
              </a:r>
              <a:r>
                <a:rPr lang="en-US" altLang="zh-CN" sz="1895" kern="0" baseline="-25000" dirty="0">
                  <a:solidFill>
                    <a:sysClr val="window" lastClr="FFFFFF"/>
                  </a:solidFill>
                  <a:latin typeface="Calibri" panose="020F0502020204030204"/>
                  <a:ea typeface="宋体" panose="02010600030101010101" pitchFamily="2" charset="-122"/>
                </a:rPr>
                <a:t> </a:t>
              </a:r>
              <a:endParaRPr lang="zh-CN" altLang="en-US" sz="1895" kern="0" dirty="0">
                <a:solidFill>
                  <a:sysClr val="window" lastClr="FFFFFF"/>
                </a:solidFill>
                <a:latin typeface="Calibri" panose="020F0502020204030204"/>
                <a:ea typeface="宋体" panose="02010600030101010101" pitchFamily="2" charset="-122"/>
              </a:endParaRPr>
            </a:p>
          </p:txBody>
        </p:sp>
        <p:sp>
          <p:nvSpPr>
            <p:cNvPr id="237" name="矩形 25"/>
            <p:cNvSpPr/>
            <p:nvPr/>
          </p:nvSpPr>
          <p:spPr>
            <a:xfrm>
              <a:off x="3646615" y="4901435"/>
              <a:ext cx="557870" cy="223045"/>
            </a:xfrm>
            <a:prstGeom prst="rect">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en-US" altLang="zh-CN" sz="1895" kern="0" dirty="0" err="1">
                  <a:solidFill>
                    <a:sysClr val="window" lastClr="FFFFFF"/>
                  </a:solidFill>
                  <a:latin typeface="Calibri" panose="020F0502020204030204"/>
                  <a:ea typeface="宋体" panose="02010600030101010101" pitchFamily="2" charset="-122"/>
                </a:rPr>
                <a:t>R</a:t>
              </a:r>
              <a:r>
                <a:rPr lang="en-US" altLang="zh-CN" sz="1895" kern="0" baseline="-25000" dirty="0" err="1">
                  <a:solidFill>
                    <a:sysClr val="window" lastClr="FFFFFF"/>
                  </a:solidFill>
                  <a:latin typeface="Calibri" panose="020F0502020204030204"/>
                  <a:ea typeface="宋体" panose="02010600030101010101" pitchFamily="2" charset="-122"/>
                </a:rPr>
                <a:t>t</a:t>
              </a:r>
              <a:r>
                <a:rPr lang="en-US" altLang="zh-CN" sz="1895" kern="0" dirty="0">
                  <a:solidFill>
                    <a:sysClr val="window" lastClr="FFFFFF"/>
                  </a:solidFill>
                  <a:latin typeface="Calibri" panose="020F0502020204030204"/>
                  <a:ea typeface="宋体" panose="02010600030101010101" pitchFamily="2" charset="-122"/>
                </a:rPr>
                <a:t> </a:t>
              </a:r>
              <a:endParaRPr lang="zh-CN" altLang="en-US" sz="1895" kern="0" baseline="-25000" dirty="0">
                <a:solidFill>
                  <a:sysClr val="window" lastClr="FFFFFF"/>
                </a:solidFill>
                <a:latin typeface="Calibri" panose="020F0502020204030204"/>
                <a:ea typeface="宋体" panose="02010600030101010101" pitchFamily="2" charset="-122"/>
              </a:endParaRPr>
            </a:p>
          </p:txBody>
        </p:sp>
        <p:sp>
          <p:nvSpPr>
            <p:cNvPr id="238" name="矩形 26"/>
            <p:cNvSpPr/>
            <p:nvPr/>
          </p:nvSpPr>
          <p:spPr>
            <a:xfrm>
              <a:off x="4241676" y="4901435"/>
              <a:ext cx="1843038" cy="22304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a:defRPr/>
              </a:pPr>
              <a:r>
                <a:rPr lang="zh-CN" altLang="en-US" sz="1140" kern="0" dirty="0">
                  <a:solidFill>
                    <a:sysClr val="window" lastClr="FFFFFF"/>
                  </a:solidFill>
                  <a:latin typeface="微软雅黑" panose="020B0503020204020204" pitchFamily="34" charset="-122"/>
                  <a:ea typeface="微软雅黑" panose="020B0503020204020204" pitchFamily="34" charset="-122"/>
                </a:rPr>
                <a:t>立即数</a:t>
              </a:r>
            </a:p>
          </p:txBody>
        </p:sp>
      </p:grpSp>
      <p:cxnSp>
        <p:nvCxnSpPr>
          <p:cNvPr id="239" name="直接箭头连接符 238"/>
          <p:cNvCxnSpPr>
            <a:stCxn id="217" idx="3"/>
            <a:endCxn id="10" idx="1"/>
          </p:cNvCxnSpPr>
          <p:nvPr/>
        </p:nvCxnSpPr>
        <p:spPr>
          <a:xfrm flipV="1">
            <a:off x="5931674" y="2857729"/>
            <a:ext cx="2010083" cy="992687"/>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0" name="直接箭头连接符 239"/>
          <p:cNvCxnSpPr>
            <a:stCxn id="228" idx="3"/>
            <a:endCxn id="15" idx="1"/>
          </p:cNvCxnSpPr>
          <p:nvPr/>
        </p:nvCxnSpPr>
        <p:spPr>
          <a:xfrm>
            <a:off x="5931674" y="3439823"/>
            <a:ext cx="2011814" cy="37787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a:stCxn id="220" idx="3"/>
            <a:endCxn id="21" idx="1"/>
          </p:cNvCxnSpPr>
          <p:nvPr/>
        </p:nvCxnSpPr>
        <p:spPr>
          <a:xfrm>
            <a:off x="5931674" y="5082115"/>
            <a:ext cx="2008788" cy="65349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2" name="直接箭头连接符 241"/>
          <p:cNvCxnSpPr>
            <a:stCxn id="238" idx="3"/>
            <a:endCxn id="55" idx="1"/>
          </p:cNvCxnSpPr>
          <p:nvPr/>
        </p:nvCxnSpPr>
        <p:spPr>
          <a:xfrm>
            <a:off x="5931314" y="4260983"/>
            <a:ext cx="2009148" cy="364030"/>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cxnSp>
        <p:nvCxnSpPr>
          <p:cNvPr id="243" name="直接箭头连接符 242"/>
          <p:cNvCxnSpPr>
            <a:stCxn id="233" idx="3"/>
            <a:endCxn id="38" idx="1"/>
          </p:cNvCxnSpPr>
          <p:nvPr/>
        </p:nvCxnSpPr>
        <p:spPr>
          <a:xfrm>
            <a:off x="5931674" y="4671550"/>
            <a:ext cx="2008788" cy="580451"/>
          </a:xfrm>
          <a:prstGeom prst="straightConnector1">
            <a:avLst/>
          </a:prstGeom>
          <a:ln w="41275">
            <a:tailEnd type="triangle" w="med" len="lg"/>
          </a:ln>
        </p:spPr>
        <p:style>
          <a:lnRef idx="1">
            <a:schemeClr val="accent1"/>
          </a:lnRef>
          <a:fillRef idx="0">
            <a:schemeClr val="accent1"/>
          </a:fillRef>
          <a:effectRef idx="0">
            <a:schemeClr val="accent1"/>
          </a:effectRef>
          <a:fontRef idx="minor">
            <a:schemeClr val="tx1"/>
          </a:fontRef>
        </p:style>
      </p:cxnSp>
      <p:grpSp>
        <p:nvGrpSpPr>
          <p:cNvPr id="244" name="组合 243"/>
          <p:cNvGrpSpPr/>
          <p:nvPr/>
        </p:nvGrpSpPr>
        <p:grpSpPr>
          <a:xfrm>
            <a:off x="9391156" y="3597576"/>
            <a:ext cx="1811284" cy="384080"/>
            <a:chOff x="7472478" y="3316960"/>
            <a:chExt cx="1811385" cy="384101"/>
          </a:xfrm>
        </p:grpSpPr>
        <p:sp>
          <p:nvSpPr>
            <p:cNvPr id="245" name="Rectangle 30"/>
            <p:cNvSpPr>
              <a:spLocks noChangeArrowheads="1"/>
            </p:cNvSpPr>
            <p:nvPr/>
          </p:nvSpPr>
          <p:spPr bwMode="auto">
            <a:xfrm>
              <a:off x="7986875" y="3316960"/>
              <a:ext cx="1296988" cy="38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2400">
                  <a:solidFill>
                    <a:srgbClr val="000000"/>
                  </a:solidFill>
                  <a:miter lim="800000"/>
                  <a:headEnd/>
                  <a:tailEnd/>
                </a14:hiddenLine>
              </a:ext>
            </a:extLst>
          </p:spPr>
          <p:txBody>
            <a:bodyPr wrap="square">
              <a:spAutoFit/>
            </a:bodyPr>
            <a:lstStyle/>
            <a:p>
              <a:pPr algn="ctr"/>
              <a:r>
                <a:rPr lang="zh-CN" altLang="en-US" sz="1895" b="1" dirty="0">
                  <a:latin typeface="微软雅黑" panose="020B0503020204020204" pitchFamily="34" charset="-122"/>
                  <a:ea typeface="微软雅黑" panose="020B0503020204020204" pitchFamily="34" charset="-122"/>
                </a:rPr>
                <a:t>微指令</a:t>
              </a:r>
              <a:endParaRPr lang="en-US" altLang="zh-CN" sz="1895" b="1" dirty="0">
                <a:latin typeface="微软雅黑" panose="020B0503020204020204" pitchFamily="34" charset="-122"/>
                <a:ea typeface="微软雅黑" panose="020B0503020204020204" pitchFamily="34" charset="-122"/>
              </a:endParaRPr>
            </a:p>
          </p:txBody>
        </p:sp>
        <p:cxnSp>
          <p:nvCxnSpPr>
            <p:cNvPr id="246" name="直接箭头连接符 245"/>
            <p:cNvCxnSpPr/>
            <p:nvPr/>
          </p:nvCxnSpPr>
          <p:spPr>
            <a:xfrm flipV="1">
              <a:off x="7492510" y="3548962"/>
              <a:ext cx="690074" cy="12459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a:off x="7472478" y="3378841"/>
              <a:ext cx="710107" cy="10794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grpSp>
        <p:nvGrpSpPr>
          <p:cNvPr id="263" name="组合 262"/>
          <p:cNvGrpSpPr/>
          <p:nvPr/>
        </p:nvGrpSpPr>
        <p:grpSpPr>
          <a:xfrm>
            <a:off x="1699980" y="1348098"/>
            <a:ext cx="3750783" cy="579957"/>
            <a:chOff x="371537" y="4732301"/>
            <a:chExt cx="2678518" cy="579957"/>
          </a:xfrm>
        </p:grpSpPr>
        <p:sp>
          <p:nvSpPr>
            <p:cNvPr id="264" name="矩形 263"/>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微程序如何存放？如何寻址？</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wipe(up)">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0"/>
                                        </p:tgtEl>
                                        <p:attrNameLst>
                                          <p:attrName>style.visibility</p:attrName>
                                        </p:attrNameLst>
                                      </p:cBhvr>
                                      <p:to>
                                        <p:strVal val="visible"/>
                                      </p:to>
                                    </p:set>
                                    <p:animEffect transition="in" filter="wipe(left)">
                                      <p:cBhvr>
                                        <p:cTn id="12" dur="500"/>
                                        <p:tgtEl>
                                          <p:spTgt spid="2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wipe(left)">
                                      <p:cBhvr>
                                        <p:cTn id="17" dur="500"/>
                                        <p:tgtEl>
                                          <p:spTgt spid="23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95"/>
                                        </p:tgtEl>
                                        <p:attrNameLst>
                                          <p:attrName>style.visibility</p:attrName>
                                        </p:attrNameLst>
                                      </p:cBhvr>
                                      <p:to>
                                        <p:strVal val="visible"/>
                                      </p:to>
                                    </p:set>
                                    <p:animEffect transition="in" filter="wipe(left)">
                                      <p:cBhvr>
                                        <p:cTn id="21" dur="500"/>
                                        <p:tgtEl>
                                          <p:spTgt spid="19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2"/>
                                        </p:tgtEl>
                                        <p:attrNameLst>
                                          <p:attrName>style.visibility</p:attrName>
                                        </p:attrNameLst>
                                      </p:cBhvr>
                                      <p:to>
                                        <p:strVal val="visible"/>
                                      </p:to>
                                    </p:set>
                                    <p:animEffect transition="in" filter="wipe(left)">
                                      <p:cBhvr>
                                        <p:cTn id="26" dur="500"/>
                                        <p:tgtEl>
                                          <p:spTgt spid="2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43"/>
                                        </p:tgtEl>
                                        <p:attrNameLst>
                                          <p:attrName>style.visibility</p:attrName>
                                        </p:attrNameLst>
                                      </p:cBhvr>
                                      <p:to>
                                        <p:strVal val="visible"/>
                                      </p:to>
                                    </p:set>
                                    <p:animEffect transition="in" filter="wipe(left)">
                                      <p:cBhvr>
                                        <p:cTn id="31" dur="500"/>
                                        <p:tgtEl>
                                          <p:spTgt spid="2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1"/>
                                        </p:tgtEl>
                                        <p:attrNameLst>
                                          <p:attrName>style.visibility</p:attrName>
                                        </p:attrNameLst>
                                      </p:cBhvr>
                                      <p:to>
                                        <p:strVal val="visible"/>
                                      </p:to>
                                    </p:set>
                                    <p:animEffect transition="in" filter="wipe(left)">
                                      <p:cBhvr>
                                        <p:cTn id="36" dur="500"/>
                                        <p:tgtEl>
                                          <p:spTgt spid="24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98"/>
                                        </p:tgtEl>
                                        <p:attrNameLst>
                                          <p:attrName>style.visibility</p:attrName>
                                        </p:attrNameLst>
                                      </p:cBhvr>
                                      <p:to>
                                        <p:strVal val="visible"/>
                                      </p:to>
                                    </p:set>
                                    <p:animEffect transition="in" filter="wipe(left)">
                                      <p:cBhvr>
                                        <p:cTn id="41" dur="500"/>
                                        <p:tgtEl>
                                          <p:spTgt spid="1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4"/>
                                        </p:tgtEl>
                                        <p:attrNameLst>
                                          <p:attrName>style.visibility</p:attrName>
                                        </p:attrNameLst>
                                      </p:cBhvr>
                                      <p:to>
                                        <p:strVal val="visible"/>
                                      </p:to>
                                    </p:set>
                                    <p:animEffect transition="in" filter="wipe(left)">
                                      <p:cBhvr>
                                        <p:cTn id="46" dur="500"/>
                                        <p:tgtEl>
                                          <p:spTgt spid="24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wipe(right)">
                                      <p:cBhvr>
                                        <p:cTn id="51" dur="500"/>
                                        <p:tgtEl>
                                          <p:spTgt spid="2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04"/>
                                        </p:tgtEl>
                                        <p:attrNameLst>
                                          <p:attrName>style.visibility</p:attrName>
                                        </p:attrNameLst>
                                      </p:cBhvr>
                                      <p:to>
                                        <p:strVal val="visible"/>
                                      </p:to>
                                    </p:set>
                                    <p:animEffect transition="in" filter="wipe(left)">
                                      <p:cBhvr>
                                        <p:cTn id="56" dur="500"/>
                                        <p:tgtEl>
                                          <p:spTgt spid="20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07"/>
                                        </p:tgtEl>
                                        <p:attrNameLst>
                                          <p:attrName>style.visibility</p:attrName>
                                        </p:attrNameLst>
                                      </p:cBhvr>
                                      <p:to>
                                        <p:strVal val="visible"/>
                                      </p:to>
                                    </p:set>
                                    <p:animEffect transition="in" filter="wipe(left)">
                                      <p:cBhvr>
                                        <p:cTn id="61" dur="500"/>
                                        <p:tgtEl>
                                          <p:spTgt spid="20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63"/>
                                        </p:tgtEl>
                                        <p:attrNameLst>
                                          <p:attrName>style.visibility</p:attrName>
                                        </p:attrNameLst>
                                      </p:cBhvr>
                                      <p:to>
                                        <p:strVal val="visible"/>
                                      </p:to>
                                    </p:set>
                                    <p:animEffect transition="in" filter="wipe(left)">
                                      <p:cBhvr>
                                        <p:cTn id="66" dur="5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t>控制存储器</a:t>
            </a:r>
          </a:p>
        </p:txBody>
      </p:sp>
      <p:sp>
        <p:nvSpPr>
          <p:cNvPr id="3" name="内容占位符 2"/>
          <p:cNvSpPr>
            <a:spLocks noGrp="1"/>
          </p:cNvSpPr>
          <p:nvPr>
            <p:ph idx="1"/>
          </p:nvPr>
        </p:nvSpPr>
        <p:spPr>
          <a:xfrm>
            <a:off x="487822" y="942764"/>
            <a:ext cx="10359471" cy="5637024"/>
          </a:xfrm>
        </p:spPr>
        <p:txBody>
          <a:bodyPr/>
          <a:lstStyle/>
          <a:p>
            <a:pPr marL="325120" lvl="0" indent="-325120">
              <a:lnSpc>
                <a:spcPct val="150000"/>
              </a:lnSpc>
              <a:spcBef>
                <a:spcPts val="570"/>
              </a:spcBef>
              <a:spcAft>
                <a:spcPts val="570"/>
              </a:spcAft>
              <a:defRPr/>
            </a:pPr>
            <a:r>
              <a:rPr b="1" dirty="0">
                <a:cs typeface="Segoe UI Black" panose="020B0A02040204020203" pitchFamily="34" charset="0"/>
              </a:rPr>
              <a:t>用于存放微程序</a:t>
            </a:r>
            <a:endParaRPr lang="en-US" b="1" dirty="0">
              <a:cs typeface="Segoe UI Black" panose="020B0A02040204020203" pitchFamily="34" charset="0"/>
            </a:endParaRPr>
          </a:p>
          <a:p>
            <a:pPr marL="325120" lvl="0" indent="-325120">
              <a:lnSpc>
                <a:spcPct val="150000"/>
              </a:lnSpc>
              <a:spcBef>
                <a:spcPts val="570"/>
              </a:spcBef>
              <a:spcAft>
                <a:spcPts val="570"/>
              </a:spcAft>
              <a:defRPr/>
            </a:pPr>
            <a:r>
              <a:rPr b="1" dirty="0" err="1">
                <a:cs typeface="Segoe UI Black" panose="020B0A02040204020203" pitchFamily="34" charset="0"/>
              </a:rPr>
              <a:t>控制存储器与主存差异</a:t>
            </a:r>
            <a:r>
              <a:rPr b="1" dirty="0">
                <a:cs typeface="Segoe UI Black" panose="020B0A02040204020203" pitchFamily="34" charset="0"/>
              </a:rPr>
              <a:t>？</a:t>
            </a:r>
            <a:endParaRPr lang="en-US" altLang="zh-CN" b="1" dirty="0">
              <a:cs typeface="Segoe UI Black" panose="020B0A02040204020203" pitchFamily="34" charset="0"/>
            </a:endParaRPr>
          </a:p>
          <a:p>
            <a:endParaRPr lang="zh-CN" altLang="en-US" dirty="0"/>
          </a:p>
        </p:txBody>
      </p:sp>
      <p:graphicFrame>
        <p:nvGraphicFramePr>
          <p:cNvPr id="4" name="表格 3"/>
          <p:cNvGraphicFramePr>
            <a:graphicFrameLocks noGrp="1"/>
          </p:cNvGraphicFramePr>
          <p:nvPr/>
        </p:nvGraphicFramePr>
        <p:xfrm>
          <a:off x="1344707" y="2736238"/>
          <a:ext cx="9658716" cy="2297007"/>
        </p:xfrm>
        <a:graphic>
          <a:graphicData uri="http://schemas.openxmlformats.org/drawingml/2006/table">
            <a:tbl>
              <a:tblPr firstRow="1" bandRow="1">
                <a:tableStyleId>{5C22544A-7EE6-4342-B048-85BDC9FD1C3A}</a:tableStyleId>
              </a:tblPr>
              <a:tblGrid>
                <a:gridCol w="1609786">
                  <a:extLst>
                    <a:ext uri="{9D8B030D-6E8A-4147-A177-3AD203B41FA5}">
                      <a16:colId xmlns:a16="http://schemas.microsoft.com/office/drawing/2014/main" val="20000"/>
                    </a:ext>
                  </a:extLst>
                </a:gridCol>
                <a:gridCol w="1609786">
                  <a:extLst>
                    <a:ext uri="{9D8B030D-6E8A-4147-A177-3AD203B41FA5}">
                      <a16:colId xmlns:a16="http://schemas.microsoft.com/office/drawing/2014/main" val="20001"/>
                    </a:ext>
                  </a:extLst>
                </a:gridCol>
                <a:gridCol w="1609786">
                  <a:extLst>
                    <a:ext uri="{9D8B030D-6E8A-4147-A177-3AD203B41FA5}">
                      <a16:colId xmlns:a16="http://schemas.microsoft.com/office/drawing/2014/main" val="20002"/>
                    </a:ext>
                  </a:extLst>
                </a:gridCol>
                <a:gridCol w="1609786">
                  <a:extLst>
                    <a:ext uri="{9D8B030D-6E8A-4147-A177-3AD203B41FA5}">
                      <a16:colId xmlns:a16="http://schemas.microsoft.com/office/drawing/2014/main" val="20003"/>
                    </a:ext>
                  </a:extLst>
                </a:gridCol>
                <a:gridCol w="1609786">
                  <a:extLst>
                    <a:ext uri="{9D8B030D-6E8A-4147-A177-3AD203B41FA5}">
                      <a16:colId xmlns:a16="http://schemas.microsoft.com/office/drawing/2014/main" val="20004"/>
                    </a:ext>
                  </a:extLst>
                </a:gridCol>
                <a:gridCol w="1609786">
                  <a:extLst>
                    <a:ext uri="{9D8B030D-6E8A-4147-A177-3AD203B41FA5}">
                      <a16:colId xmlns:a16="http://schemas.microsoft.com/office/drawing/2014/main" val="20005"/>
                    </a:ext>
                  </a:extLst>
                </a:gridCol>
              </a:tblGrid>
              <a:tr h="765669">
                <a:tc>
                  <a:txBody>
                    <a:bodyPr/>
                    <a:lstStyle/>
                    <a:p>
                      <a:endParaRPr lang="zh-CN" altLang="en-US" sz="2000" dirty="0">
                        <a:latin typeface="+mn-ea"/>
                        <a:ea typeface="+mn-ea"/>
                      </a:endParaRPr>
                    </a:p>
                  </a:txBody>
                  <a:tcPr marL="98782" marR="98782" marT="49391" marB="49391" anchor="ctr" anchorCtr="1"/>
                </a:tc>
                <a:tc>
                  <a:txBody>
                    <a:bodyPr/>
                    <a:lstStyle/>
                    <a:p>
                      <a:r>
                        <a:rPr lang="zh-CN" altLang="en-US" sz="2000" dirty="0">
                          <a:latin typeface="+mn-ea"/>
                          <a:ea typeface="+mn-ea"/>
                        </a:rPr>
                        <a:t>存放内容</a:t>
                      </a:r>
                    </a:p>
                  </a:txBody>
                  <a:tcPr marL="98782" marR="98782" marT="49391" marB="49391" anchor="ctr" anchorCtr="1"/>
                </a:tc>
                <a:tc>
                  <a:txBody>
                    <a:bodyPr/>
                    <a:lstStyle/>
                    <a:p>
                      <a:r>
                        <a:rPr lang="zh-CN" altLang="en-US" sz="2000" dirty="0">
                          <a:latin typeface="+mn-ea"/>
                          <a:ea typeface="+mn-ea"/>
                        </a:rPr>
                        <a:t>存储容量</a:t>
                      </a:r>
                    </a:p>
                  </a:txBody>
                  <a:tcPr marL="98782" marR="98782" marT="49391" marB="49391" anchor="ctr" anchorCtr="1"/>
                </a:tc>
                <a:tc>
                  <a:txBody>
                    <a:bodyPr/>
                    <a:lstStyle/>
                    <a:p>
                      <a:r>
                        <a:rPr lang="zh-CN" altLang="en-US" sz="2000" dirty="0">
                          <a:latin typeface="+mn-ea"/>
                          <a:ea typeface="+mn-ea"/>
                        </a:rPr>
                        <a:t>存储字长</a:t>
                      </a:r>
                    </a:p>
                  </a:txBody>
                  <a:tcPr marL="98782" marR="98782" marT="49391" marB="49391" anchor="ctr" anchorCtr="1"/>
                </a:tc>
                <a:tc>
                  <a:txBody>
                    <a:bodyPr/>
                    <a:lstStyle/>
                    <a:p>
                      <a:r>
                        <a:rPr lang="zh-CN" altLang="en-US" sz="2000" dirty="0">
                          <a:latin typeface="+mn-ea"/>
                          <a:ea typeface="+mn-ea"/>
                        </a:rPr>
                        <a:t>存储速度</a:t>
                      </a:r>
                    </a:p>
                  </a:txBody>
                  <a:tcPr marL="98782" marR="98782" marT="49391" marB="49391" anchor="ctr" anchorCtr="1"/>
                </a:tc>
                <a:tc>
                  <a:txBody>
                    <a:bodyPr/>
                    <a:lstStyle/>
                    <a:p>
                      <a:r>
                        <a:rPr lang="zh-CN" altLang="en-US" sz="2000" dirty="0">
                          <a:latin typeface="+mn-ea"/>
                          <a:ea typeface="+mn-ea"/>
                        </a:rPr>
                        <a:t>介质</a:t>
                      </a:r>
                    </a:p>
                  </a:txBody>
                  <a:tcPr marL="98782" marR="98782" marT="49391" marB="49391" anchor="ctr" anchorCtr="1"/>
                </a:tc>
                <a:extLst>
                  <a:ext uri="{0D108BD9-81ED-4DB2-BD59-A6C34878D82A}">
                    <a16:rowId xmlns:a16="http://schemas.microsoft.com/office/drawing/2014/main" val="10000"/>
                  </a:ext>
                </a:extLst>
              </a:tr>
              <a:tr h="765669">
                <a:tc>
                  <a:txBody>
                    <a:bodyPr/>
                    <a:lstStyle/>
                    <a:p>
                      <a:r>
                        <a:rPr lang="zh-CN" altLang="en-US" sz="2000" b="1" dirty="0">
                          <a:latin typeface="+mn-ea"/>
                          <a:ea typeface="+mn-ea"/>
                        </a:rPr>
                        <a:t>主存</a:t>
                      </a:r>
                    </a:p>
                  </a:txBody>
                  <a:tcPr marL="98782" marR="98782" marT="49391" marB="49391" anchor="ctr" anchorCtr="1"/>
                </a:tc>
                <a:tc>
                  <a:txBody>
                    <a:bodyPr/>
                    <a:lstStyle/>
                    <a:p>
                      <a:r>
                        <a:rPr lang="zh-CN" altLang="en-US" sz="2000" dirty="0">
                          <a:latin typeface="+mn-ea"/>
                          <a:ea typeface="+mn-ea"/>
                        </a:rPr>
                        <a:t>数据与程序</a:t>
                      </a:r>
                    </a:p>
                  </a:txBody>
                  <a:tcPr marL="98782" marR="98782" marT="49391" marB="49391" anchor="ctr" anchorCtr="1"/>
                </a:tc>
                <a:tc>
                  <a:txBody>
                    <a:bodyPr/>
                    <a:lstStyle/>
                    <a:p>
                      <a:r>
                        <a:rPr lang="zh-CN" altLang="en-US" sz="2000" dirty="0">
                          <a:latin typeface="+mn-ea"/>
                          <a:ea typeface="+mn-ea"/>
                        </a:rPr>
                        <a:t>大</a:t>
                      </a:r>
                    </a:p>
                  </a:txBody>
                  <a:tcPr marL="98782" marR="98782" marT="49391" marB="49391" anchor="ctr" anchorCtr="1"/>
                </a:tc>
                <a:tc>
                  <a:txBody>
                    <a:bodyPr/>
                    <a:lstStyle/>
                    <a:p>
                      <a:r>
                        <a:rPr lang="zh-CN" altLang="en-US" sz="2000" dirty="0">
                          <a:latin typeface="+mn-ea"/>
                          <a:ea typeface="+mn-ea"/>
                        </a:rPr>
                        <a:t>机器字长</a:t>
                      </a:r>
                    </a:p>
                  </a:txBody>
                  <a:tcPr marL="98782" marR="98782" marT="49391" marB="49391" anchor="ctr" anchorCtr="1"/>
                </a:tc>
                <a:tc>
                  <a:txBody>
                    <a:bodyPr/>
                    <a:lstStyle/>
                    <a:p>
                      <a:r>
                        <a:rPr lang="zh-CN" altLang="en-US" sz="2000" dirty="0">
                          <a:latin typeface="+mn-ea"/>
                          <a:ea typeface="+mn-ea"/>
                        </a:rPr>
                        <a:t>慢</a:t>
                      </a:r>
                    </a:p>
                  </a:txBody>
                  <a:tcPr marL="98782" marR="98782" marT="49391" marB="49391" anchor="ctr" anchorCtr="1"/>
                </a:tc>
                <a:tc>
                  <a:txBody>
                    <a:bodyPr/>
                    <a:lstStyle/>
                    <a:p>
                      <a:r>
                        <a:rPr lang="en-US" altLang="zh-CN" sz="2000" dirty="0">
                          <a:latin typeface="+mn-ea"/>
                          <a:ea typeface="+mn-ea"/>
                        </a:rPr>
                        <a:t>RAM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0001"/>
                  </a:ext>
                </a:extLst>
              </a:tr>
              <a:tr h="765669">
                <a:tc>
                  <a:txBody>
                    <a:bodyPr/>
                    <a:lstStyle/>
                    <a:p>
                      <a:r>
                        <a:rPr lang="zh-CN" altLang="en-US" sz="2000" b="1" dirty="0">
                          <a:latin typeface="+mn-ea"/>
                          <a:ea typeface="+mn-ea"/>
                        </a:rPr>
                        <a:t>控制存储器</a:t>
                      </a:r>
                    </a:p>
                  </a:txBody>
                  <a:tcPr marL="98782" marR="98782" marT="49391" marB="49391" anchor="ctr" anchorCtr="1"/>
                </a:tc>
                <a:tc>
                  <a:txBody>
                    <a:bodyPr/>
                    <a:lstStyle/>
                    <a:p>
                      <a:r>
                        <a:rPr lang="zh-CN" altLang="en-US" sz="2000" dirty="0">
                          <a:latin typeface="+mn-ea"/>
                          <a:ea typeface="+mn-ea"/>
                        </a:rPr>
                        <a:t>微程序</a:t>
                      </a:r>
                    </a:p>
                  </a:txBody>
                  <a:tcPr marL="98782" marR="98782" marT="49391" marB="49391" anchor="ctr" anchorCtr="1"/>
                </a:tc>
                <a:tc>
                  <a:txBody>
                    <a:bodyPr/>
                    <a:lstStyle/>
                    <a:p>
                      <a:r>
                        <a:rPr lang="zh-CN" altLang="en-US" sz="2000" dirty="0">
                          <a:latin typeface="+mn-ea"/>
                          <a:ea typeface="+mn-ea"/>
                        </a:rPr>
                        <a:t>小</a:t>
                      </a:r>
                    </a:p>
                  </a:txBody>
                  <a:tcPr marL="98782" marR="98782" marT="49391" marB="49391" anchor="ctr" anchorCtr="1"/>
                </a:tc>
                <a:tc>
                  <a:txBody>
                    <a:bodyPr/>
                    <a:lstStyle/>
                    <a:p>
                      <a:r>
                        <a:rPr lang="zh-CN" altLang="en-US" sz="2000" dirty="0">
                          <a:latin typeface="+mn-ea"/>
                          <a:ea typeface="+mn-ea"/>
                        </a:rPr>
                        <a:t>微指令长度</a:t>
                      </a:r>
                    </a:p>
                  </a:txBody>
                  <a:tcPr marL="98782" marR="98782" marT="49391" marB="49391" anchor="ctr" anchorCtr="1"/>
                </a:tc>
                <a:tc>
                  <a:txBody>
                    <a:bodyPr/>
                    <a:lstStyle/>
                    <a:p>
                      <a:r>
                        <a:rPr lang="zh-CN" altLang="en-US" sz="2000" dirty="0">
                          <a:latin typeface="+mn-ea"/>
                          <a:ea typeface="+mn-ea"/>
                        </a:rPr>
                        <a:t>快</a:t>
                      </a:r>
                    </a:p>
                  </a:txBody>
                  <a:tcPr marL="98782" marR="98782" marT="49391" marB="49391" anchor="ctr" anchorCtr="1"/>
                </a:tc>
                <a:tc>
                  <a:txBody>
                    <a:bodyPr/>
                    <a:lstStyle/>
                    <a:p>
                      <a:r>
                        <a:rPr lang="en-US" altLang="zh-CN" sz="2000" dirty="0">
                          <a:latin typeface="+mn-ea"/>
                          <a:ea typeface="+mn-ea"/>
                        </a:rPr>
                        <a:t>ROM/RAM</a:t>
                      </a:r>
                      <a:endParaRPr lang="zh-CN" altLang="en-US" sz="2000" dirty="0">
                        <a:latin typeface="+mn-ea"/>
                        <a:ea typeface="+mn-ea"/>
                      </a:endParaRPr>
                    </a:p>
                  </a:txBody>
                  <a:tcPr marL="98782" marR="98782" marT="49391" marB="49391" anchor="ctr" anchorCtr="1"/>
                </a:tc>
                <a:extLst>
                  <a:ext uri="{0D108BD9-81ED-4DB2-BD59-A6C34878D82A}">
                    <a16:rowId xmlns:a16="http://schemas.microsoft.com/office/drawing/2014/main" val="10002"/>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24"/>
          <p:cNvSpPr txBox="1"/>
          <p:nvPr/>
        </p:nvSpPr>
        <p:spPr>
          <a:xfrm>
            <a:off x="447037" y="5309892"/>
            <a:ext cx="8763506" cy="1149350"/>
          </a:xfrm>
          <a:prstGeom prst="rect">
            <a:avLst/>
          </a:prstGeom>
          <a:noFill/>
          <a:ln>
            <a:noFill/>
          </a:ln>
        </p:spPr>
        <p:txBody>
          <a:bodyPr wrap="square" rtlCol="0">
            <a:spAutoFit/>
          </a:bodyPr>
          <a:lstStyle/>
          <a:p>
            <a:pPr marL="325120" indent="-325120">
              <a:lnSpc>
                <a:spcPct val="13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初始化：</a:t>
            </a:r>
            <a:r>
              <a:rPr lang="zh-CN" altLang="zh-CN" sz="2275"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μ</a:t>
            </a:r>
            <a:r>
              <a:rPr lang="en-US" altLang="zh-CN" sz="2275"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AR=0 ,  0</a:t>
            </a:r>
            <a:r>
              <a:rPr lang="zh-CN" altLang="en-US" sz="2275"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号地址为取指微程序入口</a:t>
            </a:r>
            <a:endParaRPr lang="en-US" altLang="zh-CN" sz="2275"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325120" indent="-325120">
              <a:lnSpc>
                <a:spcPct val="130000"/>
              </a:lnSpc>
              <a:spcBef>
                <a:spcPts val="570"/>
              </a:spcBef>
              <a:spcAft>
                <a:spcPts val="570"/>
              </a:spcAft>
              <a:buClr>
                <a:srgbClr val="FFC000"/>
              </a:buClr>
              <a:buFont typeface="Wingdings" panose="05000000000000000000" pitchFamily="2" charset="2"/>
              <a:buChar char="n"/>
            </a:pPr>
            <a:r>
              <a:rPr lang="zh-CN" altLang="en-US" sz="2275"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顺序执行取指微程序，最后一条微指令判别字段非零，地址跳转</a:t>
            </a:r>
            <a:endParaRPr lang="en-US" altLang="zh-CN" sz="2275" b="1" kern="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t>微程序控制器原理框图 </a:t>
            </a:r>
            <a:r>
              <a:rPr lang="en-US" altLang="zh-CN" dirty="0">
                <a:solidFill>
                  <a:srgbClr val="1387B7"/>
                </a:solidFill>
              </a:rPr>
              <a:t>(</a:t>
            </a:r>
            <a:r>
              <a:rPr lang="zh-CN" altLang="en-US" dirty="0">
                <a:solidFill>
                  <a:srgbClr val="1387B7"/>
                </a:solidFill>
              </a:rPr>
              <a:t>下址字段法</a:t>
            </a:r>
            <a:r>
              <a:rPr lang="en-US" altLang="zh-CN" dirty="0">
                <a:solidFill>
                  <a:srgbClr val="1387B7"/>
                </a:solidFill>
              </a:rPr>
              <a:t>)</a:t>
            </a:r>
            <a:endParaRPr lang="zh-CN" altLang="en-US" dirty="0">
              <a:solidFill>
                <a:srgbClr val="1387B7"/>
              </a:solidFill>
            </a:endParaRPr>
          </a:p>
        </p:txBody>
      </p:sp>
      <p:sp>
        <p:nvSpPr>
          <p:cNvPr id="138" name="矩形 137"/>
          <p:cNvSpPr/>
          <p:nvPr/>
        </p:nvSpPr>
        <p:spPr>
          <a:xfrm>
            <a:off x="8507549" y="1672489"/>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控制</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r>
              <a:rPr lang="zh-CN" altLang="en-US" sz="1705" b="1" kern="0">
                <a:solidFill>
                  <a:prstClr val="black"/>
                </a:solidFill>
                <a:latin typeface="微软雅黑" panose="020B0503020204020204" pitchFamily="34" charset="-122"/>
                <a:ea typeface="微软雅黑" panose="020B0503020204020204" pitchFamily="34" charset="-122"/>
              </a:rPr>
              <a:t>存储器</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39" name="直接箭头连接符 138"/>
          <p:cNvCxnSpPr/>
          <p:nvPr/>
        </p:nvCxnSpPr>
        <p:spPr>
          <a:xfrm>
            <a:off x="10875569" y="2354580"/>
            <a:ext cx="0" cy="1894305"/>
          </a:xfrm>
          <a:prstGeom prst="straightConnector1">
            <a:avLst/>
          </a:prstGeom>
          <a:noFill/>
          <a:ln w="38100" cap="sq" cmpd="sng" algn="ctr">
            <a:solidFill>
              <a:sysClr val="windowText" lastClr="000000"/>
            </a:solidFill>
            <a:prstDash val="solid"/>
            <a:miter lim="800000"/>
            <a:headEnd type="none"/>
            <a:tailEnd type="none" w="lg" len="lg"/>
          </a:ln>
          <a:effectLst/>
        </p:spPr>
      </p:cxnSp>
      <p:grpSp>
        <p:nvGrpSpPr>
          <p:cNvPr id="6" name="组合 5"/>
          <p:cNvGrpSpPr/>
          <p:nvPr/>
        </p:nvGrpSpPr>
        <p:grpSpPr>
          <a:xfrm>
            <a:off x="3592211" y="947424"/>
            <a:ext cx="1825522" cy="929577"/>
            <a:chOff x="3592211" y="947424"/>
            <a:chExt cx="1825522" cy="929577"/>
          </a:xfrm>
        </p:grpSpPr>
        <p:sp>
          <p:nvSpPr>
            <p:cNvPr id="142" name="矩形 141"/>
            <p:cNvSpPr/>
            <p:nvPr/>
          </p:nvSpPr>
          <p:spPr>
            <a:xfrm>
              <a:off x="3592211" y="947424"/>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3" name="直接箭头连接符 142"/>
            <p:cNvCxnSpPr/>
            <p:nvPr/>
          </p:nvCxnSpPr>
          <p:spPr>
            <a:xfrm>
              <a:off x="4308458"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4" name="直接箭头连接符 143"/>
            <p:cNvCxnSpPr/>
            <p:nvPr/>
          </p:nvCxnSpPr>
          <p:spPr>
            <a:xfrm>
              <a:off x="4105441"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5" name="直接箭头连接符 144"/>
            <p:cNvCxnSpPr/>
            <p:nvPr/>
          </p:nvCxnSpPr>
          <p:spPr>
            <a:xfrm>
              <a:off x="3902425"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6" name="直接箭头连接符 145"/>
            <p:cNvCxnSpPr/>
            <p:nvPr/>
          </p:nvCxnSpPr>
          <p:spPr>
            <a:xfrm>
              <a:off x="4917506"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7" name="直接箭头连接符 146"/>
            <p:cNvCxnSpPr/>
            <p:nvPr/>
          </p:nvCxnSpPr>
          <p:spPr>
            <a:xfrm>
              <a:off x="471449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8" name="直接箭头连接符 147"/>
            <p:cNvCxnSpPr/>
            <p:nvPr/>
          </p:nvCxnSpPr>
          <p:spPr>
            <a:xfrm>
              <a:off x="4511474"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49" name="直接箭头连接符 148"/>
            <p:cNvCxnSpPr/>
            <p:nvPr/>
          </p:nvCxnSpPr>
          <p:spPr>
            <a:xfrm>
              <a:off x="5120520" y="1288989"/>
              <a:ext cx="0" cy="588012"/>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nvGrpSpPr>
          <p:cNvPr id="7" name="组合 6"/>
          <p:cNvGrpSpPr/>
          <p:nvPr/>
        </p:nvGrpSpPr>
        <p:grpSpPr>
          <a:xfrm>
            <a:off x="5319951" y="2063375"/>
            <a:ext cx="1365880" cy="325795"/>
            <a:chOff x="5319951" y="2063375"/>
            <a:chExt cx="1365880" cy="325795"/>
          </a:xfrm>
        </p:grpSpPr>
        <p:cxnSp>
          <p:nvCxnSpPr>
            <p:cNvPr id="156" name="直接箭头连接符 155"/>
            <p:cNvCxnSpPr>
              <a:stCxn id="141" idx="3"/>
              <a:endCxn id="181" idx="1"/>
            </p:cNvCxnSpPr>
            <p:nvPr/>
          </p:nvCxnSpPr>
          <p:spPr>
            <a:xfrm>
              <a:off x="5408967" y="2372316"/>
              <a:ext cx="1215400" cy="917"/>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7" name="矩形 156"/>
            <p:cNvSpPr/>
            <p:nvPr/>
          </p:nvSpPr>
          <p:spPr>
            <a:xfrm>
              <a:off x="5319951" y="2063375"/>
              <a:ext cx="1365880"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85" name="直接箭头连接符 184"/>
          <p:cNvCxnSpPr/>
          <p:nvPr/>
        </p:nvCxnSpPr>
        <p:spPr>
          <a:xfrm flipH="1">
            <a:off x="8358523" y="4270151"/>
            <a:ext cx="2517046" cy="0"/>
          </a:xfrm>
          <a:prstGeom prst="straightConnector1">
            <a:avLst/>
          </a:prstGeom>
          <a:noFill/>
          <a:ln w="38100" cap="sq" cmpd="sng" algn="ctr">
            <a:solidFill>
              <a:sysClr val="windowText" lastClr="000000"/>
            </a:solidFill>
            <a:prstDash val="solid"/>
            <a:miter lim="800000"/>
            <a:headEnd type="none"/>
            <a:tailEnd type="stealth" w="lg" len="lg"/>
          </a:ln>
          <a:effectLst/>
        </p:spPr>
      </p:cxnSp>
      <p:sp>
        <p:nvSpPr>
          <p:cNvPr id="186" name="矩形 185"/>
          <p:cNvSpPr/>
          <p:nvPr/>
        </p:nvSpPr>
        <p:spPr>
          <a:xfrm>
            <a:off x="8772164" y="3856787"/>
            <a:ext cx="1210996" cy="384080"/>
          </a:xfrm>
          <a:prstGeom prst="rect">
            <a:avLst/>
          </a:prstGeom>
        </p:spPr>
        <p:txBody>
          <a:bodyPr wrap="square">
            <a:spAutoFit/>
          </a:bodyPr>
          <a:lstStyle/>
          <a:p>
            <a:pPr algn="ctr"/>
            <a:r>
              <a:rPr lang="zh-CN" altLang="en-US" sz="189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89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3764609" y="2889485"/>
            <a:ext cx="2367963" cy="1317004"/>
            <a:chOff x="3764609" y="2889485"/>
            <a:chExt cx="2367963" cy="1317004"/>
          </a:xfrm>
        </p:grpSpPr>
        <p:cxnSp>
          <p:nvCxnSpPr>
            <p:cNvPr id="153" name="直接箭头连接符 152"/>
            <p:cNvCxnSpPr/>
            <p:nvPr/>
          </p:nvCxnSpPr>
          <p:spPr>
            <a:xfrm flipV="1">
              <a:off x="4995233" y="2902184"/>
              <a:ext cx="0" cy="1304305"/>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88" name="直接箭头连接符 187"/>
            <p:cNvCxnSpPr/>
            <p:nvPr/>
          </p:nvCxnSpPr>
          <p:spPr>
            <a:xfrm>
              <a:off x="4011422" y="2889485"/>
              <a:ext cx="0" cy="1093016"/>
            </a:xfrm>
            <a:prstGeom prst="straightConnector1">
              <a:avLst/>
            </a:prstGeom>
            <a:noFill/>
            <a:ln w="38100" cap="sq" cmpd="sng" algn="ctr">
              <a:solidFill>
                <a:schemeClr val="tx1"/>
              </a:solidFill>
              <a:prstDash val="solid"/>
              <a:miter lim="800000"/>
              <a:headEnd type="stealth" w="lg" len="lg"/>
              <a:tailEnd type="none" w="lg" len="lg"/>
            </a:ln>
            <a:effectLst/>
          </p:spPr>
        </p:cxnSp>
        <p:sp>
          <p:nvSpPr>
            <p:cNvPr id="189" name="矩形 188"/>
            <p:cNvSpPr/>
            <p:nvPr/>
          </p:nvSpPr>
          <p:spPr>
            <a:xfrm>
              <a:off x="3764609" y="2980428"/>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0" name="矩形 189"/>
            <p:cNvSpPr/>
            <p:nvPr/>
          </p:nvSpPr>
          <p:spPr>
            <a:xfrm>
              <a:off x="4766692" y="2984534"/>
              <a:ext cx="1365880" cy="325795"/>
            </a:xfrm>
            <a:prstGeom prst="rect">
              <a:avLst/>
            </a:prstGeom>
            <a:noFill/>
            <a:ln w="38100" cap="sq" cmpd="sng" algn="ctr">
              <a:noFill/>
              <a:prstDash val="solid"/>
              <a:miter lim="800000"/>
              <a:headEnd type="none"/>
              <a:tailEnd type="stealth" w="lg" len="lg"/>
            </a:ln>
            <a:effectLst/>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判别字段</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9" name="组合 8"/>
          <p:cNvGrpSpPr/>
          <p:nvPr/>
        </p:nvGrpSpPr>
        <p:grpSpPr>
          <a:xfrm>
            <a:off x="7239658" y="2038730"/>
            <a:ext cx="1365880" cy="329977"/>
            <a:chOff x="7239658" y="2038730"/>
            <a:chExt cx="1365880" cy="329977"/>
          </a:xfrm>
        </p:grpSpPr>
        <p:cxnSp>
          <p:nvCxnSpPr>
            <p:cNvPr id="154" name="直接箭头连接符 153"/>
            <p:cNvCxnSpPr>
              <a:endCxn id="138" idx="1"/>
            </p:cNvCxnSpPr>
            <p:nvPr/>
          </p:nvCxnSpPr>
          <p:spPr>
            <a:xfrm>
              <a:off x="7440822" y="2368707"/>
              <a:ext cx="1066727"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92" name="矩形 191"/>
            <p:cNvSpPr/>
            <p:nvPr/>
          </p:nvSpPr>
          <p:spPr>
            <a:xfrm>
              <a:off x="7239658" y="2038730"/>
              <a:ext cx="1365880"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a:t>
              </a:r>
              <a:endParaRPr lang="zh-CN" altLang="en-US" sz="1515" b="1" baseline="-25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3" name="直接箭头连接符 192"/>
          <p:cNvCxnSpPr/>
          <p:nvPr/>
        </p:nvCxnSpPr>
        <p:spPr>
          <a:xfrm>
            <a:off x="9935629" y="2355088"/>
            <a:ext cx="938111" cy="0"/>
          </a:xfrm>
          <a:prstGeom prst="straightConnector1">
            <a:avLst/>
          </a:prstGeom>
          <a:noFill/>
          <a:ln w="38100" cap="sq" cmpd="sng" algn="ctr">
            <a:solidFill>
              <a:sysClr val="windowText" lastClr="000000"/>
            </a:solidFill>
            <a:prstDash val="solid"/>
            <a:miter lim="800000"/>
            <a:headEnd type="none"/>
            <a:tailEnd type="none" w="lg" len="lg"/>
          </a:ln>
          <a:effectLst/>
        </p:spPr>
      </p:cxnSp>
      <p:sp>
        <p:nvSpPr>
          <p:cNvPr id="194" name="矩形 193"/>
          <p:cNvSpPr/>
          <p:nvPr/>
        </p:nvSpPr>
        <p:spPr>
          <a:xfrm>
            <a:off x="9665265" y="2038730"/>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组合 4"/>
          <p:cNvGrpSpPr/>
          <p:nvPr/>
        </p:nvGrpSpPr>
        <p:grpSpPr>
          <a:xfrm>
            <a:off x="1677813" y="1737580"/>
            <a:ext cx="3731154" cy="1123771"/>
            <a:chOff x="1677813" y="1737580"/>
            <a:chExt cx="3731154" cy="1123771"/>
          </a:xfrm>
        </p:grpSpPr>
        <p:sp>
          <p:nvSpPr>
            <p:cNvPr id="141" name="矩形 140"/>
            <p:cNvSpPr/>
            <p:nvPr/>
          </p:nvSpPr>
          <p:spPr>
            <a:xfrm>
              <a:off x="3599552" y="188328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地址转移逻辑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51" name="直接箭头连接符 150"/>
            <p:cNvCxnSpPr/>
            <p:nvPr/>
          </p:nvCxnSpPr>
          <p:spPr>
            <a:xfrm>
              <a:off x="2800134" y="2354119"/>
              <a:ext cx="787115"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52" name="矩形 151"/>
            <p:cNvSpPr/>
            <p:nvPr/>
          </p:nvSpPr>
          <p:spPr>
            <a:xfrm>
              <a:off x="2058462" y="2019778"/>
              <a:ext cx="2234498" cy="325795"/>
            </a:xfrm>
            <a:prstGeom prst="rect">
              <a:avLst/>
            </a:prstGeom>
          </p:spPr>
          <p:txBody>
            <a:bodyPr wrap="square">
              <a:spAutoFit/>
            </a:bodyPr>
            <a:lstStyle/>
            <a:p>
              <a:pPr algn="ctr"/>
              <a:r>
                <a:rPr lang="zh-CN" altLang="en-US"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6" name="矩形 195"/>
            <p:cNvSpPr/>
            <p:nvPr/>
          </p:nvSpPr>
          <p:spPr>
            <a:xfrm>
              <a:off x="1779603" y="2085772"/>
              <a:ext cx="1007831" cy="536693"/>
            </a:xfrm>
            <a:prstGeom prst="rect">
              <a:avLst/>
            </a:prstGeom>
            <a:solidFill>
              <a:srgbClr val="FFFF99"/>
            </a:solidFill>
            <a:ln w="28575" cap="flat" cmpd="sng" algn="ctr">
              <a:solidFill>
                <a:sysClr val="windowText" lastClr="000000"/>
              </a:solidFill>
              <a:prstDash val="solid"/>
              <a:miter lim="800000"/>
            </a:ln>
            <a:effectLst/>
          </p:spPr>
          <p:txBody>
            <a:bodyPr rtlCol="0" anchor="ctr"/>
            <a:lstStyle/>
            <a:p>
              <a:pPr algn="ctr" defTabSz="914400">
                <a:defRPr/>
              </a:pPr>
              <a:r>
                <a:rPr lang="en-US" altLang="zh-CN" sz="227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197" name="矩形 196"/>
            <p:cNvSpPr/>
            <p:nvPr/>
          </p:nvSpPr>
          <p:spPr>
            <a:xfrm>
              <a:off x="1677813" y="1737580"/>
              <a:ext cx="1171437"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p:cNvGrpSpPr/>
          <p:nvPr/>
        </p:nvGrpSpPr>
        <p:grpSpPr>
          <a:xfrm>
            <a:off x="6188988" y="1588877"/>
            <a:ext cx="1654828" cy="1407933"/>
            <a:chOff x="6188988" y="1588877"/>
            <a:chExt cx="1654828" cy="1407933"/>
          </a:xfrm>
        </p:grpSpPr>
        <p:cxnSp>
          <p:nvCxnSpPr>
            <p:cNvPr id="180" name="直接连接符 179"/>
            <p:cNvCxnSpPr/>
            <p:nvPr/>
          </p:nvCxnSpPr>
          <p:spPr>
            <a:xfrm>
              <a:off x="7032594" y="1897280"/>
              <a:ext cx="0" cy="2076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1" name="矩形 180"/>
            <p:cNvSpPr/>
            <p:nvPr/>
          </p:nvSpPr>
          <p:spPr>
            <a:xfrm>
              <a:off x="6624367" y="2104886"/>
              <a:ext cx="816455" cy="536693"/>
            </a:xfrm>
            <a:prstGeom prst="rect">
              <a:avLst/>
            </a:prstGeom>
            <a:solidFill>
              <a:srgbClr val="FF9999"/>
            </a:solidFill>
            <a:ln w="19050" cap="flat" cmpd="sng" algn="ctr">
              <a:solidFill>
                <a:sysClr val="windowText" lastClr="000000"/>
              </a:solidFill>
              <a:prstDash val="solid"/>
              <a:miter lim="800000"/>
            </a:ln>
            <a:effectLst/>
          </p:spPr>
          <p:txBody>
            <a:bodyPr rtlCol="0" anchor="ctr"/>
            <a:lstStyle/>
            <a:p>
              <a:pPr algn="ctr"/>
              <a:r>
                <a:rPr lang="zh-CN" altLang="zh-CN" sz="1895"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82" name="矩形 181"/>
            <p:cNvSpPr/>
            <p:nvPr/>
          </p:nvSpPr>
          <p:spPr>
            <a:xfrm>
              <a:off x="6188988" y="2671015"/>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3" name="矩形 182"/>
            <p:cNvSpPr/>
            <p:nvPr/>
          </p:nvSpPr>
          <p:spPr>
            <a:xfrm>
              <a:off x="6333159" y="1588877"/>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99" name="直接连接符 198"/>
            <p:cNvCxnSpPr/>
            <p:nvPr/>
          </p:nvCxnSpPr>
          <p:spPr>
            <a:xfrm flipH="1" flipV="1">
              <a:off x="691918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00" name="直接连接符 199"/>
            <p:cNvCxnSpPr/>
            <p:nvPr/>
          </p:nvCxnSpPr>
          <p:spPr>
            <a:xfrm flipH="1">
              <a:off x="7022916" y="211205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8" name="组合 157"/>
          <p:cNvGrpSpPr/>
          <p:nvPr/>
        </p:nvGrpSpPr>
        <p:grpSpPr>
          <a:xfrm>
            <a:off x="3391723" y="4019173"/>
            <a:ext cx="4953899" cy="1356286"/>
            <a:chOff x="4501360" y="4268012"/>
            <a:chExt cx="4953899" cy="1356286"/>
          </a:xfrm>
        </p:grpSpPr>
        <p:sp>
          <p:nvSpPr>
            <p:cNvPr id="159" name="矩形 158"/>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60" name="矩形 159"/>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161" name="矩形 160"/>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162" name="组合 161"/>
            <p:cNvGrpSpPr/>
            <p:nvPr/>
          </p:nvGrpSpPr>
          <p:grpSpPr>
            <a:xfrm>
              <a:off x="8083318" y="4815440"/>
              <a:ext cx="1218095" cy="440763"/>
              <a:chOff x="5310190" y="4777775"/>
              <a:chExt cx="994439" cy="480046"/>
            </a:xfrm>
          </p:grpSpPr>
          <p:cxnSp>
            <p:nvCxnSpPr>
              <p:cNvPr id="172" name="直接箭头连接符 17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3" name="直接箭头连接符 17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4" name="直接箭头连接符 17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5" name="直接箭头连接符 17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63" name="矩形 162"/>
            <p:cNvSpPr/>
            <p:nvPr/>
          </p:nvSpPr>
          <p:spPr>
            <a:xfrm>
              <a:off x="7035405" y="5240218"/>
              <a:ext cx="2108233" cy="384080"/>
            </a:xfrm>
            <a:prstGeom prst="rect">
              <a:avLst/>
            </a:prstGeom>
          </p:spPr>
          <p:txBody>
            <a:bodyPr wrap="square">
              <a:spAutoFit/>
            </a:bodyPr>
            <a:lstStyle/>
            <a:p>
              <a:pPr algn="ctr"/>
              <a:r>
                <a:rPr lang="zh-CN" altLang="en-US" sz="1895" b="1"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dirty="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4" name="矩形 163"/>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165" name="组合 164"/>
            <p:cNvGrpSpPr/>
            <p:nvPr/>
          </p:nvGrpSpPr>
          <p:grpSpPr>
            <a:xfrm>
              <a:off x="6865224" y="4815440"/>
              <a:ext cx="1015079" cy="440763"/>
              <a:chOff x="5475930" y="4777775"/>
              <a:chExt cx="828699" cy="480046"/>
            </a:xfrm>
          </p:grpSpPr>
          <p:cxnSp>
            <p:nvCxnSpPr>
              <p:cNvPr id="166" name="直接箭头连接符 165"/>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7" name="直接箭头连接符 166"/>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8" name="直接箭头连接符 167"/>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69" name="直接箭头连接符 168"/>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0" name="直接箭头连接符 169"/>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71" name="直接箭头连接符 17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wipe(left)">
                                      <p:cBhvr>
                                        <p:cTn id="32" dur="500"/>
                                        <p:tgtEl>
                                          <p:spTgt spid="1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wipe(left)">
                                      <p:cBhvr>
                                        <p:cTn id="37" dur="500"/>
                                        <p:tgtEl>
                                          <p:spTgt spid="19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4"/>
                                        </p:tgtEl>
                                        <p:attrNameLst>
                                          <p:attrName>style.visibility</p:attrName>
                                        </p:attrNameLst>
                                      </p:cBhvr>
                                      <p:to>
                                        <p:strVal val="visible"/>
                                      </p:to>
                                    </p:set>
                                    <p:animEffect transition="in" filter="wipe(left)">
                                      <p:cBhvr>
                                        <p:cTn id="40" dur="500"/>
                                        <p:tgtEl>
                                          <p:spTgt spid="19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9"/>
                                        </p:tgtEl>
                                        <p:attrNameLst>
                                          <p:attrName>style.visibility</p:attrName>
                                        </p:attrNameLst>
                                      </p:cBhvr>
                                      <p:to>
                                        <p:strVal val="visible"/>
                                      </p:to>
                                    </p:set>
                                    <p:animEffect transition="in" filter="wipe(up)">
                                      <p:cBhvr>
                                        <p:cTn id="45" dur="500"/>
                                        <p:tgtEl>
                                          <p:spTgt spid="139"/>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wipe(right)">
                                      <p:cBhvr>
                                        <p:cTn id="49" dur="500"/>
                                        <p:tgtEl>
                                          <p:spTgt spid="185"/>
                                        </p:tgtEl>
                                      </p:cBhvr>
                                    </p:animEffect>
                                  </p:childTnLst>
                                </p:cTn>
                              </p:par>
                            </p:childTnLst>
                          </p:cTn>
                        </p:par>
                        <p:par>
                          <p:cTn id="50" fill="hold">
                            <p:stCondLst>
                              <p:cond delay="1000"/>
                            </p:stCondLst>
                            <p:childTnLst>
                              <p:par>
                                <p:cTn id="51" presetID="22" presetClass="entr" presetSubtype="2" fill="hold" grpId="0" nodeType="afterEffect">
                                  <p:stCondLst>
                                    <p:cond delay="0"/>
                                  </p:stCondLst>
                                  <p:childTnLst>
                                    <p:set>
                                      <p:cBhvr>
                                        <p:cTn id="52" dur="1" fill="hold">
                                          <p:stCondLst>
                                            <p:cond delay="0"/>
                                          </p:stCondLst>
                                        </p:cTn>
                                        <p:tgtEl>
                                          <p:spTgt spid="186"/>
                                        </p:tgtEl>
                                        <p:attrNameLst>
                                          <p:attrName>style.visibility</p:attrName>
                                        </p:attrNameLst>
                                      </p:cBhvr>
                                      <p:to>
                                        <p:strVal val="visible"/>
                                      </p:to>
                                    </p:set>
                                    <p:animEffect transition="in" filter="wipe(right)">
                                      <p:cBhvr>
                                        <p:cTn id="53" dur="500"/>
                                        <p:tgtEl>
                                          <p:spTgt spid="18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58"/>
                                        </p:tgtEl>
                                        <p:attrNameLst>
                                          <p:attrName>style.visibility</p:attrName>
                                        </p:attrNameLst>
                                      </p:cBhvr>
                                      <p:to>
                                        <p:strVal val="visible"/>
                                      </p:to>
                                    </p:set>
                                    <p:animEffect transition="in" filter="wipe(right)">
                                      <p:cBhvr>
                                        <p:cTn id="58" dur="500"/>
                                        <p:tgtEl>
                                          <p:spTgt spid="1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60">
                                            <p:txEl>
                                              <p:pRg st="0" end="0"/>
                                            </p:txEl>
                                          </p:spTgt>
                                        </p:tgtEl>
                                        <p:attrNameLst>
                                          <p:attrName>style.visibility</p:attrName>
                                        </p:attrNameLst>
                                      </p:cBhvr>
                                      <p:to>
                                        <p:strVal val="visible"/>
                                      </p:to>
                                    </p:set>
                                    <p:animEffect transition="in" filter="wipe(left)">
                                      <p:cBhvr>
                                        <p:cTn id="68" dur="500"/>
                                        <p:tgtEl>
                                          <p:spTgt spid="60">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60">
                                            <p:txEl>
                                              <p:pRg st="1" end="1"/>
                                            </p:txEl>
                                          </p:spTgt>
                                        </p:tgtEl>
                                        <p:attrNameLst>
                                          <p:attrName>style.visibility</p:attrName>
                                        </p:attrNameLst>
                                      </p:cBhvr>
                                      <p:to>
                                        <p:strVal val="visible"/>
                                      </p:to>
                                    </p:set>
                                    <p:animEffect transition="in" filter="wipe(left)">
                                      <p:cBhvr>
                                        <p:cTn id="73" dur="500"/>
                                        <p:tgtEl>
                                          <p:spTgt spid="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86" grpId="0"/>
      <p:bldP spid="19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组合 99"/>
          <p:cNvGrpSpPr/>
          <p:nvPr/>
        </p:nvGrpSpPr>
        <p:grpSpPr>
          <a:xfrm>
            <a:off x="1125070" y="1285584"/>
            <a:ext cx="4970930" cy="3082296"/>
            <a:chOff x="1125070" y="1285584"/>
            <a:chExt cx="4970930" cy="3082296"/>
          </a:xfrm>
        </p:grpSpPr>
        <p:sp>
          <p:nvSpPr>
            <p:cNvPr id="101" name="矩形 100"/>
            <p:cNvSpPr/>
            <p:nvPr/>
          </p:nvSpPr>
          <p:spPr>
            <a:xfrm>
              <a:off x="1125070" y="1285584"/>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Line 17"/>
            <p:cNvSpPr>
              <a:spLocks noChangeShapeType="1"/>
            </p:cNvSpPr>
            <p:nvPr/>
          </p:nvSpPr>
          <p:spPr bwMode="auto">
            <a:xfrm>
              <a:off x="3245155" y="2221012"/>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3" name="矩形 102"/>
            <p:cNvSpPr/>
            <p:nvPr/>
          </p:nvSpPr>
          <p:spPr>
            <a:xfrm>
              <a:off x="1490913" y="172795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104" name="矩形 103"/>
            <p:cNvSpPr/>
            <p:nvPr/>
          </p:nvSpPr>
          <p:spPr>
            <a:xfrm>
              <a:off x="3669736" y="2249460"/>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5" name="矩形 104"/>
            <p:cNvSpPr/>
            <p:nvPr/>
          </p:nvSpPr>
          <p:spPr>
            <a:xfrm>
              <a:off x="1271033" y="1353101"/>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sp>
          <p:nvSpPr>
            <p:cNvPr id="106" name="矩形 105"/>
            <p:cNvSpPr/>
            <p:nvPr/>
          </p:nvSpPr>
          <p:spPr>
            <a:xfrm>
              <a:off x="3659181" y="2848201"/>
              <a:ext cx="1585536" cy="307777"/>
            </a:xfrm>
            <a:prstGeom prst="rect">
              <a:avLst/>
            </a:prstGeom>
          </p:spPr>
          <p:txBody>
            <a:bodyPr wrap="square">
              <a:spAutoFit/>
            </a:bodyPr>
            <a:lstStyle/>
            <a:p>
              <a:pPr algn="ctr"/>
              <a:r>
                <a:rPr lang="en-US" altLang="zh-CN" sz="14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err="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7" name="矩形 106"/>
            <p:cNvSpPr/>
            <p:nvPr/>
          </p:nvSpPr>
          <p:spPr>
            <a:xfrm>
              <a:off x="3773404" y="1614375"/>
              <a:ext cx="1585536" cy="307777"/>
            </a:xfrm>
            <a:prstGeom prst="rect">
              <a:avLst/>
            </a:prstGeom>
          </p:spPr>
          <p:txBody>
            <a:bodyPr wrap="square">
              <a:spAutoFit/>
            </a:bodyPr>
            <a:lstStyle/>
            <a:p>
              <a:pPr algn="ctr"/>
              <a:r>
                <a:rPr lang="zh-CN" altLang="en-US" sz="14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下址字段</a:t>
              </a:r>
              <a:endParaRPr lang="zh-CN" altLang="en-US" sz="14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Line 17"/>
            <p:cNvSpPr>
              <a:spLocks noChangeShapeType="1"/>
            </p:cNvSpPr>
            <p:nvPr/>
          </p:nvSpPr>
          <p:spPr bwMode="auto">
            <a:xfrm>
              <a:off x="4009962" y="2532323"/>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9" name="Line 17"/>
            <p:cNvSpPr>
              <a:spLocks noChangeShapeType="1"/>
            </p:cNvSpPr>
            <p:nvPr/>
          </p:nvSpPr>
          <p:spPr bwMode="auto">
            <a:xfrm>
              <a:off x="4009962" y="3154946"/>
              <a:ext cx="1086672"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0" name="Line 17"/>
            <p:cNvSpPr>
              <a:spLocks noChangeShapeType="1"/>
            </p:cNvSpPr>
            <p:nvPr/>
          </p:nvSpPr>
          <p:spPr bwMode="auto">
            <a:xfrm>
              <a:off x="4009962" y="1909701"/>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1" name="流程图: 手动操作 110"/>
            <p:cNvSpPr/>
            <p:nvPr/>
          </p:nvSpPr>
          <p:spPr>
            <a:xfrm rot="16200000">
              <a:off x="4627806" y="2164273"/>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112" name="肘形连接符 111"/>
            <p:cNvCxnSpPr/>
            <p:nvPr/>
          </p:nvCxnSpPr>
          <p:spPr>
            <a:xfrm flipV="1">
              <a:off x="3179379" y="3172300"/>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13" name="文本框 112"/>
            <p:cNvSpPr txBox="1"/>
            <p:nvPr/>
          </p:nvSpPr>
          <p:spPr>
            <a:xfrm>
              <a:off x="5051188" y="17198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14" name="文本框 113"/>
            <p:cNvSpPr txBox="1"/>
            <p:nvPr/>
          </p:nvSpPr>
          <p:spPr>
            <a:xfrm>
              <a:off x="5051188" y="203663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15" name="文本框 114"/>
            <p:cNvSpPr txBox="1"/>
            <p:nvPr/>
          </p:nvSpPr>
          <p:spPr>
            <a:xfrm>
              <a:off x="5051188" y="2349078"/>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16" name="文本框 115"/>
            <p:cNvSpPr txBox="1"/>
            <p:nvPr/>
          </p:nvSpPr>
          <p:spPr>
            <a:xfrm rot="5400000">
              <a:off x="5076212" y="2337795"/>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17" name="矩形 116"/>
            <p:cNvSpPr/>
            <p:nvPr/>
          </p:nvSpPr>
          <p:spPr>
            <a:xfrm>
              <a:off x="1474745" y="3107718"/>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118" name="矩形 117"/>
            <p:cNvSpPr/>
            <p:nvPr/>
          </p:nvSpPr>
          <p:spPr>
            <a:xfrm>
              <a:off x="3540647" y="386693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9" name="矩形 118"/>
            <p:cNvSpPr/>
            <p:nvPr/>
          </p:nvSpPr>
          <p:spPr>
            <a:xfrm>
              <a:off x="3458188" y="1929694"/>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0" name="矩形 119"/>
            <p:cNvSpPr/>
            <p:nvPr/>
          </p:nvSpPr>
          <p:spPr>
            <a:xfrm>
              <a:off x="4090943" y="2484730"/>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1" name="Line 17"/>
            <p:cNvSpPr>
              <a:spLocks noChangeShapeType="1"/>
            </p:cNvSpPr>
            <p:nvPr/>
          </p:nvSpPr>
          <p:spPr bwMode="auto">
            <a:xfrm>
              <a:off x="4009962" y="2843634"/>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sp>
        <p:nvSpPr>
          <p:cNvPr id="2" name="标题 1"/>
          <p:cNvSpPr>
            <a:spLocks noGrp="1"/>
          </p:cNvSpPr>
          <p:nvPr>
            <p:ph type="title"/>
          </p:nvPr>
        </p:nvSpPr>
        <p:spPr/>
        <p:txBody>
          <a:bodyPr/>
          <a:lstStyle/>
          <a:p>
            <a:r>
              <a:rPr lang="zh-CN" altLang="en-US">
                <a:sym typeface="+mn-ea"/>
              </a:rPr>
              <a:t>微程序控制器地址转移逻辑</a:t>
            </a:r>
            <a:r>
              <a:rPr lang="en-US" altLang="zh-CN"/>
              <a:t>(</a:t>
            </a:r>
            <a:r>
              <a:rPr lang="zh-CN" altLang="en-US"/>
              <a:t>下址字段法</a:t>
            </a:r>
            <a:r>
              <a:rPr lang="en-US" altLang="zh-CN"/>
              <a:t>)</a:t>
            </a:r>
            <a:endParaRPr lang="zh-CN" altLang="en-US"/>
          </a:p>
        </p:txBody>
      </p:sp>
      <p:sp>
        <p:nvSpPr>
          <p:cNvPr id="8" name="矩形 7"/>
          <p:cNvSpPr/>
          <p:nvPr/>
        </p:nvSpPr>
        <p:spPr>
          <a:xfrm>
            <a:off x="9271203" y="1792215"/>
            <a:ext cx="1376443" cy="1392436"/>
          </a:xfrm>
          <a:prstGeom prst="rect">
            <a:avLst/>
          </a:prstGeom>
          <a:solidFill>
            <a:srgbClr val="00B05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schemeClr val="bg1"/>
                </a:solidFill>
                <a:latin typeface="微软雅黑" panose="020B0503020204020204" pitchFamily="34" charset="-122"/>
                <a:ea typeface="微软雅黑" panose="020B0503020204020204" pitchFamily="34" charset="-122"/>
              </a:rPr>
              <a:t>控制</a:t>
            </a:r>
            <a:endParaRPr lang="en-US" altLang="zh-CN" sz="1705" b="1" kern="0">
              <a:solidFill>
                <a:schemeClr val="bg1"/>
              </a:solidFill>
              <a:latin typeface="微软雅黑" panose="020B0503020204020204" pitchFamily="34" charset="-122"/>
              <a:ea typeface="微软雅黑" panose="020B0503020204020204" pitchFamily="34" charset="-122"/>
            </a:endParaRPr>
          </a:p>
          <a:p>
            <a:pPr algn="ctr"/>
            <a:r>
              <a:rPr lang="zh-CN" altLang="en-US" sz="1705" b="1" kern="0">
                <a:solidFill>
                  <a:schemeClr val="bg1"/>
                </a:solidFill>
                <a:latin typeface="微软雅黑" panose="020B0503020204020204" pitchFamily="34" charset="-122"/>
                <a:ea typeface="微软雅黑" panose="020B0503020204020204" pitchFamily="34" charset="-122"/>
              </a:rPr>
              <a:t>存储器</a:t>
            </a:r>
            <a:endParaRPr lang="en-US" altLang="zh-CN" sz="1705" b="1" kern="0">
              <a:solidFill>
                <a:schemeClr val="bg1"/>
              </a:solidFill>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11648459" y="2474814"/>
            <a:ext cx="0" cy="2720504"/>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0" name="直接箭头连接符 9"/>
          <p:cNvCxnSpPr/>
          <p:nvPr/>
        </p:nvCxnSpPr>
        <p:spPr>
          <a:xfrm>
            <a:off x="8204476" y="2489068"/>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1" name="组合 10"/>
          <p:cNvGrpSpPr/>
          <p:nvPr/>
        </p:nvGrpSpPr>
        <p:grpSpPr>
          <a:xfrm>
            <a:off x="6952642" y="1721303"/>
            <a:ext cx="1654828" cy="1407933"/>
            <a:chOff x="6792102" y="1861049"/>
            <a:chExt cx="1654828" cy="1407933"/>
          </a:xfrm>
        </p:grpSpPr>
        <p:cxnSp>
          <p:nvCxnSpPr>
            <p:cNvPr id="12" name="直接连接符 11"/>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5"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4" name="矩形 13"/>
            <p:cNvSpPr/>
            <p:nvPr/>
          </p:nvSpPr>
          <p:spPr>
            <a:xfrm>
              <a:off x="6792102" y="2943187"/>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14"/>
            <p:cNvSpPr/>
            <p:nvPr/>
          </p:nvSpPr>
          <p:spPr>
            <a:xfrm>
              <a:off x="6936273" y="1861049"/>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6" name="组合 15"/>
          <p:cNvGrpSpPr/>
          <p:nvPr/>
        </p:nvGrpSpPr>
        <p:grpSpPr>
          <a:xfrm>
            <a:off x="8743964" y="4814702"/>
            <a:ext cx="2904494" cy="384721"/>
            <a:chOff x="9070923" y="4122994"/>
            <a:chExt cx="2927098" cy="384721"/>
          </a:xfrm>
        </p:grpSpPr>
        <p:cxnSp>
          <p:nvCxnSpPr>
            <p:cNvPr id="17" name="直接箭头连接符 16"/>
            <p:cNvCxnSpPr/>
            <p:nvPr/>
          </p:nvCxnSpPr>
          <p:spPr>
            <a:xfrm flipH="1">
              <a:off x="9070923" y="4507074"/>
              <a:ext cx="2927098"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8" name="矩形 17"/>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9" name="直接箭头连接符 18"/>
          <p:cNvCxnSpPr/>
          <p:nvPr/>
        </p:nvCxnSpPr>
        <p:spPr>
          <a:xfrm>
            <a:off x="10699283" y="2474814"/>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20" name="矩形 19"/>
          <p:cNvSpPr/>
          <p:nvPr/>
        </p:nvSpPr>
        <p:spPr>
          <a:xfrm>
            <a:off x="10428919" y="2158456"/>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26"/>
          <p:cNvSpPr/>
          <p:nvPr/>
        </p:nvSpPr>
        <p:spPr>
          <a:xfrm>
            <a:off x="1450937" y="484898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Line 17"/>
          <p:cNvSpPr>
            <a:spLocks noChangeShapeType="1"/>
          </p:cNvSpPr>
          <p:nvPr/>
        </p:nvSpPr>
        <p:spPr bwMode="auto">
          <a:xfrm>
            <a:off x="5767346" y="2514687"/>
            <a:ext cx="1620675"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grpSp>
        <p:nvGrpSpPr>
          <p:cNvPr id="29" name="组合 28"/>
          <p:cNvGrpSpPr/>
          <p:nvPr/>
        </p:nvGrpSpPr>
        <p:grpSpPr>
          <a:xfrm>
            <a:off x="3790067" y="4930436"/>
            <a:ext cx="4953899" cy="1432486"/>
            <a:chOff x="4501360" y="4268012"/>
            <a:chExt cx="4953899" cy="1432486"/>
          </a:xfrm>
        </p:grpSpPr>
        <p:sp>
          <p:nvSpPr>
            <p:cNvPr id="30" name="矩形 29"/>
            <p:cNvSpPr/>
            <p:nvPr/>
          </p:nvSpPr>
          <p:spPr>
            <a:xfrm>
              <a:off x="5604410" y="4268012"/>
              <a:ext cx="1059930"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判别字段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31" name="矩形 30"/>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4501361" y="4268012"/>
              <a:ext cx="1103048" cy="536693"/>
            </a:xfrm>
            <a:prstGeom prst="rect">
              <a:avLst/>
            </a:prstGeom>
            <a:solidFill>
              <a:schemeClr val="accent1">
                <a:lumMod val="20000"/>
                <a:lumOff val="80000"/>
              </a:schemeClr>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下址字段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8083318" y="4815440"/>
              <a:ext cx="1218095" cy="440763"/>
              <a:chOff x="5310190" y="4777775"/>
              <a:chExt cx="994439" cy="480046"/>
            </a:xfrm>
          </p:grpSpPr>
          <p:cxnSp>
            <p:nvCxnSpPr>
              <p:cNvPr id="43" name="直接箭头连接符 4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4" name="直接箭头连接符 43"/>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5" name="直接箭头连接符 44"/>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6" name="直接箭头连接符 4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7" name="直接箭头连接符 46"/>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8" name="直接箭头连接符 47"/>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9" name="直接箭头连接符 4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34" name="矩形 33"/>
            <p:cNvSpPr/>
            <p:nvPr/>
          </p:nvSpPr>
          <p:spPr>
            <a:xfrm>
              <a:off x="7048105" y="5316418"/>
              <a:ext cx="2108233" cy="384080"/>
            </a:xfrm>
            <a:prstGeom prst="rect">
              <a:avLst/>
            </a:prstGeom>
          </p:spPr>
          <p:txBody>
            <a:bodyPr wrap="square">
              <a:spAutoFit/>
            </a:bodyPr>
            <a:lstStyle/>
            <a:p>
              <a:pPr algn="ctr"/>
              <a:r>
                <a:rPr lang="zh-CN" altLang="en-US" sz="1895"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p:cNvSpPr/>
            <p:nvPr/>
          </p:nvSpPr>
          <p:spPr bwMode="auto">
            <a:xfrm>
              <a:off x="4501360" y="4268012"/>
              <a:ext cx="4953898"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nvGrpSpPr>
            <p:cNvPr id="36" name="组合 35"/>
            <p:cNvGrpSpPr/>
            <p:nvPr/>
          </p:nvGrpSpPr>
          <p:grpSpPr>
            <a:xfrm>
              <a:off x="6865224" y="4815440"/>
              <a:ext cx="1015079" cy="440763"/>
              <a:chOff x="5475930" y="4777775"/>
              <a:chExt cx="828699" cy="480046"/>
            </a:xfrm>
          </p:grpSpPr>
          <p:cxnSp>
            <p:nvCxnSpPr>
              <p:cNvPr id="37" name="直接箭头连接符 36"/>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8" name="直接箭头连接符 37"/>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39" name="直接箭头连接符 38"/>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0" name="直接箭头连接符 39"/>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1" name="直接箭头连接符 40"/>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42" name="直接箭头连接符 41"/>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grpSp>
      <p:cxnSp>
        <p:nvCxnSpPr>
          <p:cNvPr id="50" name="直接箭头连接符 49"/>
          <p:cNvCxnSpPr/>
          <p:nvPr/>
        </p:nvCxnSpPr>
        <p:spPr>
          <a:xfrm flipV="1">
            <a:off x="4323050" y="4385349"/>
            <a:ext cx="0" cy="533442"/>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53" name="直接箭头连接符 52"/>
          <p:cNvCxnSpPr/>
          <p:nvPr/>
        </p:nvCxnSpPr>
        <p:spPr>
          <a:xfrm>
            <a:off x="521847" y="2213902"/>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54" name="矩形 53"/>
          <p:cNvSpPr/>
          <p:nvPr/>
        </p:nvSpPr>
        <p:spPr>
          <a:xfrm>
            <a:off x="354390" y="1637992"/>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6" name="组合 65"/>
          <p:cNvGrpSpPr/>
          <p:nvPr/>
        </p:nvGrpSpPr>
        <p:grpSpPr>
          <a:xfrm flipV="1">
            <a:off x="7690510" y="2250149"/>
            <a:ext cx="206711" cy="115780"/>
            <a:chOff x="4892345" y="3902908"/>
            <a:chExt cx="206711" cy="115780"/>
          </a:xfrm>
        </p:grpSpPr>
        <p:cxnSp>
          <p:nvCxnSpPr>
            <p:cNvPr id="67" name="直接连接符 6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73" name="矩形 72"/>
          <p:cNvSpPr/>
          <p:nvPr/>
        </p:nvSpPr>
        <p:spPr>
          <a:xfrm>
            <a:off x="6063545" y="2207265"/>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6" name="TextBox 24"/>
          <p:cNvSpPr txBox="1"/>
          <p:nvPr/>
        </p:nvSpPr>
        <p:spPr>
          <a:xfrm>
            <a:off x="426030" y="5807898"/>
            <a:ext cx="5840986" cy="617220"/>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每个判别测试位对应一个微程序分支地址</a:t>
            </a:r>
            <a:endPar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endParaRPr>
          </a:p>
        </p:txBody>
      </p:sp>
      <p:cxnSp>
        <p:nvCxnSpPr>
          <p:cNvPr id="65" name="肘形连接符 64"/>
          <p:cNvCxnSpPr/>
          <p:nvPr/>
        </p:nvCxnSpPr>
        <p:spPr>
          <a:xfrm rot="10800000">
            <a:off x="3331334" y="3856186"/>
            <a:ext cx="2091749" cy="1074253"/>
          </a:xfrm>
          <a:prstGeom prst="bentConnector3">
            <a:avLst>
              <a:gd name="adj1" fmla="val -172"/>
            </a:avLst>
          </a:prstGeom>
          <a:noFill/>
          <a:ln w="28575" cap="sq" cmpd="sng" algn="ctr">
            <a:solidFill>
              <a:sysClr val="windowText" lastClr="000000"/>
            </a:solidFill>
            <a:prstDash val="solid"/>
            <a:miter lim="800000"/>
            <a:headEnd type="none"/>
            <a:tailEnd type="stealth" w="lg" len="lg"/>
          </a:ln>
          <a:effectLst/>
        </p:spPr>
      </p:cxnSp>
      <p:grpSp>
        <p:nvGrpSpPr>
          <p:cNvPr id="22" name="组合 21"/>
          <p:cNvGrpSpPr/>
          <p:nvPr/>
        </p:nvGrpSpPr>
        <p:grpSpPr>
          <a:xfrm>
            <a:off x="1842670" y="4124169"/>
            <a:ext cx="1085850" cy="646418"/>
            <a:chOff x="1646720" y="4179279"/>
            <a:chExt cx="1085850" cy="398994"/>
          </a:xfrm>
        </p:grpSpPr>
        <p:cxnSp>
          <p:nvCxnSpPr>
            <p:cNvPr id="23" name="直接箭头连接符 22"/>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4" name="直接箭头连接符 23"/>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5" name="直接箭头连接符 24"/>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26" name="直接箭头连接符 25"/>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Tree>
    <p:custDataLst>
      <p:tags r:id="rId1"/>
    </p:custDataLst>
  </p:cSld>
  <p:clrMapOvr>
    <a:masterClrMapping/>
  </p:clrMapOvr>
  <mc:AlternateContent xmlns:mc="http://schemas.openxmlformats.org/markup-compatibility/2006" xmlns:p15="http://schemas.microsoft.com/office/powerpoint/2012/main">
    <mc:Choice Requires="p15">
      <p:transition spd="slow" advTm="220400">
        <p15:prstTrans prst="pageCurlDouble"/>
      </p:transition>
    </mc:Choice>
    <mc:Fallback xmlns="">
      <p:transition spd="slow" advTm="2204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animEffect transition="in" filter="wipe(left)">
                                      <p:cBhvr>
                                        <p:cTn id="7" dur="5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微指令格式</a:t>
            </a:r>
          </a:p>
        </p:txBody>
      </p:sp>
      <p:sp>
        <p:nvSpPr>
          <p:cNvPr id="129" name="TextBox 24"/>
          <p:cNvSpPr txBox="1"/>
          <p:nvPr/>
        </p:nvSpPr>
        <p:spPr>
          <a:xfrm>
            <a:off x="1280788" y="4193826"/>
            <a:ext cx="10516822" cy="1975541"/>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一条微指令对应一个时钟周期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微指令操作控制字段的信号在当前时钟周期内有效，为</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有效</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指令需要多少时钟周期就包括多少微指令</a:t>
            </a:r>
          </a:p>
        </p:txBody>
      </p:sp>
      <p:grpSp>
        <p:nvGrpSpPr>
          <p:cNvPr id="130" name="组合 129"/>
          <p:cNvGrpSpPr/>
          <p:nvPr/>
        </p:nvGrpSpPr>
        <p:grpSpPr>
          <a:xfrm>
            <a:off x="1801263" y="3172837"/>
            <a:ext cx="6737316" cy="776290"/>
            <a:chOff x="1885396" y="5992186"/>
            <a:chExt cx="7105763" cy="818744"/>
          </a:xfrm>
        </p:grpSpPr>
        <p:cxnSp>
          <p:nvCxnSpPr>
            <p:cNvPr id="131" name="直接连接符 130"/>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1885396"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892871" y="6452905"/>
              <a:ext cx="7098288" cy="358025"/>
              <a:chOff x="1892871" y="6452905"/>
              <a:chExt cx="7098288" cy="358025"/>
            </a:xfrm>
          </p:grpSpPr>
          <p:cxnSp>
            <p:nvCxnSpPr>
              <p:cNvPr id="134" name="直接箭头连接符 133"/>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5" name="文本框 134"/>
              <p:cNvSpPr txBox="1"/>
              <p:nvPr/>
            </p:nvSpPr>
            <p:spPr>
              <a:xfrm>
                <a:off x="4767571" y="6486321"/>
                <a:ext cx="1330893" cy="324609"/>
              </a:xfrm>
              <a:prstGeom prst="rect">
                <a:avLst/>
              </a:prstGeom>
              <a:noFill/>
            </p:spPr>
            <p:txBody>
              <a:bodyPr wrap="none" rtlCol="0">
                <a:spAutoFit/>
              </a:bodyPr>
              <a:lstStyle/>
              <a:p>
                <a:r>
                  <a:rPr lang="zh-CN" altLang="en-US" sz="1400" b="1">
                    <a:solidFill>
                      <a:srgbClr val="0070C0"/>
                    </a:solidFill>
                    <a:latin typeface="Segoe UI" panose="020B0502040204020203" pitchFamily="34" charset="0"/>
                    <a:ea typeface="Segoe UI Black" panose="020B0A02040204020203" pitchFamily="34" charset="0"/>
                    <a:cs typeface="Segoe UI" panose="020B0502040204020203" pitchFamily="34" charset="0"/>
                  </a:rPr>
                  <a:t>操作控制字段</a:t>
                </a:r>
                <a:endParaRPr lang="zh-CN" altLang="en-US" sz="1400" b="1" baseline="-25000">
                  <a:solidFill>
                    <a:srgbClr val="0070C0"/>
                  </a:solidFill>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8524405" y="3172838"/>
            <a:ext cx="2125066" cy="764885"/>
            <a:chOff x="8976188" y="5992185"/>
            <a:chExt cx="2241276" cy="806715"/>
          </a:xfrm>
        </p:grpSpPr>
        <p:cxnSp>
          <p:nvCxnSpPr>
            <p:cNvPr id="137" name="直接连接符 136"/>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9357006" y="6474291"/>
              <a:ext cx="1330891" cy="324609"/>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Segoe UI" panose="020B0502040204020203" pitchFamily="34" charset="0"/>
                  <a:cs typeface="Segoe UI" panose="020B0502040204020203" pitchFamily="34" charset="0"/>
                </a:rPr>
                <a:t>顺序控制字段</a:t>
              </a:r>
            </a:p>
          </p:txBody>
        </p:sp>
      </p:grpSp>
      <p:grpSp>
        <p:nvGrpSpPr>
          <p:cNvPr id="140" name="组合 139"/>
          <p:cNvGrpSpPr/>
          <p:nvPr/>
        </p:nvGrpSpPr>
        <p:grpSpPr>
          <a:xfrm>
            <a:off x="1671801" y="1721158"/>
            <a:ext cx="8991274" cy="1823043"/>
            <a:chOff x="1593519" y="3943658"/>
            <a:chExt cx="8991274" cy="1823043"/>
          </a:xfrm>
        </p:grpSpPr>
        <p:grpSp>
          <p:nvGrpSpPr>
            <p:cNvPr id="141" name="组合 140"/>
            <p:cNvGrpSpPr/>
            <p:nvPr/>
          </p:nvGrpSpPr>
          <p:grpSpPr>
            <a:xfrm>
              <a:off x="1722981" y="4957156"/>
              <a:ext cx="8861812" cy="809545"/>
              <a:chOff x="1885396" y="5530038"/>
              <a:chExt cx="9346443" cy="853817"/>
            </a:xfrm>
          </p:grpSpPr>
          <p:sp>
            <p:nvSpPr>
              <p:cNvPr id="202" name="矩形 201"/>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03" name="矩形 202"/>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4" name="矩形 203"/>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5" name="矩形 204"/>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7" name="矩形 206"/>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30" name="组合 229"/>
              <p:cNvGrpSpPr/>
              <p:nvPr/>
            </p:nvGrpSpPr>
            <p:grpSpPr>
              <a:xfrm>
                <a:off x="1892871" y="5914604"/>
                <a:ext cx="9338968" cy="469251"/>
                <a:chOff x="2346480" y="4271888"/>
                <a:chExt cx="9338968" cy="469251"/>
              </a:xfrm>
              <a:noFill/>
            </p:grpSpPr>
            <p:sp>
              <p:nvSpPr>
                <p:cNvPr id="231" name="矩形 230"/>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42" name="组合 141"/>
            <p:cNvGrpSpPr/>
            <p:nvPr/>
          </p:nvGrpSpPr>
          <p:grpSpPr>
            <a:xfrm>
              <a:off x="1593519" y="3943658"/>
              <a:ext cx="8980947" cy="1446299"/>
              <a:chOff x="1593519" y="3943658"/>
              <a:chExt cx="8980947" cy="1446299"/>
            </a:xfrm>
          </p:grpSpPr>
          <p:cxnSp>
            <p:nvCxnSpPr>
              <p:cNvPr id="143" name="直接箭头连接符 142"/>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54" name="组合 153"/>
              <p:cNvGrpSpPr/>
              <p:nvPr/>
            </p:nvGrpSpPr>
            <p:grpSpPr>
              <a:xfrm>
                <a:off x="1593519" y="3943658"/>
                <a:ext cx="6987258" cy="656951"/>
                <a:chOff x="1593519" y="3943658"/>
                <a:chExt cx="6987258" cy="656951"/>
              </a:xfrm>
            </p:grpSpPr>
            <p:sp>
              <p:nvSpPr>
                <p:cNvPr id="180" name="文本框 179"/>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81" name="文本框 180"/>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6" name="文本框 185"/>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87" name="文本框 186"/>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193" name="文本框 192"/>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5" name="文本框 194"/>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6" name="文本框 195"/>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7" name="文本框 196"/>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8" name="文本框 197"/>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9" name="文本框 198"/>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0" name="文本框 199"/>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01" name="文本框 200"/>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55" name="直接箭头连接符 154"/>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6" name="组合 165"/>
              <p:cNvGrpSpPr/>
              <p:nvPr/>
            </p:nvGrpSpPr>
            <p:grpSpPr>
              <a:xfrm>
                <a:off x="8401785" y="3943659"/>
                <a:ext cx="774540" cy="1025994"/>
                <a:chOff x="8929458" y="4461114"/>
                <a:chExt cx="816898" cy="1082103"/>
              </a:xfrm>
            </p:grpSpPr>
            <p:cxnSp>
              <p:nvCxnSpPr>
                <p:cNvPr id="176" name="直接箭头连接符 17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8" name="文本框 177"/>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9" name="文本框 178"/>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7" name="组合 166"/>
              <p:cNvGrpSpPr/>
              <p:nvPr/>
            </p:nvGrpSpPr>
            <p:grpSpPr>
              <a:xfrm>
                <a:off x="9204020" y="4210243"/>
                <a:ext cx="1211159" cy="756956"/>
                <a:chOff x="9778247" y="4742277"/>
                <a:chExt cx="1277395" cy="798352"/>
              </a:xfrm>
            </p:grpSpPr>
            <p:cxnSp>
              <p:nvCxnSpPr>
                <p:cNvPr id="170" name="直接箭头连接符 16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2" name="直接箭头连接符 17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74" name="文本框 173"/>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175" name="直接箭头连接符 17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8" name="矩形 167"/>
              <p:cNvSpPr/>
              <p:nvPr/>
            </p:nvSpPr>
            <p:spPr bwMode="auto">
              <a:xfrm>
                <a:off x="9054643" y="495177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69" name="矩形 168"/>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Tree>
    <p:custDataLst>
      <p:tags r:id="rId1"/>
    </p:custDataLst>
  </p:cSld>
  <p:clrMapOvr>
    <a:masterClrMapping/>
  </p:clrMapOvr>
  <p:transition spd="slow" advTm="562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9">
                                            <p:txEl>
                                              <p:pRg st="2" end="2"/>
                                            </p:txEl>
                                          </p:spTgt>
                                        </p:tgtEl>
                                        <p:attrNameLst>
                                          <p:attrName>style.visibility</p:attrName>
                                        </p:attrNameLst>
                                      </p:cBhvr>
                                      <p:to>
                                        <p:strVal val="visible"/>
                                      </p:to>
                                    </p:set>
                                    <p:animEffect transition="in" filter="wipe(left)">
                                      <p:cBhvr>
                                        <p:cTn id="17" dur="500"/>
                                        <p:tgtEl>
                                          <p:spTgt spid="1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8" name="表格 417"/>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T1</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1" baseline="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baseline="0"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AR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baseline="0" dirty="0">
                          <a:solidFill>
                            <a:srgbClr val="FF0000"/>
                          </a:solidFill>
                          <a:latin typeface="微软雅黑" panose="020B0503020204020204" pitchFamily="34" charset="-122"/>
                          <a:ea typeface="微软雅黑" panose="020B0503020204020204" pitchFamily="34" charset="-122"/>
                        </a:rPr>
                        <a:t>X</a:t>
                      </a:r>
                      <a:r>
                        <a:rPr lang="en-US" altLang="zh-CN" sz="1700" b="1" baseline="-25000" dirty="0">
                          <a:solidFill>
                            <a:srgbClr val="FF0000"/>
                          </a:solidFill>
                          <a:latin typeface="微软雅黑" panose="020B0503020204020204" pitchFamily="34" charset="-122"/>
                          <a:ea typeface="微软雅黑" panose="020B0503020204020204" pitchFamily="34" charset="-122"/>
                        </a:rPr>
                        <a:t>in</a:t>
                      </a:r>
                      <a:endParaRPr lang="zh-CN" altLang="en-US" sz="1700" b="1" baseline="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1"/>
                  </a:ext>
                </a:extLst>
              </a:tr>
              <a:tr h="475837">
                <a:tc>
                  <a:txBody>
                    <a:bodyPr/>
                    <a:lstStyle/>
                    <a:p>
                      <a:pPr algn="l"/>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422" name="表格 421"/>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T2</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X+4</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a:solidFill>
                            <a:srgbClr val="FF0000"/>
                          </a:solidFill>
                          <a:latin typeface="微软雅黑" panose="020B0503020204020204" pitchFamily="34" charset="-122"/>
                          <a:ea typeface="微软雅黑" panose="020B0503020204020204" pitchFamily="34" charset="-122"/>
                        </a:rPr>
                        <a:t>+4</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2"/>
                  </a:ext>
                </a:extLst>
              </a:tr>
              <a:tr h="475837">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423" name="表格 422"/>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T3</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Z</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err="1">
                          <a:solidFill>
                            <a:srgbClr val="FF0000"/>
                          </a:solidFill>
                          <a:latin typeface="微软雅黑" panose="020B0503020204020204" pitchFamily="34" charset="-122"/>
                          <a:ea typeface="微软雅黑" panose="020B0503020204020204" pitchFamily="34" charset="-122"/>
                        </a:rPr>
                        <a:t>Z</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PC</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DRE</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r>
                        <a:rPr lang="en-US" altLang="zh-CN" sz="1700" b="1" baseline="-25000" dirty="0">
                          <a:solidFill>
                            <a:srgbClr val="FF0000"/>
                          </a:solidFill>
                          <a:latin typeface="微软雅黑" panose="020B0503020204020204" pitchFamily="34" charset="-122"/>
                          <a:ea typeface="微软雅黑" panose="020B0503020204020204" pitchFamily="34" charset="-122"/>
                        </a:rPr>
                        <a:t>,</a:t>
                      </a:r>
                      <a:r>
                        <a:rPr lang="en-US" altLang="zh-CN" sz="1700" b="1" dirty="0">
                          <a:solidFill>
                            <a:srgbClr val="FF0000"/>
                          </a:solidFill>
                          <a:latin typeface="微软雅黑" panose="020B0503020204020204" pitchFamily="34" charset="-122"/>
                          <a:ea typeface="微软雅黑" panose="020B0503020204020204" pitchFamily="34" charset="-122"/>
                        </a:rPr>
                        <a:t> Read</a:t>
                      </a:r>
                      <a:r>
                        <a:rPr lang="en-US" altLang="zh-CN" sz="1700" b="1" baseline="-25000" dirty="0">
                          <a:solidFill>
                            <a:srgbClr val="FF0000"/>
                          </a:solidFill>
                          <a:latin typeface="微软雅黑" panose="020B0503020204020204" pitchFamily="34" charset="-122"/>
                          <a:ea typeface="微软雅黑" panose="020B0503020204020204" pitchFamily="34" charset="-122"/>
                        </a:rPr>
                        <a:t> </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0" marR="0" marT="43349" marB="43349" anchor="ctr" anchorCtr="1">
                    <a:solidFill>
                      <a:schemeClr val="accent6">
                        <a:lumMod val="40000"/>
                        <a:lumOff val="60000"/>
                      </a:schemeClr>
                    </a:solidFill>
                  </a:tcPr>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4"/>
                  </a:ext>
                </a:extLst>
              </a:tr>
            </a:tbl>
          </a:graphicData>
        </a:graphic>
      </p:graphicFrame>
      <p:graphicFrame>
        <p:nvGraphicFramePr>
          <p:cNvPr id="424" name="表格 423"/>
          <p:cNvGraphicFramePr>
            <a:graphicFrameLocks noGrp="1"/>
          </p:cNvGraphicFramePr>
          <p:nvPr/>
        </p:nvGraphicFramePr>
        <p:xfrm>
          <a:off x="227520" y="3848835"/>
          <a:ext cx="5474089" cy="2379185"/>
        </p:xfrm>
        <a:graphic>
          <a:graphicData uri="http://schemas.openxmlformats.org/drawingml/2006/table">
            <a:tbl>
              <a:tblPr firstRow="1" bandRow="1">
                <a:tableStyleId>{5C22544A-7EE6-4342-B048-85BDC9FD1C3A}</a:tableStyleId>
              </a:tblPr>
              <a:tblGrid>
                <a:gridCol w="665109">
                  <a:extLst>
                    <a:ext uri="{9D8B030D-6E8A-4147-A177-3AD203B41FA5}">
                      <a16:colId xmlns:a16="http://schemas.microsoft.com/office/drawing/2014/main" val="20000"/>
                    </a:ext>
                  </a:extLst>
                </a:gridCol>
                <a:gridCol w="2307029">
                  <a:extLst>
                    <a:ext uri="{9D8B030D-6E8A-4147-A177-3AD203B41FA5}">
                      <a16:colId xmlns:a16="http://schemas.microsoft.com/office/drawing/2014/main" val="20001"/>
                    </a:ext>
                  </a:extLst>
                </a:gridCol>
                <a:gridCol w="2501951">
                  <a:extLst>
                    <a:ext uri="{9D8B030D-6E8A-4147-A177-3AD203B41FA5}">
                      <a16:colId xmlns:a16="http://schemas.microsoft.com/office/drawing/2014/main" val="20002"/>
                    </a:ext>
                  </a:extLst>
                </a:gridCol>
              </a:tblGrid>
              <a:tr h="475837">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数据通路  </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latin typeface="微软雅黑" panose="020B0503020204020204" pitchFamily="34" charset="-122"/>
                          <a:ea typeface="微软雅黑" panose="020B0503020204020204" pitchFamily="34" charset="-122"/>
                        </a:rPr>
                        <a:t>控制信号</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7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7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475837">
                <a:tc>
                  <a:txBody>
                    <a:bodyPr/>
                    <a:lstStyle/>
                    <a:p>
                      <a:pPr algn="l"/>
                      <a:r>
                        <a:rPr lang="en-US" altLang="zh-CN" sz="1700" dirty="0">
                          <a:solidFill>
                            <a:schemeClr val="tx1"/>
                          </a:solidFill>
                          <a:latin typeface="微软雅黑" panose="020B0503020204020204" pitchFamily="34" charset="-122"/>
                          <a:ea typeface="微软雅黑" panose="020B0503020204020204" pitchFamily="34" charset="-122"/>
                        </a:rPr>
                        <a:t>T1</a:t>
                      </a:r>
                      <a:endParaRPr lang="zh-CN" altLang="en-US" sz="17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AR</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baseline="0" dirty="0">
                          <a:solidFill>
                            <a:schemeClr val="tx1"/>
                          </a:solidFill>
                          <a:latin typeface="微软雅黑" panose="020B0503020204020204" pitchFamily="34" charset="-122"/>
                          <a:ea typeface="微软雅黑" panose="020B0503020204020204" pitchFamily="34" charset="-122"/>
                        </a:rPr>
                        <a:t>X</a:t>
                      </a:r>
                      <a:r>
                        <a:rPr lang="en-US" altLang="zh-CN" sz="1700" b="0" baseline="-25000" dirty="0">
                          <a:solidFill>
                            <a:schemeClr val="tx1"/>
                          </a:solidFill>
                          <a:latin typeface="微软雅黑" panose="020B0503020204020204" pitchFamily="34" charset="-122"/>
                          <a:ea typeface="微软雅黑" panose="020B0503020204020204" pitchFamily="34" charset="-122"/>
                        </a:rPr>
                        <a:t>in</a:t>
                      </a:r>
                      <a:endParaRPr lang="zh-CN" altLang="en-US" sz="17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475837">
                <a:tc>
                  <a:txBody>
                    <a:bodyPr/>
                    <a:lstStyle/>
                    <a:p>
                      <a:pPr algn="l"/>
                      <a:r>
                        <a:rPr lang="en-US" altLang="zh-CN" sz="1700" dirty="0">
                          <a:latin typeface="微软雅黑" panose="020B0503020204020204" pitchFamily="34" charset="-122"/>
                          <a:ea typeface="微软雅黑" panose="020B0503020204020204" pitchFamily="34" charset="-122"/>
                        </a:rPr>
                        <a:t>T2</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a:solidFill>
                            <a:schemeClr val="tx1"/>
                          </a:solidFill>
                          <a:latin typeface="微软雅黑" panose="020B0503020204020204" pitchFamily="34" charset="-122"/>
                          <a:ea typeface="微软雅黑" panose="020B0503020204020204" pitchFamily="34" charset="-122"/>
                        </a:rPr>
                        <a:t>+4</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75837">
                <a:tc>
                  <a:txBody>
                    <a:bodyPr/>
                    <a:lstStyle/>
                    <a:p>
                      <a:pPr algn="l"/>
                      <a:r>
                        <a:rPr lang="en-US" altLang="zh-CN" sz="1700" b="0" dirty="0">
                          <a:solidFill>
                            <a:schemeClr val="tx1"/>
                          </a:solidFill>
                          <a:latin typeface="微软雅黑" panose="020B0503020204020204" pitchFamily="34" charset="-122"/>
                          <a:ea typeface="微软雅黑" panose="020B0503020204020204" pitchFamily="34" charset="-122"/>
                        </a:rPr>
                        <a:t>T3</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0" dirty="0" err="1">
                          <a:solidFill>
                            <a:schemeClr val="tx1"/>
                          </a:solidFill>
                          <a:latin typeface="微软雅黑" panose="020B0503020204020204" pitchFamily="34" charset="-122"/>
                          <a:ea typeface="微软雅黑" panose="020B0503020204020204" pitchFamily="34" charset="-122"/>
                        </a:rPr>
                        <a:t>Z</a:t>
                      </a:r>
                      <a:r>
                        <a:rPr lang="en-US" altLang="zh-CN" sz="1700" b="0" baseline="-25000" dirty="0" err="1">
                          <a:solidFill>
                            <a:schemeClr val="tx1"/>
                          </a:solidFill>
                          <a:latin typeface="微软雅黑" panose="020B0503020204020204" pitchFamily="34" charset="-122"/>
                          <a:ea typeface="微软雅黑" panose="020B0503020204020204" pitchFamily="34" charset="-122"/>
                        </a:rPr>
                        <a:t>out</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PC</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dirty="0">
                          <a:solidFill>
                            <a:schemeClr val="tx1"/>
                          </a:solidFill>
                          <a:latin typeface="微软雅黑" panose="020B0503020204020204" pitchFamily="34" charset="-122"/>
                          <a:ea typeface="微软雅黑" panose="020B0503020204020204" pitchFamily="34" charset="-122"/>
                        </a:rPr>
                        <a:t>, </a:t>
                      </a:r>
                      <a:r>
                        <a:rPr lang="en-US" altLang="zh-CN" sz="1700" b="0" dirty="0" err="1">
                          <a:solidFill>
                            <a:schemeClr val="tx1"/>
                          </a:solidFill>
                          <a:latin typeface="微软雅黑" panose="020B0503020204020204" pitchFamily="34" charset="-122"/>
                          <a:ea typeface="微软雅黑" panose="020B0503020204020204" pitchFamily="34" charset="-122"/>
                        </a:rPr>
                        <a:t>DRE</a:t>
                      </a:r>
                      <a:r>
                        <a:rPr lang="en-US" altLang="zh-CN" sz="1700" b="0" baseline="-25000" dirty="0" err="1">
                          <a:solidFill>
                            <a:schemeClr val="tx1"/>
                          </a:solidFill>
                          <a:latin typeface="微软雅黑" panose="020B0503020204020204" pitchFamily="34" charset="-122"/>
                          <a:ea typeface="微软雅黑" panose="020B0503020204020204" pitchFamily="34" charset="-122"/>
                        </a:rPr>
                        <a:t>in</a:t>
                      </a:r>
                      <a:r>
                        <a:rPr lang="en-US" altLang="zh-CN" sz="1700" b="0" baseline="-25000" dirty="0">
                          <a:solidFill>
                            <a:schemeClr val="tx1"/>
                          </a:solidFill>
                          <a:latin typeface="微软雅黑" panose="020B0503020204020204" pitchFamily="34" charset="-122"/>
                          <a:ea typeface="微软雅黑" panose="020B0503020204020204" pitchFamily="34" charset="-122"/>
                        </a:rPr>
                        <a:t>,</a:t>
                      </a:r>
                      <a:r>
                        <a:rPr lang="en-US" altLang="zh-CN" sz="1700" b="0" dirty="0">
                          <a:solidFill>
                            <a:schemeClr val="tx1"/>
                          </a:solidFill>
                          <a:latin typeface="微软雅黑" panose="020B0503020204020204" pitchFamily="34" charset="-122"/>
                          <a:ea typeface="微软雅黑" panose="020B0503020204020204" pitchFamily="34" charset="-122"/>
                        </a:rPr>
                        <a:t> Read</a:t>
                      </a:r>
                      <a:r>
                        <a:rPr lang="en-US" altLang="zh-CN" sz="1700" b="0" baseline="-25000" dirty="0">
                          <a:solidFill>
                            <a:schemeClr val="tx1"/>
                          </a:solidFill>
                          <a:latin typeface="微软雅黑" panose="020B0503020204020204" pitchFamily="34" charset="-122"/>
                          <a:ea typeface="微软雅黑" panose="020B0503020204020204" pitchFamily="34" charset="-122"/>
                        </a:rPr>
                        <a:t> </a:t>
                      </a:r>
                      <a:endParaRPr lang="zh-CN" altLang="en-US" sz="17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47583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700" b="1" dirty="0">
                          <a:solidFill>
                            <a:schemeClr val="accent1">
                              <a:lumMod val="50000"/>
                            </a:schemeClr>
                          </a:solidFill>
                          <a:latin typeface="微软雅黑" panose="020B0503020204020204" pitchFamily="34" charset="-122"/>
                          <a:ea typeface="微软雅黑" panose="020B0503020204020204" pitchFamily="34" charset="-122"/>
                        </a:rPr>
                        <a:t>T4</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a:solidFill>
                            <a:schemeClr val="accent1">
                              <a:lumMod val="50000"/>
                            </a:schemeClr>
                          </a:solidFill>
                          <a:latin typeface="微软雅黑" panose="020B0503020204020204" pitchFamily="34" charset="-122"/>
                          <a:ea typeface="微软雅黑" panose="020B0503020204020204" pitchFamily="34" charset="-122"/>
                        </a:rPr>
                        <a:t>DR</a:t>
                      </a:r>
                      <a:r>
                        <a:rPr lang="en-US" altLang="zh-CN" sz="1700" b="1">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1" dirty="0">
                          <a:solidFill>
                            <a:schemeClr val="accent1">
                              <a:lumMod val="50000"/>
                            </a:schemeClr>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1" dirty="0">
                        <a:solidFill>
                          <a:schemeClr val="accent1">
                            <a:lumMod val="50000"/>
                          </a:schemeClr>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tc>
                  <a:txBody>
                    <a:bodyPr/>
                    <a:lstStyle/>
                    <a:p>
                      <a:pPr algn="l"/>
                      <a:r>
                        <a:rPr lang="en-US" altLang="zh-CN" sz="1700" b="1" dirty="0" err="1">
                          <a:solidFill>
                            <a:srgbClr val="FF0000"/>
                          </a:solidFill>
                          <a:latin typeface="微软雅黑" panose="020B0503020204020204" pitchFamily="34" charset="-122"/>
                          <a:ea typeface="微软雅黑" panose="020B0503020204020204" pitchFamily="34" charset="-122"/>
                        </a:rPr>
                        <a:t>DR</a:t>
                      </a:r>
                      <a:r>
                        <a:rPr lang="en-US" altLang="zh-CN" sz="1700" b="1" baseline="-25000" dirty="0" err="1">
                          <a:solidFill>
                            <a:srgbClr val="FF0000"/>
                          </a:solidFill>
                          <a:latin typeface="微软雅黑" panose="020B0503020204020204" pitchFamily="34" charset="-122"/>
                          <a:ea typeface="微软雅黑" panose="020B0503020204020204" pitchFamily="34" charset="-122"/>
                        </a:rPr>
                        <a:t>out</a:t>
                      </a:r>
                      <a:r>
                        <a:rPr lang="en-US" altLang="zh-CN" sz="1700" b="1" dirty="0">
                          <a:solidFill>
                            <a:srgbClr val="FF0000"/>
                          </a:solidFill>
                          <a:latin typeface="微软雅黑" panose="020B0503020204020204" pitchFamily="34" charset="-122"/>
                          <a:ea typeface="微软雅黑" panose="020B0503020204020204" pitchFamily="34" charset="-122"/>
                        </a:rPr>
                        <a:t>, </a:t>
                      </a:r>
                      <a:r>
                        <a:rPr lang="en-US" altLang="zh-CN" sz="1700" b="1" dirty="0" err="1">
                          <a:solidFill>
                            <a:srgbClr val="FF0000"/>
                          </a:solidFill>
                          <a:latin typeface="微软雅黑" panose="020B0503020204020204" pitchFamily="34" charset="-122"/>
                          <a:ea typeface="微软雅黑" panose="020B0503020204020204" pitchFamily="34" charset="-122"/>
                        </a:rPr>
                        <a:t>IR</a:t>
                      </a:r>
                      <a:r>
                        <a:rPr lang="en-US" altLang="zh-CN" sz="1700" b="1" baseline="-25000" dirty="0" err="1">
                          <a:solidFill>
                            <a:srgbClr val="FF0000"/>
                          </a:solidFill>
                          <a:latin typeface="微软雅黑" panose="020B0503020204020204" pitchFamily="34" charset="-122"/>
                          <a:ea typeface="微软雅黑" panose="020B0503020204020204" pitchFamily="34" charset="-122"/>
                        </a:rPr>
                        <a:t>in</a:t>
                      </a:r>
                      <a:endParaRPr lang="zh-CN" altLang="en-US" sz="1700" b="1" baseline="-25000" dirty="0">
                        <a:solidFill>
                          <a:srgbClr val="FF0000"/>
                        </a:solidFill>
                        <a:latin typeface="微软雅黑" panose="020B0503020204020204" pitchFamily="34" charset="-122"/>
                        <a:ea typeface="微软雅黑" panose="020B0503020204020204" pitchFamily="34" charset="-122"/>
                      </a:endParaRPr>
                    </a:p>
                  </a:txBody>
                  <a:tcPr marL="86699" marR="86699" marT="43349" marB="43349" anchor="ctr" anchorCtr="1">
                    <a:solidFill>
                      <a:schemeClr val="accent6">
                        <a:lumMod val="40000"/>
                        <a:lumOff val="60000"/>
                      </a:schemeClr>
                    </a:solidFill>
                  </a:tcPr>
                </a:tc>
                <a:extLst>
                  <a:ext uri="{0D108BD9-81ED-4DB2-BD59-A6C34878D82A}">
                    <a16:rowId xmlns:a16="http://schemas.microsoft.com/office/drawing/2014/main" val="10004"/>
                  </a:ext>
                </a:extLst>
              </a:tr>
            </a:tbl>
          </a:graphicData>
        </a:graphic>
      </p:graphicFrame>
      <p:grpSp>
        <p:nvGrpSpPr>
          <p:cNvPr id="3" name="组合 2"/>
          <p:cNvGrpSpPr/>
          <p:nvPr/>
        </p:nvGrpSpPr>
        <p:grpSpPr>
          <a:xfrm>
            <a:off x="5557179" y="1207592"/>
            <a:ext cx="6276867" cy="5055445"/>
            <a:chOff x="5557179" y="1207592"/>
            <a:chExt cx="6276867" cy="5055445"/>
          </a:xfrm>
          <a:effectLst/>
        </p:grpSpPr>
        <p:sp>
          <p:nvSpPr>
            <p:cNvPr id="4" name="Rectangle 110"/>
            <p:cNvSpPr>
              <a:spLocks noChangeArrowheads="1"/>
            </p:cNvSpPr>
            <p:nvPr/>
          </p:nvSpPr>
          <p:spPr bwMode="auto">
            <a:xfrm>
              <a:off x="6558735" y="1207592"/>
              <a:ext cx="5275311" cy="4982062"/>
            </a:xfrm>
            <a:prstGeom prst="rect">
              <a:avLst/>
            </a:prstGeom>
            <a:solidFill>
              <a:srgbClr val="FFFFCC"/>
            </a:solidFill>
            <a:ln w="9525">
              <a:solidFill>
                <a:schemeClr val="accent1">
                  <a:lumMod val="50000"/>
                </a:schemeClr>
              </a:solidFill>
              <a:prstDash val="dash"/>
              <a:miter lim="800000"/>
            </a:ln>
            <a:effectLst/>
          </p:spPr>
          <p:txBody>
            <a:bodyPr vert="horz" wrap="square" lIns="86699" tIns="43349" rIns="86699" bIns="43349" numCol="1" anchor="t" anchorCtr="0" compatLnSpc="1"/>
            <a:lstStyle/>
            <a:p>
              <a:endParaRPr lang="zh-CN" altLang="en-US" sz="3600">
                <a:latin typeface="Segoe UI Black" panose="020B0A02040204020203" pitchFamily="34" charset="0"/>
                <a:cs typeface="Segoe UI Black" panose="020B0A02040204020203" pitchFamily="34" charset="0"/>
              </a:endParaRPr>
            </a:p>
          </p:txBody>
        </p:sp>
        <p:sp>
          <p:nvSpPr>
            <p:cNvPr id="267" name="任意多边形 266"/>
            <p:cNvSpPr/>
            <p:nvPr/>
          </p:nvSpPr>
          <p:spPr>
            <a:xfrm rot="10800000">
              <a:off x="6924268" y="4406470"/>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chemeClr val="bg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grpSp>
          <p:nvGrpSpPr>
            <p:cNvPr id="5" name="组合 4"/>
            <p:cNvGrpSpPr/>
            <p:nvPr/>
          </p:nvGrpSpPr>
          <p:grpSpPr>
            <a:xfrm>
              <a:off x="10393551" y="2277096"/>
              <a:ext cx="858666" cy="711391"/>
              <a:chOff x="10819307" y="2466844"/>
              <a:chExt cx="905624" cy="750295"/>
            </a:xfrm>
            <a:noFill/>
          </p:grpSpPr>
          <p:sp>
            <p:nvSpPr>
              <p:cNvPr id="6" name="Line 7"/>
              <p:cNvSpPr>
                <a:spLocks noChangeShapeType="1"/>
              </p:cNvSpPr>
              <p:nvPr/>
            </p:nvSpPr>
            <p:spPr bwMode="auto">
              <a:xfrm rot="16200000">
                <a:off x="11096748" y="2630505"/>
                <a:ext cx="327322"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100">
                  <a:latin typeface="Segoe UI Black" panose="020B0A02040204020203" pitchFamily="34" charset="0"/>
                  <a:ea typeface="微软雅黑" panose="020B0503020204020204" pitchFamily="34" charset="-122"/>
                  <a:cs typeface="Segoe UI Black" panose="020B0A02040204020203" pitchFamily="34" charset="0"/>
                </a:endParaRPr>
              </a:p>
            </p:txBody>
          </p:sp>
          <p:sp>
            <p:nvSpPr>
              <p:cNvPr id="7" name="Rectangle 104"/>
              <p:cNvSpPr>
                <a:spLocks noChangeArrowheads="1"/>
              </p:cNvSpPr>
              <p:nvPr/>
            </p:nvSpPr>
            <p:spPr bwMode="auto">
              <a:xfrm>
                <a:off x="10819307" y="2790423"/>
                <a:ext cx="905624" cy="426716"/>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时序部件</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 name="组合 7"/>
            <p:cNvGrpSpPr/>
            <p:nvPr/>
          </p:nvGrpSpPr>
          <p:grpSpPr>
            <a:xfrm>
              <a:off x="6940930" y="1506758"/>
              <a:ext cx="2183057" cy="656338"/>
              <a:chOff x="7177868" y="1654379"/>
              <a:chExt cx="2302442" cy="692230"/>
            </a:xfrm>
            <a:noFill/>
          </p:grpSpPr>
          <p:cxnSp>
            <p:nvCxnSpPr>
              <p:cNvPr id="9" name="直接箭头连接符 8"/>
              <p:cNvCxnSpPr/>
              <p:nvPr/>
            </p:nvCxnSpPr>
            <p:spPr>
              <a:xfrm>
                <a:off x="7177868" y="1917849"/>
                <a:ext cx="544260" cy="0"/>
              </a:xfrm>
              <a:prstGeom prst="straightConnector1">
                <a:avLst/>
              </a:prstGeom>
              <a:grpFill/>
              <a:ln w="12700">
                <a:solidFill>
                  <a:schemeClr val="tx1">
                    <a:lumMod val="50000"/>
                    <a:lumOff val="50000"/>
                  </a:schemeClr>
                </a:solidFill>
                <a:round/>
                <a:headEnd w="lg" len="lg"/>
                <a:tailEnd type="stealth" w="lg" len="lg"/>
              </a:ln>
            </p:spPr>
          </p:cxnSp>
          <p:cxnSp>
            <p:nvCxnSpPr>
              <p:cNvPr id="10" name="直接箭头连接符 9"/>
              <p:cNvCxnSpPr/>
              <p:nvPr/>
            </p:nvCxnSpPr>
            <p:spPr>
              <a:xfrm>
                <a:off x="7177869" y="2084733"/>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11" name="组合 10"/>
              <p:cNvGrpSpPr/>
              <p:nvPr/>
            </p:nvGrpSpPr>
            <p:grpSpPr>
              <a:xfrm>
                <a:off x="7190721" y="1654379"/>
                <a:ext cx="2289589" cy="692230"/>
                <a:chOff x="7190721" y="1654379"/>
                <a:chExt cx="2289589" cy="692230"/>
              </a:xfrm>
              <a:grpFill/>
            </p:grpSpPr>
            <p:sp>
              <p:nvSpPr>
                <p:cNvPr id="12" name="Line 7"/>
                <p:cNvSpPr>
                  <a:spLocks noChangeShapeType="1"/>
                </p:cNvSpPr>
                <p:nvPr/>
              </p:nvSpPr>
              <p:spPr bwMode="auto">
                <a:xfrm flipH="1">
                  <a:off x="8623192" y="1920746"/>
                  <a:ext cx="83560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3" name="直接连接符 12"/>
                <p:cNvCxnSpPr/>
                <p:nvPr/>
              </p:nvCxnSpPr>
              <p:spPr>
                <a:xfrm>
                  <a:off x="8632095" y="2094448"/>
                  <a:ext cx="848215" cy="0"/>
                </a:xfrm>
                <a:prstGeom prst="line">
                  <a:avLst/>
                </a:prstGeom>
                <a:grpFill/>
                <a:ln w="19050">
                  <a:solidFill>
                    <a:srgbClr val="000000"/>
                  </a:solidFill>
                  <a:round/>
                  <a:tailEnd type="none" w="lg" len="lg"/>
                </a:ln>
              </p:spPr>
            </p:cxnSp>
            <p:sp>
              <p:nvSpPr>
                <p:cNvPr id="14" name="等腰三角形 13"/>
                <p:cNvSpPr/>
                <p:nvPr/>
              </p:nvSpPr>
              <p:spPr>
                <a:xfrm rot="5400000" flipH="1">
                  <a:off x="8963127" y="2020085"/>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5" name="Rectangle 104"/>
                <p:cNvSpPr>
                  <a:spLocks noChangeArrowheads="1"/>
                </p:cNvSpPr>
                <p:nvPr/>
              </p:nvSpPr>
              <p:spPr bwMode="auto">
                <a:xfrm>
                  <a:off x="7728993" y="1763752"/>
                  <a:ext cx="894199"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1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7" name="Text Box 52"/>
                <p:cNvSpPr txBox="1">
                  <a:spLocks noChangeArrowheads="1"/>
                </p:cNvSpPr>
                <p:nvPr/>
              </p:nvSpPr>
              <p:spPr bwMode="auto">
                <a:xfrm>
                  <a:off x="7190721" y="2046523"/>
                  <a:ext cx="480586" cy="3000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grpSp>
          <p:nvGrpSpPr>
            <p:cNvPr id="82" name="组合 81"/>
            <p:cNvGrpSpPr/>
            <p:nvPr/>
          </p:nvGrpSpPr>
          <p:grpSpPr>
            <a:xfrm>
              <a:off x="8473910" y="1226542"/>
              <a:ext cx="777465" cy="4934647"/>
              <a:chOff x="8794675" y="1358838"/>
              <a:chExt cx="819982" cy="5204510"/>
            </a:xfrm>
            <a:noFill/>
          </p:grpSpPr>
          <p:sp>
            <p:nvSpPr>
              <p:cNvPr id="84" name="上下箭头 83"/>
              <p:cNvSpPr/>
              <p:nvPr/>
            </p:nvSpPr>
            <p:spPr>
              <a:xfrm>
                <a:off x="9427634" y="1358838"/>
                <a:ext cx="187023" cy="5204510"/>
              </a:xfrm>
              <a:prstGeom prst="upDownArrow">
                <a:avLst/>
              </a:prstGeom>
              <a:grp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83" name="Text Box 109"/>
              <p:cNvSpPr txBox="1">
                <a:spLocks noChangeArrowheads="1"/>
              </p:cNvSpPr>
              <p:nvPr/>
            </p:nvSpPr>
            <p:spPr bwMode="auto">
              <a:xfrm>
                <a:off x="8794675" y="1373302"/>
                <a:ext cx="799792" cy="3402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latin typeface="Segoe UI Black" panose="020B0A02040204020203" pitchFamily="34" charset="0"/>
                    <a:ea typeface="微软雅黑" panose="020B0503020204020204" pitchFamily="34" charset="-122"/>
                    <a:cs typeface="Segoe UI Black" panose="020B0A02040204020203" pitchFamily="34" charset="0"/>
                  </a:rPr>
                  <a:t>内总线</a:t>
                </a:r>
                <a:endParaRPr lang="zh-CN" altLang="en-US" sz="3200" b="1">
                  <a:latin typeface="Segoe UI Black" panose="020B0A02040204020203" pitchFamily="34" charset="0"/>
                  <a:ea typeface="微软雅黑" panose="020B0503020204020204" pitchFamily="34" charset="-122"/>
                  <a:cs typeface="Segoe UI Black" panose="020B0A02040204020203" pitchFamily="34" charset="0"/>
                </a:endParaRPr>
              </a:p>
            </p:txBody>
          </p:sp>
        </p:grpSp>
        <p:grpSp>
          <p:nvGrpSpPr>
            <p:cNvPr id="85" name="组合 84"/>
            <p:cNvGrpSpPr/>
            <p:nvPr/>
          </p:nvGrpSpPr>
          <p:grpSpPr>
            <a:xfrm>
              <a:off x="9925575" y="1316254"/>
              <a:ext cx="1556542" cy="597916"/>
              <a:chOff x="10325741" y="1453458"/>
              <a:chExt cx="1641666" cy="630614"/>
            </a:xfrm>
            <a:noFill/>
          </p:grpSpPr>
          <p:sp>
            <p:nvSpPr>
              <p:cNvPr id="86" name="Line 117"/>
              <p:cNvSpPr>
                <a:spLocks noChangeShapeType="1"/>
              </p:cNvSpPr>
              <p:nvPr/>
            </p:nvSpPr>
            <p:spPr bwMode="auto">
              <a:xfrm flipV="1">
                <a:off x="10325741" y="1728043"/>
                <a:ext cx="0"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7" name="Line 117"/>
              <p:cNvSpPr>
                <a:spLocks noChangeShapeType="1"/>
              </p:cNvSpPr>
              <p:nvPr/>
            </p:nvSpPr>
            <p:spPr bwMode="auto">
              <a:xfrm flipV="1">
                <a:off x="10469841" y="1728043"/>
                <a:ext cx="1039" cy="29157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8" name="Line 117"/>
              <p:cNvSpPr>
                <a:spLocks noChangeShapeType="1"/>
              </p:cNvSpPr>
              <p:nvPr/>
            </p:nvSpPr>
            <p:spPr bwMode="auto">
              <a:xfrm flipV="1">
                <a:off x="11346666" y="1728042"/>
                <a:ext cx="0" cy="291575"/>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89" name="Line 117"/>
              <p:cNvSpPr>
                <a:spLocks noChangeShapeType="1"/>
              </p:cNvSpPr>
              <p:nvPr/>
            </p:nvSpPr>
            <p:spPr bwMode="auto">
              <a:xfrm flipV="1">
                <a:off x="11499590" y="1731523"/>
                <a:ext cx="0" cy="28809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0" name="Line 117"/>
              <p:cNvSpPr>
                <a:spLocks noChangeShapeType="1"/>
              </p:cNvSpPr>
              <p:nvPr/>
            </p:nvSpPr>
            <p:spPr bwMode="auto">
              <a:xfrm flipV="1">
                <a:off x="10632449" y="1728042"/>
                <a:ext cx="0" cy="278513"/>
              </a:xfrm>
              <a:prstGeom prst="line">
                <a:avLst/>
              </a:prstGeom>
              <a:grpFill/>
              <a:ln w="12700">
                <a:solidFill>
                  <a:srgbClr val="FF0000"/>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1" name="Line 117"/>
              <p:cNvSpPr>
                <a:spLocks noChangeShapeType="1"/>
              </p:cNvSpPr>
              <p:nvPr/>
            </p:nvSpPr>
            <p:spPr bwMode="auto">
              <a:xfrm flipV="1">
                <a:off x="11194948" y="1728042"/>
                <a:ext cx="0" cy="278514"/>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92" name="Text Box 109"/>
              <p:cNvSpPr txBox="1">
                <a:spLocks noChangeArrowheads="1"/>
              </p:cNvSpPr>
              <p:nvPr/>
            </p:nvSpPr>
            <p:spPr bwMode="auto">
              <a:xfrm>
                <a:off x="10344924" y="1453458"/>
                <a:ext cx="1622483" cy="340211"/>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200" b="1">
                    <a:solidFill>
                      <a:srgbClr val="FF0000"/>
                    </a:solidFill>
                    <a:latin typeface="Segoe UI Black" panose="020B0A02040204020203" pitchFamily="34" charset="0"/>
                    <a:ea typeface="微软雅黑" panose="020B0503020204020204" pitchFamily="34" charset="-122"/>
                    <a:cs typeface="Segoe UI Black" panose="020B0A02040204020203" pitchFamily="34" charset="0"/>
                  </a:rPr>
                  <a:t>操作控制信号</a:t>
                </a:r>
              </a:p>
            </p:txBody>
          </p:sp>
          <p:sp>
            <p:nvSpPr>
              <p:cNvPr id="93" name="Text Box 126"/>
              <p:cNvSpPr txBox="1">
                <a:spLocks noChangeArrowheads="1"/>
              </p:cNvSpPr>
              <p:nvPr/>
            </p:nvSpPr>
            <p:spPr bwMode="auto">
              <a:xfrm>
                <a:off x="10716776" y="1663586"/>
                <a:ext cx="763341" cy="420486"/>
              </a:xfrm>
              <a:prstGeom prst="rect">
                <a:avLst/>
              </a:prstGeom>
              <a:grpFill/>
              <a:ln w="9525">
                <a:noFill/>
                <a:miter lim="800000"/>
              </a:ln>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b="1">
                    <a:latin typeface="Segoe UI Black" panose="020B0A02040204020203" pitchFamily="34" charset="0"/>
                    <a:ea typeface="Segoe UI Black" panose="020B0A02040204020203" pitchFamily="34" charset="0"/>
                    <a:cs typeface="Segoe UI Black" panose="020B0A02040204020203" pitchFamily="34" charset="0"/>
                  </a:rPr>
                  <a:t>…</a:t>
                </a:r>
                <a:endParaRPr lang="en-US" altLang="zh-CN" sz="12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2" name="组合 161"/>
            <p:cNvGrpSpPr/>
            <p:nvPr/>
          </p:nvGrpSpPr>
          <p:grpSpPr>
            <a:xfrm>
              <a:off x="9218073" y="4195326"/>
              <a:ext cx="2467603" cy="2067711"/>
              <a:chOff x="9218073" y="4195326"/>
              <a:chExt cx="2467603" cy="2067711"/>
            </a:xfrm>
            <a:noFill/>
          </p:grpSpPr>
          <p:sp>
            <p:nvSpPr>
              <p:cNvPr id="95" name="Rectangle 104"/>
              <p:cNvSpPr>
                <a:spLocks noChangeArrowheads="1"/>
              </p:cNvSpPr>
              <p:nvPr/>
            </p:nvSpPr>
            <p:spPr bwMode="auto">
              <a:xfrm>
                <a:off x="9955362" y="4195326"/>
                <a:ext cx="1077271" cy="1057709"/>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96" name="组合 95"/>
              <p:cNvGrpSpPr/>
              <p:nvPr/>
            </p:nvGrpSpPr>
            <p:grpSpPr>
              <a:xfrm>
                <a:off x="9218073" y="4632523"/>
                <a:ext cx="728684" cy="250406"/>
                <a:chOff x="9143016" y="4779112"/>
                <a:chExt cx="728684" cy="250406"/>
              </a:xfrm>
              <a:grpFill/>
            </p:grpSpPr>
            <p:sp>
              <p:nvSpPr>
                <p:cNvPr id="97" name="Line 7"/>
                <p:cNvSpPr>
                  <a:spLocks noChangeShapeType="1"/>
                </p:cNvSpPr>
                <p:nvPr/>
              </p:nvSpPr>
              <p:spPr bwMode="auto">
                <a:xfrm>
                  <a:off x="9143016" y="4779112"/>
                  <a:ext cx="72868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98" name="直接连接符 97"/>
                <p:cNvCxnSpPr/>
                <p:nvPr/>
              </p:nvCxnSpPr>
              <p:spPr>
                <a:xfrm flipH="1">
                  <a:off x="9143017" y="4954078"/>
                  <a:ext cx="728683" cy="0"/>
                </a:xfrm>
                <a:prstGeom prst="line">
                  <a:avLst/>
                </a:prstGeom>
                <a:grpFill/>
                <a:ln w="19050">
                  <a:solidFill>
                    <a:srgbClr val="000000"/>
                  </a:solidFill>
                  <a:round/>
                  <a:tailEnd type="none" w="lg" len="lg"/>
                </a:ln>
              </p:spPr>
            </p:cxnSp>
            <p:sp>
              <p:nvSpPr>
                <p:cNvPr id="99" name="等腰三角形 98"/>
                <p:cNvSpPr/>
                <p:nvPr/>
              </p:nvSpPr>
              <p:spPr>
                <a:xfrm rot="16200000">
                  <a:off x="9404700" y="4883571"/>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02" name="Text Box 36"/>
              <p:cNvSpPr txBox="1">
                <a:spLocks noChangeArrowheads="1"/>
              </p:cNvSpPr>
              <p:nvPr/>
            </p:nvSpPr>
            <p:spPr bwMode="auto">
              <a:xfrm>
                <a:off x="11246519" y="4290343"/>
                <a:ext cx="30989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3" name="直接箭头连接符 102"/>
              <p:cNvCxnSpPr/>
              <p:nvPr/>
            </p:nvCxnSpPr>
            <p:spPr>
              <a:xfrm flipH="1">
                <a:off x="11060967" y="4552265"/>
                <a:ext cx="421150" cy="0"/>
              </a:xfrm>
              <a:prstGeom prst="straightConnector1">
                <a:avLst/>
              </a:prstGeom>
              <a:grpFill/>
              <a:ln w="12700">
                <a:solidFill>
                  <a:schemeClr val="tx1">
                    <a:lumMod val="50000"/>
                    <a:lumOff val="50000"/>
                  </a:schemeClr>
                </a:solidFill>
                <a:round/>
                <a:headEnd w="lg" len="lg"/>
                <a:tailEnd type="stealth" w="lg" len="lg"/>
              </a:ln>
            </p:spPr>
          </p:cxnSp>
          <p:cxnSp>
            <p:nvCxnSpPr>
              <p:cNvPr id="104" name="直接箭头连接符 103"/>
              <p:cNvCxnSpPr/>
              <p:nvPr/>
            </p:nvCxnSpPr>
            <p:spPr>
              <a:xfrm flipH="1">
                <a:off x="11060967" y="4870339"/>
                <a:ext cx="421150" cy="0"/>
              </a:xfrm>
              <a:prstGeom prst="straightConnector1">
                <a:avLst/>
              </a:prstGeom>
              <a:grpFill/>
              <a:ln w="12700">
                <a:solidFill>
                  <a:schemeClr val="tx1">
                    <a:lumMod val="50000"/>
                    <a:lumOff val="50000"/>
                  </a:schemeClr>
                </a:solidFill>
                <a:round/>
                <a:headEnd w="lg" len="lg"/>
                <a:tailEnd type="stealth" w="lg" len="lg"/>
              </a:ln>
            </p:spPr>
          </p:cxnSp>
          <p:sp>
            <p:nvSpPr>
              <p:cNvPr id="105" name="Text Box 36"/>
              <p:cNvSpPr txBox="1">
                <a:spLocks noChangeArrowheads="1"/>
              </p:cNvSpPr>
              <p:nvPr/>
            </p:nvSpPr>
            <p:spPr bwMode="auto">
              <a:xfrm>
                <a:off x="11246519" y="4601520"/>
                <a:ext cx="348257"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sp>
            <p:nvSpPr>
              <p:cNvPr id="106" name="Text Box 36"/>
              <p:cNvSpPr txBox="1">
                <a:spLocks noChangeArrowheads="1"/>
              </p:cNvSpPr>
              <p:nvPr/>
            </p:nvSpPr>
            <p:spPr bwMode="auto">
              <a:xfrm>
                <a:off x="10036634" y="4991619"/>
                <a:ext cx="420309"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R#</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7" name="Text Box 36"/>
              <p:cNvSpPr txBox="1">
                <a:spLocks noChangeArrowheads="1"/>
              </p:cNvSpPr>
              <p:nvPr/>
            </p:nvSpPr>
            <p:spPr bwMode="auto">
              <a:xfrm>
                <a:off x="10530622" y="4995199"/>
                <a:ext cx="502012"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W#</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108" name="直接箭头连接符 107"/>
              <p:cNvCxnSpPr/>
              <p:nvPr/>
            </p:nvCxnSpPr>
            <p:spPr>
              <a:xfrm>
                <a:off x="9680594" y="5632520"/>
                <a:ext cx="322766" cy="0"/>
              </a:xfrm>
              <a:prstGeom prst="straightConnector1">
                <a:avLst/>
              </a:prstGeom>
              <a:grpFill/>
              <a:ln w="12700">
                <a:solidFill>
                  <a:schemeClr val="tx1">
                    <a:lumMod val="50000"/>
                    <a:lumOff val="50000"/>
                  </a:schemeClr>
                </a:solidFill>
                <a:round/>
                <a:headEnd w="lg" len="lg"/>
                <a:tailEnd type="stealth" w="lg" len="lg"/>
              </a:ln>
            </p:spPr>
          </p:cxnSp>
          <p:cxnSp>
            <p:nvCxnSpPr>
              <p:cNvPr id="109" name="直接箭头连接符 108"/>
              <p:cNvCxnSpPr/>
              <p:nvPr/>
            </p:nvCxnSpPr>
            <p:spPr>
              <a:xfrm flipH="1">
                <a:off x="10976225" y="5619717"/>
                <a:ext cx="296147" cy="0"/>
              </a:xfrm>
              <a:prstGeom prst="straightConnector1">
                <a:avLst/>
              </a:prstGeom>
              <a:grpFill/>
              <a:ln w="12700">
                <a:solidFill>
                  <a:schemeClr val="tx1">
                    <a:lumMod val="50000"/>
                    <a:lumOff val="50000"/>
                  </a:schemeClr>
                </a:solidFill>
                <a:round/>
                <a:headEnd w="lg" len="lg"/>
                <a:tailEnd type="stealth" w="lg" len="lg"/>
              </a:ln>
            </p:spPr>
          </p:cxnSp>
          <p:sp>
            <p:nvSpPr>
              <p:cNvPr id="110" name="Text Box 54"/>
              <p:cNvSpPr txBox="1">
                <a:spLocks noChangeArrowheads="1"/>
              </p:cNvSpPr>
              <p:nvPr/>
            </p:nvSpPr>
            <p:spPr bwMode="auto">
              <a:xfrm>
                <a:off x="9417842" y="5661271"/>
                <a:ext cx="518650"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1" name="Text Box 54"/>
              <p:cNvSpPr txBox="1">
                <a:spLocks noChangeArrowheads="1"/>
              </p:cNvSpPr>
              <p:nvPr/>
            </p:nvSpPr>
            <p:spPr bwMode="auto">
              <a:xfrm>
                <a:off x="11044715" y="5661271"/>
                <a:ext cx="640961" cy="3839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12" name="Text Box 36"/>
              <p:cNvSpPr txBox="1">
                <a:spLocks noChangeArrowheads="1"/>
              </p:cNvSpPr>
              <p:nvPr/>
            </p:nvSpPr>
            <p:spPr bwMode="auto">
              <a:xfrm>
                <a:off x="10180325" y="4513353"/>
                <a:ext cx="660753"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600" b="1" err="1">
                    <a:latin typeface="Segoe UI Black" panose="020B0A02040204020203" pitchFamily="34" charset="0"/>
                    <a:ea typeface="Segoe UI Black" panose="020B0A02040204020203" pitchFamily="34" charset="0"/>
                    <a:cs typeface="Segoe UI Black" panose="020B0A02040204020203" pitchFamily="34" charset="0"/>
                  </a:rPr>
                  <a:t>Regs</a:t>
                </a:r>
                <a:endParaRPr lang="en-US" altLang="zh-CN" sz="1600" b="1">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13" name="组合 112"/>
              <p:cNvGrpSpPr/>
              <p:nvPr/>
            </p:nvGrpSpPr>
            <p:grpSpPr>
              <a:xfrm>
                <a:off x="9962454" y="5274885"/>
                <a:ext cx="505805" cy="692644"/>
                <a:chOff x="5347918" y="5340113"/>
                <a:chExt cx="505805" cy="692644"/>
              </a:xfrm>
              <a:grpFill/>
            </p:grpSpPr>
            <p:grpSp>
              <p:nvGrpSpPr>
                <p:cNvPr id="114" name="组合 113"/>
                <p:cNvGrpSpPr/>
                <p:nvPr/>
              </p:nvGrpSpPr>
              <p:grpSpPr>
                <a:xfrm>
                  <a:off x="5347918" y="5340113"/>
                  <a:ext cx="505805" cy="692644"/>
                  <a:chOff x="5347918" y="5340113"/>
                  <a:chExt cx="505805" cy="692644"/>
                </a:xfrm>
                <a:grpFill/>
              </p:grpSpPr>
              <p:sp>
                <p:nvSpPr>
                  <p:cNvPr id="117"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18" name="流程图: 手动操作 117"/>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19" name="Line 7"/>
                  <p:cNvSpPr>
                    <a:spLocks noChangeShapeType="1"/>
                  </p:cNvSpPr>
                  <p:nvPr/>
                </p:nvSpPr>
                <p:spPr bwMode="auto">
                  <a:xfrm rot="16200000">
                    <a:off x="53925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0"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15" name="矩形 114"/>
                <p:cNvSpPr/>
                <p:nvPr/>
              </p:nvSpPr>
              <p:spPr>
                <a:xfrm>
                  <a:off x="5374512" y="5557244"/>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16" name="矩形 115"/>
                <p:cNvSpPr/>
                <p:nvPr/>
              </p:nvSpPr>
              <p:spPr>
                <a:xfrm>
                  <a:off x="5563998" y="5557244"/>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grpSp>
            <p:nvGrpSpPr>
              <p:cNvPr id="121" name="组合 120"/>
              <p:cNvGrpSpPr/>
              <p:nvPr/>
            </p:nvGrpSpPr>
            <p:grpSpPr>
              <a:xfrm>
                <a:off x="10512220" y="5269170"/>
                <a:ext cx="505805" cy="692644"/>
                <a:chOff x="5347918" y="5340113"/>
                <a:chExt cx="505805" cy="692644"/>
              </a:xfrm>
              <a:grpFill/>
            </p:grpSpPr>
            <p:grpSp>
              <p:nvGrpSpPr>
                <p:cNvPr id="122" name="组合 121"/>
                <p:cNvGrpSpPr/>
                <p:nvPr/>
              </p:nvGrpSpPr>
              <p:grpSpPr>
                <a:xfrm>
                  <a:off x="5347918" y="5340113"/>
                  <a:ext cx="505805" cy="692644"/>
                  <a:chOff x="5347918" y="5340113"/>
                  <a:chExt cx="505805" cy="692644"/>
                </a:xfrm>
                <a:grpFill/>
              </p:grpSpPr>
              <p:sp>
                <p:nvSpPr>
                  <p:cNvPr id="125" name="Line 7"/>
                  <p:cNvSpPr>
                    <a:spLocks noChangeShapeType="1"/>
                  </p:cNvSpPr>
                  <p:nvPr/>
                </p:nvSpPr>
                <p:spPr bwMode="auto">
                  <a:xfrm rot="16200000">
                    <a:off x="5430627" y="5496955"/>
                    <a:ext cx="31368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6" name="流程图: 手动操作 125"/>
                  <p:cNvSpPr/>
                  <p:nvPr/>
                </p:nvSpPr>
                <p:spPr>
                  <a:xfrm rot="10800000">
                    <a:off x="5347918" y="5583277"/>
                    <a:ext cx="505805" cy="214765"/>
                  </a:xfrm>
                  <a:prstGeom prst="flowChartManualOperation">
                    <a:avLst/>
                  </a:prstGeom>
                  <a:solidFill>
                    <a:schemeClr val="bg1"/>
                  </a:solidFill>
                  <a:ln w="222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127" name="Line 7"/>
                  <p:cNvSpPr>
                    <a:spLocks noChangeShapeType="1"/>
                  </p:cNvSpPr>
                  <p:nvPr/>
                </p:nvSpPr>
                <p:spPr bwMode="auto">
                  <a:xfrm rot="16200000">
                    <a:off x="5451532" y="5856042"/>
                    <a:ext cx="117557" cy="0"/>
                  </a:xfrm>
                  <a:prstGeom prst="line">
                    <a:avLst/>
                  </a:prstGeom>
                  <a:grpFill/>
                  <a:ln w="19050" cap="sq">
                    <a:solidFill>
                      <a:srgbClr val="000000"/>
                    </a:solidFill>
                    <a:miter lim="800000"/>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28" name="Line 7"/>
                  <p:cNvSpPr>
                    <a:spLocks noChangeShapeType="1"/>
                  </p:cNvSpPr>
                  <p:nvPr/>
                </p:nvSpPr>
                <p:spPr bwMode="auto">
                  <a:xfrm rot="16200000">
                    <a:off x="5581064" y="5915010"/>
                    <a:ext cx="235494" cy="0"/>
                  </a:xfrm>
                  <a:prstGeom prst="line">
                    <a:avLst/>
                  </a:prstGeom>
                  <a:grpFill/>
                  <a:ln w="19050">
                    <a:solidFill>
                      <a:srgbClr val="000000"/>
                    </a:solidFill>
                    <a:round/>
                    <a:tailEnd type="non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23" name="矩形 122"/>
                <p:cNvSpPr/>
                <p:nvPr/>
              </p:nvSpPr>
              <p:spPr>
                <a:xfrm>
                  <a:off x="5374512" y="5547719"/>
                  <a:ext cx="277640"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0</a:t>
                  </a:r>
                </a:p>
              </p:txBody>
            </p:sp>
            <p:sp>
              <p:nvSpPr>
                <p:cNvPr id="124" name="矩形 123"/>
                <p:cNvSpPr/>
                <p:nvPr/>
              </p:nvSpPr>
              <p:spPr>
                <a:xfrm>
                  <a:off x="5563998" y="5547719"/>
                  <a:ext cx="268022" cy="276999"/>
                </a:xfrm>
                <a:prstGeom prst="rect">
                  <a:avLst/>
                </a:prstGeom>
                <a:grpFill/>
              </p:spPr>
              <p:txBody>
                <a:bodyPr wrap="none">
                  <a:spAutoFit/>
                </a:bodyPr>
                <a:lstStyle/>
                <a:p>
                  <a:r>
                    <a:rPr lang="en-US" altLang="zh-CN" sz="1200">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29" name="Text Box 36"/>
              <p:cNvSpPr txBox="1">
                <a:spLocks noChangeArrowheads="1"/>
              </p:cNvSpPr>
              <p:nvPr/>
            </p:nvSpPr>
            <p:spPr bwMode="auto">
              <a:xfrm>
                <a:off x="9949897"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rs</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0" name="Text Box 36"/>
              <p:cNvSpPr txBox="1">
                <a:spLocks noChangeArrowheads="1"/>
              </p:cNvSpPr>
              <p:nvPr/>
            </p:nvSpPr>
            <p:spPr bwMode="auto">
              <a:xfrm>
                <a:off x="10678866" y="5878728"/>
                <a:ext cx="511896"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rd</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1" name="Line 7"/>
              <p:cNvSpPr>
                <a:spLocks noChangeShapeType="1"/>
              </p:cNvSpPr>
              <p:nvPr/>
            </p:nvSpPr>
            <p:spPr bwMode="auto">
              <a:xfrm rot="10800000" flipH="1">
                <a:off x="10313348" y="5843877"/>
                <a:ext cx="359816" cy="0"/>
              </a:xfrm>
              <a:prstGeom prst="line">
                <a:avLst/>
              </a:prstGeom>
              <a:grpFill/>
              <a:ln w="19050" cap="sq">
                <a:solidFill>
                  <a:srgbClr val="000000"/>
                </a:solidFill>
                <a:miter lim="800000"/>
                <a:headEnd type="oval"/>
                <a:tailEnd type="none" w="med" len="med"/>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32" name="Text Box 36"/>
              <p:cNvSpPr txBox="1">
                <a:spLocks noChangeArrowheads="1"/>
              </p:cNvSpPr>
              <p:nvPr/>
            </p:nvSpPr>
            <p:spPr bwMode="auto">
              <a:xfrm>
                <a:off x="10178534" y="5879119"/>
                <a:ext cx="411201"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400" err="1">
                    <a:latin typeface="Segoe UI Black" panose="020B0A02040204020203" pitchFamily="34" charset="0"/>
                    <a:ea typeface="Segoe UI Black" panose="020B0A02040204020203" pitchFamily="34" charset="0"/>
                    <a:cs typeface="Segoe UI Black" panose="020B0A02040204020203" pitchFamily="34" charset="0"/>
                  </a:rPr>
                  <a:t>rt</a:t>
                </a:r>
                <a:endParaRPr lang="en-US" altLang="zh-CN" sz="36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7" name="组合 206"/>
            <p:cNvGrpSpPr/>
            <p:nvPr/>
          </p:nvGrpSpPr>
          <p:grpSpPr>
            <a:xfrm>
              <a:off x="9702285" y="2584710"/>
              <a:ext cx="602150" cy="725137"/>
              <a:chOff x="9702285" y="2584710"/>
              <a:chExt cx="602150" cy="725137"/>
            </a:xfrm>
            <a:noFill/>
          </p:grpSpPr>
          <p:sp>
            <p:nvSpPr>
              <p:cNvPr id="140" name="Rectangle 104"/>
              <p:cNvSpPr>
                <a:spLocks noChangeArrowheads="1"/>
              </p:cNvSpPr>
              <p:nvPr/>
            </p:nvSpPr>
            <p:spPr bwMode="auto">
              <a:xfrm>
                <a:off x="9702285" y="2584710"/>
                <a:ext cx="602150"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ID</a:t>
                </a:r>
              </a:p>
            </p:txBody>
          </p:sp>
          <p:sp>
            <p:nvSpPr>
              <p:cNvPr id="142" name="Line 7"/>
              <p:cNvSpPr>
                <a:spLocks noChangeShapeType="1"/>
              </p:cNvSpPr>
              <p:nvPr/>
            </p:nvSpPr>
            <p:spPr bwMode="auto">
              <a:xfrm rot="16200000">
                <a:off x="9926093" y="3154672"/>
                <a:ext cx="310350"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09" name="组合 208"/>
            <p:cNvGrpSpPr/>
            <p:nvPr/>
          </p:nvGrpSpPr>
          <p:grpSpPr>
            <a:xfrm>
              <a:off x="9708801" y="1700541"/>
              <a:ext cx="2096515" cy="882231"/>
              <a:chOff x="9708801" y="1700541"/>
              <a:chExt cx="2096515" cy="882231"/>
            </a:xfrm>
            <a:noFill/>
          </p:grpSpPr>
          <p:cxnSp>
            <p:nvCxnSpPr>
              <p:cNvPr id="134" name="直接箭头连接符 133"/>
              <p:cNvCxnSpPr/>
              <p:nvPr/>
            </p:nvCxnSpPr>
            <p:spPr>
              <a:xfrm flipH="1">
                <a:off x="11280161" y="2118661"/>
                <a:ext cx="312595" cy="0"/>
              </a:xfrm>
              <a:prstGeom prst="straightConnector1">
                <a:avLst/>
              </a:prstGeom>
              <a:grpFill/>
              <a:ln w="19050">
                <a:solidFill>
                  <a:srgbClr val="000000"/>
                </a:solidFill>
                <a:round/>
                <a:tailEnd type="triangle" w="lg" len="lg"/>
              </a:ln>
            </p:spPr>
          </p:cxnSp>
          <p:cxnSp>
            <p:nvCxnSpPr>
              <p:cNvPr id="137" name="直接箭头连接符 136"/>
              <p:cNvCxnSpPr/>
              <p:nvPr/>
            </p:nvCxnSpPr>
            <p:spPr>
              <a:xfrm flipH="1">
                <a:off x="11280161" y="1950267"/>
                <a:ext cx="312595" cy="0"/>
              </a:xfrm>
              <a:prstGeom prst="straightConnector1">
                <a:avLst/>
              </a:prstGeom>
              <a:grpFill/>
              <a:ln w="19050">
                <a:solidFill>
                  <a:srgbClr val="000000"/>
                </a:solidFill>
                <a:round/>
                <a:tailEnd type="triangle" w="lg" len="lg"/>
              </a:ln>
            </p:spPr>
          </p:cxnSp>
          <p:grpSp>
            <p:nvGrpSpPr>
              <p:cNvPr id="208" name="组合 207"/>
              <p:cNvGrpSpPr/>
              <p:nvPr/>
            </p:nvGrpSpPr>
            <p:grpSpPr>
              <a:xfrm>
                <a:off x="9708801" y="1852716"/>
                <a:ext cx="1550065" cy="730056"/>
                <a:chOff x="9708801" y="1852716"/>
                <a:chExt cx="1550065" cy="730056"/>
              </a:xfrm>
              <a:grpFill/>
            </p:grpSpPr>
            <p:sp>
              <p:nvSpPr>
                <p:cNvPr id="141" name="Rectangle 104"/>
                <p:cNvSpPr>
                  <a:spLocks noChangeArrowheads="1"/>
                </p:cNvSpPr>
                <p:nvPr/>
              </p:nvSpPr>
              <p:spPr bwMode="auto">
                <a:xfrm>
                  <a:off x="9708801" y="1852716"/>
                  <a:ext cx="1550065" cy="404590"/>
                </a:xfrm>
                <a:prstGeom prst="rect">
                  <a:avLst/>
                </a:prstGeom>
                <a:solidFill>
                  <a:schemeClr val="bg1"/>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操作控制器</a:t>
                  </a:r>
                  <a:endParaRPr lang="en-US" altLang="zh-CN" sz="12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3" name="Line 7"/>
                <p:cNvSpPr>
                  <a:spLocks noChangeShapeType="1"/>
                </p:cNvSpPr>
                <p:nvPr/>
              </p:nvSpPr>
              <p:spPr bwMode="auto">
                <a:xfrm rot="16200000">
                  <a:off x="9848185" y="2427597"/>
                  <a:ext cx="310350" cy="0"/>
                </a:xfrm>
                <a:prstGeom prst="line">
                  <a:avLst/>
                </a:prstGeom>
                <a:grpFill/>
                <a:ln w="28575">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144" name="Text Box 36"/>
              <p:cNvSpPr txBox="1">
                <a:spLocks noChangeArrowheads="1"/>
              </p:cNvSpPr>
              <p:nvPr/>
            </p:nvSpPr>
            <p:spPr bwMode="auto">
              <a:xfrm>
                <a:off x="11372433" y="2107936"/>
                <a:ext cx="432883" cy="187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5" name="Text Box 36"/>
              <p:cNvSpPr txBox="1">
                <a:spLocks noChangeArrowheads="1"/>
              </p:cNvSpPr>
              <p:nvPr/>
            </p:nvSpPr>
            <p:spPr bwMode="auto">
              <a:xfrm>
                <a:off x="11402874" y="1700541"/>
                <a:ext cx="356995" cy="23036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zh-CN" altLang="en-US" sz="1100">
                    <a:latin typeface="Segoe UI Black" panose="020B0A02040204020203" pitchFamily="34" charset="0"/>
                    <a:ea typeface="Segoe UI Black" panose="020B0A02040204020203" pitchFamily="34" charset="0"/>
                    <a:cs typeface="Segoe UI Black" panose="020B0A02040204020203" pitchFamily="34" charset="0"/>
                  </a:rPr>
                  <a:t>中断</a:t>
                </a:r>
                <a:endParaRPr lang="en-US" altLang="zh-CN" sz="2800"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160" name="组合 159"/>
            <p:cNvGrpSpPr/>
            <p:nvPr/>
          </p:nvGrpSpPr>
          <p:grpSpPr>
            <a:xfrm>
              <a:off x="6780845" y="5872349"/>
              <a:ext cx="2233022" cy="288842"/>
              <a:chOff x="6780845" y="5872349"/>
              <a:chExt cx="2233022" cy="288842"/>
            </a:xfrm>
            <a:noFill/>
          </p:grpSpPr>
          <p:grpSp>
            <p:nvGrpSpPr>
              <p:cNvPr id="147" name="组合 146"/>
              <p:cNvGrpSpPr/>
              <p:nvPr/>
            </p:nvGrpSpPr>
            <p:grpSpPr>
              <a:xfrm>
                <a:off x="6780845" y="5875237"/>
                <a:ext cx="1152066" cy="285953"/>
                <a:chOff x="7540919" y="6325045"/>
                <a:chExt cx="1215070" cy="301591"/>
              </a:xfrm>
              <a:grpFill/>
            </p:grpSpPr>
            <p:sp>
              <p:nvSpPr>
                <p:cNvPr id="148" name="Line 7"/>
                <p:cNvSpPr>
                  <a:spLocks noChangeShapeType="1"/>
                </p:cNvSpPr>
                <p:nvPr/>
              </p:nvSpPr>
              <p:spPr bwMode="auto">
                <a:xfrm>
                  <a:off x="7540919" y="6469122"/>
                  <a:ext cx="529993" cy="0"/>
                </a:xfrm>
                <a:prstGeom prst="line">
                  <a:avLst/>
                </a:prstGeom>
                <a:grpFill/>
                <a:ln w="57150">
                  <a:solidFill>
                    <a:srgbClr val="000000"/>
                  </a:solidFill>
                  <a:round/>
                  <a:tailEnd type="triangle" w="sm" len="sm"/>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49" name="Text Box 5"/>
                <p:cNvSpPr txBox="1">
                  <a:spLocks noChangeArrowheads="1"/>
                </p:cNvSpPr>
                <p:nvPr/>
              </p:nvSpPr>
              <p:spPr bwMode="auto">
                <a:xfrm>
                  <a:off x="8044768" y="6325045"/>
                  <a:ext cx="711221" cy="3015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数据流</a:t>
                  </a:r>
                  <a:endParaRPr lang="zh-CN" altLang="zh-CN" sz="3200" b="1">
                    <a:latin typeface="Segoe UI" panose="020B0502040204020203" pitchFamily="34" charset="0"/>
                    <a:cs typeface="Segoe UI" panose="020B0502040204020203" pitchFamily="34" charset="0"/>
                  </a:endParaRPr>
                </a:p>
              </p:txBody>
            </p:sp>
          </p:grpSp>
          <p:grpSp>
            <p:nvGrpSpPr>
              <p:cNvPr id="150" name="组合 149"/>
              <p:cNvGrpSpPr/>
              <p:nvPr/>
            </p:nvGrpSpPr>
            <p:grpSpPr>
              <a:xfrm>
                <a:off x="7872465" y="5872349"/>
                <a:ext cx="1141402" cy="288842"/>
                <a:chOff x="9288331" y="6321059"/>
                <a:chExt cx="1701568" cy="304638"/>
              </a:xfrm>
              <a:grpFill/>
            </p:grpSpPr>
            <p:sp>
              <p:nvSpPr>
                <p:cNvPr id="151" name="Line 6"/>
                <p:cNvSpPr>
                  <a:spLocks noChangeShapeType="1"/>
                </p:cNvSpPr>
                <p:nvPr/>
              </p:nvSpPr>
              <p:spPr bwMode="auto">
                <a:xfrm>
                  <a:off x="9288331" y="6469641"/>
                  <a:ext cx="707359" cy="0"/>
                </a:xfrm>
                <a:prstGeom prst="line">
                  <a:avLst/>
                </a:prstGeom>
                <a:grpFill/>
                <a:ln w="25400">
                  <a:solidFill>
                    <a:srgbClr val="FF0000"/>
                  </a:solidFill>
                  <a:round/>
                  <a:headEnd w="lg" len="lg"/>
                  <a:tailEnd type="stealth" w="lg" len="lg"/>
                </a:ln>
              </p:spPr>
              <p:txBody>
                <a:bodyPr vert="horz" wrap="square" lIns="86699" tIns="43349" rIns="86699" bIns="43349" numCol="1" anchor="t" anchorCtr="0" compatLnSpc="1"/>
                <a:lstStyle/>
                <a:p>
                  <a:endParaRPr lang="zh-CN" altLang="en-US" sz="3790">
                    <a:latin typeface="Segoe UI" panose="020B0502040204020203" pitchFamily="34" charset="0"/>
                    <a:cs typeface="Segoe UI" panose="020B0502040204020203" pitchFamily="34" charset="0"/>
                  </a:endParaRPr>
                </a:p>
              </p:txBody>
            </p:sp>
            <p:sp>
              <p:nvSpPr>
                <p:cNvPr id="152" name="Text Box 4"/>
                <p:cNvSpPr txBox="1">
                  <a:spLocks noChangeArrowheads="1"/>
                </p:cNvSpPr>
                <p:nvPr/>
              </p:nvSpPr>
              <p:spPr bwMode="auto">
                <a:xfrm>
                  <a:off x="9962071" y="6321059"/>
                  <a:ext cx="1027828" cy="304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zh-CN" sz="1200" b="1">
                      <a:latin typeface="Segoe UI" panose="020B0502040204020203" pitchFamily="34" charset="0"/>
                      <a:ea typeface="宋体" panose="02010600030101010101" pitchFamily="2" charset="-122"/>
                      <a:cs typeface="Segoe UI" panose="020B0502040204020203" pitchFamily="34" charset="0"/>
                    </a:rPr>
                    <a:t>控制流</a:t>
                  </a:r>
                  <a:endParaRPr lang="zh-CN" altLang="zh-CN" sz="3200" b="1">
                    <a:latin typeface="Segoe UI" panose="020B0502040204020203" pitchFamily="34" charset="0"/>
                    <a:cs typeface="Segoe UI" panose="020B0502040204020203" pitchFamily="34" charset="0"/>
                  </a:endParaRPr>
                </a:p>
              </p:txBody>
            </p:sp>
          </p:grpSp>
        </p:grpSp>
        <p:grpSp>
          <p:nvGrpSpPr>
            <p:cNvPr id="159" name="组合 158"/>
            <p:cNvGrpSpPr/>
            <p:nvPr/>
          </p:nvGrpSpPr>
          <p:grpSpPr>
            <a:xfrm>
              <a:off x="5884534" y="3678569"/>
              <a:ext cx="3263895" cy="2085059"/>
              <a:chOff x="5884534" y="3678569"/>
              <a:chExt cx="3263895" cy="2085059"/>
            </a:xfrm>
            <a:noFill/>
          </p:grpSpPr>
          <p:grpSp>
            <p:nvGrpSpPr>
              <p:cNvPr id="158" name="组合 157"/>
              <p:cNvGrpSpPr/>
              <p:nvPr/>
            </p:nvGrpSpPr>
            <p:grpSpPr>
              <a:xfrm>
                <a:off x="5884534" y="3860383"/>
                <a:ext cx="3263895" cy="1903245"/>
                <a:chOff x="5884534" y="3860383"/>
                <a:chExt cx="3263895" cy="1903245"/>
              </a:xfrm>
              <a:grpFill/>
            </p:grpSpPr>
            <p:sp>
              <p:nvSpPr>
                <p:cNvPr id="138" name="Text Box 36"/>
                <p:cNvSpPr txBox="1">
                  <a:spLocks noChangeArrowheads="1"/>
                </p:cNvSpPr>
                <p:nvPr/>
              </p:nvSpPr>
              <p:spPr bwMode="auto">
                <a:xfrm>
                  <a:off x="6503847" y="4657689"/>
                  <a:ext cx="757437" cy="2344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运算标志</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57" name="组合 156"/>
                <p:cNvGrpSpPr/>
                <p:nvPr/>
              </p:nvGrpSpPr>
              <p:grpSpPr>
                <a:xfrm>
                  <a:off x="5884534" y="3860383"/>
                  <a:ext cx="3263895" cy="1903245"/>
                  <a:chOff x="5884534" y="3860383"/>
                  <a:chExt cx="3263895" cy="1903245"/>
                </a:xfrm>
                <a:grpFill/>
              </p:grpSpPr>
              <p:grpSp>
                <p:nvGrpSpPr>
                  <p:cNvPr id="27" name="组合 26"/>
                  <p:cNvGrpSpPr/>
                  <p:nvPr/>
                </p:nvGrpSpPr>
                <p:grpSpPr>
                  <a:xfrm>
                    <a:off x="6400894" y="3860383"/>
                    <a:ext cx="2747535" cy="1903245"/>
                    <a:chOff x="6608301" y="4136717"/>
                    <a:chExt cx="2897789" cy="2007329"/>
                  </a:xfrm>
                  <a:grpFill/>
                </p:grpSpPr>
                <p:cxnSp>
                  <p:nvCxnSpPr>
                    <p:cNvPr id="28" name="直接箭头连接符 27"/>
                    <p:cNvCxnSpPr/>
                    <p:nvPr/>
                  </p:nvCxnSpPr>
                  <p:spPr>
                    <a:xfrm>
                      <a:off x="7042434" y="5749795"/>
                      <a:ext cx="544260" cy="0"/>
                    </a:xfrm>
                    <a:prstGeom prst="straightConnector1">
                      <a:avLst/>
                    </a:prstGeom>
                    <a:grpFill/>
                    <a:ln w="12700">
                      <a:solidFill>
                        <a:schemeClr val="tx1">
                          <a:lumMod val="50000"/>
                          <a:lumOff val="50000"/>
                        </a:schemeClr>
                      </a:solidFill>
                      <a:round/>
                      <a:headEnd w="lg" len="lg"/>
                      <a:tailEnd type="stealth" w="lg" len="lg"/>
                    </a:ln>
                  </p:spPr>
                </p:cxnSp>
                <p:grpSp>
                  <p:nvGrpSpPr>
                    <p:cNvPr id="29" name="组合 28"/>
                    <p:cNvGrpSpPr/>
                    <p:nvPr/>
                  </p:nvGrpSpPr>
                  <p:grpSpPr>
                    <a:xfrm>
                      <a:off x="6899083" y="4150680"/>
                      <a:ext cx="2059020" cy="942122"/>
                      <a:chOff x="5286697" y="3767069"/>
                      <a:chExt cx="2059020" cy="942122"/>
                    </a:xfrm>
                    <a:grpFill/>
                  </p:grpSpPr>
                  <p:cxnSp>
                    <p:nvCxnSpPr>
                      <p:cNvPr id="52" name="直接箭头连接符 51"/>
                      <p:cNvCxnSpPr/>
                      <p:nvPr/>
                    </p:nvCxnSpPr>
                    <p:spPr>
                      <a:xfrm>
                        <a:off x="5286697" y="3767069"/>
                        <a:ext cx="393642" cy="0"/>
                      </a:xfrm>
                      <a:prstGeom prst="straightConnector1">
                        <a:avLst/>
                      </a:prstGeom>
                      <a:grpFill/>
                      <a:ln w="12700">
                        <a:solidFill>
                          <a:schemeClr val="tx1">
                            <a:lumMod val="50000"/>
                            <a:lumOff val="50000"/>
                          </a:schemeClr>
                        </a:solidFill>
                        <a:round/>
                        <a:headEnd w="lg" len="lg"/>
                        <a:tailEnd type="stealth" w="lg" len="lg"/>
                      </a:ln>
                    </p:spPr>
                  </p:cxnSp>
                  <p:cxnSp>
                    <p:nvCxnSpPr>
                      <p:cNvPr id="53" name="直接箭头连接符 52"/>
                      <p:cNvCxnSpPr/>
                      <p:nvPr/>
                    </p:nvCxnSpPr>
                    <p:spPr>
                      <a:xfrm flipH="1">
                        <a:off x="6801456" y="4451527"/>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4" name="直接箭头连接符 53"/>
                      <p:cNvCxnSpPr/>
                      <p:nvPr/>
                    </p:nvCxnSpPr>
                    <p:spPr>
                      <a:xfrm flipH="1">
                        <a:off x="6664685" y="4580310"/>
                        <a:ext cx="544261" cy="0"/>
                      </a:xfrm>
                      <a:prstGeom prst="straightConnector1">
                        <a:avLst/>
                      </a:prstGeom>
                      <a:grpFill/>
                      <a:ln w="12700">
                        <a:solidFill>
                          <a:schemeClr val="tx1">
                            <a:lumMod val="50000"/>
                            <a:lumOff val="50000"/>
                          </a:schemeClr>
                        </a:solidFill>
                        <a:round/>
                        <a:headEnd w="lg" len="lg"/>
                        <a:tailEnd type="stealth" w="lg" len="lg"/>
                      </a:ln>
                    </p:spPr>
                  </p:cxnSp>
                  <p:cxnSp>
                    <p:nvCxnSpPr>
                      <p:cNvPr id="55" name="直接箭头连接符 54"/>
                      <p:cNvCxnSpPr/>
                      <p:nvPr/>
                    </p:nvCxnSpPr>
                    <p:spPr>
                      <a:xfrm flipH="1">
                        <a:off x="6547770" y="4709191"/>
                        <a:ext cx="544261" cy="0"/>
                      </a:xfrm>
                      <a:prstGeom prst="straightConnector1">
                        <a:avLst/>
                      </a:prstGeom>
                      <a:grpFill/>
                      <a:ln w="12700">
                        <a:solidFill>
                          <a:schemeClr val="tx1">
                            <a:lumMod val="50000"/>
                            <a:lumOff val="50000"/>
                          </a:schemeClr>
                        </a:solidFill>
                        <a:round/>
                        <a:headEnd w="lg" len="lg"/>
                        <a:tailEnd type="stealth" w="lg" len="lg"/>
                      </a:ln>
                    </p:spPr>
                  </p:cxnSp>
                </p:grpSp>
                <p:sp>
                  <p:nvSpPr>
                    <p:cNvPr id="30" name="Text Box 123"/>
                    <p:cNvSpPr txBox="1">
                      <a:spLocks noChangeArrowheads="1"/>
                    </p:cNvSpPr>
                    <p:nvPr/>
                  </p:nvSpPr>
                  <p:spPr bwMode="auto">
                    <a:xfrm>
                      <a:off x="8882955" y="4671687"/>
                      <a:ext cx="623135"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nvGrpSpPr>
                    <p:cNvPr id="31" name="组合 30"/>
                    <p:cNvGrpSpPr/>
                    <p:nvPr/>
                  </p:nvGrpSpPr>
                  <p:grpSpPr>
                    <a:xfrm>
                      <a:off x="6608301" y="4136717"/>
                      <a:ext cx="2860144" cy="1826436"/>
                      <a:chOff x="6608301" y="4136717"/>
                      <a:chExt cx="2860144" cy="1826436"/>
                    </a:xfrm>
                    <a:grpFill/>
                  </p:grpSpPr>
                  <p:sp>
                    <p:nvSpPr>
                      <p:cNvPr id="51" name="Line 7"/>
                      <p:cNvSpPr>
                        <a:spLocks noChangeShapeType="1"/>
                      </p:cNvSpPr>
                      <p:nvPr/>
                    </p:nvSpPr>
                    <p:spPr bwMode="auto">
                      <a:xfrm flipH="1">
                        <a:off x="6608301" y="4987244"/>
                        <a:ext cx="82868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1" name="直接连接符 40"/>
                      <p:cNvCxnSpPr/>
                      <p:nvPr/>
                    </p:nvCxnSpPr>
                    <p:spPr>
                      <a:xfrm>
                        <a:off x="7515743" y="4343101"/>
                        <a:ext cx="0" cy="361550"/>
                      </a:xfrm>
                      <a:prstGeom prst="line">
                        <a:avLst/>
                      </a:prstGeom>
                      <a:grpFill/>
                      <a:ln w="19050">
                        <a:solidFill>
                          <a:srgbClr val="000000"/>
                        </a:solidFill>
                        <a:round/>
                        <a:tailEnd type="triangle" w="lg" len="lg"/>
                      </a:ln>
                    </p:spPr>
                  </p:cxnSp>
                  <p:sp>
                    <p:nvSpPr>
                      <p:cNvPr id="38" name="矩形 37"/>
                      <p:cNvSpPr/>
                      <p:nvPr/>
                    </p:nvSpPr>
                    <p:spPr>
                      <a:xfrm>
                        <a:off x="7497946" y="4825396"/>
                        <a:ext cx="634338" cy="357069"/>
                      </a:xfrm>
                      <a:prstGeom prst="rect">
                        <a:avLst/>
                      </a:prstGeom>
                      <a:grpFill/>
                    </p:spPr>
                    <p:txBody>
                      <a:bodyPr wrap="none">
                        <a:spAutoFit/>
                      </a:bodyPr>
                      <a:lstStyle/>
                      <a:p>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 name="直接连接符 38"/>
                      <p:cNvCxnSpPr>
                        <a:stCxn id="46" idx="3"/>
                      </p:cNvCxnSpPr>
                      <p:nvPr/>
                    </p:nvCxnSpPr>
                    <p:spPr>
                      <a:xfrm>
                        <a:off x="8013720" y="5749795"/>
                        <a:ext cx="1454725" cy="0"/>
                      </a:xfrm>
                      <a:prstGeom prst="line">
                        <a:avLst/>
                      </a:prstGeom>
                      <a:grpFill/>
                      <a:ln w="19050">
                        <a:solidFill>
                          <a:srgbClr val="000000"/>
                        </a:solidFill>
                        <a:round/>
                        <a:tailEnd type="none" w="lg" len="lg"/>
                      </a:ln>
                    </p:spPr>
                  </p:cxnSp>
                  <p:sp>
                    <p:nvSpPr>
                      <p:cNvPr id="40" name="等腰三角形 39"/>
                      <p:cNvSpPr/>
                      <p:nvPr/>
                    </p:nvSpPr>
                    <p:spPr>
                      <a:xfrm rot="5400000" flipH="1">
                        <a:off x="8648842" y="5678219"/>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42" name="直接连接符 41"/>
                      <p:cNvCxnSpPr/>
                      <p:nvPr/>
                    </p:nvCxnSpPr>
                    <p:spPr>
                      <a:xfrm>
                        <a:off x="8156145" y="4430628"/>
                        <a:ext cx="0" cy="271378"/>
                      </a:xfrm>
                      <a:prstGeom prst="line">
                        <a:avLst/>
                      </a:prstGeom>
                      <a:grpFill/>
                      <a:ln w="19050" cap="sq">
                        <a:solidFill>
                          <a:srgbClr val="000000"/>
                        </a:solidFill>
                        <a:miter lim="800000"/>
                        <a:tailEnd type="triangle" w="lg" len="lg"/>
                      </a:ln>
                    </p:spPr>
                  </p:cxnSp>
                  <p:sp>
                    <p:nvSpPr>
                      <p:cNvPr id="43" name="Line 7"/>
                      <p:cNvSpPr>
                        <a:spLocks noChangeShapeType="1"/>
                      </p:cNvSpPr>
                      <p:nvPr/>
                    </p:nvSpPr>
                    <p:spPr bwMode="auto">
                      <a:xfrm flipH="1">
                        <a:off x="7728992" y="4136717"/>
                        <a:ext cx="1739453"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5" name="Line 7"/>
                      <p:cNvSpPr>
                        <a:spLocks noChangeShapeType="1"/>
                      </p:cNvSpPr>
                      <p:nvPr/>
                    </p:nvSpPr>
                    <p:spPr bwMode="auto">
                      <a:xfrm flipH="1">
                        <a:off x="8156143" y="4430628"/>
                        <a:ext cx="1312301" cy="0"/>
                      </a:xfrm>
                      <a:prstGeom prst="line">
                        <a:avLst/>
                      </a:prstGeom>
                      <a:grpFill/>
                      <a:ln w="19050" cap="sq">
                        <a:solidFill>
                          <a:srgbClr val="000000"/>
                        </a:solidFill>
                        <a:miter lim="800000"/>
                        <a:tailEnd type="none" w="med"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6" name="Rectangle 104"/>
                      <p:cNvSpPr>
                        <a:spLocks noChangeArrowheads="1"/>
                      </p:cNvSpPr>
                      <p:nvPr/>
                    </p:nvSpPr>
                    <p:spPr bwMode="auto">
                      <a:xfrm>
                        <a:off x="7592698" y="5536437"/>
                        <a:ext cx="421022"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cxnSp>
                    <p:nvCxnSpPr>
                      <p:cNvPr id="47" name="直接连接符 46"/>
                      <p:cNvCxnSpPr/>
                      <p:nvPr/>
                    </p:nvCxnSpPr>
                    <p:spPr>
                      <a:xfrm>
                        <a:off x="7810957" y="5185414"/>
                        <a:ext cx="0" cy="340232"/>
                      </a:xfrm>
                      <a:prstGeom prst="line">
                        <a:avLst/>
                      </a:prstGeom>
                      <a:grpFill/>
                      <a:ln w="19050">
                        <a:solidFill>
                          <a:srgbClr val="000000"/>
                        </a:solidFill>
                        <a:round/>
                        <a:tailEnd type="triangle" w="lg" len="lg"/>
                      </a:ln>
                    </p:spPr>
                  </p:cxnSp>
                  <p:sp>
                    <p:nvSpPr>
                      <p:cNvPr id="48" name="Text Box 108"/>
                      <p:cNvSpPr txBox="1">
                        <a:spLocks noChangeArrowheads="1"/>
                      </p:cNvSpPr>
                      <p:nvPr/>
                    </p:nvSpPr>
                    <p:spPr bwMode="auto">
                      <a:xfrm>
                        <a:off x="7378729" y="4679937"/>
                        <a:ext cx="304873" cy="2744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49" name="Text Box 107"/>
                      <p:cNvSpPr txBox="1">
                        <a:spLocks noChangeArrowheads="1"/>
                      </p:cNvSpPr>
                      <p:nvPr/>
                    </p:nvSpPr>
                    <p:spPr bwMode="auto">
                      <a:xfrm>
                        <a:off x="8012147" y="4667503"/>
                        <a:ext cx="275426" cy="2621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sp>
                  <p:nvSpPr>
                    <p:cNvPr id="32" name="Text Box 105"/>
                    <p:cNvSpPr txBox="1">
                      <a:spLocks noChangeArrowheads="1"/>
                    </p:cNvSpPr>
                    <p:nvPr/>
                  </p:nvSpPr>
                  <p:spPr bwMode="auto">
                    <a:xfrm>
                      <a:off x="8742968" y="4854423"/>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33" name="Text Box 46"/>
                    <p:cNvSpPr txBox="1">
                      <a:spLocks noChangeArrowheads="1"/>
                    </p:cNvSpPr>
                    <p:nvPr/>
                  </p:nvSpPr>
                  <p:spPr bwMode="auto">
                    <a:xfrm>
                      <a:off x="6881822" y="4136717"/>
                      <a:ext cx="410903" cy="2445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p>
                  </p:txBody>
                </p:sp>
                <p:sp>
                  <p:nvSpPr>
                    <p:cNvPr id="34" name="Text Box 38"/>
                    <p:cNvSpPr txBox="1">
                      <a:spLocks noChangeArrowheads="1"/>
                    </p:cNvSpPr>
                    <p:nvPr/>
                  </p:nvSpPr>
                  <p:spPr bwMode="auto">
                    <a:xfrm>
                      <a:off x="7023263" y="5739133"/>
                      <a:ext cx="716606" cy="404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5" name="Text Box 14"/>
                    <p:cNvSpPr txBox="1">
                      <a:spLocks noChangeArrowheads="1"/>
                    </p:cNvSpPr>
                    <p:nvPr/>
                  </p:nvSpPr>
                  <p:spPr bwMode="auto">
                    <a:xfrm>
                      <a:off x="8500923" y="5039764"/>
                      <a:ext cx="731146" cy="4672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SUB</a:t>
                      </a:r>
                    </a:p>
                  </p:txBody>
                </p:sp>
              </p:grpSp>
              <p:cxnSp>
                <p:nvCxnSpPr>
                  <p:cNvPr id="133" name="直接箭头连接符 132"/>
                  <p:cNvCxnSpPr/>
                  <p:nvPr/>
                </p:nvCxnSpPr>
                <p:spPr>
                  <a:xfrm>
                    <a:off x="6139730" y="4192473"/>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35" name="直接箭头连接符 134"/>
                  <p:cNvCxnSpPr/>
                  <p:nvPr/>
                </p:nvCxnSpPr>
                <p:spPr>
                  <a:xfrm rot="5400000" flipV="1">
                    <a:off x="5983433" y="5031228"/>
                    <a:ext cx="312595" cy="0"/>
                  </a:xfrm>
                  <a:prstGeom prst="straightConnector1">
                    <a:avLst/>
                  </a:prstGeom>
                  <a:grpFill/>
                  <a:ln w="19050">
                    <a:solidFill>
                      <a:srgbClr val="000000"/>
                    </a:solidFill>
                    <a:round/>
                    <a:tailEnd type="triangle" w="lg" len="lg"/>
                  </a:ln>
                </p:spPr>
              </p:cxnSp>
              <p:sp>
                <p:nvSpPr>
                  <p:cNvPr id="136" name="Text Box 36"/>
                  <p:cNvSpPr txBox="1">
                    <a:spLocks noChangeArrowheads="1"/>
                  </p:cNvSpPr>
                  <p:nvPr/>
                </p:nvSpPr>
                <p:spPr bwMode="auto">
                  <a:xfrm>
                    <a:off x="5912517" y="5189621"/>
                    <a:ext cx="475613" cy="2001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zh-CN" altLang="en-US" sz="1100" b="1">
                        <a:latin typeface="Segoe UI Black" panose="020B0A02040204020203" pitchFamily="34" charset="0"/>
                        <a:ea typeface="Segoe UI Black" panose="020B0A02040204020203" pitchFamily="34" charset="0"/>
                        <a:cs typeface="Segoe UI Black" panose="020B0A02040204020203" pitchFamily="34" charset="0"/>
                      </a:rPr>
                      <a:t>状态</a:t>
                    </a:r>
                    <a:endParaRPr lang="en-US" altLang="zh-CN" sz="1100" b="1" baseline="-25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5" name="Text Box 38"/>
                  <p:cNvSpPr txBox="1">
                    <a:spLocks noChangeArrowheads="1"/>
                  </p:cNvSpPr>
                  <p:nvPr/>
                </p:nvSpPr>
                <p:spPr bwMode="auto">
                  <a:xfrm>
                    <a:off x="5914263" y="3927308"/>
                    <a:ext cx="506350" cy="265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56" name="Rectangle 104"/>
                  <p:cNvSpPr>
                    <a:spLocks noChangeArrowheads="1"/>
                  </p:cNvSpPr>
                  <p:nvPr/>
                </p:nvSpPr>
                <p:spPr bwMode="auto">
                  <a:xfrm>
                    <a:off x="5884534" y="4465749"/>
                    <a:ext cx="510393" cy="404590"/>
                  </a:xfrm>
                  <a:prstGeom prst="rect">
                    <a:avLst/>
                  </a:prstGeom>
                  <a:grp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PSW</a:t>
                    </a:r>
                    <a:endPar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94" name="Rectangle 104"/>
              <p:cNvSpPr>
                <a:spLocks noChangeArrowheads="1"/>
              </p:cNvSpPr>
              <p:nvPr/>
            </p:nvSpPr>
            <p:spPr bwMode="auto">
              <a:xfrm>
                <a:off x="7054760" y="3678569"/>
                <a:ext cx="399191"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X</a:t>
                </a:r>
              </a:p>
            </p:txBody>
          </p:sp>
        </p:grpSp>
        <p:grpSp>
          <p:nvGrpSpPr>
            <p:cNvPr id="164" name="组合 163"/>
            <p:cNvGrpSpPr/>
            <p:nvPr/>
          </p:nvGrpSpPr>
          <p:grpSpPr>
            <a:xfrm>
              <a:off x="5557179" y="1469408"/>
              <a:ext cx="3566805" cy="2168470"/>
              <a:chOff x="5557179" y="1469408"/>
              <a:chExt cx="3566805" cy="2168470"/>
            </a:xfrm>
            <a:noFill/>
          </p:grpSpPr>
          <p:sp>
            <p:nvSpPr>
              <p:cNvPr id="165" name="Rectangle 129"/>
              <p:cNvSpPr>
                <a:spLocks noChangeArrowheads="1"/>
              </p:cNvSpPr>
              <p:nvPr/>
            </p:nvSpPr>
            <p:spPr bwMode="auto">
              <a:xfrm>
                <a:off x="5572419" y="2097917"/>
                <a:ext cx="810414" cy="1491370"/>
              </a:xfrm>
              <a:prstGeom prst="rect">
                <a:avLst/>
              </a:prstGeom>
              <a:grpFill/>
              <a:ln w="28575">
                <a:solidFill>
                  <a:srgbClr val="000000"/>
                </a:solidFill>
                <a:miter lim="800000"/>
              </a:ln>
              <a:effectLst>
                <a:outerShdw blurRad="50800" dist="38100" dir="2700000" algn="tl" rotWithShape="0">
                  <a:prstClr val="black">
                    <a:alpha val="40000"/>
                  </a:prstClr>
                </a:outerShdw>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latin typeface="Segoe UI Black" panose="020B0A02040204020203" pitchFamily="34" charset="0"/>
                    <a:ea typeface="Segoe UI Black" panose="020B0A02040204020203" pitchFamily="34" charset="0"/>
                    <a:cs typeface="Segoe UI Black" panose="020B0A02040204020203" pitchFamily="34" charset="0"/>
                  </a:rPr>
                  <a:t>MEM</a:t>
                </a:r>
              </a:p>
            </p:txBody>
          </p:sp>
          <p:cxnSp>
            <p:nvCxnSpPr>
              <p:cNvPr id="166" name="直接连接符 165"/>
              <p:cNvCxnSpPr/>
              <p:nvPr/>
            </p:nvCxnSpPr>
            <p:spPr>
              <a:xfrm flipH="1">
                <a:off x="6403153" y="3049806"/>
                <a:ext cx="1046745" cy="0"/>
              </a:xfrm>
              <a:prstGeom prst="line">
                <a:avLst/>
              </a:prstGeom>
              <a:grpFill/>
              <a:ln w="19050">
                <a:solidFill>
                  <a:srgbClr val="000000"/>
                </a:solidFill>
                <a:round/>
                <a:tailEnd type="none" w="lg" len="lg"/>
              </a:ln>
            </p:spPr>
          </p:cxnSp>
          <p:sp>
            <p:nvSpPr>
              <p:cNvPr id="167" name="等腰三角形 166"/>
              <p:cNvSpPr/>
              <p:nvPr/>
            </p:nvSpPr>
            <p:spPr>
              <a:xfrm rot="16200000">
                <a:off x="6809050" y="2970267"/>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pPr algn="ctr"/>
                <a:endParaRPr lang="zh-CN" altLang="en-US" sz="1200">
                  <a:latin typeface="Segoe UI Black" panose="020B0A02040204020203" pitchFamily="34" charset="0"/>
                  <a:cs typeface="Segoe UI Black" panose="020B0A02040204020203" pitchFamily="34" charset="0"/>
                </a:endParaRPr>
              </a:p>
            </p:txBody>
          </p:sp>
          <p:sp>
            <p:nvSpPr>
              <p:cNvPr id="168" name="Line 7"/>
              <p:cNvSpPr>
                <a:spLocks noChangeShapeType="1"/>
              </p:cNvSpPr>
              <p:nvPr/>
            </p:nvSpPr>
            <p:spPr bwMode="auto">
              <a:xfrm>
                <a:off x="6400896" y="3197651"/>
                <a:ext cx="1046744"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69" name="直接连接符 168"/>
              <p:cNvCxnSpPr/>
              <p:nvPr/>
            </p:nvCxnSpPr>
            <p:spPr>
              <a:xfrm>
                <a:off x="7991932" y="3213009"/>
                <a:ext cx="1121174" cy="0"/>
              </a:xfrm>
              <a:prstGeom prst="line">
                <a:avLst/>
              </a:prstGeom>
              <a:grpFill/>
              <a:ln w="19050">
                <a:solidFill>
                  <a:srgbClr val="000000"/>
                </a:solidFill>
                <a:round/>
                <a:tailEnd type="none" w="lg" len="lg"/>
              </a:ln>
            </p:spPr>
          </p:cxnSp>
          <p:sp>
            <p:nvSpPr>
              <p:cNvPr id="170" name="等腰三角形 169"/>
              <p:cNvSpPr/>
              <p:nvPr/>
            </p:nvSpPr>
            <p:spPr>
              <a:xfrm rot="5400000" flipH="1">
                <a:off x="8633618" y="3143229"/>
                <a:ext cx="150880" cy="141013"/>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1" name="Line 7"/>
              <p:cNvSpPr>
                <a:spLocks noChangeShapeType="1"/>
              </p:cNvSpPr>
              <p:nvPr/>
            </p:nvSpPr>
            <p:spPr bwMode="auto">
              <a:xfrm flipH="1">
                <a:off x="8310220" y="2249954"/>
                <a:ext cx="812675"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72" name="Rectangle 104"/>
              <p:cNvSpPr>
                <a:spLocks noChangeArrowheads="1"/>
              </p:cNvSpPr>
              <p:nvPr/>
            </p:nvSpPr>
            <p:spPr bwMode="auto">
              <a:xfrm>
                <a:off x="7454688" y="2160845"/>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73" name="Rectangle 104"/>
              <p:cNvSpPr>
                <a:spLocks noChangeArrowheads="1"/>
              </p:cNvSpPr>
              <p:nvPr/>
            </p:nvSpPr>
            <p:spPr bwMode="auto">
              <a:xfrm>
                <a:off x="7454688" y="2937082"/>
                <a:ext cx="847833" cy="404590"/>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DR</a:t>
                </a:r>
              </a:p>
            </p:txBody>
          </p:sp>
          <p:cxnSp>
            <p:nvCxnSpPr>
              <p:cNvPr id="174" name="直接箭头连接符 173"/>
              <p:cNvCxnSpPr/>
              <p:nvPr/>
            </p:nvCxnSpPr>
            <p:spPr>
              <a:xfrm flipH="1">
                <a:off x="8318122" y="2462479"/>
                <a:ext cx="332495" cy="0"/>
              </a:xfrm>
              <a:prstGeom prst="straightConnector1">
                <a:avLst/>
              </a:prstGeom>
              <a:grpFill/>
              <a:ln w="12700">
                <a:solidFill>
                  <a:schemeClr val="tx1">
                    <a:lumMod val="50000"/>
                    <a:lumOff val="50000"/>
                  </a:schemeClr>
                </a:solidFill>
                <a:round/>
                <a:headEnd w="lg" len="lg"/>
                <a:tailEnd type="stealth" w="lg" len="lg"/>
              </a:ln>
            </p:spPr>
          </p:cxnSp>
          <p:sp>
            <p:nvSpPr>
              <p:cNvPr id="175" name="Line 127"/>
              <p:cNvSpPr>
                <a:spLocks noChangeShapeType="1"/>
              </p:cNvSpPr>
              <p:nvPr/>
            </p:nvSpPr>
            <p:spPr bwMode="auto">
              <a:xfrm>
                <a:off x="6180646"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6" name="直接箭头连接符 175"/>
              <p:cNvCxnSpPr/>
              <p:nvPr/>
            </p:nvCxnSpPr>
            <p:spPr>
              <a:xfrm>
                <a:off x="7620496" y="2648214"/>
                <a:ext cx="0" cy="276662"/>
              </a:xfrm>
              <a:prstGeom prst="straightConnector1">
                <a:avLst/>
              </a:prstGeom>
              <a:grpFill/>
              <a:ln w="12700">
                <a:solidFill>
                  <a:schemeClr val="tx1">
                    <a:lumMod val="50000"/>
                    <a:lumOff val="50000"/>
                  </a:schemeClr>
                </a:solidFill>
                <a:round/>
                <a:headEnd w="lg" len="lg"/>
                <a:tailEnd type="stealth" w="lg" len="lg"/>
              </a:ln>
            </p:spPr>
          </p:cxnSp>
          <p:sp>
            <p:nvSpPr>
              <p:cNvPr id="177" name="Line 7"/>
              <p:cNvSpPr>
                <a:spLocks noChangeShapeType="1"/>
              </p:cNvSpPr>
              <p:nvPr/>
            </p:nvSpPr>
            <p:spPr bwMode="auto">
              <a:xfrm flipH="1">
                <a:off x="8311309" y="3056935"/>
                <a:ext cx="812675" cy="0"/>
              </a:xfrm>
              <a:prstGeom prst="line">
                <a:avLst/>
              </a:prstGeom>
              <a:grpFill/>
              <a:ln w="19050">
                <a:solidFill>
                  <a:schemeClr val="tx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cxnSp>
            <p:nvCxnSpPr>
              <p:cNvPr id="178" name="直接箭头连接符 177"/>
              <p:cNvCxnSpPr/>
              <p:nvPr/>
            </p:nvCxnSpPr>
            <p:spPr>
              <a:xfrm>
                <a:off x="8117102" y="2652353"/>
                <a:ext cx="0" cy="276662"/>
              </a:xfrm>
              <a:prstGeom prst="straightConnector1">
                <a:avLst/>
              </a:prstGeom>
              <a:grpFill/>
              <a:ln w="12700">
                <a:solidFill>
                  <a:schemeClr val="tx1">
                    <a:lumMod val="50000"/>
                    <a:lumOff val="50000"/>
                  </a:schemeClr>
                </a:solidFill>
                <a:round/>
                <a:headEnd w="lg" len="lg"/>
                <a:tailEnd type="stealth" w="lg" len="lg"/>
              </a:ln>
            </p:spPr>
          </p:cxnSp>
          <p:grpSp>
            <p:nvGrpSpPr>
              <p:cNvPr id="179" name="组合 178"/>
              <p:cNvGrpSpPr/>
              <p:nvPr/>
            </p:nvGrpSpPr>
            <p:grpSpPr>
              <a:xfrm>
                <a:off x="7627329" y="3359499"/>
                <a:ext cx="499781" cy="278379"/>
                <a:chOff x="1081011" y="4795829"/>
                <a:chExt cx="527112" cy="293603"/>
              </a:xfrm>
              <a:grpFill/>
            </p:grpSpPr>
            <p:cxnSp>
              <p:nvCxnSpPr>
                <p:cNvPr id="189" name="直接箭头连接符 188"/>
                <p:cNvCxnSpPr/>
                <p:nvPr/>
              </p:nvCxnSpPr>
              <p:spPr>
                <a:xfrm flipV="1">
                  <a:off x="1081011" y="4797640"/>
                  <a:ext cx="0" cy="291792"/>
                </a:xfrm>
                <a:prstGeom prst="straightConnector1">
                  <a:avLst/>
                </a:prstGeom>
                <a:grpFill/>
                <a:ln w="12700">
                  <a:solidFill>
                    <a:schemeClr val="tx1">
                      <a:lumMod val="50000"/>
                      <a:lumOff val="50000"/>
                    </a:schemeClr>
                  </a:solidFill>
                  <a:round/>
                  <a:headEnd w="lg" len="lg"/>
                  <a:tailEnd type="stealth" w="lg" len="lg"/>
                </a:ln>
              </p:spPr>
            </p:cxnSp>
            <p:cxnSp>
              <p:nvCxnSpPr>
                <p:cNvPr id="190" name="直接箭头连接符 189"/>
                <p:cNvCxnSpPr/>
                <p:nvPr/>
              </p:nvCxnSpPr>
              <p:spPr>
                <a:xfrm flipV="1">
                  <a:off x="1608123" y="4795829"/>
                  <a:ext cx="0" cy="291792"/>
                </a:xfrm>
                <a:prstGeom prst="straightConnector1">
                  <a:avLst/>
                </a:prstGeom>
                <a:grpFill/>
                <a:ln w="12700">
                  <a:solidFill>
                    <a:schemeClr val="tx1">
                      <a:lumMod val="50000"/>
                      <a:lumOff val="50000"/>
                    </a:schemeClr>
                  </a:solidFill>
                  <a:round/>
                  <a:headEnd w="lg" len="lg"/>
                  <a:tailEnd type="stealth" w="lg" len="lg"/>
                </a:ln>
              </p:spPr>
            </p:cxnSp>
          </p:grpSp>
          <p:sp>
            <p:nvSpPr>
              <p:cNvPr id="180" name="Text Box 125"/>
              <p:cNvSpPr txBox="1">
                <a:spLocks noChangeArrowheads="1"/>
              </p:cNvSpPr>
              <p:nvPr/>
            </p:nvSpPr>
            <p:spPr bwMode="auto">
              <a:xfrm>
                <a:off x="5557179" y="1469408"/>
                <a:ext cx="482671" cy="2622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Write</a:t>
                </a:r>
              </a:p>
            </p:txBody>
          </p:sp>
          <p:sp>
            <p:nvSpPr>
              <p:cNvPr id="181" name="Text Box 126"/>
              <p:cNvSpPr txBox="1">
                <a:spLocks noChangeArrowheads="1"/>
              </p:cNvSpPr>
              <p:nvPr/>
            </p:nvSpPr>
            <p:spPr bwMode="auto">
              <a:xfrm>
                <a:off x="6045841" y="1469408"/>
                <a:ext cx="417020" cy="27058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Read</a:t>
                </a:r>
              </a:p>
            </p:txBody>
          </p:sp>
          <p:sp>
            <p:nvSpPr>
              <p:cNvPr id="182" name="Text Box 50"/>
              <p:cNvSpPr txBox="1">
                <a:spLocks noChangeArrowheads="1"/>
              </p:cNvSpPr>
              <p:nvPr/>
            </p:nvSpPr>
            <p:spPr bwMode="auto">
              <a:xfrm>
                <a:off x="8670400" y="2318328"/>
                <a:ext cx="379488" cy="2575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3" name="Text Box 49"/>
              <p:cNvSpPr txBox="1">
                <a:spLocks noChangeArrowheads="1"/>
              </p:cNvSpPr>
              <p:nvPr/>
            </p:nvSpPr>
            <p:spPr bwMode="auto">
              <a:xfrm>
                <a:off x="8194161" y="2623713"/>
                <a:ext cx="370648" cy="2676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4" name="Text Box 48"/>
              <p:cNvSpPr txBox="1">
                <a:spLocks noChangeArrowheads="1"/>
              </p:cNvSpPr>
              <p:nvPr/>
            </p:nvSpPr>
            <p:spPr bwMode="auto">
              <a:xfrm>
                <a:off x="8164753" y="3336617"/>
                <a:ext cx="520246" cy="2675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5" name="Text Box 9"/>
              <p:cNvSpPr txBox="1">
                <a:spLocks noChangeArrowheads="1"/>
              </p:cNvSpPr>
              <p:nvPr/>
            </p:nvSpPr>
            <p:spPr bwMode="auto">
              <a:xfrm>
                <a:off x="6961579" y="2623713"/>
                <a:ext cx="657847" cy="2605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6" name="Text Box 8"/>
              <p:cNvSpPr txBox="1">
                <a:spLocks noChangeArrowheads="1"/>
              </p:cNvSpPr>
              <p:nvPr/>
            </p:nvSpPr>
            <p:spPr bwMode="auto">
              <a:xfrm>
                <a:off x="7039350" y="3336617"/>
                <a:ext cx="605501" cy="2615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7" name="Line 7"/>
              <p:cNvSpPr>
                <a:spLocks noChangeShapeType="1"/>
              </p:cNvSpPr>
              <p:nvPr/>
            </p:nvSpPr>
            <p:spPr bwMode="auto">
              <a:xfrm flipH="1">
                <a:off x="6400896" y="2352661"/>
                <a:ext cx="1038419"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188" name="Line 127"/>
              <p:cNvSpPr>
                <a:spLocks noChangeShapeType="1"/>
              </p:cNvSpPr>
              <p:nvPr/>
            </p:nvSpPr>
            <p:spPr bwMode="auto">
              <a:xfrm>
                <a:off x="5809171" y="1744989"/>
                <a:ext cx="0" cy="339619"/>
              </a:xfrm>
              <a:prstGeom prst="line">
                <a:avLst/>
              </a:prstGeom>
              <a:grpFill/>
              <a:ln w="12700">
                <a:solidFill>
                  <a:schemeClr val="tx1">
                    <a:lumMod val="50000"/>
                    <a:lumOff val="50000"/>
                  </a:schemeClr>
                </a:solidFill>
                <a:round/>
                <a:headEnd w="lg" len="lg"/>
                <a:tailEnd type="stealth"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193" name="组合 192"/>
            <p:cNvGrpSpPr/>
            <p:nvPr/>
          </p:nvGrpSpPr>
          <p:grpSpPr>
            <a:xfrm>
              <a:off x="9209932" y="3236717"/>
              <a:ext cx="2408560" cy="772225"/>
              <a:chOff x="9209932" y="3236717"/>
              <a:chExt cx="2408560" cy="772225"/>
            </a:xfrm>
            <a:noFill/>
          </p:grpSpPr>
          <p:sp>
            <p:nvSpPr>
              <p:cNvPr id="194" name="Text Box 8"/>
              <p:cNvSpPr txBox="1">
                <a:spLocks noChangeArrowheads="1"/>
              </p:cNvSpPr>
              <p:nvPr/>
            </p:nvSpPr>
            <p:spPr bwMode="auto">
              <a:xfrm>
                <a:off x="9491034" y="3727650"/>
                <a:ext cx="702657" cy="2548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nvGrpSpPr>
              <p:cNvPr id="195" name="组合 194"/>
              <p:cNvGrpSpPr/>
              <p:nvPr/>
            </p:nvGrpSpPr>
            <p:grpSpPr>
              <a:xfrm>
                <a:off x="9209932" y="3236717"/>
                <a:ext cx="2408560" cy="772225"/>
                <a:chOff x="9209932" y="3236717"/>
                <a:chExt cx="2408560" cy="772225"/>
              </a:xfrm>
              <a:grpFill/>
            </p:grpSpPr>
            <p:sp>
              <p:nvSpPr>
                <p:cNvPr id="196" name="Text Box 36"/>
                <p:cNvSpPr txBox="1">
                  <a:spLocks noChangeArrowheads="1"/>
                </p:cNvSpPr>
                <p:nvPr/>
              </p:nvSpPr>
              <p:spPr bwMode="auto">
                <a:xfrm>
                  <a:off x="11167382" y="3236717"/>
                  <a:ext cx="362360" cy="3839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97" name="组合 196"/>
                <p:cNvGrpSpPr/>
                <p:nvPr/>
              </p:nvGrpSpPr>
              <p:grpSpPr>
                <a:xfrm>
                  <a:off x="9209932" y="3298292"/>
                  <a:ext cx="2408560" cy="710650"/>
                  <a:chOff x="9570959" y="3543889"/>
                  <a:chExt cx="2540278" cy="749514"/>
                </a:xfrm>
                <a:grpFill/>
              </p:grpSpPr>
              <p:sp>
                <p:nvSpPr>
                  <p:cNvPr id="200" name="Rectangle 104"/>
                  <p:cNvSpPr>
                    <a:spLocks noChangeArrowheads="1"/>
                  </p:cNvSpPr>
                  <p:nvPr/>
                </p:nvSpPr>
                <p:spPr bwMode="auto">
                  <a:xfrm>
                    <a:off x="10346761" y="3543889"/>
                    <a:ext cx="1136184" cy="426716"/>
                  </a:xfrm>
                  <a:prstGeom prst="rect">
                    <a:avLst/>
                  </a:prstGeom>
                  <a:solidFill>
                    <a:schemeClr val="bg1"/>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201" name="Line 7"/>
                  <p:cNvSpPr>
                    <a:spLocks noChangeShapeType="1"/>
                  </p:cNvSpPr>
                  <p:nvPr/>
                </p:nvSpPr>
                <p:spPr bwMode="auto">
                  <a:xfrm>
                    <a:off x="9570959" y="3693080"/>
                    <a:ext cx="768531" cy="0"/>
                  </a:xfrm>
                  <a:prstGeom prst="line">
                    <a:avLst/>
                  </a:prstGeom>
                  <a:grp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202" name="组合 201"/>
                  <p:cNvGrpSpPr/>
                  <p:nvPr/>
                </p:nvGrpSpPr>
                <p:grpSpPr>
                  <a:xfrm rot="16200000">
                    <a:off x="9875660" y="3482511"/>
                    <a:ext cx="159131" cy="768533"/>
                    <a:chOff x="6712622" y="6427719"/>
                    <a:chExt cx="159131" cy="768533"/>
                  </a:xfrm>
                  <a:grpFill/>
                </p:grpSpPr>
                <p:cxnSp>
                  <p:nvCxnSpPr>
                    <p:cNvPr id="205" name="直接连接符 204"/>
                    <p:cNvCxnSpPr/>
                    <p:nvPr/>
                  </p:nvCxnSpPr>
                  <p:spPr>
                    <a:xfrm rot="5400000" flipH="1">
                      <a:off x="6407921" y="6811986"/>
                      <a:ext cx="768533" cy="0"/>
                    </a:xfrm>
                    <a:prstGeom prst="line">
                      <a:avLst/>
                    </a:prstGeom>
                    <a:grpFill/>
                    <a:ln w="19050">
                      <a:solidFill>
                        <a:srgbClr val="000000"/>
                      </a:solidFill>
                      <a:round/>
                      <a:tailEnd type="none" w="lg" len="lg"/>
                    </a:ln>
                  </p:spPr>
                </p:cxnSp>
                <p:sp>
                  <p:nvSpPr>
                    <p:cNvPr id="206" name="等腰三角形 205"/>
                    <p:cNvSpPr/>
                    <p:nvPr/>
                  </p:nvSpPr>
                  <p:spPr>
                    <a:xfrm>
                      <a:off x="6712622" y="6708917"/>
                      <a:ext cx="159131" cy="148725"/>
                    </a:xfrm>
                    <a:prstGeom prst="triangle">
                      <a:avLst/>
                    </a:prstGeom>
                    <a:solidFill>
                      <a:schemeClr val="bg1"/>
                    </a:solidFill>
                    <a:ln w="19050">
                      <a:solidFill>
                        <a:srgbClr val="00000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cxnSp>
                <p:nvCxnSpPr>
                  <p:cNvPr id="203" name="直接箭头连接符 202"/>
                  <p:cNvCxnSpPr/>
                  <p:nvPr/>
                </p:nvCxnSpPr>
                <p:spPr>
                  <a:xfrm flipH="1">
                    <a:off x="11493512" y="3751250"/>
                    <a:ext cx="473891" cy="0"/>
                  </a:xfrm>
                  <a:prstGeom prst="straightConnector1">
                    <a:avLst/>
                  </a:prstGeom>
                  <a:grpFill/>
                  <a:ln w="12700">
                    <a:solidFill>
                      <a:schemeClr val="tx1">
                        <a:lumMod val="50000"/>
                        <a:lumOff val="50000"/>
                      </a:schemeClr>
                    </a:solidFill>
                    <a:round/>
                    <a:headEnd w="lg" len="lg"/>
                    <a:tailEnd type="stealth" w="lg" len="lg"/>
                  </a:ln>
                </p:spPr>
              </p:cxnSp>
              <p:sp>
                <p:nvSpPr>
                  <p:cNvPr id="204" name="Text Box 35"/>
                  <p:cNvSpPr txBox="1">
                    <a:spLocks noChangeArrowheads="1"/>
                  </p:cNvSpPr>
                  <p:nvPr/>
                </p:nvSpPr>
                <p:spPr bwMode="auto">
                  <a:xfrm>
                    <a:off x="11334090" y="4011366"/>
                    <a:ext cx="777147" cy="2820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defPPr>
                      <a:defRPr lang="zh-CN"/>
                    </a:defPPr>
                    <a:lvl1pPr marR="0" lvl="0" indent="0" eaLnBrk="0" fontAlgn="base" hangingPunct="0">
                      <a:lnSpc>
                        <a:spcPct val="100000"/>
                      </a:lnSpc>
                      <a:spcBef>
                        <a:spcPct val="0"/>
                      </a:spcBef>
                      <a:spcAft>
                        <a:spcPct val="0"/>
                      </a:spcAft>
                      <a:buClrTx/>
                      <a:buSzTx/>
                      <a:buFontTx/>
                      <a:buNone/>
                      <a:defRPr kumimoji="0" sz="1600" b="0" i="0" u="none" strike="noStrike" cap="none" normalizeH="0" baseline="0">
                        <a:ln>
                          <a:noFill/>
                        </a:ln>
                        <a:solidFill>
                          <a:srgbClr val="0070C0"/>
                        </a:solidFill>
                        <a:effectLst/>
                        <a:latin typeface="Times New Roman" panose="02020603050405020304" pitchFamily="18" charset="0"/>
                        <a:ea typeface="宋体" panose="02010600030101010101" pitchFamily="2" charset="-122"/>
                        <a:cs typeface="Times New Roman" panose="02020603050405020304" pitchFamily="18" charset="0"/>
                      </a:defRPr>
                    </a:lvl1pPr>
                  </a:lstStyle>
                  <a:p>
                    <a:r>
                      <a:rPr lang="en-US" altLang="zh-CN" sz="12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200" baseline="-25000">
                        <a:solidFill>
                          <a:schemeClr val="tx1">
                            <a:lumMod val="50000"/>
                            <a:lumOff val="50000"/>
                          </a:schemeClr>
                        </a:solidFill>
                        <a:latin typeface="Segoe UI Black" panose="020B0A02040204020203" pitchFamily="34" charset="0"/>
                        <a:ea typeface="Segoe UI Black" panose="020B0A02040204020203" pitchFamily="34" charset="0"/>
                        <a:cs typeface="Segoe UI Black" panose="020B0A02040204020203" pitchFamily="34" charset="0"/>
                      </a:rPr>
                      <a:t>out</a:t>
                    </a:r>
                  </a:p>
                </p:txBody>
              </p:sp>
            </p:grpSp>
            <p:cxnSp>
              <p:nvCxnSpPr>
                <p:cNvPr id="198" name="直接箭头连接符 197"/>
                <p:cNvCxnSpPr/>
                <p:nvPr/>
              </p:nvCxnSpPr>
              <p:spPr>
                <a:xfrm flipV="1">
                  <a:off x="10216379" y="3710504"/>
                  <a:ext cx="0" cy="276662"/>
                </a:xfrm>
                <a:prstGeom prst="straightConnector1">
                  <a:avLst/>
                </a:prstGeom>
                <a:grpFill/>
                <a:ln w="12700">
                  <a:solidFill>
                    <a:schemeClr val="tx1">
                      <a:lumMod val="50000"/>
                      <a:lumOff val="50000"/>
                    </a:schemeClr>
                  </a:solidFill>
                  <a:round/>
                  <a:headEnd w="lg" len="lg"/>
                  <a:tailEnd type="stealth" w="lg" len="lg"/>
                </a:ln>
              </p:spPr>
            </p:cxnSp>
            <p:cxnSp>
              <p:nvCxnSpPr>
                <p:cNvPr id="199" name="直接箭头连接符 198"/>
                <p:cNvCxnSpPr/>
                <p:nvPr/>
              </p:nvCxnSpPr>
              <p:spPr>
                <a:xfrm flipV="1">
                  <a:off x="10792731" y="3710504"/>
                  <a:ext cx="0" cy="276662"/>
                </a:xfrm>
                <a:prstGeom prst="straightConnector1">
                  <a:avLst/>
                </a:prstGeom>
                <a:grpFill/>
                <a:ln w="12700">
                  <a:solidFill>
                    <a:schemeClr val="tx1">
                      <a:lumMod val="50000"/>
                      <a:lumOff val="50000"/>
                    </a:schemeClr>
                  </a:solidFill>
                  <a:round/>
                  <a:headEnd w="lg" len="lg"/>
                  <a:tailEnd type="stealth" w="lg" len="lg"/>
                </a:ln>
              </p:spPr>
            </p:cxnSp>
          </p:grpSp>
        </p:grpSp>
      </p:grpSp>
      <p:sp>
        <p:nvSpPr>
          <p:cNvPr id="2" name="标题 1"/>
          <p:cNvSpPr>
            <a:spLocks noGrp="1"/>
          </p:cNvSpPr>
          <p:nvPr>
            <p:ph type="title"/>
          </p:nvPr>
        </p:nvSpPr>
        <p:spPr>
          <a:xfrm>
            <a:off x="487823" y="257614"/>
            <a:ext cx="5069356" cy="617641"/>
          </a:xfrm>
        </p:spPr>
        <p:txBody>
          <a:bodyPr>
            <a:normAutofit fontScale="90000"/>
          </a:bodyPr>
          <a:lstStyle/>
          <a:p>
            <a:r>
              <a:rPr lang="zh-CN" altLang="en-US"/>
              <a:t>单总线结构</a:t>
            </a:r>
            <a:r>
              <a:rPr lang="en-US" altLang="zh-CN"/>
              <a:t>CPU  </a:t>
            </a:r>
            <a:r>
              <a:rPr lang="zh-CN" altLang="en-US"/>
              <a:t> 取指令数据通路</a:t>
            </a:r>
          </a:p>
        </p:txBody>
      </p:sp>
      <p:sp>
        <p:nvSpPr>
          <p:cNvPr id="191" name="TextBox 24"/>
          <p:cNvSpPr txBox="1"/>
          <p:nvPr/>
        </p:nvSpPr>
        <p:spPr>
          <a:xfrm>
            <a:off x="1581965" y="1594196"/>
            <a:ext cx="3179726" cy="561116"/>
          </a:xfrm>
          <a:prstGeom prst="rect">
            <a:avLst/>
          </a:prstGeom>
          <a:noFill/>
        </p:spPr>
        <p:txBody>
          <a:bodyPr wrap="square" rtlCol="0">
            <a:spAutoFit/>
          </a:bodyPr>
          <a:lstStyle/>
          <a:p>
            <a:pPr>
              <a:lnSpc>
                <a:spcPct val="130000"/>
              </a:lnSpc>
              <a:spcBef>
                <a:spcPts val="570"/>
              </a:spcBef>
              <a:spcAft>
                <a:spcPts val="570"/>
              </a:spcAft>
            </a:pPr>
            <a:r>
              <a:rPr lang="en-US" altLang="zh-CN" sz="2600" b="1">
                <a:solidFill>
                  <a:srgbClr val="C00000"/>
                </a:solidFill>
                <a:latin typeface="微软雅黑" panose="020B0503020204020204" pitchFamily="34" charset="-122"/>
                <a:ea typeface="微软雅黑" panose="020B0503020204020204" pitchFamily="34" charset="-122"/>
                <a:sym typeface="Arial" panose="020B0604020202020204" pitchFamily="34" charset="0"/>
              </a:rPr>
              <a:t>M[PC</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 </a:t>
            </a:r>
            <a:r>
              <a:rPr lang="en-US" altLang="zh-CN" sz="2600" b="1" dirty="0">
                <a:solidFill>
                  <a:srgbClr val="C0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600" b="1" dirty="0">
                <a:solidFill>
                  <a:srgbClr val="C00000"/>
                </a:solidFill>
                <a:latin typeface="微软雅黑" panose="020B0503020204020204" pitchFamily="34" charset="-122"/>
                <a:ea typeface="微软雅黑" panose="020B0503020204020204" pitchFamily="34" charset="-122"/>
                <a:sym typeface="Arial" panose="020B0604020202020204" pitchFamily="34" charset="0"/>
              </a:rPr>
              <a:t>IR</a:t>
            </a:r>
          </a:p>
        </p:txBody>
      </p:sp>
      <p:sp>
        <p:nvSpPr>
          <p:cNvPr id="365" name="Line 7"/>
          <p:cNvSpPr>
            <a:spLocks noChangeShapeType="1"/>
          </p:cNvSpPr>
          <p:nvPr/>
        </p:nvSpPr>
        <p:spPr bwMode="auto">
          <a:xfrm flipH="1">
            <a:off x="6408649" y="2353636"/>
            <a:ext cx="1038419"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19" name="组合 18"/>
          <p:cNvGrpSpPr/>
          <p:nvPr/>
        </p:nvGrpSpPr>
        <p:grpSpPr>
          <a:xfrm>
            <a:off x="8319753" y="1847965"/>
            <a:ext cx="804234" cy="150880"/>
            <a:chOff x="8319753" y="1847965"/>
            <a:chExt cx="804234" cy="150880"/>
          </a:xfrm>
        </p:grpSpPr>
        <p:cxnSp>
          <p:nvCxnSpPr>
            <p:cNvPr id="352" name="直接连接符 351"/>
            <p:cNvCxnSpPr/>
            <p:nvPr/>
          </p:nvCxnSpPr>
          <p:spPr>
            <a:xfrm>
              <a:off x="8319753" y="1931629"/>
              <a:ext cx="804234" cy="0"/>
            </a:xfrm>
            <a:prstGeom prst="line">
              <a:avLst/>
            </a:prstGeom>
            <a:solidFill>
              <a:srgbClr val="59B2FF"/>
            </a:solidFill>
            <a:ln w="57150">
              <a:solidFill>
                <a:srgbClr val="59B2FF"/>
              </a:solidFill>
              <a:round/>
              <a:tailEnd type="none" w="lg" len="lg"/>
            </a:ln>
          </p:spPr>
        </p:cxnSp>
        <p:sp>
          <p:nvSpPr>
            <p:cNvPr id="353" name="等腰三角形 352"/>
            <p:cNvSpPr/>
            <p:nvPr/>
          </p:nvSpPr>
          <p:spPr>
            <a:xfrm rot="5400000" flipH="1">
              <a:off x="8633621" y="1852898"/>
              <a:ext cx="150880" cy="141013"/>
            </a:xfrm>
            <a:prstGeom prst="triangle">
              <a:avLst/>
            </a:prstGeom>
            <a:solidFill>
              <a:schemeClr val="bg1"/>
            </a:solidFill>
            <a:ln w="19050">
              <a:solidFill>
                <a:srgbClr val="59B2FF"/>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54" name="Rectangle 104"/>
          <p:cNvSpPr>
            <a:spLocks noChangeArrowheads="1"/>
          </p:cNvSpPr>
          <p:nvPr/>
        </p:nvSpPr>
        <p:spPr bwMode="auto">
          <a:xfrm>
            <a:off x="7463479" y="1610460"/>
            <a:ext cx="847833" cy="404591"/>
          </a:xfrm>
          <a:prstGeom prst="rect">
            <a:avLst/>
          </a:prstGeom>
          <a:solidFill>
            <a:srgbClr val="59B2FF"/>
          </a:solidFill>
          <a:ln w="285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PC</a:t>
            </a:r>
          </a:p>
        </p:txBody>
      </p:sp>
      <p:grpSp>
        <p:nvGrpSpPr>
          <p:cNvPr id="18" name="组合 17"/>
          <p:cNvGrpSpPr/>
          <p:nvPr/>
        </p:nvGrpSpPr>
        <p:grpSpPr>
          <a:xfrm>
            <a:off x="6940931" y="1878569"/>
            <a:ext cx="516039" cy="284527"/>
            <a:chOff x="6940931" y="1878569"/>
            <a:chExt cx="516039" cy="284527"/>
          </a:xfrm>
        </p:grpSpPr>
        <p:cxnSp>
          <p:nvCxnSpPr>
            <p:cNvPr id="351" name="直接箭头连接符 350"/>
            <p:cNvCxnSpPr/>
            <p:nvPr/>
          </p:nvCxnSpPr>
          <p:spPr>
            <a:xfrm>
              <a:off x="6940931" y="1914798"/>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5" name="Text Box 52"/>
            <p:cNvSpPr txBox="1">
              <a:spLocks noChangeArrowheads="1"/>
            </p:cNvSpPr>
            <p:nvPr/>
          </p:nvSpPr>
          <p:spPr bwMode="auto">
            <a:xfrm>
              <a:off x="6953117" y="1878569"/>
              <a:ext cx="396795" cy="28452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2" name="组合 21"/>
          <p:cNvGrpSpPr/>
          <p:nvPr/>
        </p:nvGrpSpPr>
        <p:grpSpPr>
          <a:xfrm>
            <a:off x="8318122" y="2318328"/>
            <a:ext cx="731766" cy="257570"/>
            <a:chOff x="8318122" y="2318328"/>
            <a:chExt cx="731766" cy="257570"/>
          </a:xfrm>
        </p:grpSpPr>
        <p:cxnSp>
          <p:nvCxnSpPr>
            <p:cNvPr id="358" name="直接箭头连接符 357"/>
            <p:cNvCxnSpPr/>
            <p:nvPr/>
          </p:nvCxnSpPr>
          <p:spPr>
            <a:xfrm flipH="1">
              <a:off x="8318122" y="2462479"/>
              <a:ext cx="332495"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59" name="Text Box 50"/>
            <p:cNvSpPr txBox="1">
              <a:spLocks noChangeArrowheads="1"/>
            </p:cNvSpPr>
            <p:nvPr/>
          </p:nvSpPr>
          <p:spPr bwMode="auto">
            <a:xfrm>
              <a:off x="8670400" y="2318328"/>
              <a:ext cx="379488" cy="25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0" name="组合 19"/>
          <p:cNvGrpSpPr/>
          <p:nvPr/>
        </p:nvGrpSpPr>
        <p:grpSpPr>
          <a:xfrm>
            <a:off x="7471096" y="2249954"/>
            <a:ext cx="1659419" cy="1610429"/>
            <a:chOff x="7463476" y="2249954"/>
            <a:chExt cx="1659419" cy="1610429"/>
          </a:xfrm>
        </p:grpSpPr>
        <p:sp>
          <p:nvSpPr>
            <p:cNvPr id="356" name="Line 7"/>
            <p:cNvSpPr>
              <a:spLocks noChangeShapeType="1"/>
            </p:cNvSpPr>
            <p:nvPr/>
          </p:nvSpPr>
          <p:spPr bwMode="auto">
            <a:xfrm flipH="1">
              <a:off x="8310220" y="2249954"/>
              <a:ext cx="812675"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61" name="Line 7"/>
            <p:cNvSpPr>
              <a:spLocks noChangeShapeType="1"/>
            </p:cNvSpPr>
            <p:nvPr/>
          </p:nvSpPr>
          <p:spPr bwMode="auto">
            <a:xfrm flipH="1">
              <a:off x="7463476" y="3860383"/>
              <a:ext cx="1649260" cy="0"/>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21" name="组合 20"/>
          <p:cNvGrpSpPr/>
          <p:nvPr/>
        </p:nvGrpSpPr>
        <p:grpSpPr>
          <a:xfrm>
            <a:off x="6660233" y="3860383"/>
            <a:ext cx="389597" cy="231896"/>
            <a:chOff x="6660233" y="3860383"/>
            <a:chExt cx="389597" cy="231896"/>
          </a:xfrm>
        </p:grpSpPr>
        <p:cxnSp>
          <p:nvCxnSpPr>
            <p:cNvPr id="360" name="直接箭头连接符 359"/>
            <p:cNvCxnSpPr/>
            <p:nvPr/>
          </p:nvCxnSpPr>
          <p:spPr>
            <a:xfrm>
              <a:off x="6676599" y="3873622"/>
              <a:ext cx="373231"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62" name="Text Box 46"/>
            <p:cNvSpPr txBox="1">
              <a:spLocks noChangeArrowheads="1"/>
            </p:cNvSpPr>
            <p:nvPr/>
          </p:nvSpPr>
          <p:spPr bwMode="auto">
            <a:xfrm>
              <a:off x="6660233" y="3860383"/>
              <a:ext cx="389597" cy="231896"/>
            </a:xfrm>
            <a:prstGeom prst="rect">
              <a:avLst/>
            </a:prstGeom>
            <a:noFill/>
            <a:ln w="25400">
              <a:noFill/>
              <a:miter lim="800000"/>
            </a:ln>
            <a:extLst>
              <a:ext uri="{909E8E84-426E-40DD-AFC4-6F175D3DCCD1}">
                <a14:hiddenFill xmlns:a14="http://schemas.microsoft.com/office/drawing/2010/main">
                  <a:solidFill>
                    <a:srgbClr val="FFFFFF"/>
                  </a:solidFill>
                </a14:hiddenFill>
              </a:ext>
            </a:extLst>
          </p:spPr>
          <p:txBody>
            <a:bodyPr vert="horz" wrap="square" lIns="86699" tIns="43349" rIns="86699"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p>
          </p:txBody>
        </p:sp>
      </p:grpSp>
      <p:sp>
        <p:nvSpPr>
          <p:cNvPr id="357" name="Rectangle 104"/>
          <p:cNvSpPr>
            <a:spLocks noChangeArrowheads="1"/>
          </p:cNvSpPr>
          <p:nvPr/>
        </p:nvSpPr>
        <p:spPr bwMode="auto">
          <a:xfrm>
            <a:off x="7454688" y="2160845"/>
            <a:ext cx="847833"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AR</a:t>
            </a:r>
          </a:p>
        </p:txBody>
      </p:sp>
      <p:cxnSp>
        <p:nvCxnSpPr>
          <p:cNvPr id="367" name="直接连接符 366"/>
          <p:cNvCxnSpPr/>
          <p:nvPr/>
        </p:nvCxnSpPr>
        <p:spPr>
          <a:xfrm>
            <a:off x="7264918" y="4054179"/>
            <a:ext cx="0" cy="342803"/>
          </a:xfrm>
          <a:prstGeom prst="line">
            <a:avLst/>
          </a:prstGeom>
          <a:noFill/>
          <a:ln w="57150">
            <a:solidFill>
              <a:srgbClr val="59B2FF"/>
            </a:solidFill>
            <a:round/>
            <a:headEnd w="sm" len="sm"/>
            <a:tailEnd type="triangle" w="sm" len="sm"/>
          </a:ln>
          <a:extLst>
            <a:ext uri="{909E8E84-426E-40DD-AFC4-6F175D3DCCD1}">
              <a14:hiddenFill xmlns:a14="http://schemas.microsoft.com/office/drawing/2010/main">
                <a:noFill/>
              </a14:hiddenFill>
            </a:ext>
          </a:extLst>
        </p:spPr>
      </p:cxnSp>
      <p:sp>
        <p:nvSpPr>
          <p:cNvPr id="363" name="Rectangle 104"/>
          <p:cNvSpPr>
            <a:spLocks noChangeArrowheads="1"/>
          </p:cNvSpPr>
          <p:nvPr/>
        </p:nvSpPr>
        <p:spPr bwMode="auto">
          <a:xfrm>
            <a:off x="7054760" y="3678569"/>
            <a:ext cx="399191" cy="404590"/>
          </a:xfrm>
          <a:prstGeom prst="rect">
            <a:avLst/>
          </a:prstGeom>
          <a:solidFill>
            <a:srgbClr val="59B2FF"/>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X</a:t>
            </a:r>
          </a:p>
        </p:txBody>
      </p:sp>
      <p:sp>
        <p:nvSpPr>
          <p:cNvPr id="364" name="上下箭头 363"/>
          <p:cNvSpPr/>
          <p:nvPr/>
        </p:nvSpPr>
        <p:spPr>
          <a:xfrm>
            <a:off x="9074049" y="1226542"/>
            <a:ext cx="177326" cy="4934647"/>
          </a:xfrm>
          <a:prstGeom prst="upDownArrow">
            <a:avLst/>
          </a:prstGeom>
          <a:solidFill>
            <a:srgbClr val="59B2FF"/>
          </a:solidFill>
          <a:ln w="1270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24" name="组合 23"/>
          <p:cNvGrpSpPr/>
          <p:nvPr/>
        </p:nvGrpSpPr>
        <p:grpSpPr>
          <a:xfrm>
            <a:off x="8112815" y="4367614"/>
            <a:ext cx="1035613" cy="442981"/>
            <a:chOff x="8112815" y="4367614"/>
            <a:chExt cx="1035613" cy="442981"/>
          </a:xfrm>
        </p:grpSpPr>
        <p:cxnSp>
          <p:nvCxnSpPr>
            <p:cNvPr id="375" name="直接箭头连接符 374"/>
            <p:cNvCxnSpPr/>
            <p:nvPr/>
          </p:nvCxnSpPr>
          <p:spPr>
            <a:xfrm flipH="1">
              <a:off x="8112815" y="4522590"/>
              <a:ext cx="516040"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76" name="Text Box 123"/>
            <p:cNvSpPr txBox="1">
              <a:spLocks noChangeArrowheads="1"/>
            </p:cNvSpPr>
            <p:nvPr/>
          </p:nvSpPr>
          <p:spPr bwMode="auto">
            <a:xfrm>
              <a:off x="8557603" y="4367614"/>
              <a:ext cx="590825" cy="442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a:t>
              </a:r>
            </a:p>
          </p:txBody>
        </p:sp>
      </p:grpSp>
      <p:cxnSp>
        <p:nvCxnSpPr>
          <p:cNvPr id="379" name="直接连接符 378"/>
          <p:cNvCxnSpPr/>
          <p:nvPr/>
        </p:nvCxnSpPr>
        <p:spPr>
          <a:xfrm>
            <a:off x="7541190" y="4854703"/>
            <a:ext cx="0" cy="322590"/>
          </a:xfrm>
          <a:prstGeom prst="line">
            <a:avLst/>
          </a:prstGeom>
          <a:noFill/>
          <a:ln w="57150">
            <a:solidFill>
              <a:srgbClr val="ED7D31"/>
            </a:solidFill>
            <a:round/>
            <a:headEnd w="sm" len="sm"/>
            <a:tailEnd type="triangle" w="sm" len="sm"/>
          </a:ln>
          <a:extLst>
            <a:ext uri="{909E8E84-426E-40DD-AFC4-6F175D3DCCD1}">
              <a14:hiddenFill xmlns:a14="http://schemas.microsoft.com/office/drawing/2010/main">
                <a:noFill/>
              </a14:hiddenFill>
            </a:ext>
          </a:extLst>
        </p:spPr>
      </p:cxnSp>
      <p:grpSp>
        <p:nvGrpSpPr>
          <p:cNvPr id="23" name="组合 22"/>
          <p:cNvGrpSpPr/>
          <p:nvPr/>
        </p:nvGrpSpPr>
        <p:grpSpPr>
          <a:xfrm>
            <a:off x="6923106" y="4364631"/>
            <a:ext cx="1285607" cy="488596"/>
            <a:chOff x="7076668" y="4516047"/>
            <a:chExt cx="1285607" cy="488596"/>
          </a:xfrm>
          <a:effectLst/>
        </p:grpSpPr>
        <p:sp>
          <p:nvSpPr>
            <p:cNvPr id="369" name="任意多边形 368"/>
            <p:cNvSpPr/>
            <p:nvPr/>
          </p:nvSpPr>
          <p:spPr>
            <a:xfrm rot="10800000">
              <a:off x="7076668" y="4548237"/>
              <a:ext cx="1285607" cy="456406"/>
            </a:xfrm>
            <a:custGeom>
              <a:avLst/>
              <a:gdLst>
                <a:gd name="connsiteX0" fmla="*/ 1285607 w 1285607"/>
                <a:gd name="connsiteY0" fmla="*/ 456406 h 456406"/>
                <a:gd name="connsiteX1" fmla="*/ 734578 w 1285607"/>
                <a:gd name="connsiteY1" fmla="*/ 456406 h 456406"/>
                <a:gd name="connsiteX2" fmla="*/ 642803 w 1285607"/>
                <a:gd name="connsiteY2" fmla="*/ 344736 h 456406"/>
                <a:gd name="connsiteX3" fmla="*/ 551028 w 1285607"/>
                <a:gd name="connsiteY3" fmla="*/ 456406 h 456406"/>
                <a:gd name="connsiteX4" fmla="*/ 0 w 1285607"/>
                <a:gd name="connsiteY4" fmla="*/ 456406 h 456406"/>
                <a:gd name="connsiteX5" fmla="*/ 437954 w 1285607"/>
                <a:gd name="connsiteY5" fmla="*/ 0 h 456406"/>
                <a:gd name="connsiteX6" fmla="*/ 847653 w 1285607"/>
                <a:gd name="connsiteY6" fmla="*/ 0 h 45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607" h="456406">
                  <a:moveTo>
                    <a:pt x="1285607" y="456406"/>
                  </a:moveTo>
                  <a:lnTo>
                    <a:pt x="734578" y="456406"/>
                  </a:lnTo>
                  <a:lnTo>
                    <a:pt x="642803" y="344736"/>
                  </a:lnTo>
                  <a:lnTo>
                    <a:pt x="551028" y="456406"/>
                  </a:lnTo>
                  <a:lnTo>
                    <a:pt x="0" y="456406"/>
                  </a:lnTo>
                  <a:lnTo>
                    <a:pt x="437954" y="0"/>
                  </a:lnTo>
                  <a:lnTo>
                    <a:pt x="847653" y="0"/>
                  </a:lnTo>
                  <a:close/>
                </a:path>
              </a:pathLst>
            </a:custGeom>
            <a:solidFill>
              <a:srgbClr val="ED7D31"/>
            </a:solidFill>
            <a:ln w="28575">
              <a:solidFill>
                <a:schemeClr val="tx1">
                  <a:lumMod val="95000"/>
                  <a:lumOff val="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solidFill>
                <a:latin typeface="Segoe UI Black" panose="020B0A02040204020203" pitchFamily="34" charset="0"/>
                <a:cs typeface="Segoe UI Black" panose="020B0A02040204020203" pitchFamily="34" charset="0"/>
              </a:endParaRPr>
            </a:p>
          </p:txBody>
        </p:sp>
        <p:sp>
          <p:nvSpPr>
            <p:cNvPr id="370" name="矩形 369"/>
            <p:cNvSpPr/>
            <p:nvPr/>
          </p:nvSpPr>
          <p:spPr>
            <a:xfrm>
              <a:off x="7409510" y="4627653"/>
              <a:ext cx="601447" cy="338554"/>
            </a:xfrm>
            <a:prstGeom prst="rect">
              <a:avLst/>
            </a:prstGeom>
            <a:noFill/>
          </p:spPr>
          <p:txBody>
            <a:bodyPr wrap="none">
              <a:spAutoFit/>
            </a:bodyPr>
            <a:lstStyle/>
            <a:p>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ALU</a:t>
              </a:r>
              <a:endParaRPr lang="zh-CN" altLang="en-US"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1" name="Text Box 108"/>
            <p:cNvSpPr txBox="1">
              <a:spLocks noChangeArrowheads="1"/>
            </p:cNvSpPr>
            <p:nvPr/>
          </p:nvSpPr>
          <p:spPr bwMode="auto">
            <a:xfrm>
              <a:off x="7283774" y="4527836"/>
              <a:ext cx="289065" cy="260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A</a:t>
              </a:r>
            </a:p>
          </p:txBody>
        </p:sp>
        <p:sp>
          <p:nvSpPr>
            <p:cNvPr id="372" name="Text Box 107"/>
            <p:cNvSpPr txBox="1">
              <a:spLocks noChangeArrowheads="1"/>
            </p:cNvSpPr>
            <p:nvPr/>
          </p:nvSpPr>
          <p:spPr bwMode="auto">
            <a:xfrm>
              <a:off x="7884349" y="4516047"/>
              <a:ext cx="261145" cy="24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a:latin typeface="Segoe UI Black" panose="020B0A02040204020203" pitchFamily="34" charset="0"/>
                  <a:ea typeface="Segoe UI Black" panose="020B0A02040204020203" pitchFamily="34" charset="0"/>
                  <a:cs typeface="Segoe UI Black" panose="020B0A02040204020203" pitchFamily="34" charset="0"/>
                </a:rPr>
                <a:t>B</a:t>
              </a:r>
            </a:p>
          </p:txBody>
        </p:sp>
      </p:grpSp>
      <p:grpSp>
        <p:nvGrpSpPr>
          <p:cNvPr id="381" name="组合 380"/>
          <p:cNvGrpSpPr/>
          <p:nvPr/>
        </p:nvGrpSpPr>
        <p:grpSpPr>
          <a:xfrm>
            <a:off x="6940926" y="1506756"/>
            <a:ext cx="516039" cy="383919"/>
            <a:chOff x="7177868" y="1654379"/>
            <a:chExt cx="544260" cy="404914"/>
          </a:xfrm>
          <a:noFill/>
        </p:grpSpPr>
        <p:cxnSp>
          <p:nvCxnSpPr>
            <p:cNvPr id="382" name="直接箭头连接符 381"/>
            <p:cNvCxnSpPr/>
            <p:nvPr/>
          </p:nvCxnSpPr>
          <p:spPr>
            <a:xfrm>
              <a:off x="7177868" y="1917849"/>
              <a:ext cx="544260" cy="0"/>
            </a:xfrm>
            <a:prstGeom prst="straightConnector1">
              <a:avLst/>
            </a:prstGeom>
            <a:grpFill/>
            <a:ln w="25400">
              <a:solidFill>
                <a:srgbClr val="FF0000"/>
              </a:solidFill>
              <a:round/>
              <a:headEnd w="lg" len="lg"/>
              <a:tailEnd type="stealth" w="lg" len="lg"/>
            </a:ln>
          </p:spPr>
        </p:cxnSp>
        <p:sp>
          <p:nvSpPr>
            <p:cNvPr id="386" name="Text Box 54"/>
            <p:cNvSpPr txBox="1">
              <a:spLocks noChangeArrowheads="1"/>
            </p:cNvSpPr>
            <p:nvPr/>
          </p:nvSpPr>
          <p:spPr bwMode="auto">
            <a:xfrm>
              <a:off x="7197209" y="1654379"/>
              <a:ext cx="398032" cy="4049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388" name="Rectangle 129"/>
          <p:cNvSpPr>
            <a:spLocks noChangeArrowheads="1"/>
          </p:cNvSpPr>
          <p:nvPr/>
        </p:nvSpPr>
        <p:spPr bwMode="auto">
          <a:xfrm>
            <a:off x="5572419" y="2097917"/>
            <a:ext cx="810414" cy="1491370"/>
          </a:xfrm>
          <a:prstGeom prst="rect">
            <a:avLst/>
          </a:prstGeom>
          <a:solidFill>
            <a:srgbClr val="00B050"/>
          </a:solidFill>
          <a:ln w="28575">
            <a:solidFill>
              <a:srgbClr val="000000"/>
            </a:solidFill>
            <a:miter lim="800000"/>
          </a:ln>
          <a:effectLst/>
        </p:spPr>
        <p:txBody>
          <a:bodyPr vert="horz" wrap="square" lIns="86699" tIns="43349" rIns="86699" bIns="43349" numCol="1" anchor="ctr" anchorCtr="1" compatLnSpc="1"/>
          <a:lstStyle/>
          <a:p>
            <a:pPr algn="ctr" defTabSz="866775" eaLnBrk="0" fontAlgn="base" hangingPunct="0">
              <a:spcBef>
                <a:spcPct val="0"/>
              </a:spcBef>
              <a:spcAft>
                <a:spcPct val="0"/>
              </a:spcAft>
            </a:pP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391" name="Line 7"/>
          <p:cNvSpPr>
            <a:spLocks noChangeShapeType="1"/>
          </p:cNvSpPr>
          <p:nvPr/>
        </p:nvSpPr>
        <p:spPr bwMode="auto">
          <a:xfrm>
            <a:off x="6400896" y="3197651"/>
            <a:ext cx="1046744"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2" name="Rectangle 104"/>
          <p:cNvSpPr>
            <a:spLocks noChangeArrowheads="1"/>
          </p:cNvSpPr>
          <p:nvPr/>
        </p:nvSpPr>
        <p:spPr bwMode="auto">
          <a:xfrm>
            <a:off x="7454688" y="2937082"/>
            <a:ext cx="847833"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DR</a:t>
            </a:r>
          </a:p>
        </p:txBody>
      </p:sp>
      <p:grpSp>
        <p:nvGrpSpPr>
          <p:cNvPr id="25" name="组合 24"/>
          <p:cNvGrpSpPr/>
          <p:nvPr/>
        </p:nvGrpSpPr>
        <p:grpSpPr>
          <a:xfrm>
            <a:off x="6045841" y="1469408"/>
            <a:ext cx="417020" cy="615200"/>
            <a:chOff x="6045841" y="1469408"/>
            <a:chExt cx="417020" cy="615200"/>
          </a:xfrm>
        </p:grpSpPr>
        <p:sp>
          <p:nvSpPr>
            <p:cNvPr id="393" name="Line 127"/>
            <p:cNvSpPr>
              <a:spLocks noChangeShapeType="1"/>
            </p:cNvSpPr>
            <p:nvPr/>
          </p:nvSpPr>
          <p:spPr bwMode="auto">
            <a:xfrm>
              <a:off x="6180646" y="1744989"/>
              <a:ext cx="0" cy="339619"/>
            </a:xfrm>
            <a:prstGeom prst="line">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395" name="Text Box 126"/>
            <p:cNvSpPr txBox="1">
              <a:spLocks noChangeArrowheads="1"/>
            </p:cNvSpPr>
            <p:nvPr/>
          </p:nvSpPr>
          <p:spPr bwMode="auto">
            <a:xfrm>
              <a:off x="6045841" y="1469408"/>
              <a:ext cx="417020" cy="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Read</a:t>
              </a:r>
            </a:p>
          </p:txBody>
        </p:sp>
      </p:grpSp>
      <p:grpSp>
        <p:nvGrpSpPr>
          <p:cNvPr id="36" name="组合 35"/>
          <p:cNvGrpSpPr/>
          <p:nvPr/>
        </p:nvGrpSpPr>
        <p:grpSpPr>
          <a:xfrm>
            <a:off x="7039350" y="3336617"/>
            <a:ext cx="605501" cy="301263"/>
            <a:chOff x="7039350" y="3336617"/>
            <a:chExt cx="605501" cy="301263"/>
          </a:xfrm>
        </p:grpSpPr>
        <p:cxnSp>
          <p:nvCxnSpPr>
            <p:cNvPr id="394" name="直接箭头连接符 393"/>
            <p:cNvCxnSpPr/>
            <p:nvPr/>
          </p:nvCxnSpPr>
          <p:spPr>
            <a:xfrm flipV="1">
              <a:off x="7626230" y="3361218"/>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396" name="Text Box 8"/>
            <p:cNvSpPr txBox="1">
              <a:spLocks noChangeArrowheads="1"/>
            </p:cNvSpPr>
            <p:nvPr/>
          </p:nvSpPr>
          <p:spPr bwMode="auto">
            <a:xfrm>
              <a:off x="7039350" y="3336617"/>
              <a:ext cx="605501" cy="26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组合 43"/>
          <p:cNvGrpSpPr/>
          <p:nvPr/>
        </p:nvGrpSpPr>
        <p:grpSpPr>
          <a:xfrm>
            <a:off x="6794340" y="5379711"/>
            <a:ext cx="679449" cy="383917"/>
            <a:chOff x="6794340" y="5379711"/>
            <a:chExt cx="679449" cy="383917"/>
          </a:xfrm>
        </p:grpSpPr>
        <p:sp>
          <p:nvSpPr>
            <p:cNvPr id="397" name="Text Box 38"/>
            <p:cNvSpPr txBox="1">
              <a:spLocks noChangeArrowheads="1"/>
            </p:cNvSpPr>
            <p:nvPr/>
          </p:nvSpPr>
          <p:spPr bwMode="auto">
            <a:xfrm>
              <a:off x="6794340" y="5379711"/>
              <a:ext cx="679449" cy="383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6699" tIns="43349" rIns="86699"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399" name="直接箭头连接符 398"/>
            <p:cNvCxnSpPr/>
            <p:nvPr/>
          </p:nvCxnSpPr>
          <p:spPr>
            <a:xfrm>
              <a:off x="6812517" y="5389820"/>
              <a:ext cx="51603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grpSp>
        <p:nvGrpSpPr>
          <p:cNvPr id="26" name="组合 25"/>
          <p:cNvGrpSpPr/>
          <p:nvPr/>
        </p:nvGrpSpPr>
        <p:grpSpPr>
          <a:xfrm>
            <a:off x="7733439" y="5317022"/>
            <a:ext cx="1379296" cy="150880"/>
            <a:chOff x="7733439" y="5317022"/>
            <a:chExt cx="1379296" cy="150880"/>
          </a:xfrm>
        </p:grpSpPr>
        <p:cxnSp>
          <p:nvCxnSpPr>
            <p:cNvPr id="400" name="直接连接符 399"/>
            <p:cNvCxnSpPr/>
            <p:nvPr/>
          </p:nvCxnSpPr>
          <p:spPr>
            <a:xfrm>
              <a:off x="7733439" y="5389820"/>
              <a:ext cx="1379296" cy="0"/>
            </a:xfrm>
            <a:prstGeom prst="line">
              <a:avLst/>
            </a:prstGeom>
            <a:noFill/>
            <a:ln w="57150">
              <a:solidFill>
                <a:srgbClr val="ED7D31"/>
              </a:solidFill>
              <a:round/>
              <a:tailEnd type="none" w="lg" len="lg"/>
            </a:ln>
            <a:extLst>
              <a:ext uri="{909E8E84-426E-40DD-AFC4-6F175D3DCCD1}">
                <a14:hiddenFill xmlns:a14="http://schemas.microsoft.com/office/drawing/2010/main">
                  <a:noFill/>
                </a14:hiddenFill>
              </a:ext>
            </a:extLst>
          </p:spPr>
        </p:cxnSp>
        <p:sp>
          <p:nvSpPr>
            <p:cNvPr id="401" name="等腰三角形 400"/>
            <p:cNvSpPr/>
            <p:nvPr/>
          </p:nvSpPr>
          <p:spPr>
            <a:xfrm rot="5400000" flipH="1">
              <a:off x="8335630" y="5321955"/>
              <a:ext cx="150880" cy="141013"/>
            </a:xfrm>
            <a:prstGeom prst="triangle">
              <a:avLst/>
            </a:prstGeom>
            <a:solidFill>
              <a:schemeClr val="bg1"/>
            </a:solidFill>
            <a:ln w="19050">
              <a:solidFill>
                <a:srgbClr val="ED7D31"/>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sp>
        <p:nvSpPr>
          <p:cNvPr id="378" name="Rectangle 104"/>
          <p:cNvSpPr>
            <a:spLocks noChangeArrowheads="1"/>
          </p:cNvSpPr>
          <p:nvPr/>
        </p:nvSpPr>
        <p:spPr bwMode="auto">
          <a:xfrm>
            <a:off x="7334248" y="5187525"/>
            <a:ext cx="399191" cy="404590"/>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Z</a:t>
            </a:r>
          </a:p>
        </p:txBody>
      </p:sp>
      <p:sp>
        <p:nvSpPr>
          <p:cNvPr id="402" name="Line 7"/>
          <p:cNvSpPr>
            <a:spLocks noChangeShapeType="1"/>
          </p:cNvSpPr>
          <p:nvPr/>
        </p:nvSpPr>
        <p:spPr bwMode="auto">
          <a:xfrm flipH="1">
            <a:off x="8311313" y="1759314"/>
            <a:ext cx="792273" cy="0"/>
          </a:xfrm>
          <a:prstGeom prst="line">
            <a:avLst/>
          </a:prstGeom>
          <a:noFill/>
          <a:ln w="57150">
            <a:solidFill>
              <a:srgbClr val="ED7D31"/>
            </a:solidFill>
            <a:round/>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sp>
        <p:nvSpPr>
          <p:cNvPr id="405" name="Rectangle 104"/>
          <p:cNvSpPr>
            <a:spLocks noChangeArrowheads="1"/>
          </p:cNvSpPr>
          <p:nvPr/>
        </p:nvSpPr>
        <p:spPr bwMode="auto">
          <a:xfrm>
            <a:off x="7463479" y="1610460"/>
            <a:ext cx="847834" cy="404591"/>
          </a:xfrm>
          <a:prstGeom prst="rect">
            <a:avLst/>
          </a:prstGeom>
          <a:solidFill>
            <a:srgbClr val="FFFF0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PC</a:t>
            </a:r>
          </a:p>
        </p:txBody>
      </p:sp>
      <p:sp>
        <p:nvSpPr>
          <p:cNvPr id="407" name="上下箭头 406"/>
          <p:cNvSpPr/>
          <p:nvPr/>
        </p:nvSpPr>
        <p:spPr>
          <a:xfrm>
            <a:off x="9074067" y="1226542"/>
            <a:ext cx="177326" cy="4934647"/>
          </a:xfrm>
          <a:prstGeom prst="upDownArrow">
            <a:avLst/>
          </a:prstGeom>
          <a:solidFill>
            <a:srgbClr val="ED7D31"/>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sp>
        <p:nvSpPr>
          <p:cNvPr id="410" name="Rectangle 104"/>
          <p:cNvSpPr>
            <a:spLocks noChangeArrowheads="1"/>
          </p:cNvSpPr>
          <p:nvPr/>
        </p:nvSpPr>
        <p:spPr bwMode="auto">
          <a:xfrm>
            <a:off x="9945507" y="3298292"/>
            <a:ext cx="1077271" cy="404590"/>
          </a:xfrm>
          <a:prstGeom prst="rect">
            <a:avLst/>
          </a:prstGeom>
          <a:solidFill>
            <a:srgbClr val="00B050"/>
          </a:solidFill>
          <a:ln w="28575">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IR</a:t>
            </a:r>
          </a:p>
        </p:txBody>
      </p:sp>
      <p:sp>
        <p:nvSpPr>
          <p:cNvPr id="411" name="Line 7"/>
          <p:cNvSpPr>
            <a:spLocks noChangeShapeType="1"/>
          </p:cNvSpPr>
          <p:nvPr/>
        </p:nvSpPr>
        <p:spPr bwMode="auto">
          <a:xfrm>
            <a:off x="9209932" y="3439747"/>
            <a:ext cx="728681" cy="0"/>
          </a:xfrm>
          <a:prstGeom prst="line">
            <a:avLst/>
          </a:prstGeom>
          <a:noFill/>
          <a:ln w="57150">
            <a:solidFill>
              <a:srgbClr val="00B050"/>
            </a:solidFill>
            <a:round/>
            <a:headEnd w="sm" len="sm"/>
            <a:tailEnd type="triangle" w="sm" len="sm"/>
          </a:ln>
          <a:extLst>
            <a:ext uri="{909E8E84-426E-40DD-AFC4-6F175D3DCCD1}">
              <a14:hiddenFill xmlns:a14="http://schemas.microsoft.com/office/drawing/2010/main">
                <a:noFill/>
              </a14:hiddenFill>
            </a:ext>
          </a:extLst>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nvGrpSpPr>
          <p:cNvPr id="60" name="组合 59"/>
          <p:cNvGrpSpPr/>
          <p:nvPr/>
        </p:nvGrpSpPr>
        <p:grpSpPr>
          <a:xfrm>
            <a:off x="11032797" y="3236717"/>
            <a:ext cx="496945" cy="383918"/>
            <a:chOff x="11032797" y="3236717"/>
            <a:chExt cx="496945" cy="383918"/>
          </a:xfrm>
        </p:grpSpPr>
        <p:sp>
          <p:nvSpPr>
            <p:cNvPr id="409" name="Text Box 36"/>
            <p:cNvSpPr txBox="1">
              <a:spLocks noChangeArrowheads="1"/>
            </p:cNvSpPr>
            <p:nvPr/>
          </p:nvSpPr>
          <p:spPr bwMode="auto">
            <a:xfrm>
              <a:off x="11167382" y="3236717"/>
              <a:ext cx="362360" cy="383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in</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12" name="直接箭头连接符 411"/>
            <p:cNvCxnSpPr/>
            <p:nvPr/>
          </p:nvCxnSpPr>
          <p:spPr>
            <a:xfrm flipH="1">
              <a:off x="11032797" y="3494901"/>
              <a:ext cx="449319" cy="0"/>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grpSp>
      <p:sp>
        <p:nvSpPr>
          <p:cNvPr id="413" name="上下箭头 412"/>
          <p:cNvSpPr/>
          <p:nvPr/>
        </p:nvSpPr>
        <p:spPr>
          <a:xfrm>
            <a:off x="9074067" y="1226542"/>
            <a:ext cx="177326" cy="4934647"/>
          </a:xfrm>
          <a:prstGeom prst="upDownArrow">
            <a:avLst/>
          </a:prstGeom>
          <a:solidFill>
            <a:srgbClr val="00B050"/>
          </a:solidFill>
          <a:ln w="19050">
            <a:solidFill>
              <a:srgbClr val="000000"/>
            </a:solidFill>
            <a:miter lim="800000"/>
          </a:ln>
          <a:effectLst/>
        </p:spPr>
        <p:txBody>
          <a:bodyPr vert="eaVert" wrap="square" lIns="86699" tIns="43349" rIns="86699" bIns="43349" numCol="1" anchor="t" anchorCtr="0" compatLnSpc="1"/>
          <a:lstStyle/>
          <a:p>
            <a:pPr algn="ctr" eaLnBrk="0" fontAlgn="base" hangingPunct="0">
              <a:spcBef>
                <a:spcPct val="0"/>
              </a:spcBef>
              <a:spcAft>
                <a:spcPct val="0"/>
              </a:spcAft>
            </a:pPr>
            <a:endParaRPr lang="zh-CN" altLang="en-US" sz="3600">
              <a:latin typeface="Segoe UI Black" panose="020B0A02040204020203" pitchFamily="34" charset="0"/>
              <a:cs typeface="Segoe UI Black" panose="020B0A02040204020203" pitchFamily="34" charset="0"/>
            </a:endParaRPr>
          </a:p>
        </p:txBody>
      </p:sp>
      <p:grpSp>
        <p:nvGrpSpPr>
          <p:cNvPr id="57" name="组合 56"/>
          <p:cNvGrpSpPr/>
          <p:nvPr/>
        </p:nvGrpSpPr>
        <p:grpSpPr>
          <a:xfrm>
            <a:off x="8317840" y="3138708"/>
            <a:ext cx="794870" cy="150880"/>
            <a:chOff x="8470636" y="3290696"/>
            <a:chExt cx="794870" cy="150880"/>
          </a:xfrm>
        </p:grpSpPr>
        <p:cxnSp>
          <p:nvCxnSpPr>
            <p:cNvPr id="416" name="直接连接符 415"/>
            <p:cNvCxnSpPr/>
            <p:nvPr/>
          </p:nvCxnSpPr>
          <p:spPr>
            <a:xfrm>
              <a:off x="8470636" y="3365409"/>
              <a:ext cx="794870" cy="0"/>
            </a:xfrm>
            <a:prstGeom prst="line">
              <a:avLst/>
            </a:prstGeom>
            <a:noFill/>
            <a:ln w="57150">
              <a:solidFill>
                <a:srgbClr val="00B050"/>
              </a:solidFill>
              <a:round/>
              <a:tailEnd type="none" w="lg" len="lg"/>
            </a:ln>
            <a:extLst>
              <a:ext uri="{909E8E84-426E-40DD-AFC4-6F175D3DCCD1}">
                <a14:hiddenFill xmlns:a14="http://schemas.microsoft.com/office/drawing/2010/main">
                  <a:noFill/>
                </a14:hiddenFill>
              </a:ext>
            </a:extLst>
          </p:spPr>
        </p:cxnSp>
        <p:sp>
          <p:nvSpPr>
            <p:cNvPr id="417" name="等腰三角形 416"/>
            <p:cNvSpPr/>
            <p:nvPr/>
          </p:nvSpPr>
          <p:spPr>
            <a:xfrm rot="5400000" flipH="1">
              <a:off x="8786018" y="3295629"/>
              <a:ext cx="150880" cy="141013"/>
            </a:xfrm>
            <a:prstGeom prst="triangle">
              <a:avLst/>
            </a:prstGeom>
            <a:solidFill>
              <a:schemeClr val="bg1"/>
            </a:solidFill>
            <a:ln w="19050">
              <a:solidFill>
                <a:srgbClr val="00B050"/>
              </a:solidFill>
              <a:round/>
              <a:tailEnd type="triangle" w="lg" len="lg"/>
            </a:ln>
          </p:spPr>
          <p:txBody>
            <a:bodyPr vert="horz" wrap="square" lIns="86699" tIns="43349" rIns="86699" bIns="43349" numCol="1" anchor="t" anchorCtr="0" compatLnSpc="1"/>
            <a:lstStyle/>
            <a:p>
              <a:endParaRPr lang="zh-CN" altLang="en-US" sz="1200">
                <a:latin typeface="Segoe UI Black" panose="020B0A02040204020203" pitchFamily="34" charset="0"/>
                <a:cs typeface="Segoe UI Black" panose="020B0A02040204020203" pitchFamily="34" charset="0"/>
              </a:endParaRPr>
            </a:p>
          </p:txBody>
        </p:sp>
      </p:grpSp>
      <p:grpSp>
        <p:nvGrpSpPr>
          <p:cNvPr id="63" name="组合 62"/>
          <p:cNvGrpSpPr/>
          <p:nvPr/>
        </p:nvGrpSpPr>
        <p:grpSpPr>
          <a:xfrm>
            <a:off x="8134054" y="3336781"/>
            <a:ext cx="550269" cy="299544"/>
            <a:chOff x="8279510" y="3489017"/>
            <a:chExt cx="550269" cy="299544"/>
          </a:xfrm>
        </p:grpSpPr>
        <p:cxnSp>
          <p:nvCxnSpPr>
            <p:cNvPr id="425" name="直接箭头连接符 424"/>
            <p:cNvCxnSpPr/>
            <p:nvPr/>
          </p:nvCxnSpPr>
          <p:spPr>
            <a:xfrm flipV="1">
              <a:off x="8279510" y="3511899"/>
              <a:ext cx="0" cy="276662"/>
            </a:xfrm>
            <a:prstGeom prst="straightConnector1">
              <a:avLst/>
            </a:prstGeom>
            <a:noFill/>
            <a:ln w="25400">
              <a:solidFill>
                <a:srgbClr val="FF0000"/>
              </a:solidFill>
              <a:round/>
              <a:headEnd w="lg" len="lg"/>
              <a:tailEnd type="stealth" w="lg" len="lg"/>
            </a:ln>
            <a:extLst>
              <a:ext uri="{909E8E84-426E-40DD-AFC4-6F175D3DCCD1}">
                <a14:hiddenFill xmlns:a14="http://schemas.microsoft.com/office/drawing/2010/main">
                  <a:noFill/>
                </a14:hiddenFill>
              </a:ext>
            </a:extLst>
          </p:spPr>
        </p:cxnSp>
        <p:sp>
          <p:nvSpPr>
            <p:cNvPr id="426" name="Text Box 48"/>
            <p:cNvSpPr txBox="1">
              <a:spLocks noChangeArrowheads="1"/>
            </p:cNvSpPr>
            <p:nvPr/>
          </p:nvSpPr>
          <p:spPr bwMode="auto">
            <a:xfrm>
              <a:off x="8309533" y="3489017"/>
              <a:ext cx="520246" cy="267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49" rIns="0" bIns="43349" numCol="1" anchor="t" anchorCtr="0" compatLnSpc="1"/>
            <a:lstStyle/>
            <a:p>
              <a:pPr algn="ctr" defTabSz="866775" eaLnBrk="0" fontAlgn="base" hangingPunct="0">
                <a:spcBef>
                  <a:spcPct val="0"/>
                </a:spcBef>
                <a:spcAft>
                  <a:spcPct val="0"/>
                </a:spcAft>
              </a:pPr>
              <a:r>
                <a:rPr lang="en-US" altLang="zh-CN" sz="12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200" baseline="-25000" err="1">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out</a:t>
              </a:r>
              <a:endParaRPr lang="en-US" altLang="zh-CN" sz="1200" baseline="-2500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6674703" y="3527618"/>
            <a:ext cx="292482" cy="292482"/>
            <a:chOff x="4039397" y="292531"/>
            <a:chExt cx="799099" cy="799099"/>
          </a:xfrm>
        </p:grpSpPr>
        <p:sp>
          <p:nvSpPr>
            <p:cNvPr id="236" name="椭圆 235"/>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7" name="图片 236"/>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4" name="组合 243"/>
          <p:cNvGrpSpPr/>
          <p:nvPr/>
        </p:nvGrpSpPr>
        <p:grpSpPr>
          <a:xfrm>
            <a:off x="7726194" y="4898872"/>
            <a:ext cx="292482" cy="292482"/>
            <a:chOff x="4039397" y="292531"/>
            <a:chExt cx="799099" cy="799099"/>
          </a:xfrm>
        </p:grpSpPr>
        <p:sp>
          <p:nvSpPr>
            <p:cNvPr id="245" name="椭圆 244"/>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6" name="图片 245"/>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47" name="组合 246"/>
          <p:cNvGrpSpPr/>
          <p:nvPr/>
        </p:nvGrpSpPr>
        <p:grpSpPr>
          <a:xfrm>
            <a:off x="7741154" y="1261925"/>
            <a:ext cx="292482" cy="292482"/>
            <a:chOff x="4039397" y="292531"/>
            <a:chExt cx="799099" cy="799099"/>
          </a:xfrm>
        </p:grpSpPr>
        <p:sp>
          <p:nvSpPr>
            <p:cNvPr id="248" name="椭圆 247"/>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9" name="图片 248"/>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grpSp>
        <p:nvGrpSpPr>
          <p:cNvPr id="250" name="组合 249"/>
          <p:cNvGrpSpPr/>
          <p:nvPr/>
        </p:nvGrpSpPr>
        <p:grpSpPr>
          <a:xfrm>
            <a:off x="9530926" y="3066768"/>
            <a:ext cx="292482" cy="292482"/>
            <a:chOff x="4039397" y="292531"/>
            <a:chExt cx="799099" cy="799099"/>
          </a:xfrm>
        </p:grpSpPr>
        <p:sp>
          <p:nvSpPr>
            <p:cNvPr id="251" name="椭圆 250"/>
            <p:cNvSpPr/>
            <p:nvPr/>
          </p:nvSpPr>
          <p:spPr>
            <a:xfrm>
              <a:off x="4039397" y="292531"/>
              <a:ext cx="799099" cy="799099"/>
            </a:xfrm>
            <a:prstGeom prst="ellipse">
              <a:avLst/>
            </a:prstGeom>
            <a:solidFill>
              <a:srgbClr val="DEEBF7"/>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3">
              <a:clrChange>
                <a:clrFrom>
                  <a:srgbClr val="FFFFFF"/>
                </a:clrFrom>
                <a:clrTo>
                  <a:srgbClr val="FFFFFF">
                    <a:alpha val="0"/>
                  </a:srgbClr>
                </a:clrTo>
              </a:clrChange>
            </a:blip>
            <a:stretch>
              <a:fillRect/>
            </a:stretch>
          </p:blipFill>
          <p:spPr>
            <a:xfrm>
              <a:off x="4162721" y="462735"/>
              <a:ext cx="552450" cy="466725"/>
            </a:xfrm>
            <a:prstGeom prst="rect">
              <a:avLst/>
            </a:prstGeom>
            <a:solidFill>
              <a:schemeClr val="accent1">
                <a:lumMod val="20000"/>
                <a:lumOff val="80000"/>
              </a:schemeClr>
            </a:solidFill>
          </p:spPr>
        </p:pic>
      </p:grpSp>
      <p:sp>
        <p:nvSpPr>
          <p:cNvPr id="243" name="TextBox 24"/>
          <p:cNvSpPr txBox="1"/>
          <p:nvPr/>
        </p:nvSpPr>
        <p:spPr>
          <a:xfrm>
            <a:off x="1781539" y="2287221"/>
            <a:ext cx="2856987" cy="1234697"/>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4</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个时钟周期</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四条微指令</a:t>
            </a:r>
          </a:p>
        </p:txBody>
      </p:sp>
    </p:spTree>
  </p:cSld>
  <p:clrMapOvr>
    <a:masterClrMapping/>
  </p:clrMapOvr>
  <p:transition spd="slow" advTm="58005"/>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4" name="表格 743"/>
          <p:cNvGraphicFramePr>
            <a:graphicFrameLocks noGrp="1"/>
          </p:cNvGraphicFramePr>
          <p:nvPr/>
        </p:nvGraphicFramePr>
        <p:xfrm>
          <a:off x="6552901" y="240621"/>
          <a:ext cx="5458801" cy="1611825"/>
        </p:xfrm>
        <a:graphic>
          <a:graphicData uri="http://schemas.openxmlformats.org/drawingml/2006/table">
            <a:tbl>
              <a:tblPr firstRow="1" bandRow="1">
                <a:tableStyleId>{5C22544A-7EE6-4342-B048-85BDC9FD1C3A}</a:tableStyleId>
              </a:tblPr>
              <a:tblGrid>
                <a:gridCol w="663251">
                  <a:extLst>
                    <a:ext uri="{9D8B030D-6E8A-4147-A177-3AD203B41FA5}">
                      <a16:colId xmlns:a16="http://schemas.microsoft.com/office/drawing/2014/main" val="20000"/>
                    </a:ext>
                  </a:extLst>
                </a:gridCol>
                <a:gridCol w="2300586">
                  <a:extLst>
                    <a:ext uri="{9D8B030D-6E8A-4147-A177-3AD203B41FA5}">
                      <a16:colId xmlns:a16="http://schemas.microsoft.com/office/drawing/2014/main" val="20001"/>
                    </a:ext>
                  </a:extLst>
                </a:gridCol>
                <a:gridCol w="2494964">
                  <a:extLst>
                    <a:ext uri="{9D8B030D-6E8A-4147-A177-3AD203B41FA5}">
                      <a16:colId xmlns:a16="http://schemas.microsoft.com/office/drawing/2014/main" val="20002"/>
                    </a:ext>
                  </a:extLst>
                </a:gridCol>
              </a:tblGrid>
              <a:tr h="322365">
                <a:tc>
                  <a:txBody>
                    <a:bodyPr/>
                    <a:lstStyle/>
                    <a:p>
                      <a:pPr algn="l"/>
                      <a:r>
                        <a:rPr lang="zh-CN" altLang="en-US" sz="1400" dirty="0">
                          <a:latin typeface="微软雅黑" panose="020B0503020204020204" pitchFamily="34" charset="-122"/>
                          <a:ea typeface="微软雅黑" panose="020B0503020204020204" pitchFamily="34" charset="-122"/>
                        </a:rPr>
                        <a:t>节拍</a:t>
                      </a:r>
                    </a:p>
                  </a:txBody>
                  <a:tcPr marL="0" marR="0" marT="0" marB="43349" anchor="ctr" anchorCtr="1"/>
                </a:tc>
                <a:tc>
                  <a:txBody>
                    <a:bodyPr/>
                    <a:lstStyle/>
                    <a:p>
                      <a:pPr algn="l"/>
                      <a:r>
                        <a:rPr lang="zh-CN" altLang="en-US" sz="1400" dirty="0">
                          <a:latin typeface="微软雅黑" panose="020B0503020204020204" pitchFamily="34" charset="-122"/>
                          <a:ea typeface="微软雅黑" panose="020B0503020204020204" pitchFamily="34" charset="-122"/>
                        </a:rPr>
                        <a:t>数据通路  </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数据流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dirty="0">
                          <a:latin typeface="微软雅黑" panose="020B0503020204020204" pitchFamily="34" charset="-122"/>
                          <a:ea typeface="微软雅黑" panose="020B0503020204020204" pitchFamily="34" charset="-122"/>
                        </a:rPr>
                        <a:t>控制信号</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r>
                        <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rPr>
                        <a:t>控制流</a:t>
                      </a:r>
                      <a:r>
                        <a:rPr lang="en-US" altLang="zh-CN" sz="1400" dirty="0">
                          <a:solidFill>
                            <a:schemeClr val="accent4">
                              <a:lumMod val="60000"/>
                              <a:lumOff val="40000"/>
                            </a:schemeClr>
                          </a:solidFill>
                          <a:latin typeface="微软雅黑" panose="020B0503020204020204" pitchFamily="34" charset="-122"/>
                          <a:ea typeface="微软雅黑" panose="020B0503020204020204" pitchFamily="34" charset="-122"/>
                        </a:rPr>
                        <a:t>)</a:t>
                      </a:r>
                      <a:endParaRPr lang="zh-CN" altLang="en-US" sz="1400" dirty="0">
                        <a:solidFill>
                          <a:schemeClr val="accent4">
                            <a:lumMod val="60000"/>
                            <a:lumOff val="40000"/>
                          </a:schemeClr>
                        </a:solidFill>
                        <a:latin typeface="微软雅黑" panose="020B0503020204020204" pitchFamily="34" charset="-122"/>
                        <a:ea typeface="微软雅黑" panose="020B0503020204020204" pitchFamily="34" charset="-122"/>
                      </a:endParaRPr>
                    </a:p>
                  </a:txBody>
                  <a:tcPr marL="0" marR="0" marT="0" marB="43349" anchor="ctr" anchorCtr="1"/>
                </a:tc>
                <a:extLst>
                  <a:ext uri="{0D108BD9-81ED-4DB2-BD59-A6C34878D82A}">
                    <a16:rowId xmlns:a16="http://schemas.microsoft.com/office/drawing/2014/main" val="10000"/>
                  </a:ext>
                </a:extLst>
              </a:tr>
              <a:tr h="322365">
                <a:tc>
                  <a:txBody>
                    <a:bodyPr/>
                    <a:lstStyle/>
                    <a:p>
                      <a:pPr algn="l"/>
                      <a:r>
                        <a:rPr lang="en-US" altLang="zh-CN" sz="1400" dirty="0">
                          <a:solidFill>
                            <a:schemeClr val="tx1"/>
                          </a:solidFill>
                          <a:latin typeface="微软雅黑" panose="020B0503020204020204" pitchFamily="34" charset="-122"/>
                          <a:ea typeface="微软雅黑" panose="020B0503020204020204" pitchFamily="34" charset="-122"/>
                        </a:rPr>
                        <a:t>T1</a:t>
                      </a:r>
                      <a:endParaRPr lang="zh-CN" altLang="en-US" sz="14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AR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baseline="0" dirty="0">
                          <a:solidFill>
                            <a:schemeClr val="tx1"/>
                          </a:solidFill>
                          <a:latin typeface="微软雅黑" panose="020B0503020204020204" pitchFamily="34" charset="-122"/>
                          <a:ea typeface="微软雅黑" panose="020B0503020204020204" pitchFamily="34" charset="-122"/>
                        </a:rPr>
                        <a:t>X</a:t>
                      </a:r>
                      <a:r>
                        <a:rPr lang="en-US" altLang="zh-CN" sz="1400" b="0" baseline="-25000" dirty="0">
                          <a:solidFill>
                            <a:schemeClr val="tx1"/>
                          </a:solidFill>
                          <a:latin typeface="微软雅黑" panose="020B0503020204020204" pitchFamily="34" charset="-122"/>
                          <a:ea typeface="微软雅黑" panose="020B0503020204020204" pitchFamily="34" charset="-122"/>
                        </a:rPr>
                        <a:t>in</a:t>
                      </a:r>
                      <a:endParaRPr lang="zh-CN" altLang="en-US" sz="1400" b="0"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1"/>
                  </a:ext>
                </a:extLst>
              </a:tr>
              <a:tr h="322365">
                <a:tc>
                  <a:txBody>
                    <a:bodyPr/>
                    <a:lstStyle/>
                    <a:p>
                      <a:pPr algn="l"/>
                      <a:r>
                        <a:rPr lang="en-US" altLang="zh-CN" sz="1400" dirty="0">
                          <a:latin typeface="微软雅黑" panose="020B0503020204020204" pitchFamily="34" charset="-122"/>
                          <a:ea typeface="微软雅黑" panose="020B0503020204020204" pitchFamily="34" charset="-122"/>
                        </a:rPr>
                        <a:t>T2</a:t>
                      </a:r>
                      <a:endParaRPr lang="zh-CN" altLang="en-US" sz="14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X+4</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a:solidFill>
                            <a:schemeClr val="tx1"/>
                          </a:solidFill>
                          <a:latin typeface="微软雅黑" panose="020B0503020204020204" pitchFamily="34" charset="-122"/>
                          <a:ea typeface="微软雅黑" panose="020B0503020204020204" pitchFamily="34" charset="-122"/>
                        </a:rPr>
                        <a:t>+4</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322365">
                <a:tc>
                  <a:txBody>
                    <a:bodyPr/>
                    <a:lstStyle/>
                    <a:p>
                      <a:pPr algn="l"/>
                      <a:r>
                        <a:rPr lang="en-US" altLang="zh-CN" sz="1400" b="0" dirty="0">
                          <a:solidFill>
                            <a:schemeClr val="tx1"/>
                          </a:solidFill>
                          <a:latin typeface="微软雅黑" panose="020B0503020204020204" pitchFamily="34" charset="-122"/>
                          <a:ea typeface="微软雅黑" panose="020B0503020204020204" pitchFamily="34" charset="-122"/>
                        </a:rPr>
                        <a:t>T3</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Z</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err="1">
                          <a:solidFill>
                            <a:schemeClr val="tx1"/>
                          </a:solidFill>
                          <a:latin typeface="微软雅黑" panose="020B0503020204020204" pitchFamily="34" charset="-122"/>
                          <a:ea typeface="微软雅黑" panose="020B0503020204020204" pitchFamily="34" charset="-122"/>
                        </a:rPr>
                        <a:t>Z</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PC</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DRE</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r>
                        <a:rPr lang="en-US" altLang="zh-CN" sz="1400" b="0" baseline="-25000" dirty="0">
                          <a:solidFill>
                            <a:schemeClr val="tx1"/>
                          </a:solidFill>
                          <a:latin typeface="微软雅黑" panose="020B0503020204020204" pitchFamily="34" charset="-122"/>
                          <a:ea typeface="微软雅黑" panose="020B0503020204020204" pitchFamily="34" charset="-122"/>
                        </a:rPr>
                        <a:t>,</a:t>
                      </a:r>
                      <a:r>
                        <a:rPr lang="en-US" altLang="zh-CN" sz="1400" b="0" dirty="0">
                          <a:solidFill>
                            <a:schemeClr val="tx1"/>
                          </a:solidFill>
                          <a:latin typeface="微软雅黑" panose="020B0503020204020204" pitchFamily="34" charset="-122"/>
                          <a:ea typeface="微软雅黑" panose="020B0503020204020204" pitchFamily="34" charset="-122"/>
                        </a:rPr>
                        <a:t> Read</a:t>
                      </a:r>
                      <a:r>
                        <a:rPr lang="en-US" altLang="zh-CN" sz="1400" b="0" baseline="-25000" dirty="0">
                          <a:solidFill>
                            <a:schemeClr val="tx1"/>
                          </a:solidFill>
                          <a:latin typeface="微软雅黑" panose="020B0503020204020204" pitchFamily="34" charset="-122"/>
                          <a:ea typeface="微软雅黑" panose="020B0503020204020204" pitchFamily="34" charset="-122"/>
                        </a:rPr>
                        <a:t> </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32236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0" dirty="0">
                          <a:solidFill>
                            <a:schemeClr val="tx1"/>
                          </a:solidFill>
                          <a:latin typeface="微软雅黑" panose="020B0503020204020204" pitchFamily="34" charset="-122"/>
                          <a:ea typeface="微软雅黑" panose="020B0503020204020204" pitchFamily="34" charset="-122"/>
                        </a:rPr>
                        <a:t>T4</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a:solidFill>
                            <a:schemeClr val="tx1"/>
                          </a:solidFill>
                          <a:latin typeface="微软雅黑" panose="020B0503020204020204" pitchFamily="34" charset="-122"/>
                          <a:ea typeface="微软雅黑" panose="020B0503020204020204" pitchFamily="34" charset="-122"/>
                        </a:rPr>
                        <a:t>DR</a:t>
                      </a:r>
                      <a:r>
                        <a:rPr lang="en-US" altLang="zh-CN" sz="14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4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tc>
                  <a:txBody>
                    <a:bodyPr/>
                    <a:lstStyle/>
                    <a:p>
                      <a:pPr algn="l"/>
                      <a:r>
                        <a:rPr lang="en-US" altLang="zh-CN" sz="1400" b="0" dirty="0" err="1">
                          <a:solidFill>
                            <a:schemeClr val="tx1"/>
                          </a:solidFill>
                          <a:latin typeface="微软雅黑" panose="020B0503020204020204" pitchFamily="34" charset="-122"/>
                          <a:ea typeface="微软雅黑" panose="020B0503020204020204" pitchFamily="34" charset="-122"/>
                        </a:rPr>
                        <a:t>DR</a:t>
                      </a:r>
                      <a:r>
                        <a:rPr lang="en-US" altLang="zh-CN" sz="1400" b="0" baseline="-25000" dirty="0" err="1">
                          <a:solidFill>
                            <a:schemeClr val="tx1"/>
                          </a:solidFill>
                          <a:latin typeface="微软雅黑" panose="020B0503020204020204" pitchFamily="34" charset="-122"/>
                          <a:ea typeface="微软雅黑" panose="020B0503020204020204" pitchFamily="34" charset="-122"/>
                        </a:rPr>
                        <a:t>out</a:t>
                      </a:r>
                      <a:r>
                        <a:rPr lang="en-US" altLang="zh-CN" sz="1400" b="0" dirty="0">
                          <a:solidFill>
                            <a:schemeClr val="tx1"/>
                          </a:solidFill>
                          <a:latin typeface="微软雅黑" panose="020B0503020204020204" pitchFamily="34" charset="-122"/>
                          <a:ea typeface="微软雅黑" panose="020B0503020204020204" pitchFamily="34" charset="-122"/>
                        </a:rPr>
                        <a:t>, </a:t>
                      </a:r>
                      <a:r>
                        <a:rPr lang="en-US" altLang="zh-CN" sz="1400" b="0" dirty="0" err="1">
                          <a:solidFill>
                            <a:schemeClr val="tx1"/>
                          </a:solidFill>
                          <a:latin typeface="微软雅黑" panose="020B0503020204020204" pitchFamily="34" charset="-122"/>
                          <a:ea typeface="微软雅黑" panose="020B0503020204020204" pitchFamily="34" charset="-122"/>
                        </a:rPr>
                        <a:t>IR</a:t>
                      </a:r>
                      <a:r>
                        <a:rPr lang="en-US" altLang="zh-CN" sz="1400" b="0" baseline="-25000" dirty="0" err="1">
                          <a:solidFill>
                            <a:schemeClr val="tx1"/>
                          </a:solidFill>
                          <a:latin typeface="微软雅黑" panose="020B0503020204020204" pitchFamily="34" charset="-122"/>
                          <a:ea typeface="微软雅黑" panose="020B0503020204020204" pitchFamily="34" charset="-122"/>
                        </a:rPr>
                        <a:t>in</a:t>
                      </a:r>
                      <a:endParaRPr lang="zh-CN" altLang="en-US" sz="1400" b="0"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solidFill>
                      <a:srgbClr val="EAEFF7"/>
                    </a:solidFill>
                  </a:tcPr>
                </a:tc>
                <a:extLst>
                  <a:ext uri="{0D108BD9-81ED-4DB2-BD59-A6C34878D82A}">
                    <a16:rowId xmlns:a16="http://schemas.microsoft.com/office/drawing/2014/main" val="10004"/>
                  </a:ext>
                </a:extLst>
              </a:tr>
            </a:tbl>
          </a:graphicData>
        </a:graphic>
      </p:graphicFrame>
      <p:sp>
        <p:nvSpPr>
          <p:cNvPr id="2" name="标题 1"/>
          <p:cNvSpPr>
            <a:spLocks noGrp="1"/>
          </p:cNvSpPr>
          <p:nvPr>
            <p:ph type="title"/>
          </p:nvPr>
        </p:nvSpPr>
        <p:spPr/>
        <p:txBody>
          <a:bodyPr/>
          <a:lstStyle/>
          <a:p>
            <a:r>
              <a:rPr lang="zh-CN" altLang="en-US" dirty="0"/>
              <a:t>取指令微程序</a:t>
            </a:r>
          </a:p>
        </p:txBody>
      </p:sp>
      <p:grpSp>
        <p:nvGrpSpPr>
          <p:cNvPr id="755" name="组合 754"/>
          <p:cNvGrpSpPr/>
          <p:nvPr/>
        </p:nvGrpSpPr>
        <p:grpSpPr>
          <a:xfrm>
            <a:off x="855389" y="1968961"/>
            <a:ext cx="10654087" cy="1823044"/>
            <a:chOff x="855389" y="1924357"/>
            <a:chExt cx="10654087" cy="1823044"/>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00000</a:t>
              </a:r>
              <a:r>
                <a:rPr lang="en-US" altLang="zh-CN" sz="1895"/>
                <a:t>  </a:t>
              </a:r>
              <a:endParaRPr lang="zh-CN" altLang="en-US" sz="1895" dirty="0"/>
            </a:p>
          </p:txBody>
        </p:sp>
        <p:grpSp>
          <p:nvGrpSpPr>
            <p:cNvPr id="243" name="组合 242"/>
            <p:cNvGrpSpPr/>
            <p:nvPr/>
          </p:nvGrpSpPr>
          <p:grpSpPr>
            <a:xfrm>
              <a:off x="1671801" y="1924357"/>
              <a:ext cx="8991274" cy="1823044"/>
              <a:chOff x="1593519" y="3943657"/>
              <a:chExt cx="8991274" cy="1823044"/>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7"/>
                <a:ext cx="8980947" cy="1451684"/>
                <a:chOff x="1593519" y="3943657"/>
                <a:chExt cx="8980947" cy="1451684"/>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91829"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34121"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5" y="3943657"/>
                  <a:ext cx="794636" cy="1002838"/>
                  <a:chOff x="8929458" y="4461114"/>
                  <a:chExt cx="838093" cy="1057681"/>
                </a:xfrm>
              </p:grpSpPr>
              <p:cxnSp>
                <p:nvCxnSpPr>
                  <p:cNvPr id="279" name="直接箭头连接符 278"/>
                  <p:cNvCxnSpPr/>
                  <p:nvPr/>
                </p:nvCxnSpPr>
                <p:spPr>
                  <a:xfrm flipV="1">
                    <a:off x="9461374" y="4748926"/>
                    <a:ext cx="0" cy="769868"/>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72726"/>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58843" y="4461114"/>
                    <a:ext cx="608708" cy="312774"/>
                  </a:xfrm>
                  <a:prstGeom prst="rect">
                    <a:avLst/>
                  </a:prstGeom>
                  <a:noFill/>
                </p:spPr>
                <p:txBody>
                  <a:bodyPr wrap="none" rtlCol="0">
                    <a:spAutoFit/>
                  </a:bodyPr>
                  <a:lstStyle/>
                  <a:p>
                    <a:pPr algn="ctr"/>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1</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662834"/>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00001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2</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257037" y="3618230"/>
              <a:ext cx="40748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615288"/>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98411"/>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3</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3843306" y="4570684"/>
              <a:ext cx="510076"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7" name="文本框 746"/>
            <p:cNvSpPr txBox="1"/>
            <p:nvPr/>
          </p:nvSpPr>
          <p:spPr>
            <a:xfrm>
              <a:off x="4383655" y="4570684"/>
              <a:ext cx="639919"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9" name="文本框 748"/>
            <p:cNvSpPr txBox="1"/>
            <p:nvPr/>
          </p:nvSpPr>
          <p:spPr>
            <a:xfrm>
              <a:off x="7767165" y="4570684"/>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3" name="组合 2"/>
          <p:cNvGrpSpPr/>
          <p:nvPr/>
        </p:nvGrpSpPr>
        <p:grpSpPr>
          <a:xfrm>
            <a:off x="833023" y="5564130"/>
            <a:ext cx="10665238" cy="761131"/>
            <a:chOff x="833023" y="5564130"/>
            <a:chExt cx="10665238" cy="761131"/>
          </a:xfrm>
        </p:grpSpPr>
        <p:grpSp>
          <p:nvGrpSpPr>
            <p:cNvPr id="754" name="组合 753"/>
            <p:cNvGrpSpPr/>
            <p:nvPr/>
          </p:nvGrpSpPr>
          <p:grpSpPr>
            <a:xfrm>
              <a:off x="833023" y="5564130"/>
              <a:ext cx="10665238" cy="761131"/>
              <a:chOff x="833023" y="5519526"/>
              <a:chExt cx="10665238" cy="761131"/>
            </a:xfrm>
          </p:grpSpPr>
          <p:sp>
            <p:nvSpPr>
              <p:cNvPr id="681" name="文本框 680"/>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00011</a:t>
                </a:r>
                <a:r>
                  <a:rPr lang="en-US" altLang="zh-CN" sz="1895"/>
                  <a:t>  </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x</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4</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5678422" y="5519526"/>
                <a:ext cx="465192"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235" name="文本框 234"/>
            <p:cNvSpPr txBox="1"/>
            <p:nvPr/>
          </p:nvSpPr>
          <p:spPr>
            <a:xfrm>
              <a:off x="8460126" y="5564130"/>
              <a:ext cx="397866" cy="296556"/>
            </a:xfrm>
            <a:prstGeom prst="rect">
              <a:avLst/>
            </a:prstGeom>
            <a:noFill/>
          </p:spPr>
          <p:txBody>
            <a:bodyPr wrap="none" rtlCol="0">
              <a:spAutoFit/>
            </a:bodyPr>
            <a:lstStyle/>
            <a:p>
              <a:pPr algn="ctr"/>
              <a:r>
                <a:rPr lang="en-US" altLang="zh-CN" sz="1325" b="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rgbClr val="7030A0"/>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Tree>
    <p:custDataLst>
      <p:tags r:id="rId1"/>
    </p:custDataLst>
  </p:cSld>
  <p:clrMapOvr>
    <a:masterClrMapping/>
  </p:clrMapOvr>
  <p:transition spd="slow" advTm="2150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6"/>
                                        </p:tgtEl>
                                        <p:attrNameLst>
                                          <p:attrName>style.visibility</p:attrName>
                                        </p:attrNameLst>
                                      </p:cBhvr>
                                      <p:to>
                                        <p:strVal val="visible"/>
                                      </p:to>
                                    </p:set>
                                    <p:animEffect transition="in" filter="wipe(left)">
                                      <p:cBhvr>
                                        <p:cTn id="12" dur="500"/>
                                        <p:tgtEl>
                                          <p:spTgt spid="7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57"/>
                                        </p:tgtEl>
                                        <p:attrNameLst>
                                          <p:attrName>style.visibility</p:attrName>
                                        </p:attrNameLst>
                                      </p:cBhvr>
                                      <p:to>
                                        <p:strVal val="visible"/>
                                      </p:to>
                                    </p:set>
                                    <p:animEffect transition="in" filter="wipe(left)">
                                      <p:cBhvr>
                                        <p:cTn id="17" dur="500"/>
                                        <p:tgtEl>
                                          <p:spTgt spid="7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操作控制器</a:t>
            </a:r>
          </a:p>
        </p:txBody>
      </p:sp>
      <p:sp>
        <p:nvSpPr>
          <p:cNvPr id="3" name="内容占位符 2"/>
          <p:cNvSpPr>
            <a:spLocks noGrp="1"/>
          </p:cNvSpPr>
          <p:nvPr>
            <p:ph idx="1"/>
          </p:nvPr>
        </p:nvSpPr>
        <p:spPr>
          <a:xfrm>
            <a:off x="487821" y="942764"/>
            <a:ext cx="11230045" cy="5637024"/>
          </a:xfrm>
        </p:spPr>
        <p:txBody>
          <a:bodyPr>
            <a:normAutofit/>
          </a:bodyPr>
          <a:lstStyle/>
          <a:p>
            <a:pPr marL="0" lvl="1" indent="-325120" algn="just" defTabSz="866775" fontAlgn="base">
              <a:lnSpc>
                <a:spcPct val="150000"/>
              </a:lnSpc>
              <a:spcBef>
                <a:spcPts val="570"/>
              </a:spcBef>
              <a:spcAft>
                <a:spcPts val="570"/>
              </a:spcAft>
            </a:pPr>
            <a:r>
              <a:rPr lang="zh-CN" altLang="en-US" sz="2600" b="1" dirty="0">
                <a:solidFill>
                  <a:prstClr val="black"/>
                </a:solidFill>
                <a:cs typeface="Segoe UI Black" panose="020B0A02040204020203" pitchFamily="34" charset="0"/>
                <a:sym typeface="Arial" panose="020B0604020202020204" pitchFamily="34" charset="0"/>
              </a:rPr>
              <a:t>输入</a:t>
            </a:r>
            <a:r>
              <a:rPr lang="zh-CN" altLang="en-US" sz="2600" dirty="0">
                <a:solidFill>
                  <a:prstClr val="black"/>
                </a:solidFill>
                <a:cs typeface="Segoe UI Black" panose="020B0A02040204020203" pitchFamily="34" charset="0"/>
                <a:sym typeface="Arial" panose="020B0604020202020204" pitchFamily="34" charset="0"/>
              </a:rPr>
              <a:t>：机器指令</a:t>
            </a:r>
            <a:r>
              <a:rPr lang="en-US" altLang="zh-CN" sz="2600" dirty="0">
                <a:solidFill>
                  <a:prstClr val="black"/>
                </a:solidFill>
                <a:cs typeface="Segoe UI Black" panose="020B0A02040204020203" pitchFamily="34" charset="0"/>
                <a:sym typeface="Arial" panose="020B0604020202020204" pitchFamily="34" charset="0"/>
              </a:rPr>
              <a:t>      </a:t>
            </a:r>
            <a:r>
              <a:rPr lang="zh-CN" altLang="en-US" sz="2600" b="1" dirty="0">
                <a:solidFill>
                  <a:prstClr val="black"/>
                </a:solidFill>
                <a:cs typeface="Segoe UI Black" panose="020B0A02040204020203" pitchFamily="34" charset="0"/>
                <a:sym typeface="Arial" panose="020B0604020202020204" pitchFamily="34" charset="0"/>
              </a:rPr>
              <a:t>输出</a:t>
            </a:r>
            <a:r>
              <a:rPr lang="zh-CN" altLang="en-US" sz="2600" dirty="0">
                <a:solidFill>
                  <a:prstClr val="black"/>
                </a:solidFill>
                <a:cs typeface="Segoe UI Black" panose="020B0A02040204020203" pitchFamily="34" charset="0"/>
                <a:sym typeface="Arial" panose="020B0604020202020204" pitchFamily="34" charset="0"/>
              </a:rPr>
              <a:t>：控制信号序列</a:t>
            </a:r>
            <a:endParaRPr lang="en-US" altLang="zh-CN" sz="2600" dirty="0">
              <a:solidFill>
                <a:prstClr val="black"/>
              </a:solidFill>
              <a:cs typeface="Segoe UI Black" panose="020B0A02040204020203" pitchFamily="34" charset="0"/>
              <a:sym typeface="Arial" panose="020B0604020202020204" pitchFamily="34" charset="0"/>
            </a:endParaRPr>
          </a:p>
          <a:p>
            <a:pPr marL="325120" indent="-325120" algn="just" defTabSz="866775" fontAlgn="base">
              <a:lnSpc>
                <a:spcPct val="150000"/>
              </a:lnSpc>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功能： 循环取指、执行、处理异常</a:t>
            </a:r>
            <a:endParaRPr lang="en-US" altLang="zh-CN" b="1" dirty="0">
              <a:solidFill>
                <a:prstClr val="black"/>
              </a:solidFill>
              <a:cs typeface="Segoe UI Black" panose="020B0A02040204020203" pitchFamily="34" charset="0"/>
              <a:sym typeface="Arial" panose="020B0604020202020204" pitchFamily="34" charset="0"/>
            </a:endParaRPr>
          </a:p>
          <a:p>
            <a:pPr marL="795020" lvl="1" indent="-325120" algn="just" defTabSz="866775" fontAlgn="base">
              <a:spcBef>
                <a:spcPts val="570"/>
              </a:spcBef>
              <a:spcAft>
                <a:spcPts val="570"/>
              </a:spcAft>
            </a:pPr>
            <a:r>
              <a:rPr lang="zh-CN" altLang="en-US" dirty="0">
                <a:solidFill>
                  <a:prstClr val="black"/>
                </a:solidFill>
                <a:cs typeface="Segoe UI Black" panose="020B0A02040204020203" pitchFamily="34" charset="0"/>
                <a:sym typeface="Arial" panose="020B0604020202020204" pitchFamily="34" charset="0"/>
              </a:rPr>
              <a:t>将</a:t>
            </a:r>
            <a:r>
              <a:rPr lang="zh-CN" altLang="en-US" dirty="0">
                <a:solidFill>
                  <a:srgbClr val="0066FF"/>
                </a:solidFill>
                <a:cs typeface="Segoe UI Black" panose="020B0A02040204020203" pitchFamily="34" charset="0"/>
                <a:sym typeface="Arial" panose="020B0604020202020204" pitchFamily="34" charset="0"/>
              </a:rPr>
              <a:t>机器指令</a:t>
            </a:r>
            <a:r>
              <a:rPr lang="zh-CN" altLang="en-US" dirty="0">
                <a:solidFill>
                  <a:srgbClr val="FF0000"/>
                </a:solidFill>
                <a:cs typeface="Segoe UI Black" panose="020B0A02040204020203" pitchFamily="34" charset="0"/>
                <a:sym typeface="Arial" panose="020B0604020202020204" pitchFamily="34" charset="0"/>
              </a:rPr>
              <a:t>译码</a:t>
            </a:r>
            <a:r>
              <a:rPr lang="zh-CN" altLang="en-US" dirty="0">
                <a:solidFill>
                  <a:prstClr val="black"/>
                </a:solidFill>
                <a:cs typeface="Segoe UI Black" panose="020B0A02040204020203" pitchFamily="34" charset="0"/>
                <a:sym typeface="Arial" panose="020B0604020202020204" pitchFamily="34" charset="0"/>
              </a:rPr>
              <a:t>并生成</a:t>
            </a:r>
            <a:r>
              <a:rPr lang="zh-CN" altLang="en-US" dirty="0">
                <a:solidFill>
                  <a:srgbClr val="0066FF"/>
                </a:solidFill>
                <a:cs typeface="Segoe UI Black" panose="020B0A02040204020203" pitchFamily="34" charset="0"/>
                <a:sym typeface="Arial" panose="020B0604020202020204" pitchFamily="34" charset="0"/>
              </a:rPr>
              <a:t>执行部件</a:t>
            </a:r>
            <a:r>
              <a:rPr lang="zh-CN" altLang="en-US" dirty="0">
                <a:cs typeface="Segoe UI Black" panose="020B0A02040204020203" pitchFamily="34" charset="0"/>
                <a:sym typeface="Arial" panose="020B0604020202020204" pitchFamily="34" charset="0"/>
              </a:rPr>
              <a:t>所需的</a:t>
            </a:r>
            <a:r>
              <a:rPr lang="zh-CN" altLang="en-US" dirty="0">
                <a:solidFill>
                  <a:srgbClr val="0066FF"/>
                </a:solidFill>
                <a:cs typeface="Segoe UI Black" panose="020B0A02040204020203" pitchFamily="34" charset="0"/>
                <a:sym typeface="Arial" panose="020B0604020202020204" pitchFamily="34" charset="0"/>
              </a:rPr>
              <a:t>控制信号序列 </a:t>
            </a:r>
            <a:r>
              <a:rPr lang="zh-CN" altLang="en-US" dirty="0">
                <a:solidFill>
                  <a:prstClr val="black"/>
                </a:solidFill>
                <a:cs typeface="Segoe UI Black" panose="020B0A02040204020203" pitchFamily="34" charset="0"/>
                <a:sym typeface="Arial" panose="020B0604020202020204" pitchFamily="34" charset="0"/>
              </a:rPr>
              <a:t>，控制信号按序送至各执行部件控点，引起逻辑门开闭，建立正确的</a:t>
            </a:r>
            <a:r>
              <a:rPr lang="zh-CN" altLang="en-US" dirty="0">
                <a:solidFill>
                  <a:srgbClr val="0066FF"/>
                </a:solidFill>
                <a:cs typeface="Segoe UI Black" panose="020B0A02040204020203" pitchFamily="34" charset="0"/>
                <a:sym typeface="Arial" panose="020B0604020202020204" pitchFamily="34" charset="0"/>
              </a:rPr>
              <a:t>数据通路</a:t>
            </a:r>
            <a:r>
              <a:rPr lang="zh-CN" altLang="en-US" dirty="0">
                <a:solidFill>
                  <a:prstClr val="black"/>
                </a:solidFill>
                <a:cs typeface="Segoe UI Black" panose="020B0A02040204020203" pitchFamily="34" charset="0"/>
                <a:sym typeface="Arial" panose="020B0604020202020204" pitchFamily="34" charset="0"/>
              </a:rPr>
              <a:t>，从而完成指令功能。</a:t>
            </a:r>
          </a:p>
          <a:p>
            <a:pPr marL="325120" indent="-325120" algn="just" defTabSz="866775" fontAlgn="base">
              <a:spcBef>
                <a:spcPts val="570"/>
              </a:spcBef>
              <a:spcAft>
                <a:spcPts val="570"/>
              </a:spcAft>
            </a:pPr>
            <a:r>
              <a:rPr lang="zh-CN" altLang="en-US" b="1" dirty="0">
                <a:solidFill>
                  <a:prstClr val="black"/>
                </a:solidFill>
                <a:cs typeface="Segoe UI Black" panose="020B0A02040204020203" pitchFamily="34" charset="0"/>
                <a:sym typeface="Arial" panose="020B0604020202020204" pitchFamily="34" charset="0"/>
              </a:rPr>
              <a:t>控制器分类</a:t>
            </a:r>
            <a:endParaRPr lang="en-US" altLang="zh-CN" b="1" dirty="0">
              <a:solidFill>
                <a:prstClr val="black"/>
              </a:solidFill>
              <a:cs typeface="Segoe UI Black" panose="020B0A02040204020203" pitchFamily="34" charset="0"/>
              <a:sym typeface="Arial" panose="020B0604020202020204" pitchFamily="34" charset="0"/>
            </a:endParaRP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硬布线控制器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时序逻辑型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硬件实现</a:t>
            </a:r>
            <a:r>
              <a:rPr lang="en-US" altLang="zh-CN" sz="2600" b="1" dirty="0">
                <a:cs typeface="Segoe UI Black" panose="020B0A02040204020203" pitchFamily="34" charset="0"/>
                <a:sym typeface="Arial" panose="020B0604020202020204" pitchFamily="34" charset="0"/>
              </a:rPr>
              <a:t>)</a:t>
            </a:r>
          </a:p>
          <a:p>
            <a:pPr marL="932180" lvl="1" indent="-325120" algn="just" defTabSz="866775" fontAlgn="base">
              <a:lnSpc>
                <a:spcPct val="150000"/>
              </a:lnSpc>
              <a:spcBef>
                <a:spcPts val="570"/>
              </a:spcBef>
              <a:spcAft>
                <a:spcPts val="570"/>
              </a:spcAft>
              <a:buFont typeface="Wingdings" panose="05000000000000000000" pitchFamily="2" charset="2"/>
              <a:buChar char="n"/>
            </a:pPr>
            <a:r>
              <a:rPr lang="zh-CN" altLang="en-US" sz="2600" b="1" dirty="0">
                <a:cs typeface="Segoe UI Black" panose="020B0A02040204020203" pitchFamily="34" charset="0"/>
                <a:sym typeface="Arial" panose="020B0604020202020204" pitchFamily="34" charset="0"/>
              </a:rPr>
              <a:t>微程序控制器   </a:t>
            </a:r>
            <a:r>
              <a:rPr lang="en-US" altLang="zh-CN" sz="2600" b="1" dirty="0">
                <a:cs typeface="Segoe UI Black" panose="020B0A02040204020203" pitchFamily="34" charset="0"/>
                <a:sym typeface="Arial" panose="020B0604020202020204" pitchFamily="34" charset="0"/>
              </a:rPr>
              <a:t>(</a:t>
            </a:r>
            <a:r>
              <a:rPr lang="zh-CN" altLang="en-US" sz="2600" b="1" dirty="0">
                <a:cs typeface="Segoe UI Black" panose="020B0A02040204020203" pitchFamily="34" charset="0"/>
                <a:sym typeface="Arial" panose="020B0604020202020204" pitchFamily="34" charset="0"/>
              </a:rPr>
              <a:t>存储程序型</a:t>
            </a:r>
            <a:r>
              <a:rPr lang="en-US" altLang="zh-CN" sz="2600" b="1" dirty="0">
                <a:cs typeface="Segoe UI Black" panose="020B0A02040204020203" pitchFamily="34" charset="0"/>
                <a:sym typeface="Arial" panose="020B0604020202020204" pitchFamily="34" charset="0"/>
              </a:rPr>
              <a:t>)  (</a:t>
            </a:r>
            <a:r>
              <a:rPr lang="zh-CN" altLang="en-US" sz="2600" b="1" dirty="0">
                <a:cs typeface="Segoe UI Black" panose="020B0A02040204020203" pitchFamily="34" charset="0"/>
                <a:sym typeface="Arial" panose="020B0604020202020204" pitchFamily="34" charset="0"/>
              </a:rPr>
              <a:t>软件实现</a:t>
            </a:r>
            <a:r>
              <a:rPr lang="en-US" altLang="zh-CN" sz="2600" b="1" dirty="0">
                <a:cs typeface="Segoe UI Black" panose="020B0A02040204020203" pitchFamily="34" charset="0"/>
                <a:sym typeface="Arial" panose="020B0604020202020204" pitchFamily="34" charset="0"/>
              </a:rPr>
              <a:t>)</a:t>
            </a:r>
          </a:p>
          <a:p>
            <a:pPr marL="325120" indent="-325120" algn="just" defTabSz="866775" fontAlgn="base">
              <a:lnSpc>
                <a:spcPct val="150000"/>
              </a:lnSpc>
              <a:spcBef>
                <a:spcPts val="570"/>
              </a:spcBef>
              <a:spcAft>
                <a:spcPts val="570"/>
              </a:spcAft>
            </a:pPr>
            <a:endParaRPr lang="zh-CN" altLang="en-US" sz="2275" b="1" dirty="0">
              <a:solidFill>
                <a:prstClr val="black"/>
              </a:solidFill>
              <a:cs typeface="Segoe UI Black" panose="020B0A02040204020203" pitchFamily="34" charset="0"/>
              <a:sym typeface="Arial" panose="020B0604020202020204" pitchFamily="34" charset="0"/>
            </a:endParaRPr>
          </a:p>
          <a:p>
            <a:pPr algn="just"/>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lw</a:t>
            </a:r>
            <a:r>
              <a:rPr lang="zh-CN" altLang="en-US"/>
              <a:t>指令微程序</a:t>
            </a:r>
            <a:endParaRPr lang="zh-CN" altLang="en-US" dirty="0"/>
          </a:p>
        </p:txBody>
      </p:sp>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00100</a:t>
              </a:r>
              <a:r>
                <a:rPr lang="en-US" altLang="zh-CN" sz="1895"/>
                <a:t>  </a:t>
              </a:r>
              <a:endParaRPr lang="zh-CN" altLang="en-US" sz="1895"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90" y="3943659"/>
                  <a:ext cx="824780" cy="1025994"/>
                  <a:chOff x="8929458" y="4461114"/>
                  <a:chExt cx="869885"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8"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00101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109036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00111</a:t>
              </a:r>
              <a:r>
                <a:rPr lang="en-US" altLang="zh-CN" sz="1895">
                  <a:latin typeface="Consolas" panose="020B0609020204030204" pitchFamily="49" charset="0"/>
                </a:rPr>
                <a:t> </a:t>
              </a:r>
              <a:r>
                <a:rPr lang="en-US" altLang="zh-CN" sz="1895"/>
                <a:t> </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389557" y="5519526"/>
              <a:ext cx="63190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7748373" y="5519526"/>
              <a:ext cx="60785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Read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01000</a:t>
              </a:r>
              <a:r>
                <a:rPr lang="en-US" altLang="zh-CN" sz="1895"/>
                <a:t>  </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1957864" y="5519526"/>
              <a:ext cx="617477" cy="296556"/>
            </a:xfrm>
            <a:prstGeom prst="rect">
              <a:avLst/>
            </a:prstGeom>
            <a:noFill/>
          </p:spPr>
          <p:txBody>
            <a:bodyPr wrap="none" rtlCol="0">
              <a:spAutoFit/>
            </a:bodyPr>
            <a:lstStyle/>
            <a:p>
              <a:pPr algn="ctr"/>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5407118" y="5519526"/>
              <a:ext cx="40588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1021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sw</a:t>
            </a:r>
            <a:r>
              <a:rPr lang="zh-CN" altLang="en-US"/>
              <a:t>指令微程序</a:t>
            </a:r>
            <a:endParaRPr lang="zh-CN" altLang="en-US" dirty="0"/>
          </a:p>
        </p:txBody>
      </p:sp>
      <p:grpSp>
        <p:nvGrpSpPr>
          <p:cNvPr id="755" name="组合 754"/>
          <p:cNvGrpSpPr/>
          <p:nvPr/>
        </p:nvGrpSpPr>
        <p:grpSpPr>
          <a:xfrm>
            <a:off x="855389" y="1021127"/>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01001</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01780" y="3943659"/>
                  <a:ext cx="824780" cy="1025994"/>
                  <a:chOff x="8929457" y="4461114"/>
                  <a:chExt cx="869886"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29457"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01010</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3" y="3618230"/>
              <a:ext cx="575799"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903681" y="3618230"/>
              <a:ext cx="748923"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01011</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4114609" y="4570684"/>
              <a:ext cx="534121"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41238" y="4570684"/>
              <a:ext cx="479618" cy="296556"/>
            </a:xfrm>
            <a:prstGeom prst="rect">
              <a:avLst/>
            </a:prstGeom>
            <a:noFill/>
          </p:spPr>
          <p:txBody>
            <a:bodyPr wrap="none" rtlCol="0">
              <a:spAutoFit/>
            </a:bodyPr>
            <a:lstStyle/>
            <a:p>
              <a:r>
                <a:rPr lang="en-US" altLang="zh-CN" sz="1325" b="1" i="1"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01100</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0" name="文本框 749"/>
            <p:cNvSpPr txBox="1"/>
            <p:nvPr/>
          </p:nvSpPr>
          <p:spPr>
            <a:xfrm>
              <a:off x="4738292" y="5519526"/>
              <a:ext cx="53732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51" name="文本框 750"/>
            <p:cNvSpPr txBox="1"/>
            <p:nvPr/>
          </p:nvSpPr>
          <p:spPr>
            <a:xfrm>
              <a:off x="6200994" y="5519526"/>
              <a:ext cx="64793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2606431"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01101</a:t>
              </a:r>
              <a:r>
                <a:rPr lang="en-US" altLang="zh-CN" sz="1895"/>
                <a:t>  </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3437928" y="5519526"/>
              <a:ext cx="71205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DRE</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8026081" y="5519526"/>
              <a:ext cx="65434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Write</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235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754"/>
                                        </p:tgtEl>
                                        <p:attrNameLst>
                                          <p:attrName>style.visibility</p:attrName>
                                        </p:attrNameLst>
                                      </p:cBhvr>
                                      <p:to>
                                        <p:strVal val="visible"/>
                                      </p:to>
                                    </p:set>
                                    <p:animEffect transition="in" filter="wipe(left)">
                                      <p:cBhvr>
                                        <p:cTn id="19" dur="500"/>
                                        <p:tgtEl>
                                          <p:spTgt spid="7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35"/>
                                        </p:tgtEl>
                                        <p:attrNameLst>
                                          <p:attrName>style.visibility</p:attrName>
                                        </p:attrNameLst>
                                      </p:cBhvr>
                                      <p:to>
                                        <p:strVal val="visible"/>
                                      </p:to>
                                    </p:set>
                                    <p:animEffect transition="in" filter="wipe(left)">
                                      <p:cBhvr>
                                        <p:cTn id="23"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5" name="组合 754"/>
          <p:cNvGrpSpPr/>
          <p:nvPr/>
        </p:nvGrpSpPr>
        <p:grpSpPr>
          <a:xfrm>
            <a:off x="855389" y="1021127"/>
            <a:ext cx="10654087" cy="1829011"/>
            <a:chOff x="855389" y="1924358"/>
            <a:chExt cx="10654087" cy="1829011"/>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01110</a:t>
              </a:r>
              <a:r>
                <a:rPr lang="en-US" altLang="zh-CN" sz="1895"/>
                <a:t>  </a:t>
              </a:r>
              <a:endParaRPr lang="zh-CN" altLang="en-US" sz="1895" dirty="0"/>
            </a:p>
          </p:txBody>
        </p:sp>
        <p:grpSp>
          <p:nvGrpSpPr>
            <p:cNvPr id="243" name="组合 242"/>
            <p:cNvGrpSpPr/>
            <p:nvPr/>
          </p:nvGrpSpPr>
          <p:grpSpPr>
            <a:xfrm>
              <a:off x="1671801" y="1924358"/>
              <a:ext cx="8991274" cy="1829011"/>
              <a:chOff x="1593519" y="3943658"/>
              <a:chExt cx="8991274" cy="1829011"/>
            </a:xfrm>
          </p:grpSpPr>
          <p:grpSp>
            <p:nvGrpSpPr>
              <p:cNvPr id="244" name="组合 243"/>
              <p:cNvGrpSpPr/>
              <p:nvPr/>
            </p:nvGrpSpPr>
            <p:grpSpPr>
              <a:xfrm>
                <a:off x="1722981" y="4957158"/>
                <a:ext cx="8861812" cy="815511"/>
                <a:chOff x="1885396" y="5530038"/>
                <a:chExt cx="9346443" cy="860109"/>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20581"/>
                  <a:ext cx="9338968" cy="469566"/>
                  <a:chOff x="2346480" y="4277865"/>
                  <a:chExt cx="9338968" cy="469566"/>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8528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sp>
        <p:nvSpPr>
          <p:cNvPr id="2" name="标题 1"/>
          <p:cNvSpPr>
            <a:spLocks noGrp="1"/>
          </p:cNvSpPr>
          <p:nvPr>
            <p:ph type="title"/>
          </p:nvPr>
        </p:nvSpPr>
        <p:spPr/>
        <p:txBody>
          <a:bodyPr/>
          <a:lstStyle/>
          <a:p>
            <a:r>
              <a:rPr lang="en-US" altLang="zh-CN"/>
              <a:t>beq</a:t>
            </a:r>
            <a:r>
              <a:rPr lang="zh-CN" altLang="en-US"/>
              <a:t>指令微程序</a:t>
            </a:r>
            <a:endParaRPr lang="zh-CN" altLang="en-US" dirty="0"/>
          </a:p>
        </p:txBody>
      </p:sp>
      <p:grpSp>
        <p:nvGrpSpPr>
          <p:cNvPr id="757" name="组合 756"/>
          <p:cNvGrpSpPr/>
          <p:nvPr/>
        </p:nvGrpSpPr>
        <p:grpSpPr>
          <a:xfrm>
            <a:off x="851228" y="3667453"/>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10000</a:t>
                </a:r>
                <a:r>
                  <a:rPr lang="en-US" altLang="zh-CN" sz="1895"/>
                  <a:t> </a:t>
                </a:r>
                <a:endParaRPr lang="zh-CN" altLang="en-US" sz="1895" dirty="0"/>
              </a:p>
            </p:txBody>
          </p:sp>
          <p:sp>
            <p:nvSpPr>
              <p:cNvPr id="622" name="矩形 621"/>
              <p:cNvSpPr/>
              <p:nvPr/>
            </p:nvSpPr>
            <p:spPr bwMode="auto">
              <a:xfrm>
                <a:off x="1797102"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119437"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1668000" y="4570684"/>
              <a:ext cx="59182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4" name="组合 753"/>
          <p:cNvGrpSpPr/>
          <p:nvPr/>
        </p:nvGrpSpPr>
        <p:grpSpPr>
          <a:xfrm>
            <a:off x="833023" y="4616295"/>
            <a:ext cx="10665238" cy="761131"/>
            <a:chOff x="833023" y="5519526"/>
            <a:chExt cx="10665238" cy="761131"/>
          </a:xfrm>
        </p:grpSpPr>
        <p:sp>
          <p:nvSpPr>
            <p:cNvPr id="681" name="文本框 680"/>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10001</a:t>
              </a:r>
              <a:endParaRPr lang="zh-CN" altLang="en-US" sz="1895" dirty="0"/>
            </a:p>
          </p:txBody>
        </p:sp>
        <p:sp>
          <p:nvSpPr>
            <p:cNvPr id="686" name="矩形 685"/>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7" name="矩形 686"/>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8" name="矩形 687"/>
            <p:cNvSpPr/>
            <p:nvPr/>
          </p:nvSpPr>
          <p:spPr bwMode="auto">
            <a:xfrm>
              <a:off x="240165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9" name="矩形 688"/>
            <p:cNvSpPr/>
            <p:nvPr/>
          </p:nvSpPr>
          <p:spPr bwMode="auto">
            <a:xfrm>
              <a:off x="270746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0" name="矩形 689"/>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1" name="矩形 690"/>
            <p:cNvSpPr/>
            <p:nvPr/>
          </p:nvSpPr>
          <p:spPr bwMode="auto">
            <a:xfrm>
              <a:off x="3319074"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92" name="矩形 691"/>
            <p:cNvSpPr/>
            <p:nvPr/>
          </p:nvSpPr>
          <p:spPr bwMode="auto">
            <a:xfrm>
              <a:off x="362488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3" name="矩形 692"/>
            <p:cNvSpPr/>
            <p:nvPr/>
          </p:nvSpPr>
          <p:spPr bwMode="auto">
            <a:xfrm>
              <a:off x="393068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4" name="矩形 693"/>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5" name="矩形 694"/>
            <p:cNvSpPr/>
            <p:nvPr/>
          </p:nvSpPr>
          <p:spPr bwMode="auto">
            <a:xfrm>
              <a:off x="453861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6" name="矩形 695"/>
            <p:cNvSpPr/>
            <p:nvPr/>
          </p:nvSpPr>
          <p:spPr bwMode="auto">
            <a:xfrm>
              <a:off x="4844419"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7" name="矩形 696"/>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8" name="矩形 697"/>
            <p:cNvSpPr/>
            <p:nvPr/>
          </p:nvSpPr>
          <p:spPr bwMode="auto">
            <a:xfrm>
              <a:off x="545602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99" name="矩形 698"/>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0" name="矩形 699"/>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1" name="矩形 700"/>
            <p:cNvSpPr/>
            <p:nvPr/>
          </p:nvSpPr>
          <p:spPr bwMode="auto">
            <a:xfrm>
              <a:off x="6373445"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2" name="矩形 701"/>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3" name="矩形 702"/>
            <p:cNvSpPr/>
            <p:nvPr/>
          </p:nvSpPr>
          <p:spPr bwMode="auto">
            <a:xfrm>
              <a:off x="6985056"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704" name="矩形 703"/>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5" name="矩形 704"/>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6" name="矩形 705"/>
            <p:cNvSpPr/>
            <p:nvPr/>
          </p:nvSpPr>
          <p:spPr bwMode="auto">
            <a:xfrm>
              <a:off x="7901876"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7" name="矩形 706"/>
            <p:cNvSpPr/>
            <p:nvPr/>
          </p:nvSpPr>
          <p:spPr bwMode="auto">
            <a:xfrm>
              <a:off x="820768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8" name="矩形 707"/>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09" name="矩形 708"/>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0" name="矩形 709"/>
            <p:cNvSpPr/>
            <p:nvPr/>
          </p:nvSpPr>
          <p:spPr bwMode="auto">
            <a:xfrm>
              <a:off x="9422813"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1" name="矩形 710"/>
            <p:cNvSpPr/>
            <p:nvPr/>
          </p:nvSpPr>
          <p:spPr bwMode="auto">
            <a:xfrm>
              <a:off x="9731052"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12" name="矩形 711"/>
            <p:cNvSpPr/>
            <p:nvPr/>
          </p:nvSpPr>
          <p:spPr bwMode="auto">
            <a:xfrm>
              <a:off x="10030210"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713" name="矩形 712"/>
            <p:cNvSpPr/>
            <p:nvPr/>
          </p:nvSpPr>
          <p:spPr bwMode="auto">
            <a:xfrm>
              <a:off x="10336024" y="5800852"/>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83" name="矩形 682"/>
            <p:cNvSpPr/>
            <p:nvPr/>
          </p:nvSpPr>
          <p:spPr bwMode="auto">
            <a:xfrm>
              <a:off x="9121710" y="5798196"/>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84" name="矩形 683"/>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85" name="文本框 684"/>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8</a:t>
              </a:r>
              <a:r>
                <a:rPr lang="en-US" altLang="zh-CN" sz="2655">
                  <a:solidFill>
                    <a:srgbClr val="FF6600"/>
                  </a:solidFill>
                </a:rPr>
                <a:t>  </a:t>
              </a:r>
              <a:endParaRPr lang="zh-CN" altLang="en-US" sz="2655" dirty="0">
                <a:solidFill>
                  <a:srgbClr val="FF6600"/>
                </a:solidFill>
              </a:endParaRPr>
            </a:p>
          </p:txBody>
        </p:sp>
        <p:sp>
          <p:nvSpPr>
            <p:cNvPr id="751" name="文本框 750"/>
            <p:cNvSpPr txBox="1"/>
            <p:nvPr/>
          </p:nvSpPr>
          <p:spPr>
            <a:xfrm>
              <a:off x="6850000" y="5519526"/>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8" name="文本框 397"/>
            <p:cNvSpPr txBox="1"/>
            <p:nvPr/>
          </p:nvSpPr>
          <p:spPr>
            <a:xfrm>
              <a:off x="3073561" y="5519526"/>
              <a:ext cx="81785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235" name="组合 234"/>
          <p:cNvGrpSpPr/>
          <p:nvPr/>
        </p:nvGrpSpPr>
        <p:grpSpPr>
          <a:xfrm>
            <a:off x="833023" y="5583389"/>
            <a:ext cx="10665238" cy="761131"/>
            <a:chOff x="833023" y="5519526"/>
            <a:chExt cx="10665238" cy="761131"/>
          </a:xfrm>
        </p:grpSpPr>
        <p:sp>
          <p:nvSpPr>
            <p:cNvPr id="236" name="文本框 235"/>
            <p:cNvSpPr txBox="1"/>
            <p:nvPr/>
          </p:nvSpPr>
          <p:spPr>
            <a:xfrm>
              <a:off x="833023" y="5825760"/>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10010</a:t>
              </a:r>
              <a:endParaRPr lang="zh-CN" altLang="en-US" sz="1895" dirty="0"/>
            </a:p>
          </p:txBody>
        </p:sp>
        <p:sp>
          <p:nvSpPr>
            <p:cNvPr id="237" name="矩形 236"/>
            <p:cNvSpPr/>
            <p:nvPr/>
          </p:nvSpPr>
          <p:spPr bwMode="auto">
            <a:xfrm>
              <a:off x="179004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095853"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401659"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40" name="矩形 239"/>
            <p:cNvSpPr/>
            <p:nvPr/>
          </p:nvSpPr>
          <p:spPr bwMode="auto">
            <a:xfrm>
              <a:off x="2707464"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01326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31907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6" name="矩形 365"/>
            <p:cNvSpPr/>
            <p:nvPr/>
          </p:nvSpPr>
          <p:spPr bwMode="auto">
            <a:xfrm>
              <a:off x="3624880"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7" name="矩形 366"/>
            <p:cNvSpPr/>
            <p:nvPr/>
          </p:nvSpPr>
          <p:spPr bwMode="auto">
            <a:xfrm>
              <a:off x="3930685" y="5800852"/>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68" name="矩形 367"/>
            <p:cNvSpPr/>
            <p:nvPr/>
          </p:nvSpPr>
          <p:spPr bwMode="auto">
            <a:xfrm>
              <a:off x="4232808"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69" name="矩形 368"/>
            <p:cNvSpPr/>
            <p:nvPr/>
          </p:nvSpPr>
          <p:spPr bwMode="auto">
            <a:xfrm>
              <a:off x="4538614"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0" name="矩形 369"/>
            <p:cNvSpPr/>
            <p:nvPr/>
          </p:nvSpPr>
          <p:spPr bwMode="auto">
            <a:xfrm>
              <a:off x="4844419"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1" name="矩形 370"/>
            <p:cNvSpPr/>
            <p:nvPr/>
          </p:nvSpPr>
          <p:spPr bwMode="auto">
            <a:xfrm>
              <a:off x="5150224"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2" name="矩形 371"/>
            <p:cNvSpPr/>
            <p:nvPr/>
          </p:nvSpPr>
          <p:spPr bwMode="auto">
            <a:xfrm>
              <a:off x="5456029"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3" name="矩形 372"/>
            <p:cNvSpPr/>
            <p:nvPr/>
          </p:nvSpPr>
          <p:spPr bwMode="auto">
            <a:xfrm>
              <a:off x="5761835" y="5800852"/>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4" name="矩形 373"/>
            <p:cNvSpPr/>
            <p:nvPr/>
          </p:nvSpPr>
          <p:spPr bwMode="auto">
            <a:xfrm>
              <a:off x="606764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5" name="矩形 374"/>
            <p:cNvSpPr/>
            <p:nvPr/>
          </p:nvSpPr>
          <p:spPr bwMode="auto">
            <a:xfrm>
              <a:off x="6373445"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6679250"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698505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7290563"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7596071"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7901876" y="5800852"/>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8207681" y="5800852"/>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8513486"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3" name="矩形 382"/>
            <p:cNvSpPr/>
            <p:nvPr/>
          </p:nvSpPr>
          <p:spPr bwMode="auto">
            <a:xfrm>
              <a:off x="8819292" y="5800852"/>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4" name="矩形 383"/>
            <p:cNvSpPr/>
            <p:nvPr/>
          </p:nvSpPr>
          <p:spPr bwMode="auto">
            <a:xfrm>
              <a:off x="9422813"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5" name="矩形 384"/>
            <p:cNvSpPr/>
            <p:nvPr/>
          </p:nvSpPr>
          <p:spPr bwMode="auto">
            <a:xfrm>
              <a:off x="9731052"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6" name="矩形 385"/>
            <p:cNvSpPr/>
            <p:nvPr/>
          </p:nvSpPr>
          <p:spPr bwMode="auto">
            <a:xfrm>
              <a:off x="10030210"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7" name="矩形 386"/>
            <p:cNvSpPr/>
            <p:nvPr/>
          </p:nvSpPr>
          <p:spPr bwMode="auto">
            <a:xfrm>
              <a:off x="10336024" y="5800852"/>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88" name="矩形 387"/>
            <p:cNvSpPr/>
            <p:nvPr/>
          </p:nvSpPr>
          <p:spPr bwMode="auto">
            <a:xfrm>
              <a:off x="9121710" y="5798196"/>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3300"/>
                  </a:solidFill>
                  <a:latin typeface="Segoe UI" panose="020B0502040204020203" pitchFamily="34" charset="0"/>
                  <a:cs typeface="Segoe UI" panose="020B0502040204020203" pitchFamily="34" charset="0"/>
                </a:rPr>
                <a:t>0</a:t>
              </a:r>
              <a:endParaRPr lang="zh-CN" altLang="en-US" sz="1325" b="1">
                <a:solidFill>
                  <a:srgbClr val="FF3300"/>
                </a:solidFill>
                <a:latin typeface="Segoe UI" panose="020B0502040204020203" pitchFamily="34" charset="0"/>
                <a:cs typeface="Segoe UI" panose="020B0502040204020203" pitchFamily="34" charset="0"/>
              </a:endParaRPr>
            </a:p>
          </p:txBody>
        </p:sp>
        <p:sp>
          <p:nvSpPr>
            <p:cNvPr id="389" name="矩形 388"/>
            <p:cNvSpPr/>
            <p:nvPr/>
          </p:nvSpPr>
          <p:spPr>
            <a:xfrm>
              <a:off x="1781790" y="5798196"/>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390" name="文本框 389"/>
            <p:cNvSpPr txBox="1"/>
            <p:nvPr/>
          </p:nvSpPr>
          <p:spPr>
            <a:xfrm>
              <a:off x="10771780" y="5779752"/>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9</a:t>
              </a:r>
              <a:r>
                <a:rPr lang="en-US" altLang="zh-CN" sz="2655">
                  <a:solidFill>
                    <a:srgbClr val="FF6600"/>
                  </a:solidFill>
                </a:rPr>
                <a:t>  </a:t>
              </a:r>
              <a:endParaRPr lang="zh-CN" altLang="en-US" sz="2655" dirty="0">
                <a:solidFill>
                  <a:srgbClr val="FF6600"/>
                </a:solidFill>
              </a:endParaRPr>
            </a:p>
          </p:txBody>
        </p:sp>
        <p:sp>
          <p:nvSpPr>
            <p:cNvPr id="391" name="文本框 390"/>
            <p:cNvSpPr txBox="1"/>
            <p:nvPr/>
          </p:nvSpPr>
          <p:spPr>
            <a:xfrm>
              <a:off x="2325038" y="5519526"/>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2" name="文本框 391"/>
            <p:cNvSpPr txBox="1"/>
            <p:nvPr/>
          </p:nvSpPr>
          <p:spPr>
            <a:xfrm>
              <a:off x="3826871" y="5519526"/>
              <a:ext cx="51167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4" name="组合 3"/>
          <p:cNvGrpSpPr/>
          <p:nvPr/>
        </p:nvGrpSpPr>
        <p:grpSpPr>
          <a:xfrm>
            <a:off x="847131" y="2698427"/>
            <a:ext cx="10665238" cy="779697"/>
            <a:chOff x="847131" y="2698427"/>
            <a:chExt cx="10665238" cy="779697"/>
          </a:xfrm>
        </p:grpSpPr>
        <p:grpSp>
          <p:nvGrpSpPr>
            <p:cNvPr id="756" name="组合 755"/>
            <p:cNvGrpSpPr/>
            <p:nvPr/>
          </p:nvGrpSpPr>
          <p:grpSpPr>
            <a:xfrm>
              <a:off x="847131" y="2714999"/>
              <a:ext cx="10665238" cy="763125"/>
              <a:chOff x="847131" y="3618230"/>
              <a:chExt cx="10665238" cy="763125"/>
            </a:xfrm>
          </p:grpSpPr>
          <p:sp>
            <p:nvSpPr>
              <p:cNvPr id="365" name="文本框 364"/>
              <p:cNvSpPr txBox="1"/>
              <p:nvPr/>
            </p:nvSpPr>
            <p:spPr>
              <a:xfrm>
                <a:off x="847131" y="3926458"/>
                <a:ext cx="957313"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01111</a:t>
                </a:r>
                <a:r>
                  <a:rPr lang="en-US" altLang="zh-CN" sz="1895"/>
                  <a:t> </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7503433" y="3618230"/>
                <a:ext cx="526106"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313108"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400" name="文本框 399"/>
              <p:cNvSpPr txBox="1"/>
              <p:nvPr/>
            </p:nvSpPr>
            <p:spPr>
              <a:xfrm>
                <a:off x="5743790" y="3619854"/>
                <a:ext cx="68159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PSW</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
          <p:nvSpPr>
            <p:cNvPr id="401" name="文本框 400"/>
            <p:cNvSpPr txBox="1"/>
            <p:nvPr/>
          </p:nvSpPr>
          <p:spPr>
            <a:xfrm>
              <a:off x="8691761" y="2698427"/>
              <a:ext cx="577145" cy="296556"/>
            </a:xfrm>
            <a:prstGeom prst="rect">
              <a:avLst/>
            </a:prstGeom>
            <a:noFill/>
          </p:spPr>
          <p:txBody>
            <a:bodyPr wrap="none" rtlCol="0">
              <a:spAutoFit/>
            </a:bodyPr>
            <a:lstStyle/>
            <a:p>
              <a:pPr algn="ctr"/>
              <a:r>
                <a:rPr lang="en-US" altLang="zh-CN" sz="1325" b="1" err="1">
                  <a:solidFill>
                    <a:srgbClr val="7030A0"/>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rgbClr val="7030A0"/>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rgbClr val="7030A0"/>
                </a:solidFill>
                <a:latin typeface="Segoe UI" panose="020B0502040204020203" pitchFamily="34" charset="0"/>
                <a:cs typeface="Segoe UI" panose="020B0502040204020203" pitchFamily="34" charset="0"/>
              </a:endParaRPr>
            </a:p>
          </p:txBody>
        </p:sp>
      </p:grpSp>
    </p:spTree>
  </p:cSld>
  <p:clrMapOvr>
    <a:masterClrMapping/>
  </p:clrMapOvr>
  <p:transition spd="slow" advTm="8442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10011</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10100</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633193" y="3618230"/>
              <a:ext cx="48603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7" name="文本框 396"/>
            <p:cNvSpPr txBox="1"/>
            <p:nvPr/>
          </p:nvSpPr>
          <p:spPr>
            <a:xfrm>
              <a:off x="6222673" y="3619854"/>
              <a:ext cx="647934"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Rs/Rt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10101</a:t>
                </a:r>
                <a:endParaRPr lang="zh-CN" altLang="en-US" sz="1895"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9" name="文本框 398"/>
            <p:cNvSpPr txBox="1"/>
            <p:nvPr/>
          </p:nvSpPr>
          <p:spPr>
            <a:xfrm>
              <a:off x="6451705" y="4572576"/>
              <a:ext cx="782587"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RegDst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spTree>
    <p:custDataLst>
      <p:tags r:id="rId1"/>
    </p:custDataLst>
  </p:cSld>
  <p:clrMapOvr>
    <a:masterClrMapping/>
  </p:clrMapOvr>
  <p:transition spd="slow" advTm="1222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5"/>
                                        </p:tgtEl>
                                        <p:attrNameLst>
                                          <p:attrName>style.visibility</p:attrName>
                                        </p:attrNameLst>
                                      </p:cBhvr>
                                      <p:to>
                                        <p:strVal val="visible"/>
                                      </p:to>
                                    </p:set>
                                    <p:animEffect transition="in" filter="wipe(left)">
                                      <p:cBhvr>
                                        <p:cTn id="7" dur="500"/>
                                        <p:tgtEl>
                                          <p:spTgt spid="75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56"/>
                                        </p:tgtEl>
                                        <p:attrNameLst>
                                          <p:attrName>style.visibility</p:attrName>
                                        </p:attrNameLst>
                                      </p:cBhvr>
                                      <p:to>
                                        <p:strVal val="visible"/>
                                      </p:to>
                                    </p:set>
                                    <p:animEffect transition="in" filter="wipe(left)">
                                      <p:cBhvr>
                                        <p:cTn id="11" dur="500"/>
                                        <p:tgtEl>
                                          <p:spTgt spid="75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7"/>
                                        </p:tgtEl>
                                        <p:attrNameLst>
                                          <p:attrName>style.visibility</p:attrName>
                                        </p:attrNameLst>
                                      </p:cBhvr>
                                      <p:to>
                                        <p:strVal val="visible"/>
                                      </p:to>
                                    </p:set>
                                    <p:animEffect transition="in" filter="wipe(left)">
                                      <p:cBhvr>
                                        <p:cTn id="15" dur="5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addi</a:t>
            </a:r>
            <a:r>
              <a:rPr lang="zh-CN" altLang="en-US"/>
              <a:t>指令微程序</a:t>
            </a:r>
            <a:endParaRPr lang="zh-CN" altLang="en-US" dirty="0"/>
          </a:p>
        </p:txBody>
      </p:sp>
      <p:grpSp>
        <p:nvGrpSpPr>
          <p:cNvPr id="755" name="组合 754"/>
          <p:cNvGrpSpPr/>
          <p:nvPr/>
        </p:nvGrpSpPr>
        <p:grpSpPr>
          <a:xfrm>
            <a:off x="855389" y="1664204"/>
            <a:ext cx="10654087" cy="1823043"/>
            <a:chOff x="855389" y="1924358"/>
            <a:chExt cx="10654087" cy="1823043"/>
          </a:xfrm>
        </p:grpSpPr>
        <p:sp>
          <p:nvSpPr>
            <p:cNvPr id="363" name="文本框 362"/>
            <p:cNvSpPr txBox="1"/>
            <p:nvPr/>
          </p:nvSpPr>
          <p:spPr>
            <a:xfrm>
              <a:off x="855389" y="2962764"/>
              <a:ext cx="1024639"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10110</a:t>
              </a:r>
              <a:r>
                <a:rPr lang="en-US" altLang="zh-CN" sz="1895"/>
                <a:t>  </a:t>
              </a:r>
              <a:endParaRPr lang="zh-CN" altLang="en-US" sz="1895" dirty="0"/>
            </a:p>
          </p:txBody>
        </p:sp>
        <p:grpSp>
          <p:nvGrpSpPr>
            <p:cNvPr id="243" name="组合 242"/>
            <p:cNvGrpSpPr/>
            <p:nvPr/>
          </p:nvGrpSpPr>
          <p:grpSpPr>
            <a:xfrm>
              <a:off x="1671801" y="1924358"/>
              <a:ext cx="8991274" cy="1823043"/>
              <a:chOff x="1593519" y="3943658"/>
              <a:chExt cx="8991274" cy="1823043"/>
            </a:xfrm>
          </p:grpSpPr>
          <p:grpSp>
            <p:nvGrpSpPr>
              <p:cNvPr id="244" name="组合 243"/>
              <p:cNvGrpSpPr/>
              <p:nvPr/>
            </p:nvGrpSpPr>
            <p:grpSpPr>
              <a:xfrm>
                <a:off x="1722981" y="4957156"/>
                <a:ext cx="8861812" cy="809545"/>
                <a:chOff x="1885396" y="5530038"/>
                <a:chExt cx="9346443" cy="853817"/>
              </a:xfrm>
            </p:grpSpPr>
            <p:sp>
              <p:nvSpPr>
                <p:cNvPr id="305" name="矩形 304"/>
                <p:cNvSpPr/>
                <p:nvPr/>
              </p:nvSpPr>
              <p:spPr bwMode="auto">
                <a:xfrm>
                  <a:off x="1885396"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6" name="矩形 30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7" name="矩形 30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08" name="矩形 307"/>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09" name="矩形 30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0" name="矩形 30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1" name="矩形 31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2" name="矩形 31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3" name="矩形 312"/>
                <p:cNvSpPr/>
                <p:nvPr/>
              </p:nvSpPr>
              <p:spPr bwMode="auto">
                <a:xfrm>
                  <a:off x="4461745" y="5530038"/>
                  <a:ext cx="322215" cy="46214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4" name="矩形 31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5" name="矩形 31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6" name="矩形 315"/>
                <p:cNvSpPr/>
                <p:nvPr/>
              </p:nvSpPr>
              <p:spPr bwMode="auto">
                <a:xfrm>
                  <a:off x="542933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317" name="矩形 31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8" name="矩形 31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19" name="矩形 31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0" name="矩形 31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1" name="矩形 32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2" name="矩形 32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3" name="矩形 32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4" name="矩形 32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5" name="矩形 32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6" name="矩形 32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7" name="矩形 32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8" name="矩形 32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29" name="矩形 32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30" name="矩形 32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1" name="矩形 33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32" name="矩形 33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grpSp>
              <p:nvGrpSpPr>
                <p:cNvPr id="333" name="组合 332"/>
                <p:cNvGrpSpPr/>
                <p:nvPr/>
              </p:nvGrpSpPr>
              <p:grpSpPr>
                <a:xfrm>
                  <a:off x="1892871" y="5914604"/>
                  <a:ext cx="9338968" cy="469251"/>
                  <a:chOff x="2346480" y="4271888"/>
                  <a:chExt cx="9338968" cy="469251"/>
                </a:xfrm>
                <a:noFill/>
              </p:grpSpPr>
              <p:sp>
                <p:nvSpPr>
                  <p:cNvPr id="334" name="矩形 33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a:t>
                    </a:r>
                    <a:endParaRPr lang="zh-CN" altLang="en-US" sz="1325">
                      <a:latin typeface="Segoe UI" panose="020B0502040204020203" pitchFamily="34" charset="0"/>
                      <a:cs typeface="Segoe UI" panose="020B0502040204020203" pitchFamily="34" charset="0"/>
                    </a:endParaRPr>
                  </a:p>
                </p:txBody>
              </p:sp>
              <p:sp>
                <p:nvSpPr>
                  <p:cNvPr id="335" name="矩形 33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a:t>
                    </a:r>
                    <a:endParaRPr lang="zh-CN" altLang="en-US" sz="1325">
                      <a:latin typeface="Segoe UI" panose="020B0502040204020203" pitchFamily="34" charset="0"/>
                      <a:cs typeface="Segoe UI" panose="020B0502040204020203" pitchFamily="34" charset="0"/>
                    </a:endParaRPr>
                  </a:p>
                </p:txBody>
              </p:sp>
              <p:sp>
                <p:nvSpPr>
                  <p:cNvPr id="336" name="矩形 33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3</a:t>
                    </a:r>
                    <a:endParaRPr lang="zh-CN" altLang="en-US" sz="1325">
                      <a:latin typeface="Segoe UI" panose="020B0502040204020203" pitchFamily="34" charset="0"/>
                      <a:cs typeface="Segoe UI" panose="020B0502040204020203" pitchFamily="34" charset="0"/>
                    </a:endParaRPr>
                  </a:p>
                </p:txBody>
              </p:sp>
              <p:sp>
                <p:nvSpPr>
                  <p:cNvPr id="337" name="矩形 33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4</a:t>
                    </a:r>
                    <a:endParaRPr lang="zh-CN" altLang="en-US" sz="1325">
                      <a:latin typeface="Segoe UI" panose="020B0502040204020203" pitchFamily="34" charset="0"/>
                      <a:cs typeface="Segoe UI" panose="020B0502040204020203" pitchFamily="34" charset="0"/>
                    </a:endParaRPr>
                  </a:p>
                </p:txBody>
              </p:sp>
              <p:sp>
                <p:nvSpPr>
                  <p:cNvPr id="338" name="矩形 33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5</a:t>
                    </a:r>
                    <a:endParaRPr lang="zh-CN" altLang="en-US" sz="1325">
                      <a:latin typeface="Segoe UI" panose="020B0502040204020203" pitchFamily="34" charset="0"/>
                      <a:cs typeface="Segoe UI" panose="020B0502040204020203" pitchFamily="34" charset="0"/>
                    </a:endParaRPr>
                  </a:p>
                </p:txBody>
              </p:sp>
              <p:sp>
                <p:nvSpPr>
                  <p:cNvPr id="339" name="矩形 33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6</a:t>
                    </a:r>
                    <a:endParaRPr lang="zh-CN" altLang="en-US" sz="1325">
                      <a:latin typeface="Segoe UI" panose="020B0502040204020203" pitchFamily="34" charset="0"/>
                      <a:cs typeface="Segoe UI" panose="020B0502040204020203" pitchFamily="34" charset="0"/>
                    </a:endParaRPr>
                  </a:p>
                </p:txBody>
              </p:sp>
              <p:sp>
                <p:nvSpPr>
                  <p:cNvPr id="340" name="矩形 33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7</a:t>
                    </a:r>
                    <a:endParaRPr lang="zh-CN" altLang="en-US" sz="1325">
                      <a:latin typeface="Segoe UI" panose="020B0502040204020203" pitchFamily="34" charset="0"/>
                      <a:cs typeface="Segoe UI" panose="020B0502040204020203" pitchFamily="34" charset="0"/>
                    </a:endParaRPr>
                  </a:p>
                </p:txBody>
              </p:sp>
              <p:sp>
                <p:nvSpPr>
                  <p:cNvPr id="341" name="矩形 34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8</a:t>
                    </a:r>
                    <a:endParaRPr lang="zh-CN" altLang="en-US" sz="1325">
                      <a:latin typeface="Segoe UI" panose="020B0502040204020203" pitchFamily="34" charset="0"/>
                      <a:cs typeface="Segoe UI" panose="020B0502040204020203" pitchFamily="34" charset="0"/>
                    </a:endParaRPr>
                  </a:p>
                </p:txBody>
              </p:sp>
              <p:sp>
                <p:nvSpPr>
                  <p:cNvPr id="342" name="矩形 34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9</a:t>
                    </a:r>
                    <a:endParaRPr lang="zh-CN" altLang="en-US" sz="1325">
                      <a:latin typeface="Segoe UI" panose="020B0502040204020203" pitchFamily="34" charset="0"/>
                      <a:cs typeface="Segoe UI" panose="020B0502040204020203" pitchFamily="34" charset="0"/>
                    </a:endParaRPr>
                  </a:p>
                </p:txBody>
              </p:sp>
              <p:sp>
                <p:nvSpPr>
                  <p:cNvPr id="343" name="矩形 34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10</a:t>
                    </a:r>
                    <a:endParaRPr lang="zh-CN" altLang="en-US" sz="1325">
                      <a:latin typeface="Segoe UI" panose="020B0502040204020203" pitchFamily="34" charset="0"/>
                      <a:cs typeface="Segoe UI" panose="020B0502040204020203" pitchFamily="34" charset="0"/>
                    </a:endParaRPr>
                  </a:p>
                </p:txBody>
              </p:sp>
              <p:sp>
                <p:nvSpPr>
                  <p:cNvPr id="344" name="矩形 34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11</a:t>
                    </a:r>
                    <a:endParaRPr lang="zh-CN" altLang="en-US" sz="1325">
                      <a:latin typeface="Segoe UI" panose="020B0502040204020203" pitchFamily="34" charset="0"/>
                      <a:cs typeface="Segoe UI" panose="020B0502040204020203" pitchFamily="34" charset="0"/>
                    </a:endParaRPr>
                  </a:p>
                </p:txBody>
              </p:sp>
              <p:sp>
                <p:nvSpPr>
                  <p:cNvPr id="345" name="矩形 34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12</a:t>
                    </a:r>
                    <a:endParaRPr lang="zh-CN" altLang="en-US" sz="1325">
                      <a:latin typeface="Segoe UI" panose="020B0502040204020203" pitchFamily="34" charset="0"/>
                      <a:cs typeface="Segoe UI" panose="020B0502040204020203" pitchFamily="34" charset="0"/>
                    </a:endParaRPr>
                  </a:p>
                </p:txBody>
              </p:sp>
              <p:sp>
                <p:nvSpPr>
                  <p:cNvPr id="346" name="矩形 34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13</a:t>
                    </a:r>
                    <a:endParaRPr lang="zh-CN" altLang="en-US" sz="1325">
                      <a:latin typeface="Segoe UI" panose="020B0502040204020203" pitchFamily="34" charset="0"/>
                      <a:cs typeface="Segoe UI" panose="020B0502040204020203" pitchFamily="34" charset="0"/>
                    </a:endParaRPr>
                  </a:p>
                </p:txBody>
              </p:sp>
              <p:sp>
                <p:nvSpPr>
                  <p:cNvPr id="347" name="矩形 34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14</a:t>
                    </a:r>
                    <a:endParaRPr lang="zh-CN" altLang="en-US" sz="1325">
                      <a:latin typeface="Segoe UI" panose="020B0502040204020203" pitchFamily="34" charset="0"/>
                      <a:cs typeface="Segoe UI" panose="020B0502040204020203" pitchFamily="34" charset="0"/>
                    </a:endParaRPr>
                  </a:p>
                </p:txBody>
              </p:sp>
              <p:sp>
                <p:nvSpPr>
                  <p:cNvPr id="348" name="矩形 34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15</a:t>
                    </a:r>
                    <a:endParaRPr lang="zh-CN" altLang="en-US" sz="1325">
                      <a:latin typeface="Segoe UI" panose="020B0502040204020203" pitchFamily="34" charset="0"/>
                      <a:cs typeface="Segoe UI" panose="020B0502040204020203" pitchFamily="34" charset="0"/>
                    </a:endParaRPr>
                  </a:p>
                </p:txBody>
              </p:sp>
              <p:sp>
                <p:nvSpPr>
                  <p:cNvPr id="349" name="矩形 34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16</a:t>
                    </a:r>
                    <a:endParaRPr lang="zh-CN" altLang="en-US" sz="1325">
                      <a:latin typeface="Segoe UI" panose="020B0502040204020203" pitchFamily="34" charset="0"/>
                      <a:cs typeface="Segoe UI" panose="020B0502040204020203" pitchFamily="34" charset="0"/>
                    </a:endParaRPr>
                  </a:p>
                </p:txBody>
              </p:sp>
              <p:sp>
                <p:nvSpPr>
                  <p:cNvPr id="350" name="矩形 34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17</a:t>
                    </a:r>
                    <a:endParaRPr lang="zh-CN" altLang="en-US" sz="1325">
                      <a:latin typeface="Segoe UI" panose="020B0502040204020203" pitchFamily="34" charset="0"/>
                      <a:cs typeface="Segoe UI" panose="020B0502040204020203" pitchFamily="34" charset="0"/>
                    </a:endParaRPr>
                  </a:p>
                </p:txBody>
              </p:sp>
              <p:sp>
                <p:nvSpPr>
                  <p:cNvPr id="351" name="矩形 35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18</a:t>
                    </a:r>
                    <a:endParaRPr lang="zh-CN" altLang="en-US" sz="1325">
                      <a:latin typeface="Segoe UI" panose="020B0502040204020203" pitchFamily="34" charset="0"/>
                      <a:cs typeface="Segoe UI" panose="020B0502040204020203" pitchFamily="34" charset="0"/>
                    </a:endParaRPr>
                  </a:p>
                </p:txBody>
              </p:sp>
              <p:sp>
                <p:nvSpPr>
                  <p:cNvPr id="352" name="矩形 35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19</a:t>
                    </a:r>
                    <a:endParaRPr lang="zh-CN" altLang="en-US" sz="1325">
                      <a:latin typeface="Segoe UI" panose="020B0502040204020203" pitchFamily="34" charset="0"/>
                      <a:cs typeface="Segoe UI" panose="020B0502040204020203" pitchFamily="34" charset="0"/>
                    </a:endParaRPr>
                  </a:p>
                </p:txBody>
              </p:sp>
              <p:sp>
                <p:nvSpPr>
                  <p:cNvPr id="353" name="矩形 35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20</a:t>
                    </a:r>
                    <a:endParaRPr lang="zh-CN" altLang="en-US" sz="1325">
                      <a:latin typeface="Segoe UI" panose="020B0502040204020203" pitchFamily="34" charset="0"/>
                      <a:cs typeface="Segoe UI" panose="020B0502040204020203" pitchFamily="34" charset="0"/>
                    </a:endParaRPr>
                  </a:p>
                </p:txBody>
              </p:sp>
              <p:sp>
                <p:nvSpPr>
                  <p:cNvPr id="354" name="矩形 35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21</a:t>
                    </a:r>
                    <a:endParaRPr lang="zh-CN" altLang="en-US" sz="1325">
                      <a:latin typeface="Segoe UI" panose="020B0502040204020203" pitchFamily="34" charset="0"/>
                      <a:cs typeface="Segoe UI" panose="020B0502040204020203" pitchFamily="34" charset="0"/>
                    </a:endParaRPr>
                  </a:p>
                </p:txBody>
              </p:sp>
              <p:sp>
                <p:nvSpPr>
                  <p:cNvPr id="355" name="矩形 35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22</a:t>
                    </a:r>
                    <a:endParaRPr lang="zh-CN" altLang="en-US" sz="1325">
                      <a:latin typeface="Segoe UI" panose="020B0502040204020203" pitchFamily="34" charset="0"/>
                      <a:cs typeface="Segoe UI" panose="020B0502040204020203" pitchFamily="34" charset="0"/>
                    </a:endParaRPr>
                  </a:p>
                </p:txBody>
              </p:sp>
              <p:sp>
                <p:nvSpPr>
                  <p:cNvPr id="356" name="矩形 35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23</a:t>
                    </a:r>
                    <a:endParaRPr lang="zh-CN" altLang="en-US" sz="1325">
                      <a:latin typeface="Segoe UI" panose="020B0502040204020203" pitchFamily="34" charset="0"/>
                      <a:cs typeface="Segoe UI" panose="020B0502040204020203" pitchFamily="34" charset="0"/>
                    </a:endParaRPr>
                  </a:p>
                </p:txBody>
              </p:sp>
              <p:sp>
                <p:nvSpPr>
                  <p:cNvPr id="357" name="矩形 35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24</a:t>
                    </a:r>
                    <a:endParaRPr lang="zh-CN" altLang="en-US" sz="1325">
                      <a:latin typeface="Segoe UI" panose="020B0502040204020203" pitchFamily="34" charset="0"/>
                      <a:cs typeface="Segoe UI" panose="020B0502040204020203" pitchFamily="34" charset="0"/>
                    </a:endParaRPr>
                  </a:p>
                </p:txBody>
              </p:sp>
              <p:sp>
                <p:nvSpPr>
                  <p:cNvPr id="358" name="矩形 35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25</a:t>
                    </a:r>
                    <a:endParaRPr lang="zh-CN" altLang="en-US" sz="1325">
                      <a:latin typeface="Segoe UI" panose="020B0502040204020203" pitchFamily="34" charset="0"/>
                      <a:cs typeface="Segoe UI" panose="020B0502040204020203" pitchFamily="34" charset="0"/>
                    </a:endParaRPr>
                  </a:p>
                </p:txBody>
              </p:sp>
              <p:sp>
                <p:nvSpPr>
                  <p:cNvPr id="359" name="矩形 35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26</a:t>
                    </a:r>
                    <a:endParaRPr lang="zh-CN" altLang="en-US" sz="1325">
                      <a:latin typeface="Segoe UI" panose="020B0502040204020203" pitchFamily="34" charset="0"/>
                      <a:cs typeface="Segoe UI" panose="020B0502040204020203" pitchFamily="34" charset="0"/>
                    </a:endParaRPr>
                  </a:p>
                </p:txBody>
              </p:sp>
              <p:sp>
                <p:nvSpPr>
                  <p:cNvPr id="360" name="矩形 35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27</a:t>
                    </a:r>
                    <a:endParaRPr lang="zh-CN" altLang="en-US" sz="1325">
                      <a:latin typeface="Segoe UI" panose="020B0502040204020203" pitchFamily="34" charset="0"/>
                      <a:cs typeface="Segoe UI" panose="020B0502040204020203" pitchFamily="34" charset="0"/>
                    </a:endParaRPr>
                  </a:p>
                </p:txBody>
              </p:sp>
              <p:sp>
                <p:nvSpPr>
                  <p:cNvPr id="361" name="矩形 36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28</a:t>
                    </a:r>
                    <a:endParaRPr lang="zh-CN" altLang="en-US" sz="1325">
                      <a:latin typeface="Segoe UI" panose="020B0502040204020203" pitchFamily="34" charset="0"/>
                      <a:cs typeface="Segoe UI" panose="020B0502040204020203" pitchFamily="34" charset="0"/>
                    </a:endParaRPr>
                  </a:p>
                </p:txBody>
              </p:sp>
              <p:sp>
                <p:nvSpPr>
                  <p:cNvPr id="362" name="矩形 36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a:latin typeface="Segoe UI" panose="020B0502040204020203" pitchFamily="34" charset="0"/>
                        <a:cs typeface="Segoe UI" panose="020B0502040204020203" pitchFamily="34" charset="0"/>
                      </a:rPr>
                      <a:t>29</a:t>
                    </a:r>
                    <a:endParaRPr lang="zh-CN" altLang="en-US" sz="1325">
                      <a:latin typeface="Segoe UI" panose="020B0502040204020203" pitchFamily="34" charset="0"/>
                      <a:cs typeface="Segoe UI" panose="020B0502040204020203" pitchFamily="34" charset="0"/>
                    </a:endParaRPr>
                  </a:p>
                </p:txBody>
              </p:sp>
            </p:grpSp>
          </p:grpSp>
          <p:grpSp>
            <p:nvGrpSpPr>
              <p:cNvPr id="245" name="组合 244"/>
              <p:cNvGrpSpPr/>
              <p:nvPr/>
            </p:nvGrpSpPr>
            <p:grpSpPr>
              <a:xfrm>
                <a:off x="1593519" y="3943658"/>
                <a:ext cx="8980947" cy="1451683"/>
                <a:chOff x="1593519" y="3943658"/>
                <a:chExt cx="8980947" cy="1451683"/>
              </a:xfrm>
            </p:grpSpPr>
            <p:cxnSp>
              <p:nvCxnSpPr>
                <p:cNvPr id="246" name="直接箭头连接符 24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7" name="直接箭头连接符 246"/>
                <p:cNvCxnSpPr/>
                <p:nvPr/>
              </p:nvCxnSpPr>
              <p:spPr>
                <a:xfrm flipV="1">
                  <a:off x="2784610"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8" name="直接箭头连接符 24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9" name="直接箭头连接符 24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V="1">
                  <a:off x="5235042" y="4204052"/>
                  <a:ext cx="0" cy="753106"/>
                </a:xfrm>
                <a:prstGeom prst="straightConnector1">
                  <a:avLst/>
                </a:prstGeom>
                <a:ln w="28575">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2" name="直接箭头连接符 25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3" name="直接箭头连接符 25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4" name="直接箭头连接符 25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57" name="组合 256"/>
                <p:cNvGrpSpPr/>
                <p:nvPr/>
              </p:nvGrpSpPr>
              <p:grpSpPr>
                <a:xfrm>
                  <a:off x="1593519" y="3943658"/>
                  <a:ext cx="6987258" cy="656951"/>
                  <a:chOff x="1593519" y="3943658"/>
                  <a:chExt cx="6987258" cy="656951"/>
                </a:xfrm>
              </p:grpSpPr>
              <p:sp>
                <p:nvSpPr>
                  <p:cNvPr id="283" name="文本框 282"/>
                  <p:cNvSpPr txBox="1"/>
                  <p:nvPr/>
                </p:nvSpPr>
                <p:spPr>
                  <a:xfrm>
                    <a:off x="1593519" y="4303335"/>
                    <a:ext cx="553357"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84" name="文本框 28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5" name="文本框 284"/>
                  <p:cNvSpPr txBox="1"/>
                  <p:nvPr/>
                </p:nvSpPr>
                <p:spPr>
                  <a:xfrm>
                    <a:off x="2520922" y="3943658"/>
                    <a:ext cx="48603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86" name="文本框 28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7" name="文本框 28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8" name="文本框 287"/>
                  <p:cNvSpPr txBox="1"/>
                  <p:nvPr/>
                </p:nvSpPr>
                <p:spPr>
                  <a:xfrm>
                    <a:off x="4362285" y="3943658"/>
                    <a:ext cx="639919"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89" name="文本框 288"/>
                  <p:cNvSpPr txBox="1"/>
                  <p:nvPr/>
                </p:nvSpPr>
                <p:spPr>
                  <a:xfrm>
                    <a:off x="5038794" y="3943658"/>
                    <a:ext cx="410690" cy="296556"/>
                  </a:xfrm>
                  <a:prstGeom prst="rect">
                    <a:avLst/>
                  </a:prstGeom>
                  <a:noFill/>
                </p:spPr>
                <p:txBody>
                  <a:bodyPr wrap="none" rtlCol="0">
                    <a:spAutoFit/>
                  </a:bodyPr>
                  <a:lstStyle/>
                  <a:p>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X</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290" name="文本框 28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1" name="文本框 29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2" name="文本框 29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3" name="文本框 29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4" name="文本框 29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5" name="文本框 294"/>
                  <p:cNvSpPr txBox="1"/>
                  <p:nvPr/>
                </p:nvSpPr>
                <p:spPr>
                  <a:xfrm>
                    <a:off x="4096598" y="4303335"/>
                    <a:ext cx="506870" cy="296556"/>
                  </a:xfrm>
                  <a:prstGeom prst="rect">
                    <a:avLst/>
                  </a:prstGeom>
                  <a:noFill/>
                </p:spPr>
                <p:txBody>
                  <a:bodyPr wrap="none" rtlCol="0">
                    <a:spAutoFit/>
                  </a:bodyPr>
                  <a:lstStyle/>
                  <a:p>
                    <a:r>
                      <a:rPr lang="en-US" altLang="zh-CN" sz="1325" b="1" i="1"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AR</a:t>
                    </a:r>
                    <a:r>
                      <a:rPr lang="en-US" altLang="zh-CN" sz="1325" b="1" i="1" baseline="-25000" err="1">
                        <a:solidFill>
                          <a:srgbClr val="767171"/>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rgbClr val="767171"/>
                      </a:solidFill>
                      <a:latin typeface="Times New Roman" panose="02020603050405020304" pitchFamily="18" charset="0"/>
                      <a:cs typeface="Times New Roman" panose="02020603050405020304" pitchFamily="18" charset="0"/>
                    </a:endParaRPr>
                  </a:p>
                </p:txBody>
              </p:sp>
              <p:sp>
                <p:nvSpPr>
                  <p:cNvPr id="296" name="文本框 295"/>
                  <p:cNvSpPr txBox="1"/>
                  <p:nvPr/>
                </p:nvSpPr>
                <p:spPr>
                  <a:xfrm>
                    <a:off x="4664018" y="4303335"/>
                    <a:ext cx="562975"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7" name="文本框 29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8" name="文本框 29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1" name="文本框 30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4" name="文本框 30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58" name="直接箭头连接符 257"/>
                <p:cNvCxnSpPr/>
                <p:nvPr/>
              </p:nvCxnSpPr>
              <p:spPr>
                <a:xfrm flipV="1">
                  <a:off x="1887550"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9" name="直接箭头连接符 25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0" name="直接箭头连接符 25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1" name="直接箭头连接符 26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2" name="直接箭头连接符 261"/>
                <p:cNvCxnSpPr/>
                <p:nvPr/>
              </p:nvCxnSpPr>
              <p:spPr>
                <a:xfrm flipV="1">
                  <a:off x="4337982" y="4569348"/>
                  <a:ext cx="0" cy="374102"/>
                </a:xfrm>
                <a:prstGeom prst="straightConnector1">
                  <a:avLst/>
                </a:prstGeom>
                <a:ln w="19050">
                  <a:solidFill>
                    <a:srgbClr val="76717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3" name="直接箭头连接符 26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4" name="直接箭头连接符 26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5" name="直接箭头连接符 26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7" name="直接箭头连接符 26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8" name="直接箭头连接符 26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69" name="组合 268"/>
                <p:cNvGrpSpPr/>
                <p:nvPr/>
              </p:nvGrpSpPr>
              <p:grpSpPr>
                <a:xfrm>
                  <a:off x="8411833" y="3943659"/>
                  <a:ext cx="814732" cy="1025994"/>
                  <a:chOff x="8940055" y="4461114"/>
                  <a:chExt cx="859288" cy="1082103"/>
                </a:xfrm>
              </p:grpSpPr>
              <p:cxnSp>
                <p:nvCxnSpPr>
                  <p:cNvPr id="279" name="直接箭头连接符 27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0" name="直接箭头连接符 27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281" name="文本框 280"/>
                  <p:cNvSpPr txBox="1"/>
                  <p:nvPr/>
                </p:nvSpPr>
                <p:spPr>
                  <a:xfrm>
                    <a:off x="8940055" y="4840461"/>
                    <a:ext cx="419624" cy="312774"/>
                  </a:xfrm>
                  <a:prstGeom prst="rect">
                    <a:avLst/>
                  </a:prstGeom>
                  <a:noFill/>
                </p:spPr>
                <p:txBody>
                  <a:bodyPr wrap="none" rtlCol="0">
                    <a:spAutoFit/>
                  </a:bodyPr>
                  <a:lstStyle/>
                  <a:p>
                    <a:pPr algn="ctr"/>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282" name="文本框 281"/>
                  <p:cNvSpPr txBox="1"/>
                  <p:nvPr/>
                </p:nvSpPr>
                <p:spPr>
                  <a:xfrm>
                    <a:off x="9190635"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270" name="组合 269"/>
                <p:cNvGrpSpPr/>
                <p:nvPr/>
              </p:nvGrpSpPr>
              <p:grpSpPr>
                <a:xfrm>
                  <a:off x="9204020" y="4210243"/>
                  <a:ext cx="1211159" cy="756956"/>
                  <a:chOff x="9778247" y="4742277"/>
                  <a:chExt cx="1277395" cy="798352"/>
                </a:xfrm>
              </p:grpSpPr>
              <p:cxnSp>
                <p:nvCxnSpPr>
                  <p:cNvPr id="273" name="直接箭头连接符 27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5" name="直接箭头连接符 27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6" name="直接箭头连接符 27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77" name="文本框 276"/>
                  <p:cNvSpPr txBox="1"/>
                  <p:nvPr/>
                </p:nvSpPr>
                <p:spPr>
                  <a:xfrm>
                    <a:off x="9862681" y="4742277"/>
                    <a:ext cx="1121251" cy="374450"/>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Segoe UI" panose="020B0502040204020203" pitchFamily="34" charset="0"/>
                        <a:cs typeface="Segoe UI" panose="020B0502040204020203" pitchFamily="34" charset="0"/>
                      </a:rPr>
                      <a:t>下址字段</a:t>
                    </a:r>
                  </a:p>
                </p:txBody>
              </p:sp>
              <p:cxnSp>
                <p:nvCxnSpPr>
                  <p:cNvPr id="278" name="直接箭头连接符 27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271" name="矩形 270"/>
                <p:cNvSpPr/>
                <p:nvPr/>
              </p:nvSpPr>
              <p:spPr bwMode="auto">
                <a:xfrm>
                  <a:off x="9054643" y="4951772"/>
                  <a:ext cx="305508" cy="44356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72" name="矩形 271"/>
                <p:cNvSpPr/>
                <p:nvPr/>
              </p:nvSpPr>
              <p:spPr>
                <a:xfrm>
                  <a:off x="1714723" y="4954500"/>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sp>
          <p:nvSpPr>
            <p:cNvPr id="364" name="文本框 363"/>
            <p:cNvSpPr txBox="1"/>
            <p:nvPr/>
          </p:nvSpPr>
          <p:spPr>
            <a:xfrm>
              <a:off x="10782995" y="2916756"/>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5</a:t>
              </a:r>
              <a:r>
                <a:rPr lang="en-US" altLang="zh-CN" sz="2655">
                  <a:solidFill>
                    <a:srgbClr val="FF6600"/>
                  </a:solidFill>
                </a:rPr>
                <a:t>  </a:t>
              </a:r>
              <a:endParaRPr lang="zh-CN" altLang="en-US" sz="2655" dirty="0">
                <a:solidFill>
                  <a:srgbClr val="FF6600"/>
                </a:solidFill>
              </a:endParaRPr>
            </a:p>
          </p:txBody>
        </p:sp>
      </p:grpSp>
      <p:grpSp>
        <p:nvGrpSpPr>
          <p:cNvPr id="756" name="组合 755"/>
          <p:cNvGrpSpPr/>
          <p:nvPr/>
        </p:nvGrpSpPr>
        <p:grpSpPr>
          <a:xfrm>
            <a:off x="847131" y="3358076"/>
            <a:ext cx="10665238" cy="763125"/>
            <a:chOff x="847131" y="3618230"/>
            <a:chExt cx="10665238" cy="763125"/>
          </a:xfrm>
        </p:grpSpPr>
        <p:sp>
          <p:nvSpPr>
            <p:cNvPr id="365" name="文本框 364"/>
            <p:cNvSpPr txBox="1"/>
            <p:nvPr/>
          </p:nvSpPr>
          <p:spPr>
            <a:xfrm>
              <a:off x="847131" y="3926458"/>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10111</a:t>
              </a:r>
              <a:endParaRPr lang="zh-CN" altLang="en-US" sz="1895" dirty="0"/>
            </a:p>
          </p:txBody>
        </p:sp>
        <p:sp>
          <p:nvSpPr>
            <p:cNvPr id="428" name="矩形 427"/>
            <p:cNvSpPr/>
            <p:nvPr/>
          </p:nvSpPr>
          <p:spPr bwMode="auto">
            <a:xfrm>
              <a:off x="180415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29" name="矩形 428"/>
            <p:cNvSpPr/>
            <p:nvPr/>
          </p:nvSpPr>
          <p:spPr bwMode="auto">
            <a:xfrm>
              <a:off x="2109961"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0" name="矩形 429"/>
            <p:cNvSpPr/>
            <p:nvPr/>
          </p:nvSpPr>
          <p:spPr bwMode="auto">
            <a:xfrm>
              <a:off x="241576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1" name="矩形 430"/>
            <p:cNvSpPr/>
            <p:nvPr/>
          </p:nvSpPr>
          <p:spPr bwMode="auto">
            <a:xfrm>
              <a:off x="272157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2" name="矩形 431"/>
            <p:cNvSpPr/>
            <p:nvPr/>
          </p:nvSpPr>
          <p:spPr bwMode="auto">
            <a:xfrm>
              <a:off x="3027377"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33" name="矩形 432"/>
            <p:cNvSpPr/>
            <p:nvPr/>
          </p:nvSpPr>
          <p:spPr bwMode="auto">
            <a:xfrm>
              <a:off x="3333182"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4" name="矩形 433"/>
            <p:cNvSpPr/>
            <p:nvPr/>
          </p:nvSpPr>
          <p:spPr bwMode="auto">
            <a:xfrm>
              <a:off x="363898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5" name="矩形 434"/>
            <p:cNvSpPr/>
            <p:nvPr/>
          </p:nvSpPr>
          <p:spPr bwMode="auto">
            <a:xfrm>
              <a:off x="394479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6" name="矩形 435"/>
            <p:cNvSpPr/>
            <p:nvPr/>
          </p:nvSpPr>
          <p:spPr bwMode="auto">
            <a:xfrm>
              <a:off x="4246916"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7" name="矩形 436"/>
            <p:cNvSpPr/>
            <p:nvPr/>
          </p:nvSpPr>
          <p:spPr bwMode="auto">
            <a:xfrm>
              <a:off x="4552723"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8" name="矩形 437"/>
            <p:cNvSpPr/>
            <p:nvPr/>
          </p:nvSpPr>
          <p:spPr bwMode="auto">
            <a:xfrm>
              <a:off x="485852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39" name="矩形 438"/>
            <p:cNvSpPr/>
            <p:nvPr/>
          </p:nvSpPr>
          <p:spPr bwMode="auto">
            <a:xfrm>
              <a:off x="5164332"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0" name="矩形 439"/>
            <p:cNvSpPr/>
            <p:nvPr/>
          </p:nvSpPr>
          <p:spPr bwMode="auto">
            <a:xfrm>
              <a:off x="5470137"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1" name="矩形 440"/>
            <p:cNvSpPr/>
            <p:nvPr/>
          </p:nvSpPr>
          <p:spPr bwMode="auto">
            <a:xfrm>
              <a:off x="577594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2" name="矩形 441"/>
            <p:cNvSpPr/>
            <p:nvPr/>
          </p:nvSpPr>
          <p:spPr bwMode="auto">
            <a:xfrm>
              <a:off x="6081748"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3" name="矩形 442"/>
            <p:cNvSpPr/>
            <p:nvPr/>
          </p:nvSpPr>
          <p:spPr bwMode="auto">
            <a:xfrm>
              <a:off x="6387553"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4" name="矩形 443"/>
            <p:cNvSpPr/>
            <p:nvPr/>
          </p:nvSpPr>
          <p:spPr bwMode="auto">
            <a:xfrm>
              <a:off x="6693358"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5" name="矩形 444"/>
            <p:cNvSpPr/>
            <p:nvPr/>
          </p:nvSpPr>
          <p:spPr bwMode="auto">
            <a:xfrm>
              <a:off x="6999165" y="3901553"/>
              <a:ext cx="305508" cy="43818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446" name="矩形 445"/>
            <p:cNvSpPr/>
            <p:nvPr/>
          </p:nvSpPr>
          <p:spPr bwMode="auto">
            <a:xfrm>
              <a:off x="7304671" y="3901553"/>
              <a:ext cx="305508" cy="43818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7" name="矩形 446"/>
            <p:cNvSpPr/>
            <p:nvPr/>
          </p:nvSpPr>
          <p:spPr bwMode="auto">
            <a:xfrm>
              <a:off x="7610179" y="3901553"/>
              <a:ext cx="305508" cy="438188"/>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8" name="矩形 447"/>
            <p:cNvSpPr/>
            <p:nvPr/>
          </p:nvSpPr>
          <p:spPr bwMode="auto">
            <a:xfrm>
              <a:off x="7915984"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49" name="矩形 448"/>
            <p:cNvSpPr/>
            <p:nvPr/>
          </p:nvSpPr>
          <p:spPr bwMode="auto">
            <a:xfrm>
              <a:off x="8221789" y="3901553"/>
              <a:ext cx="305508" cy="43818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0" name="矩形 449"/>
            <p:cNvSpPr/>
            <p:nvPr/>
          </p:nvSpPr>
          <p:spPr bwMode="auto">
            <a:xfrm>
              <a:off x="8527594"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1" name="矩形 450"/>
            <p:cNvSpPr/>
            <p:nvPr/>
          </p:nvSpPr>
          <p:spPr bwMode="auto">
            <a:xfrm>
              <a:off x="8833400" y="3901553"/>
              <a:ext cx="305508" cy="43818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2" name="矩形 451"/>
            <p:cNvSpPr/>
            <p:nvPr/>
          </p:nvSpPr>
          <p:spPr bwMode="auto">
            <a:xfrm>
              <a:off x="9436921"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53" name="矩形 452"/>
            <p:cNvSpPr/>
            <p:nvPr/>
          </p:nvSpPr>
          <p:spPr bwMode="auto">
            <a:xfrm>
              <a:off x="9745160"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4" name="矩形 453"/>
            <p:cNvSpPr/>
            <p:nvPr/>
          </p:nvSpPr>
          <p:spPr bwMode="auto">
            <a:xfrm>
              <a:off x="10044318" y="3901553"/>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455" name="矩形 454"/>
            <p:cNvSpPr/>
            <p:nvPr/>
          </p:nvSpPr>
          <p:spPr bwMode="auto">
            <a:xfrm>
              <a:off x="10350132" y="3901550"/>
              <a:ext cx="305508" cy="43818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9135818" y="3898894"/>
              <a:ext cx="305508" cy="440841"/>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a:xfrm>
              <a:off x="1795898" y="3898894"/>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latin typeface="Segoe UI" panose="020B0502040204020203" pitchFamily="34" charset="0"/>
                <a:cs typeface="Segoe UI" panose="020B0502040204020203" pitchFamily="34" charset="0"/>
              </a:endParaRPr>
            </a:p>
          </p:txBody>
        </p:sp>
        <p:sp>
          <p:nvSpPr>
            <p:cNvPr id="486" name="文本框 485"/>
            <p:cNvSpPr txBox="1"/>
            <p:nvPr/>
          </p:nvSpPr>
          <p:spPr>
            <a:xfrm>
              <a:off x="10785888" y="3880450"/>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6</a:t>
              </a:r>
              <a:r>
                <a:rPr lang="en-US" altLang="zh-CN" sz="2655">
                  <a:solidFill>
                    <a:schemeClr val="tx1"/>
                  </a:solidFill>
                </a:rPr>
                <a:t>  </a:t>
              </a:r>
              <a:endParaRPr lang="zh-CN" altLang="en-US" sz="2655" dirty="0">
                <a:solidFill>
                  <a:schemeClr val="tx1"/>
                </a:solidFill>
              </a:endParaRPr>
            </a:p>
          </p:txBody>
        </p:sp>
        <p:sp>
          <p:nvSpPr>
            <p:cNvPr id="745" name="文本框 744"/>
            <p:cNvSpPr txBox="1"/>
            <p:nvPr/>
          </p:nvSpPr>
          <p:spPr>
            <a:xfrm>
              <a:off x="6865645" y="3618230"/>
              <a:ext cx="575799"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396" name="文本框 395"/>
            <p:cNvSpPr txBox="1"/>
            <p:nvPr/>
          </p:nvSpPr>
          <p:spPr>
            <a:xfrm>
              <a:off x="2813246" y="3618230"/>
              <a:ext cx="748923"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757" name="组合 756"/>
          <p:cNvGrpSpPr/>
          <p:nvPr/>
        </p:nvGrpSpPr>
        <p:grpSpPr>
          <a:xfrm>
            <a:off x="851228" y="4310530"/>
            <a:ext cx="10654087" cy="760322"/>
            <a:chOff x="851228" y="4570684"/>
            <a:chExt cx="10654087" cy="760322"/>
          </a:xfrm>
        </p:grpSpPr>
        <p:grpSp>
          <p:nvGrpSpPr>
            <p:cNvPr id="753" name="组合 752"/>
            <p:cNvGrpSpPr/>
            <p:nvPr/>
          </p:nvGrpSpPr>
          <p:grpSpPr>
            <a:xfrm>
              <a:off x="851228" y="4830101"/>
              <a:ext cx="10654087" cy="500905"/>
              <a:chOff x="851228" y="4830101"/>
              <a:chExt cx="10654087" cy="500905"/>
            </a:xfrm>
          </p:grpSpPr>
          <p:sp>
            <p:nvSpPr>
              <p:cNvPr id="617" name="文本框 616"/>
              <p:cNvSpPr txBox="1"/>
              <p:nvPr/>
            </p:nvSpPr>
            <p:spPr>
              <a:xfrm>
                <a:off x="851228" y="4876109"/>
                <a:ext cx="889987" cy="400110"/>
              </a:xfrm>
              <a:prstGeom prst="rect">
                <a:avLst/>
              </a:prstGeom>
              <a:noFill/>
            </p:spPr>
            <p:txBody>
              <a:bodyPr wrap="none" rtlCol="0">
                <a:spAutoFit/>
              </a:bodyPr>
              <a:lstStyle>
                <a:defPPr>
                  <a:defRPr lang="zh-CN"/>
                </a:defPPr>
                <a:lvl1pPr>
                  <a:defRPr sz="2000" b="1">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a:latin typeface="Consolas" panose="020B0609020204030204" pitchFamily="49" charset="0"/>
                  </a:rPr>
                  <a:t>11000</a:t>
                </a:r>
                <a:endParaRPr lang="zh-CN" altLang="en-US" sz="1895" dirty="0"/>
              </a:p>
            </p:txBody>
          </p:sp>
          <p:sp>
            <p:nvSpPr>
              <p:cNvPr id="622" name="矩形 621"/>
              <p:cNvSpPr/>
              <p:nvPr/>
            </p:nvSpPr>
            <p:spPr bwMode="auto">
              <a:xfrm>
                <a:off x="179710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210290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240871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25" name="矩形 624"/>
              <p:cNvSpPr/>
              <p:nvPr/>
            </p:nvSpPr>
            <p:spPr bwMode="auto">
              <a:xfrm>
                <a:off x="271451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302032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7" name="矩形 626"/>
              <p:cNvSpPr/>
              <p:nvPr/>
            </p:nvSpPr>
            <p:spPr bwMode="auto">
              <a:xfrm>
                <a:off x="3326128"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8" name="矩形 627"/>
              <p:cNvSpPr/>
              <p:nvPr/>
            </p:nvSpPr>
            <p:spPr bwMode="auto">
              <a:xfrm>
                <a:off x="363193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3937739"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0" name="矩形 629"/>
              <p:cNvSpPr/>
              <p:nvPr/>
            </p:nvSpPr>
            <p:spPr bwMode="auto">
              <a:xfrm>
                <a:off x="4239862"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4545668"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4851473"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5157278" y="4851201"/>
                <a:ext cx="305508" cy="438185"/>
              </a:xfrm>
              <a:prstGeom prst="rect">
                <a:avLst/>
              </a:prstGeom>
              <a:no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5463083" y="4851201"/>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1</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35" name="矩形 634"/>
              <p:cNvSpPr/>
              <p:nvPr/>
            </p:nvSpPr>
            <p:spPr bwMode="auto">
              <a:xfrm>
                <a:off x="576888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6074694"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6380499"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6686304"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6992110"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7297617"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760312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7908930" y="4851201"/>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8214735" y="4851201"/>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8520540"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8826346" y="4851201"/>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6" name="矩形 645"/>
              <p:cNvSpPr/>
              <p:nvPr/>
            </p:nvSpPr>
            <p:spPr bwMode="auto">
              <a:xfrm>
                <a:off x="9429867" y="4851200"/>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7" name="矩形 646"/>
              <p:cNvSpPr/>
              <p:nvPr/>
            </p:nvSpPr>
            <p:spPr bwMode="auto">
              <a:xfrm>
                <a:off x="9738106"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8" name="矩形 647"/>
              <p:cNvSpPr/>
              <p:nvPr/>
            </p:nvSpPr>
            <p:spPr bwMode="auto">
              <a:xfrm>
                <a:off x="10037264"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49" name="矩形 648"/>
              <p:cNvSpPr/>
              <p:nvPr/>
            </p:nvSpPr>
            <p:spPr bwMode="auto">
              <a:xfrm>
                <a:off x="10343078" y="4851201"/>
                <a:ext cx="305508" cy="438185"/>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19" name="矩形 618"/>
              <p:cNvSpPr/>
              <p:nvPr/>
            </p:nvSpPr>
            <p:spPr bwMode="auto">
              <a:xfrm>
                <a:off x="9128764" y="4851201"/>
                <a:ext cx="305508" cy="440841"/>
              </a:xfrm>
              <a:prstGeom prst="rect">
                <a:avLst/>
              </a:prstGeom>
              <a:solidFill>
                <a:schemeClr val="accent4">
                  <a:lumMod val="20000"/>
                  <a:lumOff val="80000"/>
                </a:schemeClr>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rgbClr val="FF0000"/>
                    </a:solidFill>
                    <a:latin typeface="Segoe UI" panose="020B0502040204020203" pitchFamily="34" charset="0"/>
                    <a:cs typeface="Segoe UI" panose="020B0502040204020203" pitchFamily="34" charset="0"/>
                  </a:rPr>
                  <a:t>0</a:t>
                </a:r>
                <a:endParaRPr lang="zh-CN" altLang="en-US" sz="1325" b="1">
                  <a:solidFill>
                    <a:srgbClr val="FF0000"/>
                  </a:solidFill>
                  <a:latin typeface="Segoe UI" panose="020B0502040204020203" pitchFamily="34" charset="0"/>
                  <a:cs typeface="Segoe UI" panose="020B0502040204020203" pitchFamily="34" charset="0"/>
                </a:endParaRPr>
              </a:p>
            </p:txBody>
          </p:sp>
          <p:sp>
            <p:nvSpPr>
              <p:cNvPr id="620" name="矩形 619"/>
              <p:cNvSpPr/>
              <p:nvPr/>
            </p:nvSpPr>
            <p:spPr>
              <a:xfrm>
                <a:off x="1788844" y="4848545"/>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621" name="文本框 620"/>
              <p:cNvSpPr txBox="1"/>
              <p:nvPr/>
            </p:nvSpPr>
            <p:spPr>
              <a:xfrm>
                <a:off x="10778834" y="4830101"/>
                <a:ext cx="726481" cy="500905"/>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altLang="zh-CN" sz="2655">
                    <a:solidFill>
                      <a:srgbClr val="FF6600"/>
                    </a:solidFill>
                  </a:rPr>
                  <a:t>T</a:t>
                </a:r>
                <a:r>
                  <a:rPr lang="en-US" altLang="zh-CN" sz="2655" baseline="-25000">
                    <a:solidFill>
                      <a:srgbClr val="FF6600"/>
                    </a:solidFill>
                  </a:rPr>
                  <a:t>7</a:t>
                </a:r>
                <a:r>
                  <a:rPr lang="en-US" altLang="zh-CN" sz="2655">
                    <a:solidFill>
                      <a:srgbClr val="FF6600"/>
                    </a:solidFill>
                  </a:rPr>
                  <a:t>  </a:t>
                </a:r>
                <a:endParaRPr lang="zh-CN" altLang="en-US" sz="2655" dirty="0">
                  <a:solidFill>
                    <a:srgbClr val="FF6600"/>
                  </a:solidFill>
                </a:endParaRPr>
              </a:p>
            </p:txBody>
          </p:sp>
        </p:grpSp>
        <p:sp>
          <p:nvSpPr>
            <p:cNvPr id="746" name="文本框 745"/>
            <p:cNvSpPr txBox="1"/>
            <p:nvPr/>
          </p:nvSpPr>
          <p:spPr>
            <a:xfrm>
              <a:off x="5430934" y="4570684"/>
              <a:ext cx="410690"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in</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sp>
          <p:nvSpPr>
            <p:cNvPr id="748" name="文本框 747"/>
            <p:cNvSpPr txBox="1"/>
            <p:nvPr/>
          </p:nvSpPr>
          <p:spPr>
            <a:xfrm>
              <a:off x="2327006" y="4570684"/>
              <a:ext cx="479618" cy="296556"/>
            </a:xfrm>
            <a:prstGeom prst="rect">
              <a:avLst/>
            </a:prstGeom>
            <a:noFill/>
          </p:spPr>
          <p:txBody>
            <a:bodyPr wrap="none" rtlCol="0">
              <a:spAutoFit/>
            </a:bodyPr>
            <a:lstStyle/>
            <a:p>
              <a:pPr algn="ctr"/>
              <a:r>
                <a:rPr lang="en-US" altLang="zh-CN" sz="1325" b="1" i="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1" i="1" baseline="-2500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1" i="1" baseline="-25000">
                <a:solidFill>
                  <a:srgbClr val="00B050"/>
                </a:solidFill>
                <a:latin typeface="Segoe UI Black" panose="020B0A02040204020203" pitchFamily="34" charset="0"/>
                <a:cs typeface="Segoe UI Black" panose="020B0A02040204020203" pitchFamily="34" charset="0"/>
              </a:endParaRPr>
            </a:p>
          </p:txBody>
        </p:sp>
      </p:grpSp>
      <p:grpSp>
        <p:nvGrpSpPr>
          <p:cNvPr id="197" name="组合 196"/>
          <p:cNvGrpSpPr/>
          <p:nvPr/>
        </p:nvGrpSpPr>
        <p:grpSpPr>
          <a:xfrm>
            <a:off x="8598316" y="5193795"/>
            <a:ext cx="3488912" cy="1315674"/>
            <a:chOff x="6976911" y="4138537"/>
            <a:chExt cx="4396796" cy="1658039"/>
          </a:xfrm>
        </p:grpSpPr>
        <p:pic>
          <p:nvPicPr>
            <p:cNvPr id="198" name="图片 197"/>
            <p:cNvPicPr>
              <a:picLocks noChangeAspect="1"/>
            </p:cNvPicPr>
            <p:nvPr/>
          </p:nvPicPr>
          <p:blipFill rotWithShape="1">
            <a:blip r:embed="rId4">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2"/>
              <a:ext cx="1589433" cy="1268544"/>
            </a:xfrm>
            <a:prstGeom prst="rect">
              <a:avLst/>
            </a:prstGeom>
          </p:spPr>
        </p:pic>
        <p:pic>
          <p:nvPicPr>
            <p:cNvPr id="199" name="图片 198"/>
            <p:cNvPicPr>
              <a:picLocks noChangeAspect="1"/>
            </p:cNvPicPr>
            <p:nvPr/>
          </p:nvPicPr>
          <p:blipFill>
            <a:blip r:embed="rId5"/>
            <a:stretch>
              <a:fillRect/>
            </a:stretch>
          </p:blipFill>
          <p:spPr>
            <a:xfrm>
              <a:off x="6976911" y="4138537"/>
              <a:ext cx="2993395" cy="816935"/>
            </a:xfrm>
            <a:prstGeom prst="rect">
              <a:avLst/>
            </a:prstGeom>
          </p:spPr>
        </p:pic>
      </p:grpSp>
    </p:spTree>
    <p:custDataLst>
      <p:tags r:id="rId1"/>
    </p:custDataLst>
  </p:cSld>
  <p:clrMapOvr>
    <a:masterClrMapping/>
  </p:clrMapOvr>
  <p:transition spd="slow" advTm="6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wipe(up)">
                                      <p:cBhvr>
                                        <p:cTn id="7"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单总线</a:t>
            </a:r>
            <a:r>
              <a:rPr lang="en-US" altLang="zh-CN"/>
              <a:t>CPU</a:t>
            </a:r>
            <a:r>
              <a:rPr lang="zh-CN" altLang="en-US"/>
              <a:t>微程序</a:t>
            </a:r>
          </a:p>
        </p:txBody>
      </p:sp>
      <p:graphicFrame>
        <p:nvGraphicFramePr>
          <p:cNvPr id="7" name="表格 6"/>
          <p:cNvGraphicFramePr>
            <a:graphicFrameLocks noGrp="1"/>
          </p:cNvGraphicFramePr>
          <p:nvPr/>
        </p:nvGraphicFramePr>
        <p:xfrm>
          <a:off x="1453226" y="941407"/>
          <a:ext cx="8566054" cy="56388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245726">
                  <a:extLst>
                    <a:ext uri="{9D8B030D-6E8A-4147-A177-3AD203B41FA5}">
                      <a16:colId xmlns:a16="http://schemas.microsoft.com/office/drawing/2014/main" val="20002"/>
                    </a:ext>
                  </a:extLst>
                </a:gridCol>
                <a:gridCol w="245726">
                  <a:extLst>
                    <a:ext uri="{9D8B030D-6E8A-4147-A177-3AD203B41FA5}">
                      <a16:colId xmlns:a16="http://schemas.microsoft.com/office/drawing/2014/main" val="20003"/>
                    </a:ext>
                  </a:extLst>
                </a:gridCol>
                <a:gridCol w="245726">
                  <a:extLst>
                    <a:ext uri="{9D8B030D-6E8A-4147-A177-3AD203B41FA5}">
                      <a16:colId xmlns:a16="http://schemas.microsoft.com/office/drawing/2014/main" val="20004"/>
                    </a:ext>
                  </a:extLst>
                </a:gridCol>
                <a:gridCol w="245726">
                  <a:extLst>
                    <a:ext uri="{9D8B030D-6E8A-4147-A177-3AD203B41FA5}">
                      <a16:colId xmlns:a16="http://schemas.microsoft.com/office/drawing/2014/main" val="20005"/>
                    </a:ext>
                  </a:extLst>
                </a:gridCol>
                <a:gridCol w="245726">
                  <a:extLst>
                    <a:ext uri="{9D8B030D-6E8A-4147-A177-3AD203B41FA5}">
                      <a16:colId xmlns:a16="http://schemas.microsoft.com/office/drawing/2014/main" val="20006"/>
                    </a:ext>
                  </a:extLst>
                </a:gridCol>
                <a:gridCol w="245726">
                  <a:extLst>
                    <a:ext uri="{9D8B030D-6E8A-4147-A177-3AD203B41FA5}">
                      <a16:colId xmlns:a16="http://schemas.microsoft.com/office/drawing/2014/main" val="20007"/>
                    </a:ext>
                  </a:extLst>
                </a:gridCol>
                <a:gridCol w="245726">
                  <a:extLst>
                    <a:ext uri="{9D8B030D-6E8A-4147-A177-3AD203B41FA5}">
                      <a16:colId xmlns:a16="http://schemas.microsoft.com/office/drawing/2014/main" val="20008"/>
                    </a:ext>
                  </a:extLst>
                </a:gridCol>
                <a:gridCol w="245726">
                  <a:extLst>
                    <a:ext uri="{9D8B030D-6E8A-4147-A177-3AD203B41FA5}">
                      <a16:colId xmlns:a16="http://schemas.microsoft.com/office/drawing/2014/main" val="20009"/>
                    </a:ext>
                  </a:extLst>
                </a:gridCol>
                <a:gridCol w="245726">
                  <a:extLst>
                    <a:ext uri="{9D8B030D-6E8A-4147-A177-3AD203B41FA5}">
                      <a16:colId xmlns:a16="http://schemas.microsoft.com/office/drawing/2014/main" val="20010"/>
                    </a:ext>
                  </a:extLst>
                </a:gridCol>
                <a:gridCol w="245726">
                  <a:extLst>
                    <a:ext uri="{9D8B030D-6E8A-4147-A177-3AD203B41FA5}">
                      <a16:colId xmlns:a16="http://schemas.microsoft.com/office/drawing/2014/main" val="20011"/>
                    </a:ext>
                  </a:extLst>
                </a:gridCol>
                <a:gridCol w="245726">
                  <a:extLst>
                    <a:ext uri="{9D8B030D-6E8A-4147-A177-3AD203B41FA5}">
                      <a16:colId xmlns:a16="http://schemas.microsoft.com/office/drawing/2014/main" val="20012"/>
                    </a:ext>
                  </a:extLst>
                </a:gridCol>
                <a:gridCol w="245726">
                  <a:extLst>
                    <a:ext uri="{9D8B030D-6E8A-4147-A177-3AD203B41FA5}">
                      <a16:colId xmlns:a16="http://schemas.microsoft.com/office/drawing/2014/main" val="20013"/>
                    </a:ext>
                  </a:extLst>
                </a:gridCol>
                <a:gridCol w="245726">
                  <a:extLst>
                    <a:ext uri="{9D8B030D-6E8A-4147-A177-3AD203B41FA5}">
                      <a16:colId xmlns:a16="http://schemas.microsoft.com/office/drawing/2014/main" val="20014"/>
                    </a:ext>
                  </a:extLst>
                </a:gridCol>
                <a:gridCol w="245726">
                  <a:extLst>
                    <a:ext uri="{9D8B030D-6E8A-4147-A177-3AD203B41FA5}">
                      <a16:colId xmlns:a16="http://schemas.microsoft.com/office/drawing/2014/main" val="20015"/>
                    </a:ext>
                  </a:extLst>
                </a:gridCol>
                <a:gridCol w="245726">
                  <a:extLst>
                    <a:ext uri="{9D8B030D-6E8A-4147-A177-3AD203B41FA5}">
                      <a16:colId xmlns:a16="http://schemas.microsoft.com/office/drawing/2014/main" val="20016"/>
                    </a:ext>
                  </a:extLst>
                </a:gridCol>
                <a:gridCol w="245726">
                  <a:extLst>
                    <a:ext uri="{9D8B030D-6E8A-4147-A177-3AD203B41FA5}">
                      <a16:colId xmlns:a16="http://schemas.microsoft.com/office/drawing/2014/main" val="20017"/>
                    </a:ext>
                  </a:extLst>
                </a:gridCol>
                <a:gridCol w="245726">
                  <a:extLst>
                    <a:ext uri="{9D8B030D-6E8A-4147-A177-3AD203B41FA5}">
                      <a16:colId xmlns:a16="http://schemas.microsoft.com/office/drawing/2014/main" val="20018"/>
                    </a:ext>
                  </a:extLst>
                </a:gridCol>
                <a:gridCol w="245726">
                  <a:extLst>
                    <a:ext uri="{9D8B030D-6E8A-4147-A177-3AD203B41FA5}">
                      <a16:colId xmlns:a16="http://schemas.microsoft.com/office/drawing/2014/main" val="20019"/>
                    </a:ext>
                  </a:extLst>
                </a:gridCol>
                <a:gridCol w="245726">
                  <a:extLst>
                    <a:ext uri="{9D8B030D-6E8A-4147-A177-3AD203B41FA5}">
                      <a16:colId xmlns:a16="http://schemas.microsoft.com/office/drawing/2014/main" val="20020"/>
                    </a:ext>
                  </a:extLst>
                </a:gridCol>
                <a:gridCol w="245726">
                  <a:extLst>
                    <a:ext uri="{9D8B030D-6E8A-4147-A177-3AD203B41FA5}">
                      <a16:colId xmlns:a16="http://schemas.microsoft.com/office/drawing/2014/main" val="20021"/>
                    </a:ext>
                  </a:extLst>
                </a:gridCol>
                <a:gridCol w="245726">
                  <a:extLst>
                    <a:ext uri="{9D8B030D-6E8A-4147-A177-3AD203B41FA5}">
                      <a16:colId xmlns:a16="http://schemas.microsoft.com/office/drawing/2014/main" val="20022"/>
                    </a:ext>
                  </a:extLst>
                </a:gridCol>
                <a:gridCol w="245726">
                  <a:extLst>
                    <a:ext uri="{9D8B030D-6E8A-4147-A177-3AD203B41FA5}">
                      <a16:colId xmlns:a16="http://schemas.microsoft.com/office/drawing/2014/main" val="20023"/>
                    </a:ext>
                  </a:extLst>
                </a:gridCol>
                <a:gridCol w="245726">
                  <a:extLst>
                    <a:ext uri="{9D8B030D-6E8A-4147-A177-3AD203B41FA5}">
                      <a16:colId xmlns:a16="http://schemas.microsoft.com/office/drawing/2014/main" val="20024"/>
                    </a:ext>
                  </a:extLst>
                </a:gridCol>
                <a:gridCol w="245726">
                  <a:extLst>
                    <a:ext uri="{9D8B030D-6E8A-4147-A177-3AD203B41FA5}">
                      <a16:colId xmlns:a16="http://schemas.microsoft.com/office/drawing/2014/main" val="20025"/>
                    </a:ext>
                  </a:extLst>
                </a:gridCol>
                <a:gridCol w="245726">
                  <a:extLst>
                    <a:ext uri="{9D8B030D-6E8A-4147-A177-3AD203B41FA5}">
                      <a16:colId xmlns:a16="http://schemas.microsoft.com/office/drawing/2014/main" val="20026"/>
                    </a:ext>
                  </a:extLst>
                </a:gridCol>
                <a:gridCol w="245726">
                  <a:extLst>
                    <a:ext uri="{9D8B030D-6E8A-4147-A177-3AD203B41FA5}">
                      <a16:colId xmlns:a16="http://schemas.microsoft.com/office/drawing/2014/main" val="20027"/>
                    </a:ext>
                  </a:extLst>
                </a:gridCol>
                <a:gridCol w="245726">
                  <a:extLst>
                    <a:ext uri="{9D8B030D-6E8A-4147-A177-3AD203B41FA5}">
                      <a16:colId xmlns:a16="http://schemas.microsoft.com/office/drawing/2014/main" val="20028"/>
                    </a:ext>
                  </a:extLst>
                </a:gridCol>
                <a:gridCol w="245726">
                  <a:extLst>
                    <a:ext uri="{9D8B030D-6E8A-4147-A177-3AD203B41FA5}">
                      <a16:colId xmlns:a16="http://schemas.microsoft.com/office/drawing/2014/main" val="20029"/>
                    </a:ext>
                  </a:extLst>
                </a:gridCol>
                <a:gridCol w="245726">
                  <a:extLst>
                    <a:ext uri="{9D8B030D-6E8A-4147-A177-3AD203B41FA5}">
                      <a16:colId xmlns:a16="http://schemas.microsoft.com/office/drawing/2014/main" val="20030"/>
                    </a:ext>
                  </a:extLst>
                </a:gridCol>
              </a:tblGrid>
              <a:tr h="3048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状态</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微地址</a:t>
                      </a:r>
                      <a:endParaRPr kumimoji="0" lang="zh-CN" altLang="en-US" sz="14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操作控制字段</a:t>
                      </a:r>
                      <a:endParaRPr kumimoji="0" lang="zh-CN" altLang="en-US" sz="1400" b="1" i="0" u="none" strike="noStrike" kern="1200" cap="none" spc="0" normalizeH="0" baseline="0" noProof="0" dirty="0">
                        <a:ln>
                          <a:noFill/>
                        </a:ln>
                        <a:solidFill>
                          <a:schemeClr val="tx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p>
                  </a:txBody>
                  <a:tcPr>
                    <a:lnL w="3175" cap="flat" cmpd="sng" algn="ctr">
                      <a:solidFill>
                        <a:schemeClr val="tx1">
                          <a:lumMod val="95000"/>
                          <a:lumOff val="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tx1">
                          <a:lumMod val="95000"/>
                          <a:lumOff val="5000"/>
                        </a:schemeClr>
                      </a:solidFill>
                      <a:prstDash val="solid"/>
                      <a:round/>
                      <a:headEnd type="none" w="med" len="med"/>
                      <a:tailEnd type="none" w="med" len="med"/>
                    </a:lnB>
                    <a:lnTlToBr w="12700" cmpd="sng">
                      <a:noFill/>
                      <a:prstDash val="solid"/>
                    </a:lnTlToBr>
                    <a:lnBlToTr w="12700" cmpd="sng">
                      <a:noFill/>
                      <a:prstDash val="solid"/>
                    </a:lnBlToTr>
                    <a:noFill/>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顺序控制字段</a:t>
                      </a:r>
                      <a:endParaRPr kumimoji="0" lang="zh-CN" altLang="en-US" sz="1400" b="1" i="0" u="none" strike="noStrike" kern="1200" cap="none" spc="0" normalizeH="0" baseline="0" noProof="0" dirty="0">
                        <a:ln>
                          <a:noFill/>
                        </a:ln>
                        <a:solidFill>
                          <a:srgbClr val="C0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zh-CN"/>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hMerge="1">
                  <a:txBody>
                    <a:bodyPr/>
                    <a:lstStyle/>
                    <a:p>
                      <a:endParaRPr lang="zh-CN"/>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zh-CN"/>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zh-CN"/>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zh-CN"/>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zh-CN"/>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0"/>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anchor="ctr" anchorCtr="1">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4"/>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5"/>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7"/>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10"/>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1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1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1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14"/>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15"/>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15</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01111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66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en-US" altLang="zh-CN"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10016"/>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16</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17"/>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17</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18"/>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18</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19"/>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19</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10011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20"/>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21"/>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10101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22"/>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22</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23"/>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23</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10111</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24"/>
                  </a:ext>
                </a:extLst>
              </a:tr>
              <a:tr h="212551">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24</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a:ln>
                            <a:noFill/>
                          </a:ln>
                          <a:solidFill>
                            <a:srgbClr val="7030A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11000</a:t>
                      </a:r>
                      <a:endParaRPr kumimoji="0" lang="zh-CN" altLang="en-US" sz="800" b="1" i="0" u="none" strike="noStrike" kern="1200" cap="none" spc="0" normalizeH="0" baseline="0" noProof="0" dirty="0">
                        <a:ln>
                          <a:noFill/>
                        </a:ln>
                        <a:solidFill>
                          <a:srgbClr val="7030A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1</a:t>
                      </a: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700" b="0" i="0" u="none" strike="noStrike" kern="1200" cap="none" spc="0" normalizeH="0" baseline="0" noProof="0" dirty="0">
                        <a:ln>
                          <a:noFill/>
                        </a:ln>
                        <a:solidFill>
                          <a:schemeClr val="bg1"/>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9F5F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1200" cap="none" spc="0" normalizeH="0" baseline="0" noProof="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0</a:t>
                      </a:r>
                      <a:endParaRPr kumimoji="0" lang="zh-CN" altLang="en-US" sz="700" b="0" i="0" u="none" strike="noStrike" kern="1200" cap="none" spc="0" normalizeH="0" baseline="0" noProof="0" dirty="0">
                        <a:ln>
                          <a:noFill/>
                        </a:ln>
                        <a:solidFill>
                          <a:srgbClr val="FF0000"/>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25"/>
                  </a:ext>
                </a:extLst>
              </a:tr>
            </a:tbl>
          </a:graphicData>
        </a:graphic>
      </p:graphicFrame>
      <p:grpSp>
        <p:nvGrpSpPr>
          <p:cNvPr id="3" name="组合 2"/>
          <p:cNvGrpSpPr/>
          <p:nvPr/>
        </p:nvGrpSpPr>
        <p:grpSpPr>
          <a:xfrm>
            <a:off x="1453225" y="1245996"/>
            <a:ext cx="9848778" cy="5325610"/>
            <a:chOff x="1453225" y="1245996"/>
            <a:chExt cx="9848778" cy="5325610"/>
          </a:xfrm>
        </p:grpSpPr>
        <p:grpSp>
          <p:nvGrpSpPr>
            <p:cNvPr id="578" name="组合 577"/>
            <p:cNvGrpSpPr/>
            <p:nvPr/>
          </p:nvGrpSpPr>
          <p:grpSpPr>
            <a:xfrm>
              <a:off x="1453225" y="1245996"/>
              <a:ext cx="9848777" cy="5325610"/>
              <a:chOff x="803868" y="1256044"/>
              <a:chExt cx="10339754" cy="5325610"/>
            </a:xfrm>
          </p:grpSpPr>
          <p:cxnSp>
            <p:nvCxnSpPr>
              <p:cNvPr id="571" name="直接连接符 570"/>
              <p:cNvCxnSpPr/>
              <p:nvPr/>
            </p:nvCxnSpPr>
            <p:spPr>
              <a:xfrm>
                <a:off x="803868" y="125604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a:off x="803868" y="2101780"/>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nvCxnSpPr>
            <p:spPr>
              <a:xfrm>
                <a:off x="803868" y="316857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nvCxnSpPr>
            <p:spPr>
              <a:xfrm>
                <a:off x="803868" y="4245418"/>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5" name="直接连接符 574"/>
              <p:cNvCxnSpPr/>
              <p:nvPr/>
            </p:nvCxnSpPr>
            <p:spPr>
              <a:xfrm>
                <a:off x="803868" y="5302165"/>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6" name="直接连接符 575"/>
              <p:cNvCxnSpPr/>
              <p:nvPr/>
            </p:nvCxnSpPr>
            <p:spPr>
              <a:xfrm>
                <a:off x="803868" y="594693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7" name="直接连接符 576"/>
              <p:cNvCxnSpPr/>
              <p:nvPr/>
            </p:nvCxnSpPr>
            <p:spPr>
              <a:xfrm>
                <a:off x="803868" y="6581654"/>
                <a:ext cx="1033975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79" name="文本框 578"/>
            <p:cNvSpPr txBox="1"/>
            <p:nvPr/>
          </p:nvSpPr>
          <p:spPr>
            <a:xfrm>
              <a:off x="10019280" y="1518356"/>
              <a:ext cx="1282723" cy="355034"/>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tx1"/>
                  </a:solidFill>
                </a:rPr>
                <a:t>取指微程序</a:t>
              </a:r>
              <a:endParaRPr lang="zh-CN" altLang="en-US" sz="1705" dirty="0">
                <a:solidFill>
                  <a:schemeClr val="tx1"/>
                </a:solidFill>
              </a:endParaRPr>
            </a:p>
          </p:txBody>
        </p:sp>
        <p:sp>
          <p:nvSpPr>
            <p:cNvPr id="580" name="文本框 579"/>
            <p:cNvSpPr txBox="1"/>
            <p:nvPr/>
          </p:nvSpPr>
          <p:spPr>
            <a:xfrm>
              <a:off x="10400369" y="2402713"/>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lw</a:t>
              </a:r>
              <a:endParaRPr lang="zh-CN" altLang="en-US" sz="2000" dirty="0">
                <a:solidFill>
                  <a:schemeClr val="tx1"/>
                </a:solidFill>
              </a:endParaRPr>
            </a:p>
          </p:txBody>
        </p:sp>
        <p:sp>
          <p:nvSpPr>
            <p:cNvPr id="581" name="文本框 580"/>
            <p:cNvSpPr txBox="1"/>
            <p:nvPr/>
          </p:nvSpPr>
          <p:spPr>
            <a:xfrm>
              <a:off x="10400369" y="3479240"/>
              <a:ext cx="466794"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sw</a:t>
              </a:r>
              <a:endParaRPr lang="zh-CN" altLang="en-US" sz="2000" dirty="0">
                <a:solidFill>
                  <a:schemeClr val="tx1"/>
                </a:solidFill>
              </a:endParaRPr>
            </a:p>
          </p:txBody>
        </p:sp>
        <p:sp>
          <p:nvSpPr>
            <p:cNvPr id="582" name="文本框 581"/>
            <p:cNvSpPr txBox="1"/>
            <p:nvPr/>
          </p:nvSpPr>
          <p:spPr>
            <a:xfrm>
              <a:off x="10359805" y="4535671"/>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beq</a:t>
              </a:r>
              <a:endParaRPr lang="zh-CN" altLang="en-US" sz="2000" dirty="0">
                <a:solidFill>
                  <a:schemeClr val="tx1"/>
                </a:solidFill>
              </a:endParaRPr>
            </a:p>
          </p:txBody>
        </p:sp>
        <p:sp>
          <p:nvSpPr>
            <p:cNvPr id="583" name="文本框 582"/>
            <p:cNvSpPr txBox="1"/>
            <p:nvPr/>
          </p:nvSpPr>
          <p:spPr>
            <a:xfrm>
              <a:off x="10359247" y="5389050"/>
              <a:ext cx="607859"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a:t>
              </a:r>
              <a:endParaRPr lang="zh-CN" altLang="en-US" sz="2000" dirty="0">
                <a:solidFill>
                  <a:schemeClr val="tx1"/>
                </a:solidFill>
              </a:endParaRPr>
            </a:p>
          </p:txBody>
        </p:sp>
        <p:sp>
          <p:nvSpPr>
            <p:cNvPr id="584" name="文本框 583"/>
            <p:cNvSpPr txBox="1"/>
            <p:nvPr/>
          </p:nvSpPr>
          <p:spPr>
            <a:xfrm>
              <a:off x="10338419" y="6049305"/>
              <a:ext cx="748923" cy="400110"/>
            </a:xfrm>
            <a:prstGeom prst="rect">
              <a:avLst/>
            </a:prstGeom>
            <a:noFill/>
          </p:spPr>
          <p:txBody>
            <a:bodyPr vert="horz"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algn="ctr"/>
              <a:r>
                <a:rPr lang="en-US" altLang="zh-CN" sz="2000" i="1">
                  <a:solidFill>
                    <a:schemeClr val="tx1"/>
                  </a:solidFill>
                  <a:latin typeface="Consolas" panose="020B0609020204030204" pitchFamily="49" charset="0"/>
                </a:rPr>
                <a:t>addi</a:t>
              </a:r>
              <a:endParaRPr lang="zh-CN" altLang="en-US" sz="2000" dirty="0">
                <a:solidFill>
                  <a:schemeClr val="tx1"/>
                </a:solidFill>
              </a:endParaRPr>
            </a:p>
          </p:txBody>
        </p:sp>
      </p:grpSp>
      <p:grpSp>
        <p:nvGrpSpPr>
          <p:cNvPr id="20" name="组合 19"/>
          <p:cNvGrpSpPr/>
          <p:nvPr/>
        </p:nvGrpSpPr>
        <p:grpSpPr>
          <a:xfrm>
            <a:off x="4245017" y="265247"/>
            <a:ext cx="2565896" cy="579957"/>
            <a:chOff x="371537" y="4732301"/>
            <a:chExt cx="2678518" cy="579957"/>
          </a:xfrm>
        </p:grpSpPr>
        <p:sp>
          <p:nvSpPr>
            <p:cNvPr id="21" name="矩形 20"/>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微地址与状态等价！</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ustDataLst>
      <p:tags r:id="rId1"/>
    </p:custDataLst>
  </p:cSld>
  <p:clrMapOvr>
    <a:masterClrMapping/>
  </p:clrMapOvr>
  <p:transition spd="slow" advTm="7622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指令执行状态转换图 </a:t>
            </a:r>
            <a:r>
              <a:rPr lang="en-US" altLang="zh-CN" dirty="0">
                <a:sym typeface="Wingdings" panose="05000000000000000000" pitchFamily="2" charset="2"/>
              </a:rPr>
              <a:t> </a:t>
            </a:r>
            <a:r>
              <a:rPr lang="zh-CN" altLang="en-US" dirty="0"/>
              <a:t>状态转换表</a:t>
            </a:r>
          </a:p>
        </p:txBody>
      </p:sp>
      <p:graphicFrame>
        <p:nvGraphicFramePr>
          <p:cNvPr id="7" name="表格 6"/>
          <p:cNvGraphicFramePr>
            <a:graphicFrameLocks noGrp="1"/>
          </p:cNvGraphicFramePr>
          <p:nvPr/>
        </p:nvGraphicFramePr>
        <p:xfrm>
          <a:off x="6006667" y="2399724"/>
          <a:ext cx="5687576" cy="3995543"/>
        </p:xfrm>
        <a:graphic>
          <a:graphicData uri="http://schemas.openxmlformats.org/drawingml/2006/table">
            <a:tbl>
              <a:tblPr firstRow="1" bandRow="1">
                <a:tableStyleId>{5C22544A-7EE6-4342-B048-85BDC9FD1C3A}</a:tableStyleId>
              </a:tblPr>
              <a:tblGrid>
                <a:gridCol w="710947">
                  <a:extLst>
                    <a:ext uri="{9D8B030D-6E8A-4147-A177-3AD203B41FA5}">
                      <a16:colId xmlns:a16="http://schemas.microsoft.com/office/drawing/2014/main" val="20000"/>
                    </a:ext>
                  </a:extLst>
                </a:gridCol>
                <a:gridCol w="710947">
                  <a:extLst>
                    <a:ext uri="{9D8B030D-6E8A-4147-A177-3AD203B41FA5}">
                      <a16:colId xmlns:a16="http://schemas.microsoft.com/office/drawing/2014/main" val="20001"/>
                    </a:ext>
                  </a:extLst>
                </a:gridCol>
                <a:gridCol w="710947">
                  <a:extLst>
                    <a:ext uri="{9D8B030D-6E8A-4147-A177-3AD203B41FA5}">
                      <a16:colId xmlns:a16="http://schemas.microsoft.com/office/drawing/2014/main" val="20002"/>
                    </a:ext>
                  </a:extLst>
                </a:gridCol>
                <a:gridCol w="710947">
                  <a:extLst>
                    <a:ext uri="{9D8B030D-6E8A-4147-A177-3AD203B41FA5}">
                      <a16:colId xmlns:a16="http://schemas.microsoft.com/office/drawing/2014/main" val="20003"/>
                    </a:ext>
                  </a:extLst>
                </a:gridCol>
                <a:gridCol w="710947">
                  <a:extLst>
                    <a:ext uri="{9D8B030D-6E8A-4147-A177-3AD203B41FA5}">
                      <a16:colId xmlns:a16="http://schemas.microsoft.com/office/drawing/2014/main" val="20004"/>
                    </a:ext>
                  </a:extLst>
                </a:gridCol>
                <a:gridCol w="710947">
                  <a:extLst>
                    <a:ext uri="{9D8B030D-6E8A-4147-A177-3AD203B41FA5}">
                      <a16:colId xmlns:a16="http://schemas.microsoft.com/office/drawing/2014/main" val="20005"/>
                    </a:ext>
                  </a:extLst>
                </a:gridCol>
                <a:gridCol w="710947">
                  <a:extLst>
                    <a:ext uri="{9D8B030D-6E8A-4147-A177-3AD203B41FA5}">
                      <a16:colId xmlns:a16="http://schemas.microsoft.com/office/drawing/2014/main" val="20006"/>
                    </a:ext>
                  </a:extLst>
                </a:gridCol>
                <a:gridCol w="710947">
                  <a:extLst>
                    <a:ext uri="{9D8B030D-6E8A-4147-A177-3AD203B41FA5}">
                      <a16:colId xmlns:a16="http://schemas.microsoft.com/office/drawing/2014/main" val="20007"/>
                    </a:ext>
                  </a:extLst>
                </a:gridCol>
              </a:tblGrid>
              <a:tr h="434871">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现态</a:t>
                      </a: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lw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sw</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beq</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addi</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en-US" altLang="zh-CN" sz="1600" b="0" i="1">
                          <a:latin typeface="Segoe UI" panose="020B0502040204020203" pitchFamily="34" charset="0"/>
                          <a:ea typeface="微软雅黑" panose="020B0503020204020204" pitchFamily="34" charset="-122"/>
                          <a:cs typeface="Segoe UI" panose="020B0502040204020203" pitchFamily="34" charset="0"/>
                        </a:rPr>
                        <a:t>equal</a:t>
                      </a:r>
                      <a:endParaRPr lang="zh-CN" altLang="en-US" sz="1600" b="0" i="1" dirty="0">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c>
                  <a:txBody>
                    <a:bodyPr/>
                    <a:lstStyle/>
                    <a:p>
                      <a:pPr algn="ctr"/>
                      <a:r>
                        <a:rPr lang="zh-CN" altLang="en-US" sz="1600" b="1" dirty="0">
                          <a:latin typeface="Segoe UI Black" panose="020B0A02040204020203" pitchFamily="34" charset="0"/>
                          <a:ea typeface="微软雅黑" panose="020B0503020204020204" pitchFamily="34" charset="-122"/>
                          <a:cs typeface="Segoe UI Black" panose="020B0A02040204020203" pitchFamily="34" charset="0"/>
                        </a:rPr>
                        <a:t>次态</a:t>
                      </a:r>
                    </a:p>
                  </a:txBody>
                  <a:tcPr marL="0" marR="0" marT="0" marB="0" anchor="ctr"/>
                </a:tc>
                <a:extLst>
                  <a:ext uri="{0D108BD9-81ED-4DB2-BD59-A6C34878D82A}">
                    <a16:rowId xmlns:a16="http://schemas.microsoft.com/office/drawing/2014/main" val="10000"/>
                  </a:ext>
                </a:extLst>
              </a:tr>
              <a:tr h="445084">
                <a:tc>
                  <a:txBody>
                    <a:bodyPr/>
                    <a:lstStyle/>
                    <a:p>
                      <a:pPr marL="0" algn="ctr" defTabSz="914400" rtl="0" eaLnBrk="1" latinLnBrk="0" hangingPunct="1"/>
                      <a:r>
                        <a:rPr lang="en-US" altLang="zh-CN"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rPr>
                        <a:t>S0</a:t>
                      </a:r>
                      <a:endParaRPr lang="zh-CN" altLang="en-US" sz="1400" b="1" kern="1200" dirty="0">
                        <a:solidFill>
                          <a:srgbClr val="FF33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1"/>
                  </a:ext>
                </a:extLst>
              </a:tr>
              <a:tr h="445084">
                <a:tc>
                  <a:txBody>
                    <a:bodyPr/>
                    <a:lstStyle/>
                    <a:p>
                      <a:pPr algn="ctr"/>
                      <a:r>
                        <a:rPr lang="en-US" altLang="zh-CN"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rPr>
                        <a:t>S1</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dirty="0">
                          <a:latin typeface="Segoe UI Black" panose="020B0A02040204020203" pitchFamily="34" charset="0"/>
                          <a:ea typeface="微软雅黑" panose="020B0503020204020204" pitchFamily="34" charset="-122"/>
                          <a:cs typeface="Segoe UI Black" panose="020B0A02040204020203" pitchFamily="34" charset="0"/>
                        </a:rPr>
                        <a:t>S2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2"/>
                  </a:ext>
                </a:extLst>
              </a:tr>
              <a:tr h="445084">
                <a:tc>
                  <a:txBody>
                    <a:bodyPr/>
                    <a:lstStyle/>
                    <a:p>
                      <a:pPr algn="ctr"/>
                      <a:r>
                        <a:rPr lang="en-US" altLang="zh-CN" sz="1400" b="1">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S2</a:t>
                      </a:r>
                      <a:endParaRPr lang="zh-CN" altLang="en-US" sz="1400" b="1" dirty="0">
                        <a:solidFill>
                          <a:schemeClr val="tx1"/>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x</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rPr>
                        <a:t>x</a:t>
                      </a: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prstClr val="black"/>
                        </a:solidFill>
                        <a:effectLst/>
                        <a:uLnTx/>
                        <a:uFillTx/>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3"/>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4"/>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5"/>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S14</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6"/>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S19</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7"/>
                  </a:ext>
                </a:extLst>
              </a:tr>
              <a:tr h="445084">
                <a:tc>
                  <a:txBody>
                    <a:bodyPr/>
                    <a:lstStyle/>
                    <a:p>
                      <a:pPr algn="ctr"/>
                      <a:r>
                        <a:rPr lang="en-US" altLang="zh-CN" sz="1400" b="1">
                          <a:solidFill>
                            <a:srgbClr val="FF66FF"/>
                          </a:solidFill>
                          <a:latin typeface="Segoe UI Black" panose="020B0A02040204020203" pitchFamily="34" charset="0"/>
                          <a:ea typeface="微软雅黑" panose="020B0503020204020204" pitchFamily="34" charset="-122"/>
                          <a:cs typeface="Segoe UI Black" panose="020B0A02040204020203" pitchFamily="34" charset="0"/>
                        </a:rPr>
                        <a:t>S3</a:t>
                      </a:r>
                      <a:endParaRPr lang="zh-CN" altLang="en-US" sz="1400" b="1" dirty="0">
                        <a:solidFill>
                          <a:srgbClr val="FF66FF"/>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1</a:t>
                      </a: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lang="zh-CN" altLang="en-US" sz="1400" b="1">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tc>
                  <a:txBody>
                    <a:bodyPr/>
                    <a:lstStyle/>
                    <a:p>
                      <a:pPr algn="ctr"/>
                      <a:r>
                        <a:rPr lang="en-US" altLang="zh-CN" sz="1400" b="1">
                          <a:latin typeface="Segoe UI Black" panose="020B0A02040204020203" pitchFamily="34" charset="0"/>
                          <a:ea typeface="微软雅黑" panose="020B0503020204020204" pitchFamily="34" charset="-122"/>
                          <a:cs typeface="Segoe UI Black" panose="020B0A02040204020203" pitchFamily="34" charset="0"/>
                        </a:rPr>
                        <a:t>S22</a:t>
                      </a:r>
                      <a:endParaRPr lang="zh-CN" altLang="en-US" sz="1400" b="1" dirty="0">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0" marB="0" anchor="ctr"/>
                </a:tc>
                <a:extLst>
                  <a:ext uri="{0D108BD9-81ED-4DB2-BD59-A6C34878D82A}">
                    <a16:rowId xmlns:a16="http://schemas.microsoft.com/office/drawing/2014/main" val="10008"/>
                  </a:ext>
                </a:extLst>
              </a:tr>
            </a:tbl>
          </a:graphicData>
        </a:graphic>
      </p:graphicFrame>
      <p:pic>
        <p:nvPicPr>
          <p:cNvPr id="13" name="图片 12"/>
          <p:cNvPicPr/>
          <p:nvPr/>
        </p:nvPicPr>
        <p:blipFill rotWithShape="1">
          <a:blip r:embed="rId4">
            <a:clrChange>
              <a:clrFrom>
                <a:srgbClr val="FFFFFF"/>
              </a:clrFrom>
              <a:clrTo>
                <a:srgbClr val="FFFFFF">
                  <a:alpha val="0"/>
                </a:srgbClr>
              </a:clrTo>
            </a:clrChange>
          </a:blip>
          <a:srcRect l="17065" t="2070" b="24546"/>
          <a:stretch>
            <a:fillRect/>
          </a:stretch>
        </p:blipFill>
        <p:spPr bwMode="auto">
          <a:xfrm>
            <a:off x="487822" y="1058560"/>
            <a:ext cx="5317668" cy="5369424"/>
          </a:xfrm>
          <a:prstGeom prst="rect">
            <a:avLst/>
          </a:prstGeom>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1000">
        <p:fade/>
      </p:transition>
    </mc:Choice>
    <mc:Fallback xmlns="">
      <p:transition spd="slow" advTm="100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程序执行动态？</a:t>
            </a:r>
          </a:p>
        </p:txBody>
      </p:sp>
      <p:graphicFrame>
        <p:nvGraphicFramePr>
          <p:cNvPr id="6" name="表格 5"/>
          <p:cNvGraphicFramePr>
            <a:graphicFrameLocks noGrp="1"/>
          </p:cNvGraphicFramePr>
          <p:nvPr/>
        </p:nvGraphicFramePr>
        <p:xfrm>
          <a:off x="6233867" y="816962"/>
          <a:ext cx="4381500" cy="5687259"/>
        </p:xfrm>
        <a:graphic>
          <a:graphicData uri="http://schemas.openxmlformats.org/drawingml/2006/table">
            <a:tbl>
              <a:tblPr firstRow="1" bandRow="1">
                <a:tableStyleId>{5C22544A-7EE6-4342-B048-85BDC9FD1C3A}</a:tableStyleId>
              </a:tblPr>
              <a:tblGrid>
                <a:gridCol w="924223">
                  <a:extLst>
                    <a:ext uri="{9D8B030D-6E8A-4147-A177-3AD203B41FA5}">
                      <a16:colId xmlns:a16="http://schemas.microsoft.com/office/drawing/2014/main" val="20000"/>
                    </a:ext>
                  </a:extLst>
                </a:gridCol>
                <a:gridCol w="1996777">
                  <a:extLst>
                    <a:ext uri="{9D8B030D-6E8A-4147-A177-3AD203B41FA5}">
                      <a16:colId xmlns:a16="http://schemas.microsoft.com/office/drawing/2014/main" val="20001"/>
                    </a:ext>
                  </a:extLst>
                </a:gridCol>
                <a:gridCol w="1460500">
                  <a:extLst>
                    <a:ext uri="{9D8B030D-6E8A-4147-A177-3AD203B41FA5}">
                      <a16:colId xmlns:a16="http://schemas.microsoft.com/office/drawing/2014/main" val="20002"/>
                    </a:ext>
                  </a:extLst>
                </a:gridCol>
              </a:tblGrid>
              <a:tr h="322779">
                <a:tc>
                  <a:txBody>
                    <a:bodyPr/>
                    <a:lstStyle/>
                    <a:p>
                      <a:pPr algn="ctr"/>
                      <a:r>
                        <a:rPr lang="zh-CN" altLang="en-US" sz="1200" dirty="0"/>
                        <a:t>地址</a:t>
                      </a:r>
                    </a:p>
                  </a:txBody>
                  <a:tcPr/>
                </a:tc>
                <a:tc>
                  <a:txBody>
                    <a:bodyPr/>
                    <a:lstStyle/>
                    <a:p>
                      <a:r>
                        <a:rPr lang="zh-CN" altLang="en-US" sz="1200" dirty="0"/>
                        <a:t>微程序</a:t>
                      </a:r>
                    </a:p>
                  </a:txBody>
                  <a:tcPr anchor="ctr" anchorCtr="1"/>
                </a:tc>
                <a:tc>
                  <a:txBody>
                    <a:bodyPr/>
                    <a:lstStyle/>
                    <a:p>
                      <a:pPr algn="ctr"/>
                      <a:r>
                        <a:rPr lang="zh-CN" altLang="en-US" sz="1200" dirty="0"/>
                        <a:t>微指令</a:t>
                      </a:r>
                    </a:p>
                  </a:txBody>
                  <a:tcPr/>
                </a:tc>
                <a:extLst>
                  <a:ext uri="{0D108BD9-81ED-4DB2-BD59-A6C34878D82A}">
                    <a16:rowId xmlns:a16="http://schemas.microsoft.com/office/drawing/2014/main" val="10000"/>
                  </a:ext>
                </a:extLst>
              </a:tr>
              <a:tr h="216000">
                <a:tc>
                  <a:txBody>
                    <a:bodyPr/>
                    <a:lstStyle/>
                    <a:p>
                      <a:pPr algn="ctr"/>
                      <a:r>
                        <a:rPr lang="en-US" altLang="zh-CN" sz="1000" b="1" dirty="0"/>
                        <a:t>0</a:t>
                      </a:r>
                    </a:p>
                  </a:txBody>
                  <a:tcPr>
                    <a:solidFill>
                      <a:srgbClr val="00B050"/>
                    </a:solidFill>
                  </a:tcPr>
                </a:tc>
                <a:tc rowSpan="4">
                  <a:txBody>
                    <a:bodyPr/>
                    <a:lstStyle/>
                    <a:p>
                      <a:r>
                        <a:rPr lang="zh-CN" altLang="en-US" sz="1600" b="1" dirty="0"/>
                        <a:t>取指微程序</a:t>
                      </a:r>
                    </a:p>
                  </a:txBody>
                  <a:tcPr anchor="ctr" anchorCtr="1">
                    <a:solidFill>
                      <a:srgbClr val="00B050"/>
                    </a:solidFill>
                  </a:tcPr>
                </a:tc>
                <a:tc>
                  <a:txBody>
                    <a:bodyPr/>
                    <a:lstStyle/>
                    <a:p>
                      <a:pPr algn="ctr"/>
                      <a:r>
                        <a:rPr lang="en-US" altLang="zh-CN" sz="1000" dirty="0"/>
                        <a:t>1</a:t>
                      </a:r>
                      <a:endParaRPr lang="zh-CN" altLang="en-US" sz="1000" dirty="0"/>
                    </a:p>
                  </a:txBody>
                  <a:tcPr>
                    <a:solidFill>
                      <a:srgbClr val="00B050"/>
                    </a:solidFill>
                  </a:tcPr>
                </a:tc>
                <a:extLst>
                  <a:ext uri="{0D108BD9-81ED-4DB2-BD59-A6C34878D82A}">
                    <a16:rowId xmlns:a16="http://schemas.microsoft.com/office/drawing/2014/main" val="10001"/>
                  </a:ext>
                </a:extLst>
              </a:tr>
              <a:tr h="216000">
                <a:tc>
                  <a:txBody>
                    <a:bodyPr/>
                    <a:lstStyle/>
                    <a:p>
                      <a:pPr algn="ctr"/>
                      <a:r>
                        <a:rPr lang="en-US" altLang="zh-CN" sz="1000" b="1" dirty="0"/>
                        <a:t>1</a:t>
                      </a:r>
                      <a:endParaRPr lang="zh-CN" altLang="en-US" sz="1000" b="1" dirty="0"/>
                    </a:p>
                  </a:txBody>
                  <a:tcPr>
                    <a:solidFill>
                      <a:schemeClr val="accent1">
                        <a:lumMod val="20000"/>
                        <a:lumOff val="80000"/>
                      </a:schemeClr>
                    </a:solidFill>
                  </a:tcPr>
                </a:tc>
                <a:tc vMerge="1">
                  <a:txBody>
                    <a:bodyPr/>
                    <a:lstStyle/>
                    <a:p>
                      <a:endParaRPr lang="zh-CN"/>
                    </a:p>
                  </a:txBody>
                  <a:tcPr/>
                </a:tc>
                <a:tc>
                  <a:txBody>
                    <a:bodyPr/>
                    <a:lstStyle/>
                    <a:p>
                      <a:pPr algn="ctr"/>
                      <a:r>
                        <a:rPr lang="en-US" altLang="zh-CN" sz="1000" dirty="0"/>
                        <a:t>2</a:t>
                      </a:r>
                      <a:endParaRPr lang="zh-CN" altLang="en-US" sz="1000" dirty="0"/>
                    </a:p>
                  </a:txBody>
                  <a:tcPr>
                    <a:solidFill>
                      <a:srgbClr val="00B050"/>
                    </a:solidFill>
                  </a:tcPr>
                </a:tc>
                <a:extLst>
                  <a:ext uri="{0D108BD9-81ED-4DB2-BD59-A6C34878D82A}">
                    <a16:rowId xmlns:a16="http://schemas.microsoft.com/office/drawing/2014/main" val="10002"/>
                  </a:ext>
                </a:extLst>
              </a:tr>
              <a:tr h="216000">
                <a:tc>
                  <a:txBody>
                    <a:bodyPr/>
                    <a:lstStyle/>
                    <a:p>
                      <a:pPr algn="ctr"/>
                      <a:r>
                        <a:rPr lang="en-US" altLang="zh-CN" sz="1000" b="1" dirty="0"/>
                        <a:t>2</a:t>
                      </a:r>
                      <a:endParaRPr lang="zh-CN" altLang="en-US" sz="1000" b="1" dirty="0"/>
                    </a:p>
                  </a:txBody>
                  <a:tcPr>
                    <a:solidFill>
                      <a:schemeClr val="accent1">
                        <a:lumMod val="20000"/>
                        <a:lumOff val="80000"/>
                      </a:schemeClr>
                    </a:solidFill>
                  </a:tcPr>
                </a:tc>
                <a:tc vMerge="1">
                  <a:txBody>
                    <a:bodyPr/>
                    <a:lstStyle/>
                    <a:p>
                      <a:endParaRPr lang="zh-CN"/>
                    </a:p>
                  </a:txBody>
                  <a:tcPr/>
                </a:tc>
                <a:tc>
                  <a:txBody>
                    <a:bodyPr/>
                    <a:lstStyle/>
                    <a:p>
                      <a:pPr algn="ctr"/>
                      <a:r>
                        <a:rPr lang="en-US" altLang="zh-CN" sz="1000" dirty="0"/>
                        <a:t>3</a:t>
                      </a:r>
                      <a:endParaRPr lang="zh-CN" altLang="en-US" sz="1000" dirty="0"/>
                    </a:p>
                  </a:txBody>
                  <a:tcPr>
                    <a:solidFill>
                      <a:srgbClr val="00B050"/>
                    </a:solidFill>
                  </a:tcPr>
                </a:tc>
                <a:extLst>
                  <a:ext uri="{0D108BD9-81ED-4DB2-BD59-A6C34878D82A}">
                    <a16:rowId xmlns:a16="http://schemas.microsoft.com/office/drawing/2014/main" val="10003"/>
                  </a:ext>
                </a:extLst>
              </a:tr>
              <a:tr h="216000">
                <a:tc>
                  <a:txBody>
                    <a:bodyPr/>
                    <a:lstStyle/>
                    <a:p>
                      <a:pPr algn="ctr"/>
                      <a:r>
                        <a:rPr lang="en-US" altLang="zh-CN" sz="1000" b="1" dirty="0"/>
                        <a:t>3</a:t>
                      </a:r>
                      <a:endParaRPr lang="zh-CN" altLang="en-US" sz="1000" b="1" dirty="0"/>
                    </a:p>
                  </a:txBody>
                  <a:tcPr>
                    <a:solidFill>
                      <a:schemeClr val="accent1">
                        <a:lumMod val="20000"/>
                        <a:lumOff val="80000"/>
                      </a:schemeClr>
                    </a:solidFill>
                  </a:tcPr>
                </a:tc>
                <a:tc vMerge="1">
                  <a:txBody>
                    <a:bodyPr/>
                    <a:lstStyle/>
                    <a:p>
                      <a:endParaRPr lang="zh-CN"/>
                    </a:p>
                  </a:txBody>
                  <a:tcPr/>
                </a:tc>
                <a:tc>
                  <a:txBody>
                    <a:bodyPr/>
                    <a:lstStyle/>
                    <a:p>
                      <a:pPr algn="ctr"/>
                      <a:r>
                        <a:rPr lang="en-US" altLang="zh-CN" sz="1000" dirty="0"/>
                        <a:t>4</a:t>
                      </a:r>
                      <a:endParaRPr lang="zh-CN" altLang="en-US" sz="1000" dirty="0"/>
                    </a:p>
                  </a:txBody>
                  <a:tcPr>
                    <a:solidFill>
                      <a:srgbClr val="00B050"/>
                    </a:solidFill>
                  </a:tcPr>
                </a:tc>
                <a:extLst>
                  <a:ext uri="{0D108BD9-81ED-4DB2-BD59-A6C34878D82A}">
                    <a16:rowId xmlns:a16="http://schemas.microsoft.com/office/drawing/2014/main" val="10004"/>
                  </a:ext>
                </a:extLst>
              </a:tr>
              <a:tr h="216000">
                <a:tc>
                  <a:txBody>
                    <a:bodyPr/>
                    <a:lstStyle/>
                    <a:p>
                      <a:pPr algn="ctr"/>
                      <a:r>
                        <a:rPr lang="en-US" altLang="zh-CN" sz="1000" b="1" dirty="0">
                          <a:solidFill>
                            <a:schemeClr val="tx1"/>
                          </a:solidFill>
                        </a:rPr>
                        <a:t>4</a:t>
                      </a:r>
                      <a:endParaRPr lang="zh-CN" altLang="en-US" sz="1000" b="1" dirty="0">
                        <a:solidFill>
                          <a:schemeClr val="tx1"/>
                        </a:solidFill>
                      </a:endParaRPr>
                    </a:p>
                  </a:txBody>
                  <a:tcPr>
                    <a:solidFill>
                      <a:srgbClr val="FFC000"/>
                    </a:solidFill>
                  </a:tcPr>
                </a:tc>
                <a:tc rowSpan="5">
                  <a:txBody>
                    <a:bodyPr/>
                    <a:lstStyle/>
                    <a:p>
                      <a:r>
                        <a:rPr lang="en-US" altLang="zh-CN" sz="1600" b="1" dirty="0" err="1"/>
                        <a:t>lw</a:t>
                      </a:r>
                      <a:r>
                        <a:rPr lang="zh-CN" altLang="en-US" sz="1600" b="1" dirty="0"/>
                        <a:t>微程序</a:t>
                      </a:r>
                    </a:p>
                  </a:txBody>
                  <a:tcPr anchor="ctr" anchorCtr="1">
                    <a:solidFill>
                      <a:srgbClr val="FFC000"/>
                    </a:solidFill>
                  </a:tcPr>
                </a:tc>
                <a:tc>
                  <a:txBody>
                    <a:bodyPr/>
                    <a:lstStyle/>
                    <a:p>
                      <a:pPr algn="ctr"/>
                      <a:r>
                        <a:rPr lang="en-US" altLang="zh-CN" sz="1000" dirty="0"/>
                        <a:t>1</a:t>
                      </a:r>
                      <a:endParaRPr lang="zh-CN" altLang="en-US" sz="1000" dirty="0"/>
                    </a:p>
                  </a:txBody>
                  <a:tcPr>
                    <a:solidFill>
                      <a:srgbClr val="FFC000"/>
                    </a:solidFill>
                  </a:tcPr>
                </a:tc>
                <a:extLst>
                  <a:ext uri="{0D108BD9-81ED-4DB2-BD59-A6C34878D82A}">
                    <a16:rowId xmlns:a16="http://schemas.microsoft.com/office/drawing/2014/main" val="10005"/>
                  </a:ext>
                </a:extLst>
              </a:tr>
              <a:tr h="216000">
                <a:tc>
                  <a:txBody>
                    <a:bodyPr/>
                    <a:lstStyle/>
                    <a:p>
                      <a:pPr algn="ctr"/>
                      <a:r>
                        <a:rPr lang="en-US" altLang="zh-CN" sz="1000" b="1" dirty="0"/>
                        <a:t>5</a:t>
                      </a:r>
                      <a:endParaRPr lang="zh-CN" altLang="en-US" sz="1000" b="1" dirty="0"/>
                    </a:p>
                  </a:txBody>
                  <a:tcPr>
                    <a:solidFill>
                      <a:schemeClr val="accent1">
                        <a:lumMod val="20000"/>
                        <a:lumOff val="80000"/>
                      </a:schemeClr>
                    </a:solidFill>
                  </a:tcPr>
                </a:tc>
                <a:tc vMerge="1">
                  <a:txBody>
                    <a:bodyPr/>
                    <a:lstStyle/>
                    <a:p>
                      <a:endParaRPr lang="zh-CN"/>
                    </a:p>
                  </a:txBody>
                  <a:tcPr/>
                </a:tc>
                <a:tc>
                  <a:txBody>
                    <a:bodyPr/>
                    <a:lstStyle/>
                    <a:p>
                      <a:pPr algn="ctr"/>
                      <a:r>
                        <a:rPr lang="en-US" altLang="zh-CN" sz="1000" dirty="0"/>
                        <a:t>2</a:t>
                      </a:r>
                      <a:endParaRPr lang="zh-CN" altLang="en-US" sz="1000" dirty="0"/>
                    </a:p>
                  </a:txBody>
                  <a:tcPr>
                    <a:solidFill>
                      <a:srgbClr val="FFC000"/>
                    </a:solidFill>
                  </a:tcPr>
                </a:tc>
                <a:extLst>
                  <a:ext uri="{0D108BD9-81ED-4DB2-BD59-A6C34878D82A}">
                    <a16:rowId xmlns:a16="http://schemas.microsoft.com/office/drawing/2014/main" val="10006"/>
                  </a:ext>
                </a:extLst>
              </a:tr>
              <a:tr h="216000">
                <a:tc>
                  <a:txBody>
                    <a:bodyPr/>
                    <a:lstStyle/>
                    <a:p>
                      <a:pPr algn="ctr"/>
                      <a:r>
                        <a:rPr lang="en-US" altLang="zh-CN" sz="1000" b="1" dirty="0"/>
                        <a:t>6</a:t>
                      </a:r>
                      <a:endParaRPr lang="zh-CN" altLang="en-US" sz="1000" b="1" dirty="0"/>
                    </a:p>
                  </a:txBody>
                  <a:tcPr>
                    <a:solidFill>
                      <a:schemeClr val="accent1">
                        <a:lumMod val="20000"/>
                        <a:lumOff val="80000"/>
                      </a:schemeClr>
                    </a:solidFill>
                  </a:tcPr>
                </a:tc>
                <a:tc vMerge="1">
                  <a:txBody>
                    <a:bodyPr/>
                    <a:lstStyle/>
                    <a:p>
                      <a:endParaRPr lang="zh-CN"/>
                    </a:p>
                  </a:txBody>
                  <a:tcPr/>
                </a:tc>
                <a:tc>
                  <a:txBody>
                    <a:bodyPr/>
                    <a:lstStyle/>
                    <a:p>
                      <a:pPr algn="ctr"/>
                      <a:r>
                        <a:rPr lang="en-US" altLang="zh-CN" sz="1000" dirty="0"/>
                        <a:t>3</a:t>
                      </a:r>
                      <a:endParaRPr lang="zh-CN" altLang="en-US" sz="1000" dirty="0"/>
                    </a:p>
                  </a:txBody>
                  <a:tcPr>
                    <a:solidFill>
                      <a:srgbClr val="FFC000"/>
                    </a:solidFill>
                  </a:tcPr>
                </a:tc>
                <a:extLst>
                  <a:ext uri="{0D108BD9-81ED-4DB2-BD59-A6C34878D82A}">
                    <a16:rowId xmlns:a16="http://schemas.microsoft.com/office/drawing/2014/main" val="10007"/>
                  </a:ext>
                </a:extLst>
              </a:tr>
              <a:tr h="216000">
                <a:tc>
                  <a:txBody>
                    <a:bodyPr/>
                    <a:lstStyle/>
                    <a:p>
                      <a:pPr algn="ctr"/>
                      <a:r>
                        <a:rPr lang="en-US" altLang="zh-CN" sz="1000" b="1" dirty="0"/>
                        <a:t>7</a:t>
                      </a:r>
                      <a:endParaRPr lang="zh-CN" altLang="en-US" sz="1000" b="1" dirty="0"/>
                    </a:p>
                  </a:txBody>
                  <a:tcPr>
                    <a:solidFill>
                      <a:schemeClr val="accent1">
                        <a:lumMod val="20000"/>
                        <a:lumOff val="80000"/>
                      </a:schemeClr>
                    </a:solidFill>
                  </a:tcPr>
                </a:tc>
                <a:tc vMerge="1">
                  <a:txBody>
                    <a:bodyPr/>
                    <a:lstStyle/>
                    <a:p>
                      <a:endParaRPr lang="zh-CN"/>
                    </a:p>
                  </a:txBody>
                  <a:tcPr/>
                </a:tc>
                <a:tc>
                  <a:txBody>
                    <a:bodyPr/>
                    <a:lstStyle/>
                    <a:p>
                      <a:pPr algn="ctr"/>
                      <a:r>
                        <a:rPr lang="en-US" altLang="zh-CN" sz="1000" dirty="0"/>
                        <a:t>4</a:t>
                      </a:r>
                      <a:endParaRPr lang="zh-CN" altLang="en-US" sz="1000" dirty="0"/>
                    </a:p>
                  </a:txBody>
                  <a:tcPr>
                    <a:solidFill>
                      <a:srgbClr val="FFC000"/>
                    </a:solidFill>
                  </a:tcPr>
                </a:tc>
                <a:extLst>
                  <a:ext uri="{0D108BD9-81ED-4DB2-BD59-A6C34878D82A}">
                    <a16:rowId xmlns:a16="http://schemas.microsoft.com/office/drawing/2014/main" val="10008"/>
                  </a:ext>
                </a:extLst>
              </a:tr>
              <a:tr h="216000">
                <a:tc>
                  <a:txBody>
                    <a:bodyPr/>
                    <a:lstStyle/>
                    <a:p>
                      <a:pPr algn="ctr"/>
                      <a:r>
                        <a:rPr lang="en-US" altLang="zh-CN" sz="1000" b="1" dirty="0"/>
                        <a:t>8</a:t>
                      </a:r>
                      <a:endParaRPr lang="zh-CN" altLang="en-US" sz="1000" b="1" dirty="0"/>
                    </a:p>
                  </a:txBody>
                  <a:tcPr>
                    <a:solidFill>
                      <a:schemeClr val="accent1">
                        <a:lumMod val="20000"/>
                        <a:lumOff val="80000"/>
                      </a:schemeClr>
                    </a:solidFill>
                  </a:tcPr>
                </a:tc>
                <a:tc vMerge="1">
                  <a:txBody>
                    <a:bodyPr/>
                    <a:lstStyle/>
                    <a:p>
                      <a:endParaRPr lang="zh-CN"/>
                    </a:p>
                  </a:txBody>
                  <a:tcPr/>
                </a:tc>
                <a:tc>
                  <a:txBody>
                    <a:bodyPr/>
                    <a:lstStyle/>
                    <a:p>
                      <a:pPr algn="ctr"/>
                      <a:r>
                        <a:rPr lang="en-US" altLang="zh-CN" sz="1000" dirty="0"/>
                        <a:t>5</a:t>
                      </a:r>
                      <a:endParaRPr lang="zh-CN" altLang="en-US" sz="1000" dirty="0"/>
                    </a:p>
                  </a:txBody>
                  <a:tcPr>
                    <a:solidFill>
                      <a:srgbClr val="FFC000"/>
                    </a:solidFill>
                  </a:tcPr>
                </a:tc>
                <a:extLst>
                  <a:ext uri="{0D108BD9-81ED-4DB2-BD59-A6C34878D82A}">
                    <a16:rowId xmlns:a16="http://schemas.microsoft.com/office/drawing/2014/main" val="10009"/>
                  </a:ext>
                </a:extLst>
              </a:tr>
              <a:tr h="216000">
                <a:tc>
                  <a:txBody>
                    <a:bodyPr/>
                    <a:lstStyle/>
                    <a:p>
                      <a:pPr algn="ctr"/>
                      <a:r>
                        <a:rPr lang="en-US" altLang="zh-CN" sz="1000" b="1" dirty="0"/>
                        <a:t>9</a:t>
                      </a:r>
                      <a:endParaRPr lang="zh-CN" altLang="en-US" sz="1000" b="1" dirty="0"/>
                    </a:p>
                  </a:txBody>
                  <a:tcPr>
                    <a:solidFill>
                      <a:srgbClr val="FF6600"/>
                    </a:solidFill>
                  </a:tcPr>
                </a:tc>
                <a:tc rowSpan="5">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err="1"/>
                        <a:t>sw</a:t>
                      </a:r>
                      <a:r>
                        <a:rPr lang="zh-CN" altLang="en-US" sz="1600" b="1" dirty="0"/>
                        <a:t>微程序</a:t>
                      </a:r>
                    </a:p>
                    <a:p>
                      <a:endParaRPr lang="zh-CN" altLang="en-US" sz="1600" b="1" dirty="0"/>
                    </a:p>
                  </a:txBody>
                  <a:tcPr anchor="ctr" anchorCtr="1">
                    <a:solidFill>
                      <a:srgbClr val="FF6600"/>
                    </a:solidFill>
                  </a:tcPr>
                </a:tc>
                <a:tc>
                  <a:txBody>
                    <a:bodyPr/>
                    <a:lstStyle/>
                    <a:p>
                      <a:pPr algn="ctr"/>
                      <a:r>
                        <a:rPr lang="en-US" altLang="zh-CN" sz="1000" dirty="0"/>
                        <a:t>1</a:t>
                      </a:r>
                      <a:endParaRPr lang="zh-CN" altLang="en-US" sz="1000" dirty="0"/>
                    </a:p>
                  </a:txBody>
                  <a:tcPr>
                    <a:solidFill>
                      <a:srgbClr val="FF6600"/>
                    </a:solidFill>
                  </a:tcPr>
                </a:tc>
                <a:extLst>
                  <a:ext uri="{0D108BD9-81ED-4DB2-BD59-A6C34878D82A}">
                    <a16:rowId xmlns:a16="http://schemas.microsoft.com/office/drawing/2014/main" val="10010"/>
                  </a:ext>
                </a:extLst>
              </a:tr>
              <a:tr h="216000">
                <a:tc>
                  <a:txBody>
                    <a:bodyPr/>
                    <a:lstStyle/>
                    <a:p>
                      <a:pPr algn="ctr"/>
                      <a:r>
                        <a:rPr lang="en-US" altLang="zh-CN" sz="1000" b="1" dirty="0"/>
                        <a:t>10</a:t>
                      </a:r>
                      <a:endParaRPr lang="zh-CN" altLang="en-US" sz="1000" b="1" dirty="0"/>
                    </a:p>
                  </a:txBody>
                  <a:tcPr>
                    <a:solidFill>
                      <a:schemeClr val="accent1">
                        <a:lumMod val="20000"/>
                        <a:lumOff val="80000"/>
                      </a:schemeClr>
                    </a:solidFill>
                  </a:tcPr>
                </a:tc>
                <a:tc vMerge="1">
                  <a:txBody>
                    <a:bodyPr/>
                    <a:lstStyle/>
                    <a:p>
                      <a:endParaRPr lang="zh-CN"/>
                    </a:p>
                  </a:txBody>
                  <a:tcPr anchor="ctr" anchorCtr="1">
                    <a:solidFill>
                      <a:srgbClr val="FFC000"/>
                    </a:solidFill>
                  </a:tcPr>
                </a:tc>
                <a:tc>
                  <a:txBody>
                    <a:bodyPr/>
                    <a:lstStyle/>
                    <a:p>
                      <a:pPr algn="ctr"/>
                      <a:r>
                        <a:rPr lang="en-US" altLang="zh-CN" sz="1000" dirty="0"/>
                        <a:t>2</a:t>
                      </a:r>
                      <a:endParaRPr lang="zh-CN" altLang="en-US" sz="1000" dirty="0"/>
                    </a:p>
                  </a:txBody>
                  <a:tcPr>
                    <a:solidFill>
                      <a:srgbClr val="FF6600"/>
                    </a:solidFill>
                  </a:tcPr>
                </a:tc>
                <a:extLst>
                  <a:ext uri="{0D108BD9-81ED-4DB2-BD59-A6C34878D82A}">
                    <a16:rowId xmlns:a16="http://schemas.microsoft.com/office/drawing/2014/main" val="10011"/>
                  </a:ext>
                </a:extLst>
              </a:tr>
              <a:tr h="216000">
                <a:tc>
                  <a:txBody>
                    <a:bodyPr/>
                    <a:lstStyle/>
                    <a:p>
                      <a:pPr algn="ctr"/>
                      <a:r>
                        <a:rPr lang="en-US" altLang="zh-CN" sz="1000" b="1" dirty="0"/>
                        <a:t>11</a:t>
                      </a:r>
                      <a:endParaRPr lang="zh-CN" altLang="en-US" sz="1000" b="1" dirty="0"/>
                    </a:p>
                  </a:txBody>
                  <a:tcPr>
                    <a:solidFill>
                      <a:schemeClr val="accent1">
                        <a:lumMod val="20000"/>
                        <a:lumOff val="80000"/>
                      </a:schemeClr>
                    </a:solidFill>
                  </a:tcPr>
                </a:tc>
                <a:tc vMerge="1">
                  <a:txBody>
                    <a:bodyPr/>
                    <a:lstStyle/>
                    <a:p>
                      <a:endParaRPr lang="zh-CN"/>
                    </a:p>
                  </a:txBody>
                  <a:tcPr anchor="ctr" anchorCtr="1">
                    <a:solidFill>
                      <a:srgbClr val="FFC000"/>
                    </a:solidFill>
                  </a:tcPr>
                </a:tc>
                <a:tc>
                  <a:txBody>
                    <a:bodyPr/>
                    <a:lstStyle/>
                    <a:p>
                      <a:pPr algn="ctr"/>
                      <a:r>
                        <a:rPr lang="en-US" altLang="zh-CN" sz="1000" dirty="0"/>
                        <a:t>3</a:t>
                      </a:r>
                      <a:endParaRPr lang="zh-CN" altLang="en-US" sz="1000" dirty="0"/>
                    </a:p>
                  </a:txBody>
                  <a:tcPr>
                    <a:solidFill>
                      <a:srgbClr val="FF6600"/>
                    </a:solidFill>
                  </a:tcPr>
                </a:tc>
                <a:extLst>
                  <a:ext uri="{0D108BD9-81ED-4DB2-BD59-A6C34878D82A}">
                    <a16:rowId xmlns:a16="http://schemas.microsoft.com/office/drawing/2014/main" val="10012"/>
                  </a:ext>
                </a:extLst>
              </a:tr>
              <a:tr h="216000">
                <a:tc>
                  <a:txBody>
                    <a:bodyPr/>
                    <a:lstStyle/>
                    <a:p>
                      <a:pPr algn="ctr"/>
                      <a:r>
                        <a:rPr lang="en-US" altLang="zh-CN" sz="1000" b="1" dirty="0"/>
                        <a:t>12</a:t>
                      </a:r>
                      <a:endParaRPr lang="zh-CN" altLang="en-US" sz="1000" b="1" dirty="0"/>
                    </a:p>
                  </a:txBody>
                  <a:tcPr>
                    <a:solidFill>
                      <a:schemeClr val="accent1">
                        <a:lumMod val="20000"/>
                        <a:lumOff val="80000"/>
                      </a:schemeClr>
                    </a:solidFill>
                  </a:tcPr>
                </a:tc>
                <a:tc vMerge="1">
                  <a:txBody>
                    <a:bodyPr/>
                    <a:lstStyle/>
                    <a:p>
                      <a:endParaRPr lang="zh-CN"/>
                    </a:p>
                  </a:txBody>
                  <a:tcPr anchor="ctr" anchorCtr="1">
                    <a:solidFill>
                      <a:srgbClr val="FFC000"/>
                    </a:solidFill>
                  </a:tcPr>
                </a:tc>
                <a:tc>
                  <a:txBody>
                    <a:bodyPr/>
                    <a:lstStyle/>
                    <a:p>
                      <a:pPr algn="ctr"/>
                      <a:r>
                        <a:rPr lang="en-US" altLang="zh-CN" sz="1000" dirty="0"/>
                        <a:t>4</a:t>
                      </a:r>
                      <a:endParaRPr lang="zh-CN" altLang="en-US" sz="1000" dirty="0"/>
                    </a:p>
                  </a:txBody>
                  <a:tcPr>
                    <a:solidFill>
                      <a:srgbClr val="FF6600"/>
                    </a:solidFill>
                  </a:tcPr>
                </a:tc>
                <a:extLst>
                  <a:ext uri="{0D108BD9-81ED-4DB2-BD59-A6C34878D82A}">
                    <a16:rowId xmlns:a16="http://schemas.microsoft.com/office/drawing/2014/main" val="10013"/>
                  </a:ext>
                </a:extLst>
              </a:tr>
              <a:tr h="216000">
                <a:tc>
                  <a:txBody>
                    <a:bodyPr/>
                    <a:lstStyle/>
                    <a:p>
                      <a:pPr algn="ctr"/>
                      <a:r>
                        <a:rPr lang="en-US" altLang="zh-CN" sz="1000" b="1" dirty="0"/>
                        <a:t>13</a:t>
                      </a:r>
                      <a:endParaRPr lang="zh-CN" altLang="en-US" sz="1000" b="1" dirty="0"/>
                    </a:p>
                  </a:txBody>
                  <a:tcPr>
                    <a:solidFill>
                      <a:schemeClr val="accent1">
                        <a:lumMod val="20000"/>
                        <a:lumOff val="80000"/>
                      </a:schemeClr>
                    </a:solidFill>
                  </a:tcPr>
                </a:tc>
                <a:tc vMerge="1">
                  <a:txBody>
                    <a:bodyPr/>
                    <a:lstStyle/>
                    <a:p>
                      <a:endParaRPr lang="zh-CN"/>
                    </a:p>
                  </a:txBody>
                  <a:tcPr anchor="ctr" anchorCtr="1">
                    <a:solidFill>
                      <a:srgbClr val="FFC000"/>
                    </a:solidFill>
                  </a:tcPr>
                </a:tc>
                <a:tc>
                  <a:txBody>
                    <a:bodyPr/>
                    <a:lstStyle/>
                    <a:p>
                      <a:pPr algn="ctr"/>
                      <a:r>
                        <a:rPr lang="en-US" altLang="zh-CN" sz="1000" dirty="0"/>
                        <a:t>5</a:t>
                      </a:r>
                      <a:endParaRPr lang="zh-CN" altLang="en-US" sz="1000" dirty="0"/>
                    </a:p>
                  </a:txBody>
                  <a:tcPr>
                    <a:solidFill>
                      <a:srgbClr val="FF6600"/>
                    </a:solidFill>
                  </a:tcPr>
                </a:tc>
                <a:extLst>
                  <a:ext uri="{0D108BD9-81ED-4DB2-BD59-A6C34878D82A}">
                    <a16:rowId xmlns:a16="http://schemas.microsoft.com/office/drawing/2014/main" val="10014"/>
                  </a:ext>
                </a:extLst>
              </a:tr>
              <a:tr h="216000">
                <a:tc>
                  <a:txBody>
                    <a:bodyPr/>
                    <a:lstStyle/>
                    <a:p>
                      <a:pPr algn="ctr"/>
                      <a:r>
                        <a:rPr lang="en-US" altLang="zh-CN" sz="1000" b="1" dirty="0"/>
                        <a:t>14</a:t>
                      </a:r>
                      <a:endParaRPr lang="zh-CN" altLang="en-US" sz="1000" b="1" dirty="0"/>
                    </a:p>
                  </a:txBody>
                  <a:tcPr>
                    <a:solidFill>
                      <a:schemeClr val="accent1">
                        <a:lumMod val="75000"/>
                      </a:schemeClr>
                    </a:solidFill>
                  </a:tcPr>
                </a:tc>
                <a:tc rowSpan="5">
                  <a:txBody>
                    <a:bodyPr/>
                    <a:lstStyle/>
                    <a:p>
                      <a:r>
                        <a:rPr lang="en-US" altLang="zh-CN" sz="1600" b="1" dirty="0" err="1">
                          <a:solidFill>
                            <a:schemeClr val="bg1"/>
                          </a:solidFill>
                        </a:rPr>
                        <a:t>beq</a:t>
                      </a:r>
                      <a:r>
                        <a:rPr lang="zh-CN" altLang="en-US" sz="1600" b="1" dirty="0">
                          <a:solidFill>
                            <a:schemeClr val="bg1"/>
                          </a:solidFill>
                        </a:rPr>
                        <a:t>微程序</a:t>
                      </a:r>
                    </a:p>
                  </a:txBody>
                  <a:tcPr anchor="ctr" anchorCtr="1">
                    <a:solidFill>
                      <a:schemeClr val="accent1">
                        <a:lumMod val="75000"/>
                      </a:schemeClr>
                    </a:solidFill>
                  </a:tcPr>
                </a:tc>
                <a:tc>
                  <a:txBody>
                    <a:bodyPr/>
                    <a:lstStyle/>
                    <a:p>
                      <a:pPr algn="ctr"/>
                      <a:r>
                        <a:rPr lang="en-US" altLang="zh-CN" sz="1000" dirty="0">
                          <a:solidFill>
                            <a:schemeClr val="bg1"/>
                          </a:solidFill>
                        </a:rPr>
                        <a:t>1</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10015"/>
                  </a:ext>
                </a:extLst>
              </a:tr>
              <a:tr h="216000">
                <a:tc>
                  <a:txBody>
                    <a:bodyPr/>
                    <a:lstStyle/>
                    <a:p>
                      <a:pPr algn="ctr"/>
                      <a:r>
                        <a:rPr lang="en-US" altLang="zh-CN" sz="1000" b="1" dirty="0"/>
                        <a:t>15</a:t>
                      </a:r>
                      <a:endParaRPr lang="zh-CN" altLang="en-US" sz="1000" b="1" dirty="0"/>
                    </a:p>
                  </a:txBody>
                  <a:tcPr>
                    <a:solidFill>
                      <a:srgbClr val="DEEBF7"/>
                    </a:solidFill>
                  </a:tcPr>
                </a:tc>
                <a:tc vMerge="1">
                  <a:txBody>
                    <a:bodyPr/>
                    <a:lstStyle/>
                    <a:p>
                      <a:endParaRPr lang="zh-CN"/>
                    </a:p>
                  </a:txBody>
                  <a:tcPr anchor="ctr" anchorCtr="1">
                    <a:solidFill>
                      <a:schemeClr val="accent1">
                        <a:lumMod val="75000"/>
                      </a:schemeClr>
                    </a:solidFill>
                  </a:tcPr>
                </a:tc>
                <a:tc>
                  <a:txBody>
                    <a:bodyPr/>
                    <a:lstStyle/>
                    <a:p>
                      <a:pPr algn="ctr"/>
                      <a:r>
                        <a:rPr lang="en-US" altLang="zh-CN" sz="1000" dirty="0">
                          <a:solidFill>
                            <a:schemeClr val="bg1"/>
                          </a:solidFill>
                        </a:rPr>
                        <a:t>2</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10016"/>
                  </a:ext>
                </a:extLst>
              </a:tr>
              <a:tr h="216000">
                <a:tc>
                  <a:txBody>
                    <a:bodyPr/>
                    <a:lstStyle/>
                    <a:p>
                      <a:pPr algn="ctr"/>
                      <a:r>
                        <a:rPr lang="en-US" altLang="zh-CN" sz="1000" b="1" dirty="0"/>
                        <a:t>16</a:t>
                      </a:r>
                      <a:endParaRPr lang="zh-CN" altLang="en-US" sz="1000" b="1" dirty="0"/>
                    </a:p>
                  </a:txBody>
                  <a:tcPr>
                    <a:solidFill>
                      <a:srgbClr val="DEEBF7"/>
                    </a:solidFill>
                  </a:tcPr>
                </a:tc>
                <a:tc vMerge="1">
                  <a:txBody>
                    <a:bodyPr/>
                    <a:lstStyle/>
                    <a:p>
                      <a:endParaRPr lang="zh-CN"/>
                    </a:p>
                  </a:txBody>
                  <a:tcPr anchor="ctr" anchorCtr="1">
                    <a:solidFill>
                      <a:schemeClr val="accent1">
                        <a:lumMod val="75000"/>
                      </a:schemeClr>
                    </a:solidFill>
                  </a:tcPr>
                </a:tc>
                <a:tc>
                  <a:txBody>
                    <a:bodyPr/>
                    <a:lstStyle/>
                    <a:p>
                      <a:pPr algn="ctr"/>
                      <a:r>
                        <a:rPr lang="en-US" altLang="zh-CN" sz="1000" dirty="0">
                          <a:solidFill>
                            <a:schemeClr val="bg1"/>
                          </a:solidFill>
                        </a:rPr>
                        <a:t>3</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10017"/>
                  </a:ext>
                </a:extLst>
              </a:tr>
              <a:tr h="216000">
                <a:tc>
                  <a:txBody>
                    <a:bodyPr/>
                    <a:lstStyle/>
                    <a:p>
                      <a:pPr algn="ctr"/>
                      <a:r>
                        <a:rPr lang="en-US" altLang="zh-CN" sz="1000" b="1" dirty="0"/>
                        <a:t>17</a:t>
                      </a:r>
                      <a:endParaRPr lang="zh-CN" altLang="en-US" sz="1000" b="1" dirty="0"/>
                    </a:p>
                  </a:txBody>
                  <a:tcPr>
                    <a:solidFill>
                      <a:srgbClr val="DEEBF7"/>
                    </a:solidFill>
                  </a:tcPr>
                </a:tc>
                <a:tc vMerge="1">
                  <a:txBody>
                    <a:bodyPr/>
                    <a:lstStyle/>
                    <a:p>
                      <a:endParaRPr lang="zh-CN"/>
                    </a:p>
                  </a:txBody>
                  <a:tcPr anchor="ctr" anchorCtr="1">
                    <a:solidFill>
                      <a:schemeClr val="accent1">
                        <a:lumMod val="75000"/>
                      </a:schemeClr>
                    </a:solidFill>
                  </a:tcPr>
                </a:tc>
                <a:tc>
                  <a:txBody>
                    <a:bodyPr/>
                    <a:lstStyle/>
                    <a:p>
                      <a:pPr algn="ctr"/>
                      <a:r>
                        <a:rPr lang="en-US" altLang="zh-CN" sz="1000" dirty="0">
                          <a:solidFill>
                            <a:schemeClr val="bg1"/>
                          </a:solidFill>
                        </a:rPr>
                        <a:t>4</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10018"/>
                  </a:ext>
                </a:extLst>
              </a:tr>
              <a:tr h="216000">
                <a:tc>
                  <a:txBody>
                    <a:bodyPr/>
                    <a:lstStyle/>
                    <a:p>
                      <a:pPr algn="ctr"/>
                      <a:r>
                        <a:rPr lang="en-US" altLang="zh-CN" sz="1000" b="1" dirty="0"/>
                        <a:t>18</a:t>
                      </a:r>
                      <a:endParaRPr lang="zh-CN" altLang="en-US" sz="1000" b="1" dirty="0"/>
                    </a:p>
                  </a:txBody>
                  <a:tcPr>
                    <a:solidFill>
                      <a:srgbClr val="DEEBF7"/>
                    </a:solidFill>
                  </a:tcPr>
                </a:tc>
                <a:tc vMerge="1">
                  <a:txBody>
                    <a:bodyPr/>
                    <a:lstStyle/>
                    <a:p>
                      <a:endParaRPr lang="zh-CN"/>
                    </a:p>
                  </a:txBody>
                  <a:tcPr anchor="ctr" anchorCtr="1">
                    <a:solidFill>
                      <a:schemeClr val="accent1">
                        <a:lumMod val="75000"/>
                      </a:schemeClr>
                    </a:solidFill>
                  </a:tcPr>
                </a:tc>
                <a:tc>
                  <a:txBody>
                    <a:bodyPr/>
                    <a:lstStyle/>
                    <a:p>
                      <a:pPr algn="ctr"/>
                      <a:r>
                        <a:rPr lang="en-US" altLang="zh-CN" sz="1000" dirty="0">
                          <a:solidFill>
                            <a:schemeClr val="bg1"/>
                          </a:solidFill>
                        </a:rPr>
                        <a:t>5</a:t>
                      </a:r>
                      <a:endParaRPr lang="zh-CN" altLang="en-US" sz="1000" dirty="0">
                        <a:solidFill>
                          <a:schemeClr val="bg1"/>
                        </a:solidFill>
                      </a:endParaRPr>
                    </a:p>
                  </a:txBody>
                  <a:tcPr>
                    <a:solidFill>
                      <a:srgbClr val="2E75B6"/>
                    </a:solidFill>
                  </a:tcPr>
                </a:tc>
                <a:extLst>
                  <a:ext uri="{0D108BD9-81ED-4DB2-BD59-A6C34878D82A}">
                    <a16:rowId xmlns:a16="http://schemas.microsoft.com/office/drawing/2014/main" val="10019"/>
                  </a:ext>
                </a:extLst>
              </a:tr>
              <a:tr h="216000">
                <a:tc>
                  <a:txBody>
                    <a:bodyPr/>
                    <a:lstStyle/>
                    <a:p>
                      <a:pPr algn="ctr"/>
                      <a:r>
                        <a:rPr lang="en-US" altLang="zh-CN" sz="1000" b="1" dirty="0"/>
                        <a:t>19</a:t>
                      </a:r>
                      <a:endParaRPr lang="zh-CN" altLang="en-US" sz="1000" b="1" dirty="0"/>
                    </a:p>
                  </a:txBody>
                  <a:tcPr>
                    <a:solidFill>
                      <a:srgbClr val="FF66FF"/>
                    </a:solidFill>
                  </a:tcPr>
                </a:tc>
                <a:tc rowSpan="3">
                  <a:txBody>
                    <a:bodyPr/>
                    <a:lstStyle/>
                    <a:p>
                      <a:r>
                        <a:rPr lang="en-US" altLang="zh-CN" sz="1600" b="1" dirty="0"/>
                        <a:t>add</a:t>
                      </a:r>
                      <a:r>
                        <a:rPr lang="zh-CN" altLang="en-US" sz="1600" b="1" dirty="0"/>
                        <a:t>微程序</a:t>
                      </a:r>
                      <a:endParaRPr lang="en-US" altLang="zh-CN" sz="1600" b="1" dirty="0"/>
                    </a:p>
                  </a:txBody>
                  <a:tcPr anchor="ctr" anchorCtr="1">
                    <a:solidFill>
                      <a:srgbClr val="FF66FF"/>
                    </a:solidFill>
                  </a:tcPr>
                </a:tc>
                <a:tc>
                  <a:txBody>
                    <a:bodyPr/>
                    <a:lstStyle/>
                    <a:p>
                      <a:pPr algn="ctr"/>
                      <a:r>
                        <a:rPr lang="en-US" altLang="zh-CN" sz="1000" dirty="0"/>
                        <a:t>1</a:t>
                      </a:r>
                      <a:endParaRPr lang="zh-CN" altLang="en-US" sz="1000" dirty="0"/>
                    </a:p>
                  </a:txBody>
                  <a:tcPr>
                    <a:solidFill>
                      <a:srgbClr val="FF66FF"/>
                    </a:solidFill>
                  </a:tcPr>
                </a:tc>
                <a:extLst>
                  <a:ext uri="{0D108BD9-81ED-4DB2-BD59-A6C34878D82A}">
                    <a16:rowId xmlns:a16="http://schemas.microsoft.com/office/drawing/2014/main" val="10020"/>
                  </a:ext>
                </a:extLst>
              </a:tr>
              <a:tr h="216000">
                <a:tc>
                  <a:txBody>
                    <a:bodyPr/>
                    <a:lstStyle/>
                    <a:p>
                      <a:pPr algn="ctr"/>
                      <a:r>
                        <a:rPr lang="en-US" altLang="zh-CN" sz="1000" b="1" dirty="0"/>
                        <a:t>20</a:t>
                      </a:r>
                      <a:endParaRPr lang="zh-CN" altLang="en-US" sz="1000" b="1" dirty="0"/>
                    </a:p>
                  </a:txBody>
                  <a:tcPr>
                    <a:solidFill>
                      <a:schemeClr val="accent1">
                        <a:lumMod val="20000"/>
                        <a:lumOff val="80000"/>
                      </a:schemeClr>
                    </a:solidFill>
                  </a:tcPr>
                </a:tc>
                <a:tc vMerge="1">
                  <a:txBody>
                    <a:bodyPr/>
                    <a:lstStyle/>
                    <a:p>
                      <a:endParaRPr lang="zh-CN"/>
                    </a:p>
                  </a:txBody>
                  <a:tcPr/>
                </a:tc>
                <a:tc>
                  <a:txBody>
                    <a:bodyPr/>
                    <a:lstStyle/>
                    <a:p>
                      <a:pPr algn="ctr"/>
                      <a:r>
                        <a:rPr lang="en-US" altLang="zh-CN" sz="1000" dirty="0"/>
                        <a:t>2</a:t>
                      </a:r>
                      <a:endParaRPr lang="zh-CN" altLang="en-US" sz="1000" dirty="0"/>
                    </a:p>
                  </a:txBody>
                  <a:tcPr>
                    <a:solidFill>
                      <a:srgbClr val="FF66FF"/>
                    </a:solidFill>
                  </a:tcPr>
                </a:tc>
                <a:extLst>
                  <a:ext uri="{0D108BD9-81ED-4DB2-BD59-A6C34878D82A}">
                    <a16:rowId xmlns:a16="http://schemas.microsoft.com/office/drawing/2014/main" val="10021"/>
                  </a:ext>
                </a:extLst>
              </a:tr>
              <a:tr h="216000">
                <a:tc>
                  <a:txBody>
                    <a:bodyPr/>
                    <a:lstStyle/>
                    <a:p>
                      <a:pPr algn="ctr"/>
                      <a:r>
                        <a:rPr lang="en-US" altLang="zh-CN" sz="1000" b="1" dirty="0"/>
                        <a:t>21</a:t>
                      </a:r>
                      <a:endParaRPr lang="zh-CN" altLang="en-US" sz="1000" b="1" dirty="0"/>
                    </a:p>
                  </a:txBody>
                  <a:tcPr>
                    <a:solidFill>
                      <a:schemeClr val="accent1">
                        <a:lumMod val="20000"/>
                        <a:lumOff val="80000"/>
                      </a:schemeClr>
                    </a:solidFill>
                  </a:tcPr>
                </a:tc>
                <a:tc vMerge="1">
                  <a:txBody>
                    <a:bodyPr/>
                    <a:lstStyle/>
                    <a:p>
                      <a:endParaRPr lang="zh-CN"/>
                    </a:p>
                  </a:txBody>
                  <a:tcPr/>
                </a:tc>
                <a:tc>
                  <a:txBody>
                    <a:bodyPr/>
                    <a:lstStyle/>
                    <a:p>
                      <a:pPr algn="ctr"/>
                      <a:r>
                        <a:rPr lang="en-US" altLang="zh-CN" sz="1000" dirty="0"/>
                        <a:t>3</a:t>
                      </a:r>
                      <a:endParaRPr lang="zh-CN" altLang="en-US" sz="1000" dirty="0"/>
                    </a:p>
                  </a:txBody>
                  <a:tcPr>
                    <a:solidFill>
                      <a:srgbClr val="FF66FF"/>
                    </a:solidFill>
                  </a:tcPr>
                </a:tc>
                <a:extLst>
                  <a:ext uri="{0D108BD9-81ED-4DB2-BD59-A6C34878D82A}">
                    <a16:rowId xmlns:a16="http://schemas.microsoft.com/office/drawing/2014/main" val="10022"/>
                  </a:ext>
                </a:extLst>
              </a:tr>
            </a:tbl>
          </a:graphicData>
        </a:graphic>
      </p:graphicFrame>
      <p:graphicFrame>
        <p:nvGraphicFramePr>
          <p:cNvPr id="8" name="表格 7"/>
          <p:cNvGraphicFramePr>
            <a:graphicFrameLocks noGrp="1"/>
          </p:cNvGraphicFramePr>
          <p:nvPr/>
        </p:nvGraphicFramePr>
        <p:xfrm>
          <a:off x="1126558" y="3213100"/>
          <a:ext cx="3644842" cy="2747810"/>
        </p:xfrm>
        <a:graphic>
          <a:graphicData uri="http://schemas.openxmlformats.org/drawingml/2006/table">
            <a:tbl>
              <a:tblPr firstRow="1" bandRow="1">
                <a:tableStyleId>{5C22544A-7EE6-4342-B048-85BDC9FD1C3A}</a:tableStyleId>
              </a:tblPr>
              <a:tblGrid>
                <a:gridCol w="832021">
                  <a:extLst>
                    <a:ext uri="{9D8B030D-6E8A-4147-A177-3AD203B41FA5}">
                      <a16:colId xmlns:a16="http://schemas.microsoft.com/office/drawing/2014/main" val="20000"/>
                    </a:ext>
                  </a:extLst>
                </a:gridCol>
                <a:gridCol w="2812821">
                  <a:extLst>
                    <a:ext uri="{9D8B030D-6E8A-4147-A177-3AD203B41FA5}">
                      <a16:colId xmlns:a16="http://schemas.microsoft.com/office/drawing/2014/main" val="20001"/>
                    </a:ext>
                  </a:extLst>
                </a:gridCol>
              </a:tblGrid>
              <a:tr h="549562">
                <a:tc>
                  <a:txBody>
                    <a:bodyPr/>
                    <a:lstStyle/>
                    <a:p>
                      <a:r>
                        <a:rPr lang="en-US" altLang="zh-CN" sz="2100" dirty="0"/>
                        <a:t>#</a:t>
                      </a:r>
                      <a:endParaRPr lang="zh-CN" altLang="en-US" sz="2100" dirty="0"/>
                    </a:p>
                  </a:txBody>
                  <a:tcPr marL="107325" marR="107325" marT="53662" marB="53662" anchor="ctr" anchorCtr="1"/>
                </a:tc>
                <a:tc>
                  <a:txBody>
                    <a:bodyPr/>
                    <a:lstStyle/>
                    <a:p>
                      <a:pPr algn="l"/>
                      <a:r>
                        <a:rPr lang="zh-CN" altLang="en-US" sz="2100" dirty="0"/>
                        <a:t>指令</a:t>
                      </a:r>
                    </a:p>
                  </a:txBody>
                  <a:tcPr marL="107325" marR="107325" marT="53662" marB="53662" anchor="ctr"/>
                </a:tc>
                <a:extLst>
                  <a:ext uri="{0D108BD9-81ED-4DB2-BD59-A6C34878D82A}">
                    <a16:rowId xmlns:a16="http://schemas.microsoft.com/office/drawing/2014/main" val="10000"/>
                  </a:ext>
                </a:extLst>
              </a:tr>
              <a:tr h="549562">
                <a:tc>
                  <a:txBody>
                    <a:bodyPr/>
                    <a:lstStyle/>
                    <a:p>
                      <a:r>
                        <a:rPr lang="en-US" altLang="zh-CN" sz="2100" dirty="0"/>
                        <a:t>1</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lw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107325" marR="107325" marT="53662" marB="53662" anchor="ctr"/>
                </a:tc>
                <a:extLst>
                  <a:ext uri="{0D108BD9-81ED-4DB2-BD59-A6C34878D82A}">
                    <a16:rowId xmlns:a16="http://schemas.microsoft.com/office/drawing/2014/main" val="10001"/>
                  </a:ext>
                </a:extLst>
              </a:tr>
              <a:tr h="549562">
                <a:tc>
                  <a:txBody>
                    <a:bodyPr/>
                    <a:lstStyle/>
                    <a:p>
                      <a:r>
                        <a:rPr lang="en-US" altLang="zh-CN" sz="2100" dirty="0"/>
                        <a:t>2</a:t>
                      </a:r>
                      <a:endParaRPr lang="zh-CN" altLang="en-US" sz="2100" dirty="0"/>
                    </a:p>
                  </a:txBody>
                  <a:tcPr marL="107325" marR="107325" marT="53662" marB="53662" anchor="ctr" anchorCtr="1"/>
                </a:tc>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beq</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rs,rt,imm</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endParaRPr>
                    </a:p>
                  </a:txBody>
                  <a:tcPr marL="107325" marR="107325" marT="53662" marB="53662" anchor="ctr"/>
                </a:tc>
                <a:extLst>
                  <a:ext uri="{0D108BD9-81ED-4DB2-BD59-A6C34878D82A}">
                    <a16:rowId xmlns:a16="http://schemas.microsoft.com/office/drawing/2014/main" val="10002"/>
                  </a:ext>
                </a:extLst>
              </a:tr>
              <a:tr h="549562">
                <a:tc>
                  <a:txBody>
                    <a:bodyPr/>
                    <a:lstStyle/>
                    <a:p>
                      <a:r>
                        <a:rPr lang="en-US" altLang="zh-CN" sz="2100" dirty="0"/>
                        <a:t>3</a:t>
                      </a:r>
                      <a:endParaRPr lang="zh-CN" altLang="en-US" sz="2100" dirty="0"/>
                    </a:p>
                  </a:txBody>
                  <a:tcPr marL="107325" marR="107325" marT="53662" marB="53662" anchor="ctr" anchorCtr="1"/>
                </a:tc>
                <a:tc>
                  <a:txBody>
                    <a:bodyPr/>
                    <a:lstStyle/>
                    <a:p>
                      <a:pPr algn="l">
                        <a:lnSpc>
                          <a:spcPct val="150000"/>
                        </a:lnSpc>
                      </a:pP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rPr>
                        <a:t>add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rPr>
                        <a:t>rd,rs,rt</a:t>
                      </a:r>
                      <a:endPar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endParaRPr>
                    </a:p>
                  </a:txBody>
                  <a:tcPr marL="107325" marR="107325" marT="53662" marB="53662" anchor="ctr"/>
                </a:tc>
                <a:extLst>
                  <a:ext uri="{0D108BD9-81ED-4DB2-BD59-A6C34878D82A}">
                    <a16:rowId xmlns:a16="http://schemas.microsoft.com/office/drawing/2014/main" val="10003"/>
                  </a:ext>
                </a:extLst>
              </a:tr>
              <a:tr h="549562">
                <a:tc>
                  <a:txBody>
                    <a:bodyPr/>
                    <a:lstStyle/>
                    <a:p>
                      <a:r>
                        <a:rPr lang="en-US" altLang="zh-CN" sz="2100" dirty="0"/>
                        <a:t>4</a:t>
                      </a:r>
                      <a:endParaRPr lang="zh-CN" altLang="en-US" sz="2100" dirty="0"/>
                    </a:p>
                  </a:txBody>
                  <a:tcPr marL="107325" marR="107325" marT="53662" marB="53662" anchor="ctr" anchorCtr="1"/>
                </a:tc>
                <a:tc>
                  <a:txBody>
                    <a:bodyPr/>
                    <a:lstStyle/>
                    <a:p>
                      <a:pPr algn="l">
                        <a:lnSpc>
                          <a:spcPct val="150000"/>
                        </a:lnSpc>
                      </a:pP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sw</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 </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rt,imm</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r>
                        <a:rPr lang="en-US" altLang="zh-CN" sz="2000" b="1" kern="1200" dirty="0" err="1">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rs</a:t>
                      </a:r>
                      <a:r>
                        <a:rPr lang="en-US" altLang="zh-CN" sz="2000" b="1" kern="1200"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Wingdings" panose="05000000000000000000" pitchFamily="2" charset="2"/>
                        </a:rPr>
                        <a:t>)</a:t>
                      </a:r>
                    </a:p>
                  </a:txBody>
                  <a:tcPr marL="107325" marR="107325" marT="53662" marB="53662" anchor="ctr"/>
                </a:tc>
                <a:extLst>
                  <a:ext uri="{0D108BD9-81ED-4DB2-BD59-A6C34878D82A}">
                    <a16:rowId xmlns:a16="http://schemas.microsoft.com/office/drawing/2014/main" val="10004"/>
                  </a:ext>
                </a:extLst>
              </a:tr>
            </a:tbl>
          </a:graphicData>
        </a:graphic>
      </p:graphicFrame>
      <p:grpSp>
        <p:nvGrpSpPr>
          <p:cNvPr id="9" name="组合 8"/>
          <p:cNvGrpSpPr/>
          <p:nvPr/>
        </p:nvGrpSpPr>
        <p:grpSpPr>
          <a:xfrm>
            <a:off x="1313173" y="1464220"/>
            <a:ext cx="2992641" cy="579957"/>
            <a:chOff x="371537" y="4732301"/>
            <a:chExt cx="2678518" cy="579957"/>
          </a:xfrm>
        </p:grpSpPr>
        <p:sp>
          <p:nvSpPr>
            <p:cNvPr id="10" name="矩形 9"/>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微指令执行的顺序？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2358087" y="2689880"/>
            <a:ext cx="902811" cy="523220"/>
          </a:xfrm>
          <a:prstGeom prst="rect">
            <a:avLst/>
          </a:prstGeom>
          <a:noFill/>
        </p:spPr>
        <p:txBody>
          <a:bodyPr wrap="none" rtlCol="0">
            <a:spAutoFit/>
          </a:bodyPr>
          <a:lstStyle/>
          <a:p>
            <a:r>
              <a:rPr lang="zh-CN" altLang="en-US" sz="2800" b="1" dirty="0"/>
              <a:t>主存</a:t>
            </a:r>
          </a:p>
        </p:txBody>
      </p:sp>
      <p:sp>
        <p:nvSpPr>
          <p:cNvPr id="13" name="文本框 12"/>
          <p:cNvSpPr txBox="1"/>
          <p:nvPr/>
        </p:nvSpPr>
        <p:spPr>
          <a:xfrm>
            <a:off x="10763032" y="3213100"/>
            <a:ext cx="902811" cy="523220"/>
          </a:xfrm>
          <a:prstGeom prst="rect">
            <a:avLst/>
          </a:prstGeom>
          <a:noFill/>
        </p:spPr>
        <p:txBody>
          <a:bodyPr wrap="none" rtlCol="0">
            <a:spAutoFit/>
          </a:bodyPr>
          <a:lstStyle/>
          <a:p>
            <a:r>
              <a:rPr lang="zh-CN" altLang="en-US" sz="2800" b="1" dirty="0"/>
              <a:t>控存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微指令设计原则</a:t>
            </a:r>
          </a:p>
        </p:txBody>
      </p:sp>
      <p:sp>
        <p:nvSpPr>
          <p:cNvPr id="3" name="内容占位符 2"/>
          <p:cNvSpPr>
            <a:spLocks noGrp="1"/>
          </p:cNvSpPr>
          <p:nvPr>
            <p:ph idx="1"/>
          </p:nvPr>
        </p:nvSpPr>
        <p:spPr>
          <a:xfrm>
            <a:off x="487822" y="942764"/>
            <a:ext cx="10933034" cy="5637024"/>
          </a:xfrm>
        </p:spPr>
        <p:txBody>
          <a:bodyPr/>
          <a:lstStyle/>
          <a:p>
            <a:pPr>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有利于缩短微指令字长度     </a:t>
            </a:r>
            <a:r>
              <a:rPr lang="en-US" altLang="zh-CN" b="1" dirty="0">
                <a:cs typeface="Segoe UI Black" panose="020B0A02040204020203" pitchFamily="34" charset="0"/>
                <a:sym typeface="Arial" panose="020B0604020202020204" pitchFamily="34" charset="0"/>
              </a:rPr>
              <a:t>		</a:t>
            </a:r>
          </a:p>
          <a:p>
            <a:pPr>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有利于减少控制存储器容量</a:t>
            </a: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有利于提高微程序执行速度       </a:t>
            </a:r>
            <a:r>
              <a:rPr lang="en-US" altLang="zh-CN" b="1" dirty="0">
                <a:cs typeface="Segoe UI Black" panose="020B0A02040204020203" pitchFamily="34" charset="0"/>
                <a:sym typeface="Arial" panose="020B0604020202020204" pitchFamily="34" charset="0"/>
              </a:rPr>
              <a:t>	</a:t>
            </a: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有利于对微指令进行修改</a:t>
            </a:r>
          </a:p>
          <a:p>
            <a:pPr marL="325120" indent="-325120">
              <a:lnSpc>
                <a:spcPct val="150000"/>
              </a:lnSpc>
              <a:spcBef>
                <a:spcPts val="570"/>
              </a:spcBef>
              <a:spcAft>
                <a:spcPts val="570"/>
              </a:spcAft>
            </a:pPr>
            <a:r>
              <a:rPr lang="zh-CN" altLang="en-US" b="1" dirty="0">
                <a:cs typeface="Segoe UI Black" panose="020B0A02040204020203" pitchFamily="34" charset="0"/>
                <a:sym typeface="Arial" panose="020B0604020202020204" pitchFamily="34" charset="0"/>
              </a:rPr>
              <a:t>有利于提高微程序设计的灵活性</a:t>
            </a:r>
            <a:endParaRPr lang="en-US" altLang="zh-CN"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en-US" altLang="zh-CN" b="1" dirty="0">
              <a:latin typeface="Segoe UI Black" panose="020B0A02040204020203" pitchFamily="34" charset="0"/>
              <a:ea typeface="Segoe UI Black" panose="020B0A02040204020203" pitchFamily="34" charset="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endParaRPr lang="zh-CN" altLang="en-US" dirty="0"/>
          </a:p>
        </p:txBody>
      </p:sp>
      <p:grpSp>
        <p:nvGrpSpPr>
          <p:cNvPr id="4" name="组合 3"/>
          <p:cNvGrpSpPr/>
          <p:nvPr/>
        </p:nvGrpSpPr>
        <p:grpSpPr>
          <a:xfrm>
            <a:off x="8010781" y="5157788"/>
            <a:ext cx="2992641" cy="579957"/>
            <a:chOff x="371537" y="4732301"/>
            <a:chExt cx="2678518" cy="579957"/>
          </a:xfrm>
        </p:grpSpPr>
        <p:sp>
          <p:nvSpPr>
            <p:cNvPr id="5" name="矩形 4"/>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目标可能是矛盾的！</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r>
              <a:rPr lang="zh-CN" altLang="en-US"/>
              <a:t>微命令编码</a:t>
            </a:r>
          </a:p>
        </p:txBody>
      </p:sp>
      <p:sp>
        <p:nvSpPr>
          <p:cNvPr id="107524" name="Rectangle 3"/>
          <p:cNvSpPr>
            <a:spLocks noGrp="1" noChangeArrowheads="1"/>
          </p:cNvSpPr>
          <p:nvPr>
            <p:ph type="body" idx="1"/>
          </p:nvPr>
        </p:nvSpPr>
        <p:spPr/>
        <p:txBody>
          <a:bodyPr/>
          <a:lstStyle/>
          <a:p>
            <a:r>
              <a:rPr lang="zh-CN" altLang="en-US" b="1" dirty="0"/>
              <a:t>直接表示法</a:t>
            </a:r>
          </a:p>
          <a:p>
            <a:r>
              <a:rPr lang="zh-CN" altLang="en-US" b="1" dirty="0"/>
              <a:t>编码表示法</a:t>
            </a:r>
          </a:p>
          <a:p>
            <a:r>
              <a:rPr lang="zh-CN" altLang="en-US" b="1" dirty="0"/>
              <a:t>混合表示法</a:t>
            </a:r>
          </a:p>
          <a:p>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normAutofit/>
          </a:bodyPr>
          <a:lstStyle/>
          <a:p>
            <a:pPr>
              <a:lnSpc>
                <a:spcPct val="150000"/>
              </a:lnSpc>
            </a:pPr>
            <a:r>
              <a:rPr lang="en-US" altLang="zh-CN" b="1" dirty="0"/>
              <a:t>6.1 </a:t>
            </a:r>
            <a:r>
              <a:rPr lang="zh-CN" altLang="en-US" b="1" dirty="0"/>
              <a:t>中央处理器概述</a:t>
            </a:r>
          </a:p>
          <a:p>
            <a:pPr>
              <a:lnSpc>
                <a:spcPct val="150000"/>
              </a:lnSpc>
            </a:pPr>
            <a:r>
              <a:rPr lang="en-US" altLang="zh-CN" b="1" dirty="0">
                <a:solidFill>
                  <a:srgbClr val="C00000"/>
                </a:solidFill>
                <a:effectLst>
                  <a:outerShdw blurRad="38100" dist="38100" dir="2700000" algn="tl">
                    <a:srgbClr val="000000">
                      <a:alpha val="43137"/>
                    </a:srgbClr>
                  </a:outerShdw>
                </a:effectLst>
              </a:rPr>
              <a:t>6.2 </a:t>
            </a:r>
            <a:r>
              <a:rPr lang="zh-CN" altLang="en-US" b="1" dirty="0">
                <a:solidFill>
                  <a:srgbClr val="C00000"/>
                </a:solidFill>
                <a:effectLst>
                  <a:outerShdw blurRad="38100" dist="38100" dir="2700000" algn="tl">
                    <a:srgbClr val="000000">
                      <a:alpha val="43137"/>
                    </a:srgbClr>
                  </a:outerShdw>
                </a:effectLst>
              </a:rPr>
              <a:t>指令周期</a:t>
            </a:r>
            <a:endParaRPr lang="en-US" altLang="zh-CN" b="1" dirty="0">
              <a:solidFill>
                <a:srgbClr val="C00000"/>
              </a:solidFill>
              <a:effectLst>
                <a:outerShdw blurRad="38100" dist="38100" dir="2700000" algn="tl">
                  <a:srgbClr val="000000">
                    <a:alpha val="43137"/>
                  </a:srgbClr>
                </a:outerShdw>
              </a:effectLst>
            </a:endParaRPr>
          </a:p>
          <a:p>
            <a:pPr>
              <a:lnSpc>
                <a:spcPct val="150000"/>
              </a:lnSpc>
            </a:pPr>
            <a:r>
              <a:rPr lang="en-US" altLang="zh-CN" b="1" dirty="0"/>
              <a:t>6.3 </a:t>
            </a:r>
            <a:r>
              <a:rPr lang="zh-CN" altLang="en-US" b="1" dirty="0"/>
              <a:t>数据通路及指令操作流程</a:t>
            </a:r>
            <a:endParaRPr lang="en-US" altLang="zh-CN" b="1" dirty="0"/>
          </a:p>
          <a:p>
            <a:pPr>
              <a:lnSpc>
                <a:spcPct val="150000"/>
              </a:lnSpc>
            </a:pPr>
            <a:r>
              <a:rPr lang="en-US" altLang="zh-CN" b="1" dirty="0"/>
              <a:t>6.4 </a:t>
            </a:r>
            <a:r>
              <a:rPr lang="zh-CN" altLang="en-US" b="1" dirty="0"/>
              <a:t>时序与控制</a:t>
            </a:r>
            <a:endParaRPr lang="en-US" altLang="zh-CN" b="1" dirty="0"/>
          </a:p>
          <a:p>
            <a:pPr>
              <a:lnSpc>
                <a:spcPct val="150000"/>
              </a:lnSpc>
            </a:pPr>
            <a:r>
              <a:rPr lang="en-US" altLang="zh-CN" b="1" dirty="0"/>
              <a:t>6.5 </a:t>
            </a:r>
            <a:r>
              <a:rPr lang="zh-CN" altLang="en-US" b="1" dirty="0"/>
              <a:t>硬布线控制器</a:t>
            </a:r>
            <a:endParaRPr lang="en-US" altLang="zh-CN" b="1" dirty="0"/>
          </a:p>
          <a:p>
            <a:pPr>
              <a:lnSpc>
                <a:spcPct val="150000"/>
              </a:lnSpc>
            </a:pPr>
            <a:r>
              <a:rPr lang="en-US" altLang="zh-CN" b="1" dirty="0"/>
              <a:t>6.6 </a:t>
            </a:r>
            <a:r>
              <a:rPr lang="zh-CN" altLang="en-US" b="1" dirty="0"/>
              <a:t>微程序控制器</a:t>
            </a:r>
            <a:endParaRPr lang="en-US" altLang="zh-CN" b="1" dirty="0"/>
          </a:p>
          <a:p>
            <a:pPr>
              <a:lnSpc>
                <a:spcPct val="150000"/>
              </a:lnSpc>
            </a:pPr>
            <a:r>
              <a:rPr lang="en-US" altLang="zh-CN" b="1" dirty="0"/>
              <a:t>6.7 </a:t>
            </a:r>
            <a:r>
              <a:rPr lang="zh-CN" altLang="en-US" b="1" dirty="0"/>
              <a:t>异常与中断处理</a:t>
            </a:r>
          </a:p>
        </p:txBody>
      </p:sp>
      <p:pic>
        <p:nvPicPr>
          <p:cNvPr id="4" name="图片 3"/>
          <p:cNvPicPr>
            <a:picLocks noChangeAspect="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直接表示法</a:t>
            </a:r>
          </a:p>
        </p:txBody>
      </p:sp>
      <p:sp>
        <p:nvSpPr>
          <p:cNvPr id="129" name="TextBox 24"/>
          <p:cNvSpPr txBox="1"/>
          <p:nvPr/>
        </p:nvSpPr>
        <p:spPr>
          <a:xfrm>
            <a:off x="944055" y="3649531"/>
            <a:ext cx="10727710" cy="2621039"/>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简单直观，便于输出控制，微指令长度太长，控存容量大，如何压缩微指令？</a:t>
            </a: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（压缩互斥性微命令）</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kern="0"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rPr>
              <a:t>计数器法</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t>
            </a:r>
            <a:r>
              <a:rPr lang="zh-CN"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μ</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AR++</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，增加</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P</a:t>
            </a:r>
            <a:r>
              <a:rPr lang="en-US" altLang="zh-CN" sz="2275" b="1" kern="0" baseline="-2500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end</a:t>
            </a:r>
            <a:r>
              <a:rPr lang="zh-CN" altLang="en-US"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判别位</a:t>
            </a:r>
            <a:r>
              <a:rPr lang="en-US" altLang="zh-CN" sz="2275" b="1" kern="0"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rPr>
              <a:t>)</a:t>
            </a:r>
            <a:endParaRPr lang="zh-CN" altLang="en-US" sz="2275" dirty="0">
              <a:solidFill>
                <a:srgbClr val="C00000"/>
              </a:solidFill>
              <a:latin typeface="微软雅黑" panose="020B0503020204020204" pitchFamily="34" charset="-122"/>
              <a:ea typeface="微软雅黑" panose="020B0503020204020204" pitchFamily="34" charset="-122"/>
            </a:endParaRPr>
          </a:p>
          <a:p>
            <a:pPr marL="932180" lvl="1" indent="-325120">
              <a:lnSpc>
                <a:spcPct val="15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水平型     </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Wingdings" panose="05000000000000000000" pitchFamily="2" charset="2"/>
              </a:rPr>
              <a:t> </a:t>
            </a:r>
            <a:r>
              <a:rPr lang="zh-CN" altLang="en-US" sz="2275" b="1" dirty="0">
                <a:solidFill>
                  <a:srgbClr val="1387B7"/>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垂直型 </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微指令   （牺牲并行性）</a:t>
            </a:r>
          </a:p>
        </p:txBody>
      </p:sp>
      <p:grpSp>
        <p:nvGrpSpPr>
          <p:cNvPr id="547" name="组合 546"/>
          <p:cNvGrpSpPr/>
          <p:nvPr/>
        </p:nvGrpSpPr>
        <p:grpSpPr>
          <a:xfrm>
            <a:off x="1689773" y="2408626"/>
            <a:ext cx="6747364" cy="775218"/>
            <a:chOff x="1874798" y="5992186"/>
            <a:chExt cx="7116361" cy="817613"/>
          </a:xfrm>
        </p:grpSpPr>
        <p:cxnSp>
          <p:nvCxnSpPr>
            <p:cNvPr id="548" name="直接连接符 547"/>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9" name="直接连接符 548"/>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50" name="组合 549"/>
            <p:cNvGrpSpPr/>
            <p:nvPr/>
          </p:nvGrpSpPr>
          <p:grpSpPr>
            <a:xfrm>
              <a:off x="1892871" y="6452905"/>
              <a:ext cx="7098288" cy="356894"/>
              <a:chOff x="1892871" y="6452905"/>
              <a:chExt cx="7098288" cy="356894"/>
            </a:xfrm>
          </p:grpSpPr>
          <p:cxnSp>
            <p:nvCxnSpPr>
              <p:cNvPr id="551" name="直接箭头连接符 550"/>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2" name="文本框 551"/>
              <p:cNvSpPr txBox="1"/>
              <p:nvPr/>
            </p:nvSpPr>
            <p:spPr>
              <a:xfrm>
                <a:off x="4767571" y="6486321"/>
                <a:ext cx="1318022" cy="323478"/>
              </a:xfrm>
              <a:prstGeom prst="rect">
                <a:avLst/>
              </a:prstGeom>
              <a:noFill/>
            </p:spPr>
            <p:txBody>
              <a:bodyPr wrap="none" rtlCol="0">
                <a:spAutoFit/>
              </a:bodyPr>
              <a:lstStyle/>
              <a:p>
                <a:r>
                  <a:rPr lang="zh-CN" altLang="en-US" sz="1400" b="1">
                    <a:solidFill>
                      <a:srgbClr val="0070C0"/>
                    </a:solidFill>
                    <a:latin typeface="微软雅黑" panose="020B0503020204020204" pitchFamily="34" charset="-122"/>
                    <a:ea typeface="微软雅黑" panose="020B0503020204020204" pitchFamily="34" charset="-122"/>
                    <a:cs typeface="Segoe UI" panose="020B0502040204020203" pitchFamily="34" charset="0"/>
                  </a:rPr>
                  <a:t>操作控制字段</a:t>
                </a:r>
                <a:endParaRPr lang="zh-CN" altLang="en-US" sz="1400" b="1" baseline="-25000">
                  <a:solidFill>
                    <a:srgbClr val="0070C0"/>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grpSp>
        <p:nvGrpSpPr>
          <p:cNvPr id="553" name="组合 552"/>
          <p:cNvGrpSpPr/>
          <p:nvPr/>
        </p:nvGrpSpPr>
        <p:grpSpPr>
          <a:xfrm>
            <a:off x="8422964" y="2408627"/>
            <a:ext cx="2125066" cy="763813"/>
            <a:chOff x="8976188" y="5992185"/>
            <a:chExt cx="2241276" cy="805584"/>
          </a:xfrm>
        </p:grpSpPr>
        <p:cxnSp>
          <p:nvCxnSpPr>
            <p:cNvPr id="554" name="直接连接符 553"/>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55" name="直接箭头连接符 554"/>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56" name="文本框 555"/>
            <p:cNvSpPr txBox="1"/>
            <p:nvPr/>
          </p:nvSpPr>
          <p:spPr>
            <a:xfrm>
              <a:off x="9357006" y="6474291"/>
              <a:ext cx="1318019" cy="323478"/>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微软雅黑" panose="020B0503020204020204" pitchFamily="34" charset="-122"/>
                  <a:ea typeface="微软雅黑" panose="020B0503020204020204" pitchFamily="34" charset="-122"/>
                  <a:cs typeface="Segoe UI" panose="020B0502040204020203" pitchFamily="34" charset="0"/>
                </a:rPr>
                <a:t>顺序控制字段</a:t>
              </a:r>
            </a:p>
          </p:txBody>
        </p:sp>
      </p:grpSp>
      <p:grpSp>
        <p:nvGrpSpPr>
          <p:cNvPr id="557" name="组合 556"/>
          <p:cNvGrpSpPr/>
          <p:nvPr/>
        </p:nvGrpSpPr>
        <p:grpSpPr>
          <a:xfrm>
            <a:off x="1570360" y="956947"/>
            <a:ext cx="8991274" cy="1823043"/>
            <a:chOff x="1593519" y="3943658"/>
            <a:chExt cx="8991274" cy="1823043"/>
          </a:xfrm>
        </p:grpSpPr>
        <p:grpSp>
          <p:nvGrpSpPr>
            <p:cNvPr id="558" name="组合 557"/>
            <p:cNvGrpSpPr/>
            <p:nvPr/>
          </p:nvGrpSpPr>
          <p:grpSpPr>
            <a:xfrm>
              <a:off x="1722981" y="4957156"/>
              <a:ext cx="8861812" cy="809545"/>
              <a:chOff x="1885396" y="5530038"/>
              <a:chExt cx="9346443" cy="853817"/>
            </a:xfrm>
          </p:grpSpPr>
          <p:sp>
            <p:nvSpPr>
              <p:cNvPr id="618" name="矩形 617"/>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19" name="矩形 618"/>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0" name="矩形 619"/>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1" name="矩形 620"/>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2" name="矩形 621"/>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3" name="矩形 622"/>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4" name="矩形 623"/>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5" name="矩形 62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6" name="矩形 625"/>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27" name="矩形 62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28" name="矩形 62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29" name="矩形 628"/>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630" name="矩形 62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1" name="矩形 63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2" name="矩形 63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3" name="矩形 63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4" name="矩形 63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5" name="矩形 634"/>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6" name="矩形 635"/>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7" name="矩形 636"/>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8" name="矩形 637"/>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39" name="矩形 638"/>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0" name="矩形 63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1" name="矩形 64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642" name="矩形 64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3" name="矩形 64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4" name="矩形 64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645" name="矩形 64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646" name="组合 645"/>
              <p:cNvGrpSpPr/>
              <p:nvPr/>
            </p:nvGrpSpPr>
            <p:grpSpPr>
              <a:xfrm>
                <a:off x="1892871" y="5914604"/>
                <a:ext cx="9338968" cy="469251"/>
                <a:chOff x="2346480" y="4271888"/>
                <a:chExt cx="9338968" cy="469251"/>
              </a:xfrm>
              <a:noFill/>
            </p:grpSpPr>
            <p:sp>
              <p:nvSpPr>
                <p:cNvPr id="647" name="矩形 64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648" name="矩形 64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649" name="矩形 64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650" name="矩形 64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651" name="矩形 65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652" name="矩形 65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653" name="矩形 65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654" name="矩形 65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655" name="矩形 65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656" name="矩形 65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657" name="矩形 65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658" name="矩形 65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659" name="矩形 65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660" name="矩形 65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661" name="矩形 66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662" name="矩形 66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663" name="矩形 66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664" name="矩形 66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665" name="矩形 66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666" name="矩形 66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667" name="矩形 66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668" name="矩形 66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669" name="矩形 66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670" name="矩形 66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671" name="矩形 67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672" name="矩形 67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673" name="矩形 67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674" name="矩形 67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675" name="矩形 67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559" name="组合 558"/>
            <p:cNvGrpSpPr/>
            <p:nvPr/>
          </p:nvGrpSpPr>
          <p:grpSpPr>
            <a:xfrm>
              <a:off x="1593519" y="3943658"/>
              <a:ext cx="8821660" cy="1446299"/>
              <a:chOff x="1593519" y="3943658"/>
              <a:chExt cx="8821660" cy="1446299"/>
            </a:xfrm>
          </p:grpSpPr>
          <p:cxnSp>
            <p:nvCxnSpPr>
              <p:cNvPr id="560" name="直接箭头连接符 559"/>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1" name="直接箭头连接符 560"/>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2" name="直接箭头连接符 561"/>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3" name="直接箭头连接符 562"/>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4" name="直接箭头连接符 563"/>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5" name="直接箭头连接符 564"/>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6" name="直接箭头连接符 565"/>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7" name="直接箭头连接符 566"/>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8" name="直接箭头连接符 567"/>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69" name="直接箭头连接符 568"/>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0" name="直接箭头连接符 569"/>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71" name="组合 570"/>
              <p:cNvGrpSpPr/>
              <p:nvPr/>
            </p:nvGrpSpPr>
            <p:grpSpPr>
              <a:xfrm>
                <a:off x="1593519" y="3943658"/>
                <a:ext cx="6987258" cy="656951"/>
                <a:chOff x="1593519" y="3943658"/>
                <a:chExt cx="6987258" cy="656951"/>
              </a:xfrm>
            </p:grpSpPr>
            <p:sp>
              <p:nvSpPr>
                <p:cNvPr id="596" name="文本框 595"/>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97" name="文本框 596"/>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8" name="文本框 597"/>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99" name="文本框 598"/>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0" name="文本框 599"/>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1" name="文本框 600"/>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02" name="文本框 601"/>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3" name="文本框 602"/>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4" name="文本框 603"/>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5" name="文本框 604"/>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6" name="文本框 605"/>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7" name="文本框 606"/>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08" name="文本框 607"/>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09" name="文本框 608"/>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10" name="文本框 609"/>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1" name="文本框 610"/>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2" name="文本框 611"/>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3" name="文本框 612"/>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4" name="文本框 613"/>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5" name="文本框 614"/>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6" name="文本框 615"/>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7" name="文本框 616"/>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572" name="直接箭头连接符 571"/>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3" name="直接箭头连接符 572"/>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4" name="直接箭头连接符 573"/>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5" name="直接箭头连接符 574"/>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6" name="直接箭头连接符 575"/>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7" name="直接箭头连接符 576"/>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8" name="直接箭头连接符 577"/>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9" name="直接箭头连接符 578"/>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0" name="直接箭头连接符 579"/>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1" name="直接箭头连接符 580"/>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2" name="直接箭头连接符 581"/>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583" name="组合 582"/>
              <p:cNvGrpSpPr/>
              <p:nvPr/>
            </p:nvGrpSpPr>
            <p:grpSpPr>
              <a:xfrm>
                <a:off x="8401785" y="3943659"/>
                <a:ext cx="774540" cy="1025994"/>
                <a:chOff x="8929458" y="4461114"/>
                <a:chExt cx="816898" cy="1082103"/>
              </a:xfrm>
            </p:grpSpPr>
            <p:cxnSp>
              <p:nvCxnSpPr>
                <p:cNvPr id="592" name="直接箭头连接符 591"/>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93" name="直接箭头连接符 592"/>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94" name="文本框 593"/>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95" name="文本框 594"/>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584" name="组合 583"/>
              <p:cNvGrpSpPr/>
              <p:nvPr/>
            </p:nvGrpSpPr>
            <p:grpSpPr>
              <a:xfrm>
                <a:off x="9204020" y="4210243"/>
                <a:ext cx="1211159" cy="756956"/>
                <a:chOff x="9778247" y="4742277"/>
                <a:chExt cx="1277395" cy="798352"/>
              </a:xfrm>
            </p:grpSpPr>
            <p:cxnSp>
              <p:nvCxnSpPr>
                <p:cNvPr id="586" name="直接箭头连接符 585"/>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7" name="直接箭头连接符 586"/>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8" name="直接箭头连接符 587"/>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89" name="直接箭头连接符 588"/>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590" name="文本框 589"/>
                <p:cNvSpPr txBox="1"/>
                <p:nvPr/>
              </p:nvSpPr>
              <p:spPr>
                <a:xfrm>
                  <a:off x="9862681" y="4742277"/>
                  <a:ext cx="1109068" cy="373707"/>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微软雅黑" panose="020B0503020204020204" pitchFamily="34" charset="-122"/>
                      <a:ea typeface="微软雅黑" panose="020B0503020204020204" pitchFamily="34" charset="-122"/>
                      <a:cs typeface="Segoe UI" panose="020B0502040204020203" pitchFamily="34" charset="0"/>
                    </a:rPr>
                    <a:t>下址字段</a:t>
                  </a:r>
                </a:p>
              </p:txBody>
            </p:sp>
            <p:cxnSp>
              <p:nvCxnSpPr>
                <p:cNvPr id="591" name="直接箭头连接符 590"/>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585" name="矩形 584"/>
              <p:cNvSpPr/>
              <p:nvPr/>
            </p:nvSpPr>
            <p:spPr bwMode="auto">
              <a:xfrm>
                <a:off x="9054643" y="4965758"/>
                <a:ext cx="305508" cy="42419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grpSp>
        <p:nvGrpSpPr>
          <p:cNvPr id="676" name="组合 675"/>
          <p:cNvGrpSpPr/>
          <p:nvPr/>
        </p:nvGrpSpPr>
        <p:grpSpPr>
          <a:xfrm>
            <a:off x="1570360" y="950597"/>
            <a:ext cx="2208066" cy="1451683"/>
            <a:chOff x="1570360" y="956947"/>
            <a:chExt cx="2208066" cy="1451683"/>
          </a:xfrm>
        </p:grpSpPr>
        <p:cxnSp>
          <p:nvCxnSpPr>
            <p:cNvPr id="677" name="直接箭头连接符 676"/>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8" name="直接箭头连接符 677"/>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79" name="直接箭头连接符 678"/>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680" name="矩形 679"/>
            <p:cNvSpPr/>
            <p:nvPr/>
          </p:nvSpPr>
          <p:spPr bwMode="auto">
            <a:xfrm>
              <a:off x="1699822"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681" name="矩形 680"/>
            <p:cNvSpPr/>
            <p:nvPr/>
          </p:nvSpPr>
          <p:spPr bwMode="auto">
            <a:xfrm>
              <a:off x="2005627"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2" name="矩形 681"/>
            <p:cNvSpPr/>
            <p:nvPr/>
          </p:nvSpPr>
          <p:spPr bwMode="auto">
            <a:xfrm>
              <a:off x="231143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3" name="矩形 682"/>
            <p:cNvSpPr/>
            <p:nvPr/>
          </p:nvSpPr>
          <p:spPr bwMode="auto">
            <a:xfrm>
              <a:off x="261723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4" name="矩形 683"/>
            <p:cNvSpPr/>
            <p:nvPr/>
          </p:nvSpPr>
          <p:spPr bwMode="auto">
            <a:xfrm>
              <a:off x="292304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5" name="矩形 684"/>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687" name="文本框 686"/>
            <p:cNvSpPr txBox="1"/>
            <p:nvPr/>
          </p:nvSpPr>
          <p:spPr>
            <a:xfrm>
              <a:off x="1570360" y="1316624"/>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688" name="文本框 687"/>
            <p:cNvSpPr txBox="1"/>
            <p:nvPr/>
          </p:nvSpPr>
          <p:spPr>
            <a:xfrm>
              <a:off x="1919629" y="956947"/>
              <a:ext cx="588623"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89" name="文本框 688"/>
            <p:cNvSpPr txBox="1"/>
            <p:nvPr/>
          </p:nvSpPr>
          <p:spPr>
            <a:xfrm>
              <a:off x="2497763" y="956947"/>
              <a:ext cx="465192"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0" name="文本框 689"/>
            <p:cNvSpPr txBox="1"/>
            <p:nvPr/>
          </p:nvSpPr>
          <p:spPr>
            <a:xfrm>
              <a:off x="3037518" y="956947"/>
              <a:ext cx="740908" cy="432683"/>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a:p>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1" name="文本框 690"/>
            <p:cNvSpPr txBox="1"/>
            <p:nvPr/>
          </p:nvSpPr>
          <p:spPr>
            <a:xfrm>
              <a:off x="2210810" y="1316624"/>
              <a:ext cx="455574"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692" name="文本框 691"/>
            <p:cNvSpPr txBox="1"/>
            <p:nvPr/>
          </p:nvSpPr>
          <p:spPr>
            <a:xfrm>
              <a:off x="2710244" y="1316624"/>
              <a:ext cx="712054"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cxnSp>
          <p:nvCxnSpPr>
            <p:cNvPr id="694" name="直接箭头连接符 693"/>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5" name="直接箭头连接符 694"/>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696" name="直接箭头连接符 695"/>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99" name="组合 698"/>
          <p:cNvGrpSpPr/>
          <p:nvPr/>
        </p:nvGrpSpPr>
        <p:grpSpPr>
          <a:xfrm>
            <a:off x="6764811" y="956947"/>
            <a:ext cx="1792807" cy="1451683"/>
            <a:chOff x="6764811" y="956947"/>
            <a:chExt cx="1792807" cy="1451683"/>
          </a:xfrm>
        </p:grpSpPr>
        <p:cxnSp>
          <p:nvCxnSpPr>
            <p:cNvPr id="700" name="直接箭头连接符 699"/>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1" name="直接箭头连接符 700"/>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2" name="直接箭头连接符 701"/>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703" name="文本框 702"/>
            <p:cNvSpPr txBox="1"/>
            <p:nvPr/>
          </p:nvSpPr>
          <p:spPr>
            <a:xfrm>
              <a:off x="6764811" y="956947"/>
              <a:ext cx="545342"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4" name="文本框 703"/>
            <p:cNvSpPr txBox="1"/>
            <p:nvPr/>
          </p:nvSpPr>
          <p:spPr>
            <a:xfrm>
              <a:off x="7703935" y="1316624"/>
              <a:ext cx="562975" cy="296556"/>
            </a:xfrm>
            <a:prstGeom prst="rect">
              <a:avLst/>
            </a:prstGeom>
            <a:noFill/>
          </p:spPr>
          <p:txBody>
            <a:bodyPr wrap="none" rtlCol="0">
              <a:spAutoFit/>
            </a:bodyPr>
            <a:lstStyle/>
            <a:p>
              <a:r>
                <a:rPr lang="en-US" altLang="zh-CN" sz="1325"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dirty="0">
                <a:solidFill>
                  <a:srgbClr val="FF66FF"/>
                </a:solidFill>
                <a:latin typeface="Times New Roman" panose="02020603050405020304" pitchFamily="18" charset="0"/>
                <a:cs typeface="Times New Roman" panose="02020603050405020304" pitchFamily="18" charset="0"/>
              </a:endParaRPr>
            </a:p>
          </p:txBody>
        </p:sp>
        <p:sp>
          <p:nvSpPr>
            <p:cNvPr id="705" name="文本框 704"/>
            <p:cNvSpPr txBox="1"/>
            <p:nvPr/>
          </p:nvSpPr>
          <p:spPr>
            <a:xfrm>
              <a:off x="7413245" y="956947"/>
              <a:ext cx="5261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6" name="文本框 705"/>
            <p:cNvSpPr txBox="1"/>
            <p:nvPr/>
          </p:nvSpPr>
          <p:spPr>
            <a:xfrm>
              <a:off x="7158140" y="1316624"/>
              <a:ext cx="3658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707" name="文本框 706"/>
            <p:cNvSpPr txBox="1"/>
            <p:nvPr/>
          </p:nvSpPr>
          <p:spPr>
            <a:xfrm>
              <a:off x="8000863" y="956947"/>
              <a:ext cx="556755" cy="296556"/>
            </a:xfrm>
            <a:prstGeom prst="rect">
              <a:avLst/>
            </a:prstGeom>
            <a:noFill/>
          </p:spPr>
          <p:txBody>
            <a:bodyPr wrap="none" rtlCol="0">
              <a:spAutoFit/>
            </a:bodyPr>
            <a:lstStyle/>
            <a:p>
              <a:r>
                <a:rPr lang="en-US" altLang="zh-CN" sz="1325"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rgbClr val="FF66FF"/>
                </a:solidFill>
                <a:latin typeface="Times New Roman" panose="02020603050405020304" pitchFamily="18" charset="0"/>
                <a:cs typeface="Times New Roman" panose="02020603050405020304" pitchFamily="18" charset="0"/>
              </a:endParaRPr>
            </a:p>
          </p:txBody>
        </p:sp>
        <p:cxnSp>
          <p:nvCxnSpPr>
            <p:cNvPr id="708" name="直接箭头连接符 707"/>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09" name="直接箭头连接符 708"/>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710" name="组合 709"/>
            <p:cNvGrpSpPr/>
            <p:nvPr/>
          </p:nvGrpSpPr>
          <p:grpSpPr>
            <a:xfrm>
              <a:off x="6894830" y="1970445"/>
              <a:ext cx="1528133" cy="438185"/>
              <a:chOff x="6894830" y="1970445"/>
              <a:chExt cx="1528133" cy="438185"/>
            </a:xfrm>
          </p:grpSpPr>
          <p:sp>
            <p:nvSpPr>
              <p:cNvPr id="711" name="矩形 710"/>
              <p:cNvSpPr/>
              <p:nvPr/>
            </p:nvSpPr>
            <p:spPr bwMode="auto">
              <a:xfrm>
                <a:off x="6894830"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2" name="矩形 711"/>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3" name="矩形 712"/>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4" name="矩形 713"/>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715" name="矩形 714"/>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grpSp>
      </p:grpSp>
      <p:sp>
        <p:nvSpPr>
          <p:cNvPr id="698" name="矩形 697"/>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wipe(left)">
                                      <p:cBhvr>
                                        <p:cTn id="7" dur="500"/>
                                        <p:tgtEl>
                                          <p:spTgt spid="1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9">
                                            <p:txEl>
                                              <p:pRg st="1" end="1"/>
                                            </p:txEl>
                                          </p:spTgt>
                                        </p:tgtEl>
                                        <p:attrNameLst>
                                          <p:attrName>style.visibility</p:attrName>
                                        </p:attrNameLst>
                                      </p:cBhvr>
                                      <p:to>
                                        <p:strVal val="visible"/>
                                      </p:to>
                                    </p:set>
                                    <p:animEffect transition="in" filter="wipe(left)">
                                      <p:cBhvr>
                                        <p:cTn id="12" dur="500"/>
                                        <p:tgtEl>
                                          <p:spTgt spid="1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76"/>
                                        </p:tgtEl>
                                        <p:attrNameLst>
                                          <p:attrName>style.visibility</p:attrName>
                                        </p:attrNameLst>
                                      </p:cBhvr>
                                      <p:to>
                                        <p:strVal val="visible"/>
                                      </p:to>
                                    </p:set>
                                    <p:animEffect transition="in" filter="wipe(left)">
                                      <p:cBhvr>
                                        <p:cTn id="17" dur="500"/>
                                        <p:tgtEl>
                                          <p:spTgt spid="6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99"/>
                                        </p:tgtEl>
                                        <p:attrNameLst>
                                          <p:attrName>style.visibility</p:attrName>
                                        </p:attrNameLst>
                                      </p:cBhvr>
                                      <p:to>
                                        <p:strVal val="visible"/>
                                      </p:to>
                                    </p:set>
                                    <p:animEffect transition="in" filter="wipe(left)">
                                      <p:cBhvr>
                                        <p:cTn id="22" dur="500"/>
                                        <p:tgtEl>
                                          <p:spTgt spid="69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
                                            <p:txEl>
                                              <p:pRg st="2" end="2"/>
                                            </p:txEl>
                                          </p:spTgt>
                                        </p:tgtEl>
                                        <p:attrNameLst>
                                          <p:attrName>style.visibility</p:attrName>
                                        </p:attrNameLst>
                                      </p:cBhvr>
                                      <p:to>
                                        <p:strVal val="visible"/>
                                      </p:to>
                                    </p:set>
                                    <p:animEffect transition="in" filter="wipe(left)">
                                      <p:cBhvr>
                                        <p:cTn id="27" dur="500"/>
                                        <p:tgtEl>
                                          <p:spTgt spid="12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9">
                                            <p:txEl>
                                              <p:pRg st="3" end="3"/>
                                            </p:txEl>
                                          </p:spTgt>
                                        </p:tgtEl>
                                        <p:attrNameLst>
                                          <p:attrName>style.visibility</p:attrName>
                                        </p:attrNameLst>
                                      </p:cBhvr>
                                      <p:to>
                                        <p:strVal val="visible"/>
                                      </p:to>
                                    </p:set>
                                    <p:animEffect transition="in" filter="wipe(left)">
                                      <p:cBhvr>
                                        <p:cTn id="32" dur="500"/>
                                        <p:tgtEl>
                                          <p:spTgt spid="1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编码表示法</a:t>
            </a:r>
          </a:p>
        </p:txBody>
      </p:sp>
      <p:cxnSp>
        <p:nvCxnSpPr>
          <p:cNvPr id="4" name="直接连接符 3"/>
          <p:cNvCxnSpPr/>
          <p:nvPr/>
        </p:nvCxnSpPr>
        <p:spPr>
          <a:xfrm flipV="1">
            <a:off x="3214300" y="3128312"/>
            <a:ext cx="0" cy="1067451"/>
          </a:xfrm>
          <a:prstGeom prst="line">
            <a:avLst/>
          </a:prstGeom>
          <a:ln w="50800" cap="sq">
            <a:solidFill>
              <a:srgbClr val="00B050"/>
            </a:solidFill>
            <a:tailEnd type="stealt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7326957" y="3068394"/>
            <a:ext cx="0" cy="1187288"/>
          </a:xfrm>
          <a:prstGeom prst="line">
            <a:avLst/>
          </a:prstGeom>
          <a:ln w="50800" cap="sq">
            <a:solidFill>
              <a:srgbClr val="FF6600"/>
            </a:solidFill>
            <a:tailEnd type="stealth"/>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1802096" y="1628783"/>
            <a:ext cx="2602230" cy="1486286"/>
            <a:chOff x="1301192" y="1810830"/>
            <a:chExt cx="2744540" cy="1567567"/>
          </a:xfrm>
        </p:grpSpPr>
        <p:grpSp>
          <p:nvGrpSpPr>
            <p:cNvPr id="39" name="组合 38"/>
            <p:cNvGrpSpPr/>
            <p:nvPr/>
          </p:nvGrpSpPr>
          <p:grpSpPr>
            <a:xfrm>
              <a:off x="1301192" y="1810830"/>
              <a:ext cx="2715203" cy="1139148"/>
              <a:chOff x="1301192" y="1810830"/>
              <a:chExt cx="2715203" cy="1139148"/>
            </a:xfrm>
          </p:grpSpPr>
          <p:cxnSp>
            <p:nvCxnSpPr>
              <p:cNvPr id="43" name="直接箭头连接符 42"/>
              <p:cNvCxnSpPr/>
              <p:nvPr/>
            </p:nvCxnSpPr>
            <p:spPr>
              <a:xfrm flipV="1">
                <a:off x="2276036"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2917154"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3558272" y="2141979"/>
                <a:ext cx="0" cy="79429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1647248" y="2241341"/>
                <a:ext cx="627576"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PC</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7" name="文本框 46"/>
              <p:cNvSpPr txBox="1"/>
              <p:nvPr/>
            </p:nvSpPr>
            <p:spPr>
              <a:xfrm>
                <a:off x="2025359" y="1861994"/>
                <a:ext cx="654627"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DR</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8" name="文本框 47"/>
              <p:cNvSpPr txBox="1"/>
              <p:nvPr/>
            </p:nvSpPr>
            <p:spPr>
              <a:xfrm>
                <a:off x="2625368" y="1861994"/>
                <a:ext cx="517683"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R</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49" name="文本框 48"/>
              <p:cNvSpPr txBox="1"/>
              <p:nvPr/>
            </p:nvSpPr>
            <p:spPr>
              <a:xfrm>
                <a:off x="3148744" y="1861994"/>
                <a:ext cx="867651"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IR(A)</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50" name="文本框 49"/>
              <p:cNvSpPr txBox="1"/>
              <p:nvPr/>
            </p:nvSpPr>
            <p:spPr>
              <a:xfrm>
                <a:off x="2322723" y="2241341"/>
                <a:ext cx="510920" cy="312774"/>
              </a:xfrm>
              <a:prstGeom prst="rect">
                <a:avLst/>
              </a:prstGeom>
              <a:noFill/>
            </p:spPr>
            <p:txBody>
              <a:bodyPr wrap="none" rtlCol="0">
                <a:spAutoFit/>
              </a:bodyPr>
              <a:lstStyle/>
              <a:p>
                <a:r>
                  <a:rPr lang="en-US" altLang="zh-CN" sz="1325"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Z</a:t>
                </a:r>
                <a:r>
                  <a:rPr lang="en-US" altLang="zh-CN" sz="1325" baseline="-25000" dirty="0" err="1">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sp>
            <p:nvSpPr>
              <p:cNvPr id="51" name="文本框 50"/>
              <p:cNvSpPr txBox="1"/>
              <p:nvPr/>
            </p:nvSpPr>
            <p:spPr>
              <a:xfrm>
                <a:off x="2837463" y="2241341"/>
                <a:ext cx="794952" cy="312774"/>
              </a:xfrm>
              <a:prstGeom prst="rect">
                <a:avLst/>
              </a:prstGeom>
              <a:noFill/>
            </p:spPr>
            <p:txBody>
              <a:bodyPr wrap="none" rtlCol="0">
                <a:spAutoFit/>
              </a:bodyPr>
              <a:lstStyle/>
              <a:p>
                <a:r>
                  <a:rPr lang="en-US" altLang="zh-CN" sz="1325"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IR(I)</a:t>
                </a:r>
                <a:r>
                  <a:rPr lang="en-US" altLang="zh-CN" sz="1325" baseline="-250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out</a:t>
                </a:r>
                <a:endParaRPr lang="zh-CN" altLang="en-US" sz="1325" baseline="-25000" dirty="0">
                  <a:solidFill>
                    <a:srgbClr val="00B050"/>
                  </a:solidFill>
                  <a:latin typeface="Segoe UI Black" panose="020B0A02040204020203" pitchFamily="34" charset="0"/>
                  <a:cs typeface="Segoe UI Black" panose="020B0A02040204020203" pitchFamily="34" charset="0"/>
                </a:endParaRPr>
              </a:p>
            </p:txBody>
          </p:sp>
          <p:cxnSp>
            <p:nvCxnSpPr>
              <p:cNvPr id="53" name="直接箭头连接符 52"/>
              <p:cNvCxnSpPr/>
              <p:nvPr/>
            </p:nvCxnSpPr>
            <p:spPr>
              <a:xfrm flipV="1">
                <a:off x="1955477" y="2520623"/>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V="1">
                <a:off x="2596595"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3237713" y="2521901"/>
                <a:ext cx="0" cy="394561"/>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1653390" y="2141980"/>
                <a:ext cx="0" cy="807998"/>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sp>
            <p:nvSpPr>
              <p:cNvPr id="376" name="文本框 375"/>
              <p:cNvSpPr txBox="1"/>
              <p:nvPr/>
            </p:nvSpPr>
            <p:spPr>
              <a:xfrm>
                <a:off x="1301192" y="1810830"/>
                <a:ext cx="732397" cy="312774"/>
              </a:xfrm>
              <a:prstGeom prst="rect">
                <a:avLst/>
              </a:prstGeom>
              <a:noFill/>
            </p:spPr>
            <p:txBody>
              <a:bodyPr wrap="none" rtlCol="0">
                <a:spAutoFit/>
              </a:bodyPr>
              <a:lstStyle/>
              <a:p>
                <a:r>
                  <a:rPr lang="zh-CN" altLang="en-US" sz="1325" dirty="0">
                    <a:solidFill>
                      <a:srgbClr val="FF6600"/>
                    </a:solidFill>
                    <a:latin typeface="Segoe UI Black" panose="020B0A02040204020203" pitchFamily="34" charset="0"/>
                    <a:cs typeface="Segoe UI Black" panose="020B0A02040204020203" pitchFamily="34" charset="0"/>
                  </a:rPr>
                  <a:t>无信号</a:t>
                </a:r>
              </a:p>
            </p:txBody>
          </p:sp>
        </p:grpSp>
        <p:sp>
          <p:nvSpPr>
            <p:cNvPr id="40" name="矩形 39"/>
            <p:cNvSpPr/>
            <p:nvPr/>
          </p:nvSpPr>
          <p:spPr bwMode="auto">
            <a:xfrm>
              <a:off x="1542553" y="2915185"/>
              <a:ext cx="2479799" cy="463212"/>
            </a:xfrm>
            <a:prstGeom prst="rect">
              <a:avLst/>
            </a:prstGeom>
            <a:solidFill>
              <a:srgbClr val="FFC000"/>
            </a:solid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3:8</a:t>
              </a:r>
              <a:r>
                <a:rPr lang="zh-CN" altLang="en-US" sz="1705" dirty="0">
                  <a:latin typeface="微软雅黑" panose="020B0503020204020204" pitchFamily="34" charset="-122"/>
                  <a:ea typeface="微软雅黑" panose="020B0503020204020204" pitchFamily="34" charset="-122"/>
                </a:rPr>
                <a:t>译码器</a:t>
              </a:r>
            </a:p>
          </p:txBody>
        </p:sp>
        <p:sp>
          <p:nvSpPr>
            <p:cNvPr id="41" name="文本框 40"/>
            <p:cNvSpPr txBox="1"/>
            <p:nvPr/>
          </p:nvSpPr>
          <p:spPr>
            <a:xfrm>
              <a:off x="1523832" y="2874954"/>
              <a:ext cx="302967" cy="343612"/>
            </a:xfrm>
            <a:prstGeom prst="rect">
              <a:avLst/>
            </a:prstGeom>
            <a:noFill/>
          </p:spPr>
          <p:txBody>
            <a:bodyPr wrap="none" rtlCol="0">
              <a:spAutoFit/>
            </a:bodyPr>
            <a:lstStyle/>
            <a:p>
              <a:r>
                <a:rPr lang="en-US" altLang="zh-CN" sz="1515" dirty="0"/>
                <a:t>0</a:t>
              </a:r>
              <a:endParaRPr lang="zh-CN" altLang="en-US" sz="1515" dirty="0"/>
            </a:p>
          </p:txBody>
        </p:sp>
        <p:sp>
          <p:nvSpPr>
            <p:cNvPr id="42" name="文本框 41"/>
            <p:cNvSpPr txBox="1"/>
            <p:nvPr/>
          </p:nvSpPr>
          <p:spPr>
            <a:xfrm>
              <a:off x="3742765" y="2866850"/>
              <a:ext cx="302967" cy="343612"/>
            </a:xfrm>
            <a:prstGeom prst="rect">
              <a:avLst/>
            </a:prstGeom>
            <a:noFill/>
          </p:spPr>
          <p:txBody>
            <a:bodyPr wrap="none" rtlCol="0">
              <a:spAutoFit/>
            </a:bodyPr>
            <a:lstStyle/>
            <a:p>
              <a:r>
                <a:rPr lang="en-US" altLang="zh-CN" sz="1515" dirty="0"/>
                <a:t>7</a:t>
              </a:r>
              <a:endParaRPr lang="zh-CN" altLang="en-US" sz="1515" dirty="0"/>
            </a:p>
          </p:txBody>
        </p:sp>
      </p:grpSp>
      <p:grpSp>
        <p:nvGrpSpPr>
          <p:cNvPr id="58" name="组合 57"/>
          <p:cNvGrpSpPr/>
          <p:nvPr/>
        </p:nvGrpSpPr>
        <p:grpSpPr>
          <a:xfrm>
            <a:off x="6555470" y="1601283"/>
            <a:ext cx="1554323" cy="1462897"/>
            <a:chOff x="7918563" y="2176165"/>
            <a:chExt cx="1639326" cy="1542899"/>
          </a:xfrm>
        </p:grpSpPr>
        <p:grpSp>
          <p:nvGrpSpPr>
            <p:cNvPr id="59" name="组合 58"/>
            <p:cNvGrpSpPr/>
            <p:nvPr/>
          </p:nvGrpSpPr>
          <p:grpSpPr>
            <a:xfrm>
              <a:off x="8597243" y="2450799"/>
              <a:ext cx="662971" cy="794292"/>
              <a:chOff x="11807533" y="1267428"/>
              <a:chExt cx="662971" cy="794292"/>
            </a:xfrm>
          </p:grpSpPr>
          <p:cxnSp>
            <p:nvCxnSpPr>
              <p:cNvPr id="72" name="直接箭头连接符 71"/>
              <p:cNvCxnSpPr/>
              <p:nvPr/>
            </p:nvCxnSpPr>
            <p:spPr>
              <a:xfrm flipV="1">
                <a:off x="12470504"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11807533" y="1267428"/>
                <a:ext cx="0" cy="794292"/>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383258" y="2176165"/>
              <a:ext cx="1174631" cy="1054468"/>
              <a:chOff x="11593548" y="992794"/>
              <a:chExt cx="1174631" cy="1054468"/>
            </a:xfrm>
          </p:grpSpPr>
          <p:sp>
            <p:nvSpPr>
              <p:cNvPr id="68" name="文本框 67"/>
              <p:cNvSpPr txBox="1"/>
              <p:nvPr/>
            </p:nvSpPr>
            <p:spPr>
              <a:xfrm>
                <a:off x="11851429" y="1372141"/>
                <a:ext cx="434839"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+4</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69" name="文本框 68"/>
              <p:cNvSpPr txBox="1"/>
              <p:nvPr/>
            </p:nvSpPr>
            <p:spPr>
              <a:xfrm>
                <a:off x="11593548" y="992794"/>
                <a:ext cx="603907"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sp>
            <p:nvSpPr>
              <p:cNvPr id="70" name="文本框 69"/>
              <p:cNvSpPr txBox="1"/>
              <p:nvPr/>
            </p:nvSpPr>
            <p:spPr>
              <a:xfrm>
                <a:off x="12213301" y="992794"/>
                <a:ext cx="554878" cy="312774"/>
              </a:xfrm>
              <a:prstGeom prst="rect">
                <a:avLst/>
              </a:prstGeom>
              <a:noFill/>
            </p:spPr>
            <p:txBody>
              <a:bodyPr wrap="none" rtlCol="0">
                <a:spAutoFit/>
              </a:bodyPr>
              <a:lstStyle/>
              <a:p>
                <a:r>
                  <a:rPr lang="en-US" altLang="zh-CN" sz="1325"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SUB</a:t>
                </a:r>
                <a:endParaRPr lang="zh-CN" altLang="en-US" sz="1325" baseline="-25000" dirty="0">
                  <a:solidFill>
                    <a:srgbClr val="FF6600"/>
                  </a:solidFill>
                  <a:latin typeface="Segoe UI Black" panose="020B0A02040204020203" pitchFamily="34" charset="0"/>
                  <a:cs typeface="Segoe UI Black" panose="020B0A02040204020203" pitchFamily="34" charset="0"/>
                </a:endParaRPr>
              </a:p>
            </p:txBody>
          </p:sp>
          <p:cxnSp>
            <p:nvCxnSpPr>
              <p:cNvPr id="71" name="直接箭头连接符 70"/>
              <p:cNvCxnSpPr/>
              <p:nvPr/>
            </p:nvCxnSpPr>
            <p:spPr>
              <a:xfrm flipV="1">
                <a:off x="12153635" y="1652701"/>
                <a:ext cx="0" cy="394561"/>
              </a:xfrm>
              <a:prstGeom prst="straightConnector1">
                <a:avLst/>
              </a:prstGeom>
              <a:ln w="19050">
                <a:solidFill>
                  <a:srgbClr val="FF660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61" name="组合 60"/>
            <p:cNvGrpSpPr/>
            <p:nvPr/>
          </p:nvGrpSpPr>
          <p:grpSpPr>
            <a:xfrm>
              <a:off x="7918563" y="2528989"/>
              <a:ext cx="1614878" cy="1190075"/>
              <a:chOff x="1296916" y="2188322"/>
              <a:chExt cx="1614878" cy="1190075"/>
            </a:xfrm>
          </p:grpSpPr>
          <p:grpSp>
            <p:nvGrpSpPr>
              <p:cNvPr id="62" name="组合 61"/>
              <p:cNvGrpSpPr/>
              <p:nvPr/>
            </p:nvGrpSpPr>
            <p:grpSpPr>
              <a:xfrm>
                <a:off x="1296916" y="2188322"/>
                <a:ext cx="732397" cy="761656"/>
                <a:chOff x="1296916" y="2188322"/>
                <a:chExt cx="732397" cy="761656"/>
              </a:xfrm>
            </p:grpSpPr>
            <p:cxnSp>
              <p:nvCxnSpPr>
                <p:cNvPr id="66" name="直接箭头连接符 65"/>
                <p:cNvCxnSpPr/>
                <p:nvPr/>
              </p:nvCxnSpPr>
              <p:spPr>
                <a:xfrm flipV="1">
                  <a:off x="1653390" y="2469664"/>
                  <a:ext cx="0" cy="480314"/>
                </a:xfrm>
                <a:prstGeom prst="straightConnector1">
                  <a:avLst/>
                </a:prstGeom>
                <a:ln w="19050">
                  <a:solidFill>
                    <a:schemeClr val="accent5"/>
                  </a:solidFill>
                  <a:tailEnd type="stealth" w="med" len="lg"/>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1296916" y="2188322"/>
                  <a:ext cx="732397" cy="312774"/>
                </a:xfrm>
                <a:prstGeom prst="rect">
                  <a:avLst/>
                </a:prstGeom>
                <a:noFill/>
              </p:spPr>
              <p:txBody>
                <a:bodyPr wrap="none" rtlCol="0">
                  <a:spAutoFit/>
                </a:bodyPr>
                <a:lstStyle/>
                <a:p>
                  <a:r>
                    <a:rPr lang="zh-CN" altLang="en-US" sz="132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rPr>
                    <a:t>无信号</a:t>
                  </a:r>
                  <a:endParaRPr lang="zh-CN" altLang="en-US" sz="1325" b="1" baseline="-25000"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endParaRPr>
                </a:p>
              </p:txBody>
            </p:sp>
          </p:grpSp>
          <p:sp>
            <p:nvSpPr>
              <p:cNvPr id="63" name="文本框 62"/>
              <p:cNvSpPr txBox="1"/>
              <p:nvPr/>
            </p:nvSpPr>
            <p:spPr>
              <a:xfrm>
                <a:off x="1601634" y="2628161"/>
                <a:ext cx="302968" cy="343612"/>
              </a:xfrm>
              <a:prstGeom prst="rect">
                <a:avLst/>
              </a:prstGeom>
              <a:noFill/>
            </p:spPr>
            <p:txBody>
              <a:bodyPr wrap="none" rtlCol="0">
                <a:spAutoFit/>
              </a:bodyPr>
              <a:lstStyle/>
              <a:p>
                <a:r>
                  <a:rPr lang="en-US" altLang="zh-CN" sz="1515" dirty="0"/>
                  <a:t>0</a:t>
                </a:r>
                <a:endParaRPr lang="zh-CN" altLang="en-US" sz="1515" dirty="0"/>
              </a:p>
            </p:txBody>
          </p:sp>
          <p:sp>
            <p:nvSpPr>
              <p:cNvPr id="64" name="文本框 63"/>
              <p:cNvSpPr txBox="1"/>
              <p:nvPr/>
            </p:nvSpPr>
            <p:spPr>
              <a:xfrm>
                <a:off x="2608826" y="2629286"/>
                <a:ext cx="302968" cy="343612"/>
              </a:xfrm>
              <a:prstGeom prst="rect">
                <a:avLst/>
              </a:prstGeom>
              <a:noFill/>
            </p:spPr>
            <p:txBody>
              <a:bodyPr wrap="none" rtlCol="0">
                <a:spAutoFit/>
              </a:bodyPr>
              <a:lstStyle/>
              <a:p>
                <a:r>
                  <a:rPr lang="en-US" altLang="zh-CN" sz="1515" dirty="0"/>
                  <a:t>3</a:t>
                </a:r>
                <a:endParaRPr lang="zh-CN" altLang="en-US" sz="1515" dirty="0"/>
              </a:p>
            </p:txBody>
          </p:sp>
          <p:sp>
            <p:nvSpPr>
              <p:cNvPr id="65" name="矩形 64"/>
              <p:cNvSpPr/>
              <p:nvPr/>
            </p:nvSpPr>
            <p:spPr bwMode="auto">
              <a:xfrm>
                <a:off x="1542554" y="2915185"/>
                <a:ext cx="1231588" cy="463212"/>
              </a:xfrm>
              <a:prstGeom prst="rect">
                <a:avLst/>
              </a:prstGeom>
              <a:solidFill>
                <a:srgbClr val="FFC000"/>
              </a:solidFill>
              <a:ln w="38100">
                <a:solidFill>
                  <a:schemeClr val="tx1"/>
                </a:solidFill>
                <a:round/>
                <a:tailEnd type="triangle" w="med" len="med"/>
              </a:ln>
            </p:spPr>
            <p:txBody>
              <a:bodyPr vert="horz" wrap="square" lIns="86699" tIns="43349" rIns="86699" bIns="43349" numCol="1" rtlCol="0" anchor="ctr" anchorCtr="1" compatLnSpc="1"/>
              <a:lstStyle/>
              <a:p>
                <a:pPr algn="ctr"/>
                <a:r>
                  <a:rPr lang="en-US" altLang="zh-CN" sz="1705" dirty="0">
                    <a:latin typeface="微软雅黑" panose="020B0503020204020204" pitchFamily="34" charset="-122"/>
                    <a:ea typeface="微软雅黑" panose="020B0503020204020204" pitchFamily="34" charset="-122"/>
                  </a:rPr>
                  <a:t>2:4</a:t>
                </a:r>
                <a:r>
                  <a:rPr lang="zh-CN" altLang="en-US" sz="1705" dirty="0">
                    <a:latin typeface="微软雅黑" panose="020B0503020204020204" pitchFamily="34" charset="-122"/>
                    <a:ea typeface="微软雅黑" panose="020B0503020204020204" pitchFamily="34" charset="-122"/>
                  </a:rPr>
                  <a:t>译码器</a:t>
                </a:r>
              </a:p>
            </p:txBody>
          </p:sp>
        </p:grpSp>
      </p:grpSp>
      <p:sp>
        <p:nvSpPr>
          <p:cNvPr id="146" name="TextBox 24"/>
          <p:cNvSpPr txBox="1"/>
          <p:nvPr/>
        </p:nvSpPr>
        <p:spPr>
          <a:xfrm>
            <a:off x="4757205" y="897452"/>
            <a:ext cx="6926160" cy="617220"/>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如果互斥的输出控制信号</a:t>
            </a:r>
            <a:r>
              <a:rPr lang="en-US" altLang="zh-CN" sz="2275"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8</a:t>
            </a:r>
            <a:r>
              <a:rPr lang="zh-CN" altLang="en-US" sz="2275" b="1"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个，编码后长度多少？</a:t>
            </a:r>
          </a:p>
        </p:txBody>
      </p:sp>
      <p:grpSp>
        <p:nvGrpSpPr>
          <p:cNvPr id="204" name="组合 203"/>
          <p:cNvGrpSpPr/>
          <p:nvPr/>
        </p:nvGrpSpPr>
        <p:grpSpPr>
          <a:xfrm>
            <a:off x="1885585" y="5605671"/>
            <a:ext cx="8870070" cy="812201"/>
            <a:chOff x="1691564" y="1967789"/>
            <a:chExt cx="8870070" cy="812201"/>
          </a:xfrm>
        </p:grpSpPr>
        <p:sp>
          <p:nvSpPr>
            <p:cNvPr id="205" name="矩形 204"/>
            <p:cNvSpPr/>
            <p:nvPr/>
          </p:nvSpPr>
          <p:spPr bwMode="auto">
            <a:xfrm>
              <a:off x="9037069" y="1970979"/>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06" name="组合 205"/>
            <p:cNvGrpSpPr/>
            <p:nvPr/>
          </p:nvGrpSpPr>
          <p:grpSpPr>
            <a:xfrm>
              <a:off x="1699822" y="1970445"/>
              <a:ext cx="8861812" cy="809545"/>
              <a:chOff x="1885396" y="5530038"/>
              <a:chExt cx="9346443" cy="853817"/>
            </a:xfrm>
          </p:grpSpPr>
          <p:sp>
            <p:nvSpPr>
              <p:cNvPr id="208" name="矩形 207"/>
              <p:cNvSpPr/>
              <p:nvPr/>
            </p:nvSpPr>
            <p:spPr bwMode="auto">
              <a:xfrm>
                <a:off x="1885396"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09" name="矩形 208"/>
              <p:cNvSpPr/>
              <p:nvPr/>
            </p:nvSpPr>
            <p:spPr bwMode="auto">
              <a:xfrm>
                <a:off x="2207925"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0" name="矩形 209"/>
              <p:cNvSpPr/>
              <p:nvPr/>
            </p:nvSpPr>
            <p:spPr bwMode="auto">
              <a:xfrm>
                <a:off x="2530454"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1" name="矩形 210"/>
              <p:cNvSpPr/>
              <p:nvPr/>
            </p:nvSpPr>
            <p:spPr bwMode="auto">
              <a:xfrm>
                <a:off x="2852983"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2" name="矩形 211"/>
              <p:cNvSpPr/>
              <p:nvPr/>
            </p:nvSpPr>
            <p:spPr bwMode="auto">
              <a:xfrm>
                <a:off x="3175512"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3" name="矩形 212"/>
              <p:cNvSpPr/>
              <p:nvPr/>
            </p:nvSpPr>
            <p:spPr bwMode="auto">
              <a:xfrm>
                <a:off x="3498041" y="5530038"/>
                <a:ext cx="322215" cy="462148"/>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14" name="矩形 213"/>
              <p:cNvSpPr/>
              <p:nvPr/>
            </p:nvSpPr>
            <p:spPr bwMode="auto">
              <a:xfrm>
                <a:off x="3820570"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5" name="矩形 214"/>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6" name="矩形 215"/>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7" name="矩形 216"/>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18" name="矩形 217"/>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20" name="矩形 219"/>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3" name="矩形 222"/>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4" name="矩形 223"/>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7364506"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6" name="矩形 225"/>
              <p:cNvSpPr/>
              <p:nvPr/>
            </p:nvSpPr>
            <p:spPr bwMode="auto">
              <a:xfrm>
                <a:off x="7686721"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7" name="矩形 226"/>
              <p:cNvSpPr/>
              <p:nvPr/>
            </p:nvSpPr>
            <p:spPr bwMode="auto">
              <a:xfrm>
                <a:off x="8008936" y="5530038"/>
                <a:ext cx="322215" cy="462148"/>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8" name="矩形 227"/>
              <p:cNvSpPr/>
              <p:nvPr/>
            </p:nvSpPr>
            <p:spPr bwMode="auto">
              <a:xfrm>
                <a:off x="8331465" y="5530038"/>
                <a:ext cx="322215" cy="46214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29" name="矩形 228"/>
              <p:cNvSpPr/>
              <p:nvPr/>
            </p:nvSpPr>
            <p:spPr bwMode="auto">
              <a:xfrm>
                <a:off x="8653994" y="5530038"/>
                <a:ext cx="322215" cy="462148"/>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30" name="矩形 229"/>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P</a:t>
                </a:r>
                <a:r>
                  <a:rPr lang="en-US" altLang="zh-CN" sz="1325" b="1" baseline="-25000" dirty="0">
                    <a:latin typeface="Segoe UI" panose="020B0502040204020203" pitchFamily="34" charset="0"/>
                    <a:cs typeface="Segoe UI" panose="020B0502040204020203" pitchFamily="34" charset="0"/>
                  </a:rPr>
                  <a:t>1</a:t>
                </a:r>
                <a:endParaRPr lang="zh-CN" altLang="en-US" sz="1325" b="1" baseline="-25000" dirty="0">
                  <a:latin typeface="Segoe UI" panose="020B0502040204020203" pitchFamily="34" charset="0"/>
                  <a:cs typeface="Segoe UI" panose="020B0502040204020203" pitchFamily="34" charset="0"/>
                </a:endParaRPr>
              </a:p>
            </p:txBody>
          </p:sp>
          <p:sp>
            <p:nvSpPr>
              <p:cNvPr id="231" name="矩形 230"/>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P</a:t>
                </a:r>
                <a:r>
                  <a:rPr lang="en-US" altLang="zh-CN" sz="1325" b="1" baseline="-25000" dirty="0">
                    <a:latin typeface="Segoe UI" panose="020B0502040204020203" pitchFamily="34" charset="0"/>
                    <a:cs typeface="Segoe UI" panose="020B0502040204020203" pitchFamily="34" charset="0"/>
                  </a:rPr>
                  <a:t>2</a:t>
                </a:r>
                <a:endParaRPr lang="zh-CN" altLang="en-US" sz="1325" b="1" baseline="-25000" dirty="0">
                  <a:latin typeface="Segoe UI" panose="020B0502040204020203" pitchFamily="34" charset="0"/>
                  <a:cs typeface="Segoe UI" panose="020B0502040204020203" pitchFamily="34" charset="0"/>
                </a:endParaRPr>
              </a:p>
            </p:txBody>
          </p:sp>
          <p:sp>
            <p:nvSpPr>
              <p:cNvPr id="232" name="矩形 231"/>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36" name="组合 235"/>
              <p:cNvGrpSpPr/>
              <p:nvPr/>
            </p:nvGrpSpPr>
            <p:grpSpPr>
              <a:xfrm>
                <a:off x="1892871" y="5914604"/>
                <a:ext cx="9338968" cy="469251"/>
                <a:chOff x="2346480" y="4271888"/>
                <a:chExt cx="9338968" cy="469251"/>
              </a:xfrm>
              <a:noFill/>
            </p:grpSpPr>
            <p:sp>
              <p:nvSpPr>
                <p:cNvPr id="237" name="矩形 236"/>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7</a:t>
                  </a:r>
                  <a:endParaRPr lang="zh-CN" altLang="en-US" sz="1325" b="1" dirty="0">
                    <a:latin typeface="Segoe UI" panose="020B0502040204020203" pitchFamily="34" charset="0"/>
                    <a:cs typeface="Segoe UI" panose="020B0502040204020203" pitchFamily="34" charset="0"/>
                  </a:endParaRPr>
                </a:p>
              </p:txBody>
            </p:sp>
            <p:sp>
              <p:nvSpPr>
                <p:cNvPr id="244" name="矩形 243"/>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53" name="矩形 252"/>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54" name="矩形 253"/>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55" name="矩形 254"/>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56" name="矩形 255"/>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57" name="矩形 256"/>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58" name="矩形 257"/>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59" name="矩形 258"/>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60" name="矩形 259"/>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61" name="矩形 260"/>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62" name="矩形 261"/>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63" name="矩形 262"/>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64" name="矩形 263"/>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65" name="矩形 264"/>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sp>
          <p:nvSpPr>
            <p:cNvPr id="207" name="矩形 206"/>
            <p:cNvSpPr/>
            <p:nvPr/>
          </p:nvSpPr>
          <p:spPr>
            <a:xfrm>
              <a:off x="1691564" y="1967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grpSp>
        <p:nvGrpSpPr>
          <p:cNvPr id="266" name="组合 265"/>
          <p:cNvGrpSpPr/>
          <p:nvPr/>
        </p:nvGrpSpPr>
        <p:grpSpPr>
          <a:xfrm>
            <a:off x="2732794" y="3217936"/>
            <a:ext cx="7655135" cy="1823645"/>
            <a:chOff x="2911682" y="956947"/>
            <a:chExt cx="7655135" cy="1823645"/>
          </a:xfrm>
        </p:grpSpPr>
        <p:grpSp>
          <p:nvGrpSpPr>
            <p:cNvPr id="267" name="组合 266"/>
            <p:cNvGrpSpPr/>
            <p:nvPr/>
          </p:nvGrpSpPr>
          <p:grpSpPr>
            <a:xfrm>
              <a:off x="2928959" y="2340732"/>
              <a:ext cx="7637858" cy="439860"/>
              <a:chOff x="2017961" y="4277865"/>
              <a:chExt cx="8055542" cy="463916"/>
            </a:xfrm>
            <a:noFill/>
          </p:grpSpPr>
          <p:sp>
            <p:nvSpPr>
              <p:cNvPr id="330" name="矩形 329"/>
              <p:cNvSpPr/>
              <p:nvPr/>
            </p:nvSpPr>
            <p:spPr bwMode="auto">
              <a:xfrm>
                <a:off x="20179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a:t>
                </a:r>
                <a:endParaRPr lang="zh-CN" altLang="en-US" sz="1325" b="1" dirty="0">
                  <a:latin typeface="Segoe UI" panose="020B0502040204020203" pitchFamily="34" charset="0"/>
                  <a:cs typeface="Segoe UI" panose="020B0502040204020203" pitchFamily="34" charset="0"/>
                </a:endParaRPr>
              </a:p>
            </p:txBody>
          </p:sp>
          <p:sp>
            <p:nvSpPr>
              <p:cNvPr id="331" name="矩形 330"/>
              <p:cNvSpPr/>
              <p:nvPr/>
            </p:nvSpPr>
            <p:spPr bwMode="auto">
              <a:xfrm>
                <a:off x="234046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a:t>
                </a:r>
                <a:endParaRPr lang="zh-CN" altLang="en-US" sz="1325" b="1" dirty="0">
                  <a:latin typeface="Segoe UI" panose="020B0502040204020203" pitchFamily="34" charset="0"/>
                  <a:cs typeface="Segoe UI" panose="020B0502040204020203" pitchFamily="34" charset="0"/>
                </a:endParaRPr>
              </a:p>
            </p:txBody>
          </p:sp>
          <p:sp>
            <p:nvSpPr>
              <p:cNvPr id="332" name="矩形 331"/>
              <p:cNvSpPr/>
              <p:nvPr/>
            </p:nvSpPr>
            <p:spPr bwMode="auto">
              <a:xfrm>
                <a:off x="266299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3</a:t>
                </a:r>
                <a:endParaRPr lang="zh-CN" altLang="en-US" sz="1325" b="1" dirty="0">
                  <a:latin typeface="Segoe UI" panose="020B0502040204020203" pitchFamily="34" charset="0"/>
                  <a:cs typeface="Segoe UI" panose="020B0502040204020203" pitchFamily="34" charset="0"/>
                </a:endParaRPr>
              </a:p>
            </p:txBody>
          </p:sp>
          <p:sp>
            <p:nvSpPr>
              <p:cNvPr id="333" name="矩形 332"/>
              <p:cNvSpPr/>
              <p:nvPr/>
            </p:nvSpPr>
            <p:spPr bwMode="auto">
              <a:xfrm>
                <a:off x="2985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334" name="矩形 333"/>
              <p:cNvSpPr/>
              <p:nvPr/>
            </p:nvSpPr>
            <p:spPr bwMode="auto">
              <a:xfrm>
                <a:off x="330805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335" name="矩形 334"/>
              <p:cNvSpPr/>
              <p:nvPr/>
            </p:nvSpPr>
            <p:spPr bwMode="auto">
              <a:xfrm>
                <a:off x="3630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336" name="矩形 335"/>
              <p:cNvSpPr/>
              <p:nvPr/>
            </p:nvSpPr>
            <p:spPr bwMode="auto">
              <a:xfrm>
                <a:off x="395311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337" name="矩形 336"/>
              <p:cNvSpPr/>
              <p:nvPr/>
            </p:nvSpPr>
            <p:spPr bwMode="auto">
              <a:xfrm>
                <a:off x="427563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338" name="矩形 337"/>
              <p:cNvSpPr/>
              <p:nvPr/>
            </p:nvSpPr>
            <p:spPr bwMode="auto">
              <a:xfrm>
                <a:off x="459428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339" name="矩形 338"/>
              <p:cNvSpPr/>
              <p:nvPr/>
            </p:nvSpPr>
            <p:spPr bwMode="auto">
              <a:xfrm>
                <a:off x="49168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340" name="矩形 339"/>
              <p:cNvSpPr/>
              <p:nvPr/>
            </p:nvSpPr>
            <p:spPr bwMode="auto">
              <a:xfrm>
                <a:off x="523934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341" name="矩形 340"/>
              <p:cNvSpPr/>
              <p:nvPr/>
            </p:nvSpPr>
            <p:spPr bwMode="auto">
              <a:xfrm>
                <a:off x="55618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342" name="矩形 341"/>
              <p:cNvSpPr/>
              <p:nvPr/>
            </p:nvSpPr>
            <p:spPr bwMode="auto">
              <a:xfrm>
                <a:off x="58844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13</a:t>
                </a:r>
                <a:endParaRPr lang="zh-CN" altLang="en-US" sz="1325" b="1" dirty="0">
                  <a:latin typeface="Segoe UI" panose="020B0502040204020203" pitchFamily="34" charset="0"/>
                  <a:cs typeface="Segoe UI" panose="020B0502040204020203" pitchFamily="34" charset="0"/>
                </a:endParaRPr>
              </a:p>
            </p:txBody>
          </p:sp>
          <p:sp>
            <p:nvSpPr>
              <p:cNvPr id="343" name="矩形 342"/>
              <p:cNvSpPr/>
              <p:nvPr/>
            </p:nvSpPr>
            <p:spPr bwMode="auto">
              <a:xfrm>
                <a:off x="62069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344" name="矩形 343"/>
              <p:cNvSpPr/>
              <p:nvPr/>
            </p:nvSpPr>
            <p:spPr bwMode="auto">
              <a:xfrm>
                <a:off x="652946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345" name="矩形 344"/>
              <p:cNvSpPr/>
              <p:nvPr/>
            </p:nvSpPr>
            <p:spPr bwMode="auto">
              <a:xfrm>
                <a:off x="685198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346" name="矩形 345"/>
              <p:cNvSpPr/>
              <p:nvPr/>
            </p:nvSpPr>
            <p:spPr bwMode="auto">
              <a:xfrm>
                <a:off x="717451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347" name="矩形 346"/>
              <p:cNvSpPr/>
              <p:nvPr/>
            </p:nvSpPr>
            <p:spPr bwMode="auto">
              <a:xfrm>
                <a:off x="749703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348" name="矩形 347"/>
              <p:cNvSpPr/>
              <p:nvPr/>
            </p:nvSpPr>
            <p:spPr bwMode="auto">
              <a:xfrm>
                <a:off x="78192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349" name="矩形 348"/>
              <p:cNvSpPr/>
              <p:nvPr/>
            </p:nvSpPr>
            <p:spPr bwMode="auto">
              <a:xfrm>
                <a:off x="814147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350" name="矩形 349"/>
              <p:cNvSpPr/>
              <p:nvPr/>
            </p:nvSpPr>
            <p:spPr bwMode="auto">
              <a:xfrm>
                <a:off x="846401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351" name="矩形 350"/>
              <p:cNvSpPr/>
              <p:nvPr/>
            </p:nvSpPr>
            <p:spPr bwMode="auto">
              <a:xfrm>
                <a:off x="87865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352" name="矩形 351"/>
              <p:cNvSpPr/>
              <p:nvPr/>
            </p:nvSpPr>
            <p:spPr bwMode="auto">
              <a:xfrm>
                <a:off x="910905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353" name="矩形 352"/>
              <p:cNvSpPr/>
              <p:nvPr/>
            </p:nvSpPr>
            <p:spPr bwMode="auto">
              <a:xfrm>
                <a:off x="94315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24</a:t>
                </a:r>
                <a:endParaRPr lang="zh-CN" altLang="en-US" sz="1325" b="1" dirty="0">
                  <a:latin typeface="Segoe UI" panose="020B0502040204020203" pitchFamily="34" charset="0"/>
                  <a:cs typeface="Segoe UI" panose="020B0502040204020203" pitchFamily="34" charset="0"/>
                </a:endParaRPr>
              </a:p>
            </p:txBody>
          </p:sp>
          <p:sp>
            <p:nvSpPr>
              <p:cNvPr id="198" name="矩形 197"/>
              <p:cNvSpPr/>
              <p:nvPr/>
            </p:nvSpPr>
            <p:spPr bwMode="auto">
              <a:xfrm>
                <a:off x="9751288" y="4279633"/>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25</a:t>
                </a:r>
                <a:endParaRPr lang="zh-CN" altLang="en-US" sz="1325" b="1" dirty="0">
                  <a:latin typeface="Segoe UI" panose="020B0502040204020203" pitchFamily="34" charset="0"/>
                  <a:cs typeface="Segoe UI" panose="020B0502040204020203" pitchFamily="34" charset="0"/>
                </a:endParaRPr>
              </a:p>
            </p:txBody>
          </p:sp>
        </p:grpSp>
        <p:grpSp>
          <p:nvGrpSpPr>
            <p:cNvPr id="268" name="组合 267"/>
            <p:cNvGrpSpPr/>
            <p:nvPr/>
          </p:nvGrpSpPr>
          <p:grpSpPr>
            <a:xfrm>
              <a:off x="2911682" y="956947"/>
              <a:ext cx="7639626" cy="1451683"/>
              <a:chOff x="2911682" y="956947"/>
              <a:chExt cx="7639626" cy="1451683"/>
            </a:xfrm>
          </p:grpSpPr>
          <p:sp>
            <p:nvSpPr>
              <p:cNvPr id="269" name="矩形 268"/>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70" name="矩形 269"/>
              <p:cNvSpPr/>
              <p:nvPr/>
            </p:nvSpPr>
            <p:spPr bwMode="auto">
              <a:xfrm>
                <a:off x="353465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71" name="矩形 270"/>
              <p:cNvSpPr/>
              <p:nvPr/>
            </p:nvSpPr>
            <p:spPr bwMode="auto">
              <a:xfrm>
                <a:off x="3840458"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2" name="矩形 271"/>
              <p:cNvSpPr/>
              <p:nvPr/>
            </p:nvSpPr>
            <p:spPr bwMode="auto">
              <a:xfrm>
                <a:off x="4142582"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3" name="矩形 272"/>
              <p:cNvSpPr/>
              <p:nvPr/>
            </p:nvSpPr>
            <p:spPr bwMode="auto">
              <a:xfrm>
                <a:off x="4448387"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4" name="矩形 273"/>
              <p:cNvSpPr/>
              <p:nvPr/>
            </p:nvSpPr>
            <p:spPr bwMode="auto">
              <a:xfrm>
                <a:off x="475419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5" name="矩形 274"/>
              <p:cNvSpPr/>
              <p:nvPr/>
            </p:nvSpPr>
            <p:spPr bwMode="auto">
              <a:xfrm>
                <a:off x="5059998" y="1970445"/>
                <a:ext cx="305508" cy="438185"/>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76" name="矩形 275"/>
              <p:cNvSpPr/>
              <p:nvPr/>
            </p:nvSpPr>
            <p:spPr bwMode="auto">
              <a:xfrm>
                <a:off x="5365803"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7" name="矩形 276"/>
              <p:cNvSpPr/>
              <p:nvPr/>
            </p:nvSpPr>
            <p:spPr bwMode="auto">
              <a:xfrm>
                <a:off x="5671608"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8" name="矩形 277"/>
              <p:cNvSpPr/>
              <p:nvPr/>
            </p:nvSpPr>
            <p:spPr bwMode="auto">
              <a:xfrm>
                <a:off x="597741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79" name="矩形 278"/>
              <p:cNvSpPr/>
              <p:nvPr/>
            </p:nvSpPr>
            <p:spPr bwMode="auto">
              <a:xfrm>
                <a:off x="628321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0" name="矩形 279"/>
              <p:cNvSpPr/>
              <p:nvPr/>
            </p:nvSpPr>
            <p:spPr bwMode="auto">
              <a:xfrm>
                <a:off x="6589024"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1" name="矩形 280"/>
              <p:cNvSpPr/>
              <p:nvPr/>
            </p:nvSpPr>
            <p:spPr bwMode="auto">
              <a:xfrm>
                <a:off x="6894829" y="1970445"/>
                <a:ext cx="305508" cy="438185"/>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2" name="矩形 281"/>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3" name="矩形 282"/>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4" name="矩形 283"/>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5" name="矩形 284"/>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6" name="矩形 285"/>
              <p:cNvSpPr/>
              <p:nvPr/>
            </p:nvSpPr>
            <p:spPr bwMode="auto">
              <a:xfrm>
                <a:off x="8423260"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7" name="矩形 286"/>
              <p:cNvSpPr/>
              <p:nvPr/>
            </p:nvSpPr>
            <p:spPr bwMode="auto">
              <a:xfrm>
                <a:off x="8729066" y="1970445"/>
                <a:ext cx="305508" cy="438185"/>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88" name="矩形 287"/>
              <p:cNvSpPr/>
              <p:nvPr/>
            </p:nvSpPr>
            <p:spPr bwMode="auto">
              <a:xfrm>
                <a:off x="9332587"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89" name="矩形 288"/>
              <p:cNvSpPr/>
              <p:nvPr/>
            </p:nvSpPr>
            <p:spPr bwMode="auto">
              <a:xfrm>
                <a:off x="9640826"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90" name="矩形 289"/>
              <p:cNvSpPr/>
              <p:nvPr/>
            </p:nvSpPr>
            <p:spPr bwMode="auto">
              <a:xfrm>
                <a:off x="9939984"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91" name="矩形 290"/>
              <p:cNvSpPr/>
              <p:nvPr/>
            </p:nvSpPr>
            <p:spPr bwMode="auto">
              <a:xfrm>
                <a:off x="10245798" y="1970445"/>
                <a:ext cx="305508" cy="438185"/>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cxnSp>
            <p:nvCxnSpPr>
              <p:cNvPr id="292" name="直接箭头连接符 291"/>
              <p:cNvCxnSpPr/>
              <p:nvPr/>
            </p:nvCxnSpPr>
            <p:spPr>
              <a:xfrm flipV="1">
                <a:off x="4281942"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49105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4" name="直接箭头连接符 293"/>
              <p:cNvCxnSpPr/>
              <p:nvPr/>
            </p:nvCxnSpPr>
            <p:spPr>
              <a:xfrm flipV="1">
                <a:off x="5507158"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5" name="直接箭头连接符 294"/>
              <p:cNvCxnSpPr/>
              <p:nvPr/>
            </p:nvCxnSpPr>
            <p:spPr>
              <a:xfrm flipV="1">
                <a:off x="6135753"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6" name="直接箭头连接符 295"/>
              <p:cNvCxnSpPr/>
              <p:nvPr/>
            </p:nvCxnSpPr>
            <p:spPr>
              <a:xfrm flipV="1">
                <a:off x="6732374"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97" name="直接箭头连接符 296"/>
              <p:cNvCxnSpPr/>
              <p:nvPr/>
            </p:nvCxnSpPr>
            <p:spPr>
              <a:xfrm flipV="1">
                <a:off x="8272437" y="1217341"/>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298" name="文本框 297"/>
              <p:cNvSpPr txBox="1"/>
              <p:nvPr/>
            </p:nvSpPr>
            <p:spPr>
              <a:xfrm>
                <a:off x="4042709" y="956947"/>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299" name="文本框 298"/>
              <p:cNvSpPr txBox="1"/>
              <p:nvPr/>
            </p:nvSpPr>
            <p:spPr>
              <a:xfrm>
                <a:off x="4634401" y="956947"/>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0" name="文本框 299"/>
              <p:cNvSpPr txBox="1"/>
              <p:nvPr/>
            </p:nvSpPr>
            <p:spPr>
              <a:xfrm>
                <a:off x="5310910" y="956947"/>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01" name="文本框 300"/>
              <p:cNvSpPr txBox="1"/>
              <p:nvPr/>
            </p:nvSpPr>
            <p:spPr>
              <a:xfrm>
                <a:off x="5895270" y="956947"/>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2" name="文本框 301"/>
              <p:cNvSpPr txBox="1"/>
              <p:nvPr/>
            </p:nvSpPr>
            <p:spPr>
              <a:xfrm>
                <a:off x="6461568" y="956947"/>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3" name="文本框 302"/>
              <p:cNvSpPr txBox="1"/>
              <p:nvPr/>
            </p:nvSpPr>
            <p:spPr>
              <a:xfrm>
                <a:off x="4368714" y="1316624"/>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04" name="文本框 303"/>
              <p:cNvSpPr txBox="1"/>
              <p:nvPr/>
            </p:nvSpPr>
            <p:spPr>
              <a:xfrm>
                <a:off x="4936134" y="1316624"/>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05" name="文本框 304"/>
              <p:cNvSpPr txBox="1"/>
              <p:nvPr/>
            </p:nvSpPr>
            <p:spPr>
              <a:xfrm>
                <a:off x="5627455" y="1316624"/>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6" name="文本框 305"/>
              <p:cNvSpPr txBox="1"/>
              <p:nvPr/>
            </p:nvSpPr>
            <p:spPr>
              <a:xfrm>
                <a:off x="6111192" y="1316624"/>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7" name="文本框 306"/>
              <p:cNvSpPr txBox="1"/>
              <p:nvPr/>
            </p:nvSpPr>
            <p:spPr>
              <a:xfrm>
                <a:off x="7703935" y="1316624"/>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8" name="文本框 307"/>
              <p:cNvSpPr txBox="1"/>
              <p:nvPr/>
            </p:nvSpPr>
            <p:spPr>
              <a:xfrm>
                <a:off x="8000863" y="956947"/>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09" name="文本框 308"/>
              <p:cNvSpPr txBox="1"/>
              <p:nvPr/>
            </p:nvSpPr>
            <p:spPr>
              <a:xfrm>
                <a:off x="6691130" y="1316624"/>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cxnSp>
            <p:nvCxnSpPr>
              <p:cNvPr id="310" name="直接箭头连接符 309"/>
              <p:cNvCxnSpPr/>
              <p:nvPr/>
            </p:nvCxnSpPr>
            <p:spPr>
              <a:xfrm flipV="1">
                <a:off x="4610098"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1" name="直接箭头连接符 310"/>
              <p:cNvCxnSpPr/>
              <p:nvPr/>
            </p:nvCxnSpPr>
            <p:spPr>
              <a:xfrm flipV="1">
                <a:off x="520671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flipV="1">
                <a:off x="5835314"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3" name="直接箭头连接符 312"/>
              <p:cNvCxnSpPr/>
              <p:nvPr/>
            </p:nvCxnSpPr>
            <p:spPr>
              <a:xfrm flipV="1">
                <a:off x="6431935"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4" name="直接箭头连接符 313"/>
              <p:cNvCxnSpPr/>
              <p:nvPr/>
            </p:nvCxnSpPr>
            <p:spPr>
              <a:xfrm flipV="1">
                <a:off x="7060530"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5" name="直接箭头连接符 314"/>
              <p:cNvCxnSpPr/>
              <p:nvPr/>
            </p:nvCxnSpPr>
            <p:spPr>
              <a:xfrm flipV="1">
                <a:off x="7971999"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16" name="组合 315"/>
              <p:cNvGrpSpPr/>
              <p:nvPr/>
            </p:nvGrpSpPr>
            <p:grpSpPr>
              <a:xfrm>
                <a:off x="8378626" y="956948"/>
                <a:ext cx="774540" cy="1025994"/>
                <a:chOff x="8929458" y="4461114"/>
                <a:chExt cx="816898" cy="1082103"/>
              </a:xfrm>
            </p:grpSpPr>
            <p:cxnSp>
              <p:nvCxnSpPr>
                <p:cNvPr id="326" name="直接箭头连接符 325"/>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7" name="直接箭头连接符 326"/>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28" name="文本框 327"/>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29" name="文本框 328"/>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317" name="组合 316"/>
              <p:cNvGrpSpPr/>
              <p:nvPr/>
            </p:nvGrpSpPr>
            <p:grpSpPr>
              <a:xfrm>
                <a:off x="9180861" y="1223532"/>
                <a:ext cx="1211159" cy="756956"/>
                <a:chOff x="9778247" y="4742277"/>
                <a:chExt cx="1277395" cy="798352"/>
              </a:xfrm>
            </p:grpSpPr>
            <p:cxnSp>
              <p:nvCxnSpPr>
                <p:cNvPr id="320" name="直接箭头连接符 319"/>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9862681" y="4742277"/>
                  <a:ext cx="1109068" cy="373707"/>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dirty="0">
                      <a:solidFill>
                        <a:schemeClr val="accent2">
                          <a:lumMod val="75000"/>
                        </a:schemeClr>
                      </a:solidFill>
                      <a:latin typeface="微软雅黑" panose="020B0503020204020204" pitchFamily="34" charset="-122"/>
                      <a:ea typeface="微软雅黑" panose="020B0503020204020204" pitchFamily="34" charset="-122"/>
                      <a:cs typeface="Segoe UI" panose="020B0502040204020203" pitchFamily="34" charset="0"/>
                    </a:rPr>
                    <a:t>下址字段</a:t>
                  </a:r>
                </a:p>
              </p:txBody>
            </p:sp>
            <p:cxnSp>
              <p:nvCxnSpPr>
                <p:cNvPr id="325" name="直接箭头连接符 324"/>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318" name="矩形 317"/>
              <p:cNvSpPr/>
              <p:nvPr/>
            </p:nvSpPr>
            <p:spPr bwMode="auto">
              <a:xfrm>
                <a:off x="9031484" y="1972143"/>
                <a:ext cx="305508" cy="431103"/>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95" name="矩形 194"/>
              <p:cNvSpPr/>
              <p:nvPr/>
            </p:nvSpPr>
            <p:spPr bwMode="auto">
              <a:xfrm>
                <a:off x="2917953" y="196438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319" name="矩形 318"/>
              <p:cNvSpPr/>
              <p:nvPr/>
            </p:nvSpPr>
            <p:spPr>
              <a:xfrm>
                <a:off x="2911682" y="1967789"/>
                <a:ext cx="7639626"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sp>
            <p:nvSpPr>
              <p:cNvPr id="196" name="文本框 195"/>
              <p:cNvSpPr txBox="1"/>
              <p:nvPr/>
            </p:nvSpPr>
            <p:spPr>
              <a:xfrm>
                <a:off x="3636463" y="1316624"/>
                <a:ext cx="68640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DRE</a:t>
                </a:r>
                <a:r>
                  <a:rPr lang="en-US" altLang="zh-CN" baseline="-25000" dirty="0" err="1"/>
                  <a:t>out</a:t>
                </a:r>
                <a:endParaRPr lang="zh-CN" altLang="en-US" baseline="-25000" dirty="0"/>
              </a:p>
            </p:txBody>
          </p:sp>
          <p:cxnSp>
            <p:nvCxnSpPr>
              <p:cNvPr id="197" name="直接箭头连接符 196"/>
              <p:cNvCxnSpPr/>
              <p:nvPr/>
            </p:nvCxnSpPr>
            <p:spPr>
              <a:xfrm flipV="1">
                <a:off x="3988377" y="1582637"/>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grpSp>
      <p:sp>
        <p:nvSpPr>
          <p:cNvPr id="203" name="椭圆 202"/>
          <p:cNvSpPr/>
          <p:nvPr/>
        </p:nvSpPr>
        <p:spPr bwMode="auto">
          <a:xfrm>
            <a:off x="8723372" y="3942279"/>
            <a:ext cx="1791837" cy="955840"/>
          </a:xfrm>
          <a:prstGeom prst="ellipse">
            <a:avLst/>
          </a:prstGeom>
          <a:noFill/>
          <a:ln w="57150">
            <a:solidFill>
              <a:srgbClr val="FF6600"/>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wipe(left)">
                                      <p:cBhvr>
                                        <p:cTn id="7" dur="500"/>
                                        <p:tgtEl>
                                          <p:spTgt spid="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
                                            <p:txEl>
                                              <p:pRg st="0" end="0"/>
                                            </p:txEl>
                                          </p:spTgt>
                                        </p:tgtEl>
                                        <p:attrNameLst>
                                          <p:attrName>style.visibility</p:attrName>
                                        </p:attrNameLst>
                                      </p:cBhvr>
                                      <p:to>
                                        <p:strVal val="visible"/>
                                      </p:to>
                                    </p:set>
                                    <p:animEffect transition="in" filter="wipe(left)">
                                      <p:cBhvr>
                                        <p:cTn id="22" dur="500"/>
                                        <p:tgtEl>
                                          <p:spTgt spid="14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repeatCount="3000" fill="hold" grpId="0" nodeType="clickEffect">
                                  <p:stCondLst>
                                    <p:cond delay="0"/>
                                  </p:stCondLst>
                                  <p:childTnLst>
                                    <p:set>
                                      <p:cBhvr>
                                        <p:cTn id="36" dur="1" fill="hold">
                                          <p:stCondLst>
                                            <p:cond delay="0"/>
                                          </p:stCondLst>
                                        </p:cTn>
                                        <p:tgtEl>
                                          <p:spTgt spid="203"/>
                                        </p:tgtEl>
                                        <p:attrNameLst>
                                          <p:attrName>style.visibility</p:attrName>
                                        </p:attrNameLst>
                                      </p:cBhvr>
                                      <p:to>
                                        <p:strVal val="visible"/>
                                      </p:to>
                                    </p:set>
                                    <p:animEffect transition="in" filter="wipe(down)">
                                      <p:cBhvr>
                                        <p:cTn id="37"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计数器法微指令格式</a:t>
            </a:r>
          </a:p>
        </p:txBody>
      </p:sp>
      <p:grpSp>
        <p:nvGrpSpPr>
          <p:cNvPr id="4" name="组合 3"/>
          <p:cNvGrpSpPr/>
          <p:nvPr/>
        </p:nvGrpSpPr>
        <p:grpSpPr>
          <a:xfrm>
            <a:off x="1791214" y="2789626"/>
            <a:ext cx="6747364" cy="775218"/>
            <a:chOff x="1874798" y="5992186"/>
            <a:chExt cx="7116361" cy="817613"/>
          </a:xfrm>
        </p:grpSpPr>
        <p:cxnSp>
          <p:nvCxnSpPr>
            <p:cNvPr id="5" name="直接连接符 4"/>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892871" y="6452905"/>
              <a:ext cx="7098288" cy="356894"/>
              <a:chOff x="1892871" y="6452905"/>
              <a:chExt cx="7098288" cy="356894"/>
            </a:xfrm>
          </p:grpSpPr>
          <p:cxnSp>
            <p:nvCxnSpPr>
              <p:cNvPr id="8" name="直接箭头连接符 7"/>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767571" y="6486321"/>
                <a:ext cx="1318022" cy="323478"/>
              </a:xfrm>
              <a:prstGeom prst="rect">
                <a:avLst/>
              </a:prstGeom>
              <a:noFill/>
            </p:spPr>
            <p:txBody>
              <a:bodyPr wrap="none" rtlCol="0">
                <a:spAutoFit/>
              </a:bodyPr>
              <a:lstStyle/>
              <a:p>
                <a:r>
                  <a:rPr lang="zh-CN" altLang="en-US" sz="1400" b="1">
                    <a:solidFill>
                      <a:srgbClr val="0070C0"/>
                    </a:solidFill>
                    <a:latin typeface="微软雅黑" panose="020B0503020204020204" pitchFamily="34" charset="-122"/>
                    <a:ea typeface="微软雅黑" panose="020B0503020204020204" pitchFamily="34" charset="-122"/>
                    <a:cs typeface="Segoe UI" panose="020B0502040204020203" pitchFamily="34" charset="0"/>
                  </a:rPr>
                  <a:t>操作控制字段</a:t>
                </a:r>
                <a:endParaRPr lang="zh-CN" altLang="en-US" sz="1400" b="1" baseline="-25000">
                  <a:solidFill>
                    <a:srgbClr val="0070C0"/>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grpSp>
        <p:nvGrpSpPr>
          <p:cNvPr id="10" name="组合 9"/>
          <p:cNvGrpSpPr/>
          <p:nvPr/>
        </p:nvGrpSpPr>
        <p:grpSpPr>
          <a:xfrm>
            <a:off x="8524405" y="2789627"/>
            <a:ext cx="2125066" cy="763813"/>
            <a:chOff x="8976188" y="5992185"/>
            <a:chExt cx="2241276" cy="805584"/>
          </a:xfrm>
        </p:grpSpPr>
        <p:cxnSp>
          <p:nvCxnSpPr>
            <p:cNvPr id="11" name="直接连接符 10"/>
            <p:cNvCxnSpPr/>
            <p:nvPr/>
          </p:nvCxnSpPr>
          <p:spPr>
            <a:xfrm>
              <a:off x="11217464" y="5992185"/>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8976188" y="6452905"/>
              <a:ext cx="2240655" cy="0"/>
            </a:xfrm>
            <a:prstGeom prst="straightConnector1">
              <a:avLst/>
            </a:prstGeom>
            <a:ln w="28575">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9357006" y="6474291"/>
              <a:ext cx="1318019" cy="323478"/>
            </a:xfrm>
            <a:prstGeom prst="rect">
              <a:avLst/>
            </a:prstGeom>
            <a:noFill/>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400">
                  <a:solidFill>
                    <a:srgbClr val="C00000"/>
                  </a:solidFill>
                  <a:latin typeface="微软雅黑" panose="020B0503020204020204" pitchFamily="34" charset="-122"/>
                  <a:ea typeface="微软雅黑" panose="020B0503020204020204" pitchFamily="34" charset="-122"/>
                  <a:cs typeface="Segoe UI" panose="020B0502040204020203" pitchFamily="34" charset="0"/>
                </a:rPr>
                <a:t>顺序控制字段</a:t>
              </a:r>
            </a:p>
          </p:txBody>
        </p:sp>
      </p:grpSp>
      <p:grpSp>
        <p:nvGrpSpPr>
          <p:cNvPr id="14" name="组合 13"/>
          <p:cNvGrpSpPr/>
          <p:nvPr/>
        </p:nvGrpSpPr>
        <p:grpSpPr>
          <a:xfrm>
            <a:off x="1671801" y="1337947"/>
            <a:ext cx="8991274" cy="1823043"/>
            <a:chOff x="1593519" y="3943658"/>
            <a:chExt cx="8991274" cy="1823043"/>
          </a:xfrm>
        </p:grpSpPr>
        <p:grpSp>
          <p:nvGrpSpPr>
            <p:cNvPr id="15" name="组合 14"/>
            <p:cNvGrpSpPr/>
            <p:nvPr/>
          </p:nvGrpSpPr>
          <p:grpSpPr>
            <a:xfrm>
              <a:off x="1722981" y="4957156"/>
              <a:ext cx="8861812" cy="809545"/>
              <a:chOff x="1885396" y="5530038"/>
              <a:chExt cx="9346443" cy="853817"/>
            </a:xfrm>
          </p:grpSpPr>
          <p:sp>
            <p:nvSpPr>
              <p:cNvPr id="75" name="矩形 74"/>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76" name="矩形 7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7" name="矩形 7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8" name="矩形 7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79" name="矩形 7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0" name="矩形 7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1" name="矩形 8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2" name="矩形 8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3" name="矩形 82"/>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4" name="矩形 8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5" name="矩形 8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6" name="矩形 85"/>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87" name="矩形 8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8" name="矩形 8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89" name="矩形 8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0" name="矩形 8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1" name="矩形 9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2" name="矩形 9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3" name="矩形 9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4" name="矩形 9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5" name="矩形 9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6" name="矩形 9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7" name="矩形 9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8" name="矩形 9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99" name="矩形 9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0" name="矩形 9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1" name="矩形 10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102" name="矩形 10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103" name="组合 102"/>
              <p:cNvGrpSpPr/>
              <p:nvPr/>
            </p:nvGrpSpPr>
            <p:grpSpPr>
              <a:xfrm>
                <a:off x="1892871" y="5914604"/>
                <a:ext cx="9338968" cy="469251"/>
                <a:chOff x="2346480" y="4271888"/>
                <a:chExt cx="9338968" cy="469251"/>
              </a:xfrm>
              <a:noFill/>
            </p:grpSpPr>
            <p:sp>
              <p:nvSpPr>
                <p:cNvPr id="104" name="矩形 10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105" name="矩形 10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106" name="矩形 10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107" name="矩形 10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108" name="矩形 10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109" name="矩形 10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110" name="矩形 10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111" name="矩形 11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112" name="矩形 11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113" name="矩形 11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114" name="矩形 11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115" name="矩形 11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116" name="矩形 11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117" name="矩形 11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118" name="矩形 11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119" name="矩形 11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120" name="矩形 11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121" name="矩形 12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122" name="矩形 12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123" name="矩形 12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124" name="矩形 12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125" name="矩形 12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126" name="矩形 12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127" name="矩形 12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128" name="矩形 12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129" name="矩形 12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130" name="矩形 12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131" name="矩形 13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132" name="矩形 13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6" name="组合 15"/>
            <p:cNvGrpSpPr/>
            <p:nvPr/>
          </p:nvGrpSpPr>
          <p:grpSpPr>
            <a:xfrm>
              <a:off x="1593519" y="3943658"/>
              <a:ext cx="8821660" cy="1444948"/>
              <a:chOff x="1593519" y="3943658"/>
              <a:chExt cx="8821660" cy="1444948"/>
            </a:xfrm>
          </p:grpSpPr>
          <p:cxnSp>
            <p:nvCxnSpPr>
              <p:cNvPr id="17" name="直接箭头连接符 16"/>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593519" y="3943658"/>
                <a:ext cx="6987258" cy="656951"/>
                <a:chOff x="1593519" y="3943658"/>
                <a:chExt cx="6987258" cy="656951"/>
              </a:xfrm>
            </p:grpSpPr>
            <p:sp>
              <p:nvSpPr>
                <p:cNvPr id="53" name="文本框 52"/>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54" name="文本框 5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5" name="文本框 5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6" name="文本框 5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7" name="文本框 5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58" name="文本框 57"/>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60" name="文本框 5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1" name="文本框 6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2" name="文本框 6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3" name="文本框 6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5" name="文本框 64"/>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66" name="文本框 65"/>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67" name="文本框 6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69" name="文本框 6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2" name="文本框 7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3" name="文本框 7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74" name="文本框 7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29" name="直接箭头连接符 28"/>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8401785" y="3943659"/>
                <a:ext cx="774540" cy="1025994"/>
                <a:chOff x="8929458" y="4461114"/>
                <a:chExt cx="816898" cy="1082103"/>
              </a:xfrm>
            </p:grpSpPr>
            <p:cxnSp>
              <p:nvCxnSpPr>
                <p:cNvPr id="49" name="直接箭头连接符 4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52" name="文本框 51"/>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41" name="组合 40"/>
              <p:cNvGrpSpPr/>
              <p:nvPr/>
            </p:nvGrpSpPr>
            <p:grpSpPr>
              <a:xfrm>
                <a:off x="9204020" y="4210243"/>
                <a:ext cx="1211159" cy="756956"/>
                <a:chOff x="9778247" y="4742277"/>
                <a:chExt cx="1277395" cy="798352"/>
              </a:xfrm>
            </p:grpSpPr>
            <p:cxnSp>
              <p:nvCxnSpPr>
                <p:cNvPr id="43" name="直接箭头连接符 4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9862681" y="4742277"/>
                  <a:ext cx="1109068" cy="373707"/>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微软雅黑" panose="020B0503020204020204" pitchFamily="34" charset="-122"/>
                      <a:ea typeface="微软雅黑" panose="020B0503020204020204" pitchFamily="34" charset="-122"/>
                      <a:cs typeface="Segoe UI" panose="020B0502040204020203" pitchFamily="34" charset="0"/>
                    </a:rPr>
                    <a:t>下址字段</a:t>
                  </a:r>
                </a:p>
              </p:txBody>
            </p:sp>
            <p:cxnSp>
              <p:nvCxnSpPr>
                <p:cNvPr id="48" name="直接箭头连接符 4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42" name="矩形 41"/>
              <p:cNvSpPr/>
              <p:nvPr/>
            </p:nvSpPr>
            <p:spPr bwMode="auto">
              <a:xfrm>
                <a:off x="9054643" y="4967199"/>
                <a:ext cx="305508" cy="421407"/>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sp>
        <p:nvSpPr>
          <p:cNvPr id="172" name="矩形 171"/>
          <p:cNvSpPr/>
          <p:nvPr/>
        </p:nvSpPr>
        <p:spPr>
          <a:xfrm>
            <a:off x="1793005" y="234878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grpSp>
        <p:nvGrpSpPr>
          <p:cNvPr id="303" name="组合 302"/>
          <p:cNvGrpSpPr/>
          <p:nvPr/>
        </p:nvGrpSpPr>
        <p:grpSpPr>
          <a:xfrm>
            <a:off x="1798302" y="5421714"/>
            <a:ext cx="6747364" cy="775218"/>
            <a:chOff x="1874798" y="5992186"/>
            <a:chExt cx="7116361" cy="817613"/>
          </a:xfrm>
        </p:grpSpPr>
        <p:cxnSp>
          <p:nvCxnSpPr>
            <p:cNvPr id="304" name="直接连接符 303"/>
            <p:cNvCxnSpPr/>
            <p:nvPr/>
          </p:nvCxnSpPr>
          <p:spPr>
            <a:xfrm>
              <a:off x="8973943" y="6005127"/>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5" name="直接连接符 304"/>
            <p:cNvCxnSpPr/>
            <p:nvPr/>
          </p:nvCxnSpPr>
          <p:spPr>
            <a:xfrm>
              <a:off x="1874798" y="5992186"/>
              <a:ext cx="0" cy="748751"/>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306" name="组合 305"/>
            <p:cNvGrpSpPr/>
            <p:nvPr/>
          </p:nvGrpSpPr>
          <p:grpSpPr>
            <a:xfrm>
              <a:off x="1892871" y="6452905"/>
              <a:ext cx="7098288" cy="356894"/>
              <a:chOff x="1892871" y="6452905"/>
              <a:chExt cx="7098288" cy="356894"/>
            </a:xfrm>
          </p:grpSpPr>
          <p:cxnSp>
            <p:nvCxnSpPr>
              <p:cNvPr id="307" name="直接箭头连接符 306"/>
              <p:cNvCxnSpPr/>
              <p:nvPr/>
            </p:nvCxnSpPr>
            <p:spPr>
              <a:xfrm>
                <a:off x="1892871" y="6452905"/>
                <a:ext cx="7098288" cy="0"/>
              </a:xfrm>
              <a:prstGeom prst="straightConnector1">
                <a:avLst/>
              </a:prstGeom>
              <a:ln w="28575">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08" name="文本框 307"/>
              <p:cNvSpPr txBox="1"/>
              <p:nvPr/>
            </p:nvSpPr>
            <p:spPr>
              <a:xfrm>
                <a:off x="4767571" y="6486321"/>
                <a:ext cx="1318022" cy="323478"/>
              </a:xfrm>
              <a:prstGeom prst="rect">
                <a:avLst/>
              </a:prstGeom>
              <a:noFill/>
            </p:spPr>
            <p:txBody>
              <a:bodyPr wrap="none" rtlCol="0">
                <a:spAutoFit/>
              </a:bodyPr>
              <a:lstStyle/>
              <a:p>
                <a:r>
                  <a:rPr lang="zh-CN" altLang="en-US" sz="1400" b="1">
                    <a:solidFill>
                      <a:srgbClr val="0070C0"/>
                    </a:solidFill>
                    <a:latin typeface="微软雅黑" panose="020B0503020204020204" pitchFamily="34" charset="-122"/>
                    <a:ea typeface="微软雅黑" panose="020B0503020204020204" pitchFamily="34" charset="-122"/>
                    <a:cs typeface="Segoe UI" panose="020B0502040204020203" pitchFamily="34" charset="0"/>
                  </a:rPr>
                  <a:t>操作控制字段</a:t>
                </a:r>
                <a:endParaRPr lang="zh-CN" altLang="en-US" sz="1400" b="1" baseline="-25000">
                  <a:solidFill>
                    <a:srgbClr val="0070C0"/>
                  </a:solidFill>
                  <a:latin typeface="微软雅黑" panose="020B0503020204020204" pitchFamily="34" charset="-122"/>
                  <a:ea typeface="微软雅黑" panose="020B0503020204020204" pitchFamily="34" charset="-122"/>
                  <a:cs typeface="Segoe UI" panose="020B0502040204020203" pitchFamily="34" charset="0"/>
                </a:endParaRPr>
              </a:p>
            </p:txBody>
          </p:sp>
        </p:grpSp>
      </p:grpSp>
      <p:grpSp>
        <p:nvGrpSpPr>
          <p:cNvPr id="313" name="组合 312"/>
          <p:cNvGrpSpPr/>
          <p:nvPr/>
        </p:nvGrpSpPr>
        <p:grpSpPr>
          <a:xfrm>
            <a:off x="1678889" y="3970035"/>
            <a:ext cx="7869018" cy="1821973"/>
            <a:chOff x="1593519" y="3943658"/>
            <a:chExt cx="7869018" cy="1821973"/>
          </a:xfrm>
        </p:grpSpPr>
        <p:grpSp>
          <p:nvGrpSpPr>
            <p:cNvPr id="314" name="组合 313"/>
            <p:cNvGrpSpPr/>
            <p:nvPr/>
          </p:nvGrpSpPr>
          <p:grpSpPr>
            <a:xfrm>
              <a:off x="1722981" y="4957154"/>
              <a:ext cx="7647644" cy="808477"/>
              <a:chOff x="1885396" y="5530038"/>
              <a:chExt cx="8065875" cy="852691"/>
            </a:xfrm>
          </p:grpSpPr>
          <p:sp>
            <p:nvSpPr>
              <p:cNvPr id="374" name="矩形 373"/>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75" name="矩形 374"/>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6" name="矩形 375"/>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7" name="矩形 376"/>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8" name="矩形 377"/>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79" name="矩形 378"/>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0" name="矩形 379"/>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1" name="矩形 380"/>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2" name="矩形 381"/>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3" name="矩形 382"/>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4" name="矩形 383"/>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5" name="矩形 384"/>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386" name="矩形 385"/>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7" name="矩形 386"/>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8" name="矩形 387"/>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89" name="矩形 388"/>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0" name="矩形 389"/>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1" name="矩形 390"/>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2" name="矩形 391"/>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3" name="矩形 392"/>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4" name="矩形 393"/>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5" name="矩形 394"/>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6" name="矩形 395"/>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397" name="矩形 396"/>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nvGrpSpPr>
              <p:cNvPr id="402" name="组合 401"/>
              <p:cNvGrpSpPr/>
              <p:nvPr/>
            </p:nvGrpSpPr>
            <p:grpSpPr>
              <a:xfrm>
                <a:off x="1892871" y="5920581"/>
                <a:ext cx="8058400" cy="462148"/>
                <a:chOff x="2346480" y="4277865"/>
                <a:chExt cx="8058400" cy="462148"/>
              </a:xfrm>
              <a:noFill/>
            </p:grpSpPr>
            <p:sp>
              <p:nvSpPr>
                <p:cNvPr id="403" name="矩形 402"/>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404" name="矩形 403"/>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405" name="矩形 404"/>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406" name="矩形 405"/>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407" name="矩形 406"/>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408" name="矩形 407"/>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409" name="矩形 408"/>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410" name="矩形 409"/>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411" name="矩形 410"/>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412" name="矩形 411"/>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413" name="矩形 412"/>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414" name="矩形 413"/>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415" name="矩形 414"/>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416" name="矩形 415"/>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417" name="矩形 416"/>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418" name="矩形 417"/>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419" name="矩形 418"/>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420" name="矩形 419"/>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421" name="矩形 420"/>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422" name="矩形 421"/>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423" name="矩形 422"/>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424" name="矩形 423"/>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425" name="矩形 424"/>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426" name="矩形 425"/>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427" name="矩形 426"/>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grpSp>
          <p:sp>
            <p:nvSpPr>
              <p:cNvPr id="433" name="矩形 432"/>
              <p:cNvSpPr/>
              <p:nvPr/>
            </p:nvSpPr>
            <p:spPr bwMode="auto">
              <a:xfrm>
                <a:off x="9618683" y="5530601"/>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grpSp>
        <p:grpSp>
          <p:nvGrpSpPr>
            <p:cNvPr id="315" name="组合 314"/>
            <p:cNvGrpSpPr/>
            <p:nvPr/>
          </p:nvGrpSpPr>
          <p:grpSpPr>
            <a:xfrm>
              <a:off x="1593519" y="3943658"/>
              <a:ext cx="7869018" cy="1025995"/>
              <a:chOff x="1593519" y="3943658"/>
              <a:chExt cx="7869018" cy="1025995"/>
            </a:xfrm>
          </p:grpSpPr>
          <p:cxnSp>
            <p:nvCxnSpPr>
              <p:cNvPr id="342" name="直接箭头连接符 341"/>
              <p:cNvCxnSpPr/>
              <p:nvPr/>
            </p:nvCxnSpPr>
            <p:spPr>
              <a:xfrm flipV="1">
                <a:off x="9215793" y="4599892"/>
                <a:ext cx="0" cy="343558"/>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6" name="直接箭头连接符 315"/>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7" name="直接箭头连接符 316"/>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8" name="直接箭头连接符 317"/>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0" name="直接箭头连接符 319"/>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1" name="直接箭头连接符 320"/>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2" name="直接箭头连接符 321"/>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3" name="直接箭头连接符 322"/>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4" name="直接箭头连接符 323"/>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5" name="直接箭头连接符 324"/>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6" name="直接箭头连接符 325"/>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27" name="组合 326"/>
              <p:cNvGrpSpPr/>
              <p:nvPr/>
            </p:nvGrpSpPr>
            <p:grpSpPr>
              <a:xfrm>
                <a:off x="1593519" y="3943658"/>
                <a:ext cx="6987258" cy="656951"/>
                <a:chOff x="1593519" y="3943658"/>
                <a:chExt cx="6987258" cy="656951"/>
              </a:xfrm>
            </p:grpSpPr>
            <p:sp>
              <p:nvSpPr>
                <p:cNvPr id="352" name="文本框 351"/>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353" name="文本框 352"/>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4" name="文本框 353"/>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5" name="文本框 354"/>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6" name="文本框 355"/>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57" name="文本框 356"/>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58" name="文本框 357"/>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359" name="文本框 358"/>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0" name="文本框 359"/>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1" name="文本框 360"/>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2" name="文本框 361"/>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3" name="文本框 362"/>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4" name="文本框 363"/>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365" name="文本框 364"/>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366" name="文本框 365"/>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7" name="文本框 366"/>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8" name="文本框 367"/>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69" name="文本框 368"/>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0" name="文本框 369"/>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1" name="文本框 370"/>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2" name="文本框 371"/>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373" name="文本框 372"/>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328" name="直接箭头连接符 327"/>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29" name="直接箭头连接符 328"/>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0" name="直接箭头连接符 329"/>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1" name="直接箭头连接符 330"/>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2" name="直接箭头连接符 331"/>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3" name="直接箭头连接符 332"/>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4" name="直接箭头连接符 333"/>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5" name="直接箭头连接符 334"/>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6" name="直接箭头连接符 335"/>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7" name="直接箭头连接符 336"/>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38" name="直接箭头连接符 337"/>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339" name="组合 338"/>
              <p:cNvGrpSpPr/>
              <p:nvPr/>
            </p:nvGrpSpPr>
            <p:grpSpPr>
              <a:xfrm>
                <a:off x="8401786" y="3943659"/>
                <a:ext cx="1060751" cy="1025994"/>
                <a:chOff x="8929458" y="4461114"/>
                <a:chExt cx="1118761" cy="1082103"/>
              </a:xfrm>
            </p:grpSpPr>
            <p:cxnSp>
              <p:nvCxnSpPr>
                <p:cNvPr id="348" name="直接箭头连接符 347"/>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349" name="直接箭头连接符 348"/>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350" name="文本框 349"/>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351" name="文本框 350"/>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34" name="文本框 433"/>
                <p:cNvSpPr txBox="1"/>
                <p:nvPr/>
              </p:nvSpPr>
              <p:spPr>
                <a:xfrm>
                  <a:off x="9537569" y="4834633"/>
                  <a:ext cx="510650" cy="312774"/>
                </a:xfrm>
                <a:prstGeom prst="rect">
                  <a:avLst/>
                </a:prstGeom>
                <a:noFill/>
              </p:spPr>
              <p:txBody>
                <a:bodyPr wrap="none" rtlCol="0">
                  <a:spAutoFit/>
                </a:bodyPr>
                <a:lstStyle/>
                <a:p>
                  <a:r>
                    <a:rPr lang="en-US" altLang="zh-CN" sz="1325" b="1">
                      <a:solidFill>
                        <a:srgbClr val="C55A11"/>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rgbClr val="C55A11"/>
                      </a:solidFill>
                      <a:latin typeface="Segoe UI" panose="020B0502040204020203" pitchFamily="34" charset="0"/>
                      <a:ea typeface="Segoe UI Black" panose="020B0A02040204020203" pitchFamily="34" charset="0"/>
                      <a:cs typeface="Segoe UI" panose="020B0502040204020203" pitchFamily="34" charset="0"/>
                    </a:rPr>
                    <a:t>end</a:t>
                  </a:r>
                  <a:endParaRPr lang="zh-CN" altLang="en-US" sz="1325" b="1" baseline="-25000">
                    <a:solidFill>
                      <a:srgbClr val="C55A11"/>
                    </a:solidFill>
                    <a:latin typeface="Segoe UI" panose="020B0502040204020203" pitchFamily="34" charset="0"/>
                    <a:cs typeface="Segoe UI" panose="020B0502040204020203" pitchFamily="34" charset="0"/>
                  </a:endParaRPr>
                </a:p>
              </p:txBody>
            </p:sp>
          </p:grpSp>
        </p:grpSp>
      </p:grpSp>
      <p:sp>
        <p:nvSpPr>
          <p:cNvPr id="432" name="矩形 431"/>
          <p:cNvSpPr/>
          <p:nvPr/>
        </p:nvSpPr>
        <p:spPr>
          <a:xfrm>
            <a:off x="1800094" y="4980877"/>
            <a:ext cx="7632350"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pic>
        <p:nvPicPr>
          <p:cNvPr id="247" name="图片 2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304994">
            <a:off x="9467917" y="4622774"/>
            <a:ext cx="568549" cy="210672"/>
          </a:xfrm>
          <a:prstGeom prst="rect">
            <a:avLst/>
          </a:prstGeom>
        </p:spPr>
      </p:pic>
      <p:grpSp>
        <p:nvGrpSpPr>
          <p:cNvPr id="248" name="组合 247"/>
          <p:cNvGrpSpPr/>
          <p:nvPr/>
        </p:nvGrpSpPr>
        <p:grpSpPr>
          <a:xfrm>
            <a:off x="9734567" y="5063844"/>
            <a:ext cx="2091387" cy="579957"/>
            <a:chOff x="371537" y="4732301"/>
            <a:chExt cx="2678518" cy="579957"/>
          </a:xfrm>
        </p:grpSpPr>
        <p:sp>
          <p:nvSpPr>
            <p:cNvPr id="249" name="矩形 248"/>
            <p:cNvSpPr/>
            <p:nvPr/>
          </p:nvSpPr>
          <p:spPr>
            <a:xfrm>
              <a:off x="371537" y="4732301"/>
              <a:ext cx="2678518" cy="579957"/>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p:cNvSpPr/>
            <p:nvPr/>
          </p:nvSpPr>
          <p:spPr>
            <a:xfrm>
              <a:off x="455430" y="4822224"/>
              <a:ext cx="2535663" cy="400110"/>
            </a:xfrm>
            <a:prstGeom prst="rect">
              <a:avLst/>
            </a:prstGeom>
          </p:spPr>
          <p:txBody>
            <a:bodyPr wrap="square">
              <a:spAutoFit/>
            </a:bodyPr>
            <a:lstStyle/>
            <a:p>
              <a:pPr algn="ctr">
                <a:defRPr/>
              </a:pPr>
              <a:r>
                <a:rPr lang="zh-CN" altLang="en-US" sz="2000" b="1" dirty="0">
                  <a:solidFill>
                    <a:schemeClr val="bg1"/>
                  </a:solidFill>
                  <a:latin typeface="微软雅黑" panose="020B0503020204020204" pitchFamily="34" charset="-122"/>
                  <a:ea typeface="微软雅黑" panose="020B0503020204020204" pitchFamily="34" charset="-122"/>
                </a:rPr>
                <a:t>返回取指微程序</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wipe(down)">
                                      <p:cBhvr>
                                        <p:cTn id="7" dur="500"/>
                                        <p:tgtEl>
                                          <p:spTgt spid="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wipe(left)">
                                      <p:cBhvr>
                                        <p:cTn id="12" dur="500"/>
                                        <p:tgtEl>
                                          <p:spTgt spid="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p:cNvSpPr/>
          <p:nvPr/>
        </p:nvSpPr>
        <p:spPr>
          <a:xfrm>
            <a:off x="1091045" y="1298980"/>
            <a:ext cx="4970930" cy="30822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normAutofit/>
          </a:bodyPr>
          <a:lstStyle/>
          <a:p>
            <a:r>
              <a:rPr lang="zh-CN" altLang="en-US"/>
              <a:t>微程序控制器组成原理框图</a:t>
            </a:r>
            <a:r>
              <a:rPr lang="en-US" altLang="zh-CN"/>
              <a:t>(</a:t>
            </a:r>
            <a:r>
              <a:rPr lang="zh-CN" altLang="en-US"/>
              <a:t>计数器法</a:t>
            </a:r>
            <a:r>
              <a:rPr lang="en-US" altLang="zh-CN"/>
              <a:t>)</a:t>
            </a:r>
            <a:endParaRPr lang="zh-CN" altLang="en-US"/>
          </a:p>
        </p:txBody>
      </p:sp>
      <p:sp>
        <p:nvSpPr>
          <p:cNvPr id="77" name="Line 17"/>
          <p:cNvSpPr>
            <a:spLocks noChangeShapeType="1"/>
          </p:cNvSpPr>
          <p:nvPr/>
        </p:nvSpPr>
        <p:spPr bwMode="auto">
          <a:xfrm>
            <a:off x="3211130" y="2234408"/>
            <a:ext cx="1851479"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81" name="矩形 80"/>
          <p:cNvSpPr/>
          <p:nvPr/>
        </p:nvSpPr>
        <p:spPr>
          <a:xfrm>
            <a:off x="1456888" y="1741350"/>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微程序入口查找组合逻辑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sp>
        <p:nvSpPr>
          <p:cNvPr id="89" name="矩形 88"/>
          <p:cNvSpPr/>
          <p:nvPr/>
        </p:nvSpPr>
        <p:spPr>
          <a:xfrm>
            <a:off x="3635711" y="2262856"/>
            <a:ext cx="1585536"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1" name="矩形 110"/>
          <p:cNvSpPr/>
          <p:nvPr/>
        </p:nvSpPr>
        <p:spPr>
          <a:xfrm>
            <a:off x="9237178" y="1805611"/>
            <a:ext cx="1376443" cy="1392436"/>
          </a:xfrm>
          <a:prstGeom prst="rect">
            <a:avLst/>
          </a:prstGeom>
          <a:solidFill>
            <a:srgbClr val="FFC000"/>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r>
              <a:rPr lang="zh-CN" altLang="en-US" sz="1705" b="1" kern="0">
                <a:solidFill>
                  <a:prstClr val="black"/>
                </a:solidFill>
                <a:latin typeface="微软雅黑" panose="020B0503020204020204" pitchFamily="34" charset="-122"/>
                <a:ea typeface="微软雅黑" panose="020B0503020204020204" pitchFamily="34" charset="-122"/>
              </a:rPr>
              <a:t>控制</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r>
              <a:rPr lang="zh-CN" altLang="en-US" sz="1705" b="1" kern="0">
                <a:solidFill>
                  <a:prstClr val="black"/>
                </a:solidFill>
                <a:latin typeface="微软雅黑" panose="020B0503020204020204" pitchFamily="34" charset="-122"/>
                <a:ea typeface="微软雅黑" panose="020B0503020204020204" pitchFamily="34" charset="-122"/>
              </a:rPr>
              <a:t>存储器</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cxnSp>
        <p:nvCxnSpPr>
          <p:cNvPr id="112" name="直接箭头连接符 111"/>
          <p:cNvCxnSpPr/>
          <p:nvPr/>
        </p:nvCxnSpPr>
        <p:spPr>
          <a:xfrm>
            <a:off x="11614434" y="2509566"/>
            <a:ext cx="0" cy="2699148"/>
          </a:xfrm>
          <a:prstGeom prst="straightConnector1">
            <a:avLst/>
          </a:prstGeom>
          <a:noFill/>
          <a:ln w="57150" cap="sq" cmpd="sng" algn="ctr">
            <a:solidFill>
              <a:sysClr val="windowText" lastClr="000000"/>
            </a:solidFill>
            <a:prstDash val="solid"/>
            <a:miter lim="800000"/>
            <a:headEnd type="none"/>
            <a:tailEnd type="none" w="lg" len="lg"/>
          </a:ln>
          <a:effectLst/>
        </p:spPr>
      </p:cxnSp>
      <p:cxnSp>
        <p:nvCxnSpPr>
          <p:cNvPr id="113" name="直接箭头连接符 112"/>
          <p:cNvCxnSpPr/>
          <p:nvPr/>
        </p:nvCxnSpPr>
        <p:spPr>
          <a:xfrm>
            <a:off x="8170451" y="2502464"/>
            <a:ext cx="1066727" cy="0"/>
          </a:xfrm>
          <a:prstGeom prst="straightConnector1">
            <a:avLst/>
          </a:prstGeom>
          <a:noFill/>
          <a:ln w="38100" cap="flat" cmpd="sng" algn="ctr">
            <a:solidFill>
              <a:sysClr val="windowText" lastClr="000000"/>
            </a:solidFill>
            <a:prstDash val="solid"/>
            <a:miter lim="800000"/>
            <a:headEnd type="none"/>
            <a:tailEnd type="triangle" w="med" len="med"/>
          </a:ln>
          <a:effectLst/>
        </p:spPr>
      </p:cxnSp>
      <p:grpSp>
        <p:nvGrpSpPr>
          <p:cNvPr id="141" name="组合 140"/>
          <p:cNvGrpSpPr/>
          <p:nvPr/>
        </p:nvGrpSpPr>
        <p:grpSpPr>
          <a:xfrm>
            <a:off x="6918617" y="1734699"/>
            <a:ext cx="1654828" cy="1407933"/>
            <a:chOff x="6792102" y="1861049"/>
            <a:chExt cx="1654828" cy="1407933"/>
          </a:xfrm>
        </p:grpSpPr>
        <p:cxnSp>
          <p:nvCxnSpPr>
            <p:cNvPr id="145" name="直接连接符 144"/>
            <p:cNvCxnSpPr/>
            <p:nvPr/>
          </p:nvCxnSpPr>
          <p:spPr>
            <a:xfrm>
              <a:off x="7635708" y="2169452"/>
              <a:ext cx="0" cy="2076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2" name="矩形 141"/>
            <p:cNvSpPr/>
            <p:nvPr/>
          </p:nvSpPr>
          <p:spPr>
            <a:xfrm>
              <a:off x="7227481" y="2377058"/>
              <a:ext cx="816455" cy="536693"/>
            </a:xfrm>
            <a:prstGeom prst="rect">
              <a:avLst/>
            </a:prstGeom>
            <a:solidFill>
              <a:srgbClr val="FF9999"/>
            </a:solidFill>
            <a:ln w="28575" cap="flat" cmpd="sng" algn="ctr">
              <a:solidFill>
                <a:sysClr val="windowText" lastClr="000000"/>
              </a:solidFill>
              <a:prstDash val="solid"/>
              <a:miter lim="800000"/>
            </a:ln>
            <a:effectLst/>
          </p:spPr>
          <p:txBody>
            <a:bodyPr rtlCol="0" anchor="ctr"/>
            <a:lstStyle/>
            <a:p>
              <a:pPr algn="ctr"/>
              <a:r>
                <a:rPr lang="zh-CN" altLang="zh-CN" sz="1895" b="1" kern="0" dirty="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μ</a:t>
              </a:r>
              <a:r>
                <a:rPr lang="en-US" altLang="zh-CN" sz="1895" b="1" kern="0" dirty="0">
                  <a:solidFill>
                    <a:prstClr val="black"/>
                  </a:solidFill>
                  <a:latin typeface="Segoe UI Black" panose="020B0A02040204020203" pitchFamily="34" charset="0"/>
                  <a:ea typeface="Segoe UI Black" panose="020B0A02040204020203" pitchFamily="34" charset="0"/>
                  <a:cs typeface="Segoe UI Black" panose="020B0A02040204020203" pitchFamily="34" charset="0"/>
                </a:rPr>
                <a:t>AR</a:t>
              </a:r>
            </a:p>
          </p:txBody>
        </p:sp>
        <p:sp>
          <p:nvSpPr>
            <p:cNvPr id="143" name="矩形 142"/>
            <p:cNvSpPr/>
            <p:nvPr/>
          </p:nvSpPr>
          <p:spPr>
            <a:xfrm>
              <a:off x="6792102" y="2943187"/>
              <a:ext cx="1654828"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微地址寄存器</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6" name="矩形 145"/>
            <p:cNvSpPr/>
            <p:nvPr/>
          </p:nvSpPr>
          <p:spPr>
            <a:xfrm>
              <a:off x="6936273" y="1861049"/>
              <a:ext cx="1365880" cy="325795"/>
            </a:xfrm>
            <a:prstGeom prst="rect">
              <a:avLst/>
            </a:prstGeom>
          </p:spPr>
          <p:txBody>
            <a:bodyPr wrap="square">
              <a:spAutoFit/>
            </a:bodyPr>
            <a:lstStyle/>
            <a:p>
              <a:pPr algn="ctr"/>
              <a:r>
                <a:rPr lang="zh-CN" altLang="en-US" sz="1515" b="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时钟控制</a:t>
              </a:r>
              <a:endParaRPr lang="zh-CN" altLang="en-US" sz="1515" b="1" baseline="-250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147" name="组合 146"/>
          <p:cNvGrpSpPr/>
          <p:nvPr/>
        </p:nvGrpSpPr>
        <p:grpSpPr>
          <a:xfrm>
            <a:off x="8709939" y="4828098"/>
            <a:ext cx="2878979" cy="384721"/>
            <a:chOff x="9070922" y="4122994"/>
            <a:chExt cx="2901384" cy="384721"/>
          </a:xfrm>
        </p:grpSpPr>
        <p:cxnSp>
          <p:nvCxnSpPr>
            <p:cNvPr id="148" name="直接箭头连接符 147"/>
            <p:cNvCxnSpPr/>
            <p:nvPr/>
          </p:nvCxnSpPr>
          <p:spPr>
            <a:xfrm flipH="1">
              <a:off x="9070922" y="4507074"/>
              <a:ext cx="2901384" cy="0"/>
            </a:xfrm>
            <a:prstGeom prst="straightConnector1">
              <a:avLst/>
            </a:prstGeom>
            <a:noFill/>
            <a:ln w="57150" cap="flat" cmpd="sng" algn="ctr">
              <a:solidFill>
                <a:sysClr val="windowText" lastClr="000000"/>
              </a:solidFill>
              <a:prstDash val="solid"/>
              <a:miter lim="800000"/>
              <a:headEnd type="none"/>
              <a:tailEnd type="stealth" w="med" len="med"/>
            </a:ln>
            <a:effectLst/>
          </p:spPr>
        </p:cxnSp>
        <p:sp>
          <p:nvSpPr>
            <p:cNvPr id="149" name="矩形 148"/>
            <p:cNvSpPr/>
            <p:nvPr/>
          </p:nvSpPr>
          <p:spPr>
            <a:xfrm>
              <a:off x="9868901" y="4122994"/>
              <a:ext cx="1210996" cy="384721"/>
            </a:xfrm>
            <a:prstGeom prst="rect">
              <a:avLst/>
            </a:prstGeom>
            <a:noFill/>
            <a:ln w="57150" cap="flat" cmpd="sng" algn="ctr">
              <a:noFill/>
              <a:prstDash val="solid"/>
              <a:miter lim="800000"/>
              <a:headEnd type="none"/>
              <a:tailEnd type="stealth" w="med" len="med"/>
            </a:ln>
            <a:effectLst/>
          </p:spPr>
          <p:txBody>
            <a:bodyPr wrap="square">
              <a:spAutoFit/>
            </a:bodyPr>
            <a:lstStyle/>
            <a:p>
              <a:pPr algn="ctr"/>
              <a:r>
                <a:rPr lang="zh-CN" altLang="en-US" sz="1900"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微指令字</a:t>
              </a:r>
              <a:endParaRPr lang="zh-CN" altLang="en-US" sz="1900"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cxnSp>
        <p:nvCxnSpPr>
          <p:cNvPr id="150" name="直接箭头连接符 149"/>
          <p:cNvCxnSpPr/>
          <p:nvPr/>
        </p:nvCxnSpPr>
        <p:spPr>
          <a:xfrm>
            <a:off x="10665258" y="2488210"/>
            <a:ext cx="939940" cy="0"/>
          </a:xfrm>
          <a:prstGeom prst="straightConnector1">
            <a:avLst/>
          </a:prstGeom>
          <a:noFill/>
          <a:ln w="57150" cap="sq" cmpd="sng" algn="ctr">
            <a:solidFill>
              <a:sysClr val="windowText" lastClr="000000"/>
            </a:solidFill>
            <a:prstDash val="solid"/>
            <a:miter lim="800000"/>
            <a:headEnd type="none"/>
            <a:tailEnd type="none" w="lg" len="lg"/>
          </a:ln>
          <a:effectLst/>
        </p:spPr>
      </p:cxnSp>
      <p:sp>
        <p:nvSpPr>
          <p:cNvPr id="151" name="矩形 150"/>
          <p:cNvSpPr/>
          <p:nvPr/>
        </p:nvSpPr>
        <p:spPr>
          <a:xfrm>
            <a:off x="10394894" y="2171852"/>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微指令</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 name="矩形 42"/>
          <p:cNvSpPr/>
          <p:nvPr/>
        </p:nvSpPr>
        <p:spPr>
          <a:xfrm>
            <a:off x="1237008" y="1337469"/>
            <a:ext cx="2242743" cy="369332"/>
          </a:xfrm>
          <a:prstGeom prst="rect">
            <a:avLst/>
          </a:prstGeom>
        </p:spPr>
        <p:txBody>
          <a:bodyPr wrap="square">
            <a:spAutoFit/>
          </a:bodyPr>
          <a:lstStyle/>
          <a:p>
            <a:pPr algn="ctr"/>
            <a:r>
              <a:rPr lang="zh-CN" altLang="en-US" b="1" kern="0">
                <a:solidFill>
                  <a:srgbClr val="0066FF"/>
                </a:solidFill>
                <a:latin typeface="微软雅黑" panose="020B0503020204020204" pitchFamily="34" charset="-122"/>
                <a:ea typeface="微软雅黑" panose="020B0503020204020204" pitchFamily="34" charset="-122"/>
              </a:rPr>
              <a:t>地址转移逻辑</a:t>
            </a:r>
            <a:endParaRPr lang="en-US" altLang="zh-CN" b="1" kern="0">
              <a:solidFill>
                <a:srgbClr val="0066FF"/>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808645" y="4137565"/>
            <a:ext cx="1085850" cy="646418"/>
            <a:chOff x="1646720" y="4179279"/>
            <a:chExt cx="1085850" cy="398994"/>
          </a:xfrm>
        </p:grpSpPr>
        <p:cxnSp>
          <p:nvCxnSpPr>
            <p:cNvPr id="175" name="直接箭头连接符 174"/>
            <p:cNvCxnSpPr/>
            <p:nvPr/>
          </p:nvCxnSpPr>
          <p:spPr>
            <a:xfrm flipV="1">
              <a:off x="16467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6" name="直接箭头连接符 175"/>
            <p:cNvCxnSpPr/>
            <p:nvPr/>
          </p:nvCxnSpPr>
          <p:spPr>
            <a:xfrm flipV="1">
              <a:off x="20086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7" name="直接箭头连接符 176"/>
            <p:cNvCxnSpPr/>
            <p:nvPr/>
          </p:nvCxnSpPr>
          <p:spPr>
            <a:xfrm flipV="1">
              <a:off x="237062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cxnSp>
          <p:nvCxnSpPr>
            <p:cNvPr id="178" name="直接箭头连接符 177"/>
            <p:cNvCxnSpPr/>
            <p:nvPr/>
          </p:nvCxnSpPr>
          <p:spPr>
            <a:xfrm flipV="1">
              <a:off x="2732570" y="4179279"/>
              <a:ext cx="0" cy="398994"/>
            </a:xfrm>
            <a:prstGeom prst="straightConnector1">
              <a:avLst/>
            </a:prstGeom>
            <a:noFill/>
            <a:ln w="28575" cap="sq" cmpd="sng" algn="ctr">
              <a:solidFill>
                <a:sysClr val="windowText" lastClr="000000"/>
              </a:solidFill>
              <a:prstDash val="solid"/>
              <a:miter lim="800000"/>
              <a:headEnd type="none"/>
              <a:tailEnd type="stealth" w="lg" len="lg"/>
            </a:ln>
            <a:effectLst/>
          </p:spPr>
        </p:cxnSp>
      </p:grpSp>
      <p:sp>
        <p:nvSpPr>
          <p:cNvPr id="179" name="矩形 178"/>
          <p:cNvSpPr/>
          <p:nvPr/>
        </p:nvSpPr>
        <p:spPr>
          <a:xfrm>
            <a:off x="1416912" y="4862385"/>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状态条件</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1</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~B</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5" name="Line 17"/>
          <p:cNvSpPr>
            <a:spLocks noChangeShapeType="1"/>
          </p:cNvSpPr>
          <p:nvPr/>
        </p:nvSpPr>
        <p:spPr bwMode="auto">
          <a:xfrm>
            <a:off x="5703118" y="2528083"/>
            <a:ext cx="1650878"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08" name="矩形 107"/>
          <p:cNvSpPr/>
          <p:nvPr/>
        </p:nvSpPr>
        <p:spPr>
          <a:xfrm>
            <a:off x="3739379" y="1627771"/>
            <a:ext cx="1585536" cy="307777"/>
          </a:xfrm>
          <a:prstGeom prst="rect">
            <a:avLst/>
          </a:prstGeom>
        </p:spPr>
        <p:txBody>
          <a:bodyPr wrap="square">
            <a:spAutoFit/>
          </a:bodyPr>
          <a:lstStyle/>
          <a:p>
            <a:pPr algn="ctr"/>
            <a:r>
              <a:rPr lang="zh-CN" altLang="en-US" sz="14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顺序地址</a:t>
            </a:r>
            <a:endParaRPr lang="zh-CN" altLang="en-US" sz="1400" b="1" baseline="-250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0" name="直接箭头连接符 159"/>
          <p:cNvCxnSpPr/>
          <p:nvPr/>
        </p:nvCxnSpPr>
        <p:spPr>
          <a:xfrm>
            <a:off x="487822" y="2227298"/>
            <a:ext cx="962423" cy="0"/>
          </a:xfrm>
          <a:prstGeom prst="straightConnector1">
            <a:avLst/>
          </a:prstGeom>
          <a:noFill/>
          <a:ln w="38100" cap="flat" cmpd="sng" algn="ctr">
            <a:solidFill>
              <a:sysClr val="windowText" lastClr="000000"/>
            </a:solidFill>
            <a:prstDash val="solid"/>
            <a:miter lim="800000"/>
            <a:headEnd type="none"/>
            <a:tailEnd type="stealth" w="lg" len="lg"/>
          </a:ln>
          <a:effectLst/>
        </p:spPr>
      </p:cxnSp>
      <p:sp>
        <p:nvSpPr>
          <p:cNvPr id="161" name="矩形 160"/>
          <p:cNvSpPr/>
          <p:nvPr/>
        </p:nvSpPr>
        <p:spPr>
          <a:xfrm>
            <a:off x="320365" y="1651388"/>
            <a:ext cx="901520" cy="559256"/>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IR</a:t>
            </a:r>
          </a:p>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指令字</a:t>
            </a:r>
            <a:endPar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0" name="Line 17"/>
          <p:cNvSpPr>
            <a:spLocks noChangeShapeType="1"/>
          </p:cNvSpPr>
          <p:nvPr/>
        </p:nvSpPr>
        <p:spPr bwMode="auto">
          <a:xfrm>
            <a:off x="3975937" y="2545719"/>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53" name="Line 17"/>
          <p:cNvSpPr>
            <a:spLocks noChangeShapeType="1"/>
          </p:cNvSpPr>
          <p:nvPr/>
        </p:nvSpPr>
        <p:spPr bwMode="auto">
          <a:xfrm>
            <a:off x="3975937" y="1923097"/>
            <a:ext cx="1069491"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4" name="流程图: 手动操作 113"/>
          <p:cNvSpPr/>
          <p:nvPr/>
        </p:nvSpPr>
        <p:spPr>
          <a:xfrm rot="16200000">
            <a:off x="4593781" y="2177669"/>
            <a:ext cx="1600881" cy="678199"/>
          </a:xfrm>
          <a:prstGeom prst="flowChartManualOperation">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endParaRPr lang="zh-CN" altLang="en-US" sz="1705" b="1" kern="0">
              <a:solidFill>
                <a:prstClr val="black"/>
              </a:solidFill>
              <a:latin typeface="微软雅黑" panose="020B0503020204020204" pitchFamily="34" charset="-122"/>
              <a:ea typeface="微软雅黑" panose="020B0503020204020204" pitchFamily="34" charset="-122"/>
            </a:endParaRPr>
          </a:p>
        </p:txBody>
      </p:sp>
      <p:cxnSp>
        <p:nvCxnSpPr>
          <p:cNvPr id="8" name="肘形连接符 7"/>
          <p:cNvCxnSpPr/>
          <p:nvPr/>
        </p:nvCxnSpPr>
        <p:spPr>
          <a:xfrm flipV="1">
            <a:off x="3145354" y="3185696"/>
            <a:ext cx="2248868" cy="407902"/>
          </a:xfrm>
          <a:prstGeom prst="bentConnector2">
            <a:avLst/>
          </a:prstGeom>
          <a:noFill/>
          <a:ln w="31750" cap="sq">
            <a:solidFill>
              <a:srgbClr val="0066FF"/>
            </a:solidFill>
            <a:tailEnd type="stealth" w="lg" len="lg"/>
          </a:ln>
        </p:spPr>
        <p:style>
          <a:lnRef idx="2">
            <a:schemeClr val="accent1">
              <a:shade val="50000"/>
            </a:schemeClr>
          </a:lnRef>
          <a:fillRef idx="1">
            <a:schemeClr val="accent1"/>
          </a:fillRef>
          <a:effectRef idx="0">
            <a:schemeClr val="accent1"/>
          </a:effectRef>
          <a:fontRef idx="minor">
            <a:schemeClr val="lt1"/>
          </a:fontRef>
        </p:style>
      </p:cxnSp>
      <p:sp>
        <p:nvSpPr>
          <p:cNvPr id="12" name="文本框 11"/>
          <p:cNvSpPr txBox="1"/>
          <p:nvPr/>
        </p:nvSpPr>
        <p:spPr>
          <a:xfrm>
            <a:off x="5017163" y="1733230"/>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0</a:t>
            </a:r>
            <a:endParaRPr lang="zh-CN" altLang="en-US">
              <a:latin typeface="微软雅黑" panose="020B0503020204020204" pitchFamily="34" charset="-122"/>
              <a:ea typeface="微软雅黑" panose="020B0503020204020204" pitchFamily="34" charset="-122"/>
            </a:endParaRPr>
          </a:p>
        </p:txBody>
      </p:sp>
      <p:sp>
        <p:nvSpPr>
          <p:cNvPr id="155" name="文本框 154"/>
          <p:cNvSpPr txBox="1"/>
          <p:nvPr/>
        </p:nvSpPr>
        <p:spPr>
          <a:xfrm>
            <a:off x="5017163" y="205003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1</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5017163" y="2362474"/>
            <a:ext cx="319318" cy="369332"/>
          </a:xfrm>
          <a:prstGeom prst="rect">
            <a:avLst/>
          </a:prstGeom>
          <a:noFill/>
        </p:spPr>
        <p:txBody>
          <a:bodyPr wrap="none" rtlCol="0">
            <a:spAutoFit/>
          </a:bodyPr>
          <a:lstStyle/>
          <a:p>
            <a:r>
              <a:rPr lang="en-US" altLang="zh-CN">
                <a:latin typeface="微软雅黑" panose="020B0503020204020204" pitchFamily="34" charset="-122"/>
                <a:ea typeface="微软雅黑" panose="020B0503020204020204" pitchFamily="34" charset="-122"/>
              </a:rPr>
              <a:t>2</a:t>
            </a: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rot="5400000">
            <a:off x="5042187" y="2351191"/>
            <a:ext cx="763351" cy="369332"/>
          </a:xfrm>
          <a:prstGeom prst="rect">
            <a:avLst/>
          </a:prstGeom>
          <a:noFill/>
        </p:spPr>
        <p:txBody>
          <a:bodyPr wrap="none" rtlCol="0">
            <a:spAutoFit/>
          </a:bodyPr>
          <a:lstStyle/>
          <a:p>
            <a:r>
              <a:rPr lang="en-US" altLang="zh-CN" b="1">
                <a:latin typeface="微软雅黑" panose="020B0503020204020204" pitchFamily="34" charset="-122"/>
                <a:ea typeface="微软雅黑" panose="020B0503020204020204" pitchFamily="34" charset="-122"/>
              </a:rPr>
              <a:t>MUX</a:t>
            </a:r>
            <a:endParaRPr lang="zh-CN" altLang="en-US" b="1">
              <a:latin typeface="微软雅黑" panose="020B0503020204020204" pitchFamily="34" charset="-122"/>
              <a:ea typeface="微软雅黑" panose="020B0503020204020204" pitchFamily="34" charset="-122"/>
            </a:endParaRPr>
          </a:p>
        </p:txBody>
      </p:sp>
      <p:sp>
        <p:nvSpPr>
          <p:cNvPr id="154" name="矩形 153"/>
          <p:cNvSpPr/>
          <p:nvPr/>
        </p:nvSpPr>
        <p:spPr>
          <a:xfrm>
            <a:off x="1440720" y="3121114"/>
            <a:ext cx="1809415" cy="978071"/>
          </a:xfrm>
          <a:prstGeom prst="rect">
            <a:avLst/>
          </a:prstGeom>
          <a:solidFill>
            <a:schemeClr val="accent1">
              <a:lumMod val="20000"/>
              <a:lumOff val="80000"/>
            </a:schemeClr>
          </a:solidFill>
          <a:ln w="19050" cap="flat" cmpd="sng" algn="ctr">
            <a:solidFill>
              <a:sysClr val="windowText" lastClr="000000"/>
            </a:solidFill>
            <a:prstDash val="solid"/>
            <a:miter lim="800000"/>
          </a:ln>
          <a:effectLst>
            <a:outerShdw dist="50800" dir="2700000" algn="tl" rotWithShape="0">
              <a:prstClr val="black"/>
            </a:outerShdw>
          </a:effectLst>
        </p:spPr>
        <p:txBody>
          <a:bodyPr rtlCol="0" anchor="ctr"/>
          <a:lstStyle/>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条件判别测试</a:t>
            </a:r>
            <a:endParaRPr lang="en-US" altLang="zh-CN" sz="1705" b="1" kern="0">
              <a:solidFill>
                <a:prstClr val="black"/>
              </a:solidFill>
              <a:latin typeface="微软雅黑" panose="020B0503020204020204" pitchFamily="34" charset="-122"/>
              <a:ea typeface="微软雅黑" panose="020B0503020204020204" pitchFamily="34" charset="-122"/>
            </a:endParaRPr>
          </a:p>
          <a:p>
            <a:pPr algn="ctr">
              <a:lnSpc>
                <a:spcPct val="150000"/>
              </a:lnSpc>
            </a:pPr>
            <a:r>
              <a:rPr lang="zh-CN" altLang="en-US" sz="1705" b="1" kern="0">
                <a:solidFill>
                  <a:prstClr val="black"/>
                </a:solidFill>
                <a:latin typeface="微软雅黑" panose="020B0503020204020204" pitchFamily="34" charset="-122"/>
                <a:ea typeface="微软雅黑" panose="020B0503020204020204" pitchFamily="34" charset="-122"/>
              </a:rPr>
              <a:t>组合逻辑</a:t>
            </a:r>
            <a:endParaRPr lang="en-US" altLang="zh-CN" sz="1705" b="1" kern="0">
              <a:solidFill>
                <a:prstClr val="black"/>
              </a:solidFill>
              <a:latin typeface="微软雅黑" panose="020B0503020204020204" pitchFamily="34" charset="-122"/>
              <a:ea typeface="微软雅黑" panose="020B0503020204020204" pitchFamily="34" charset="-122"/>
            </a:endParaRPr>
          </a:p>
        </p:txBody>
      </p:sp>
      <p:grpSp>
        <p:nvGrpSpPr>
          <p:cNvPr id="86" name="组合 85"/>
          <p:cNvGrpSpPr/>
          <p:nvPr/>
        </p:nvGrpSpPr>
        <p:grpSpPr>
          <a:xfrm flipV="1">
            <a:off x="7656485" y="2263545"/>
            <a:ext cx="206711" cy="115780"/>
            <a:chOff x="4892345" y="3902908"/>
            <a:chExt cx="206711" cy="115780"/>
          </a:xfrm>
        </p:grpSpPr>
        <p:cxnSp>
          <p:nvCxnSpPr>
            <p:cNvPr id="87" name="直接连接符 86"/>
            <p:cNvCxnSpPr/>
            <p:nvPr/>
          </p:nvCxnSpPr>
          <p:spPr>
            <a:xfrm flipH="1">
              <a:off x="489234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88" name="直接连接符 87"/>
            <p:cNvCxnSpPr/>
            <p:nvPr/>
          </p:nvCxnSpPr>
          <p:spPr>
            <a:xfrm flipH="1" flipV="1">
              <a:off x="4996075" y="3902908"/>
              <a:ext cx="102981" cy="115780"/>
            </a:xfrm>
            <a:prstGeom prst="line">
              <a:avLst/>
            </a:prstGeom>
            <a:solidFill>
              <a:schemeClr val="accent4">
                <a:lumMod val="20000"/>
                <a:lumOff val="80000"/>
              </a:schemeClr>
            </a:solidFill>
            <a:ln w="1905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90" name="矩形 89"/>
          <p:cNvSpPr/>
          <p:nvPr/>
        </p:nvSpPr>
        <p:spPr>
          <a:xfrm>
            <a:off x="3324797" y="3917939"/>
            <a:ext cx="1825522"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判别测试</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j</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1" name="矩形 90"/>
          <p:cNvSpPr/>
          <p:nvPr/>
        </p:nvSpPr>
        <p:spPr>
          <a:xfrm>
            <a:off x="3424163" y="1943090"/>
            <a:ext cx="2033677" cy="307777"/>
          </a:xfrm>
          <a:prstGeom prst="rect">
            <a:avLst/>
          </a:prstGeom>
        </p:spPr>
        <p:txBody>
          <a:bodyPr wrap="square">
            <a:spAutoFit/>
          </a:bodyPr>
          <a:lstStyle/>
          <a:p>
            <a:pPr algn="ctr"/>
            <a:r>
              <a:rPr lang="en-US" altLang="zh-CN"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4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分支地址</a:t>
            </a:r>
            <a:endParaRPr lang="zh-CN" altLang="en-US" sz="1400"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矩形 93"/>
          <p:cNvSpPr/>
          <p:nvPr/>
        </p:nvSpPr>
        <p:spPr>
          <a:xfrm>
            <a:off x="4056918" y="2498126"/>
            <a:ext cx="787082" cy="325795"/>
          </a:xfrm>
          <a:prstGeom prst="rect">
            <a:avLst/>
          </a:prstGeom>
        </p:spPr>
        <p:txBody>
          <a:bodyPr wrap="square">
            <a:spAutoFit/>
          </a:bodyPr>
          <a:lstStyle/>
          <a:p>
            <a:pPr algn="ctr"/>
            <a:r>
              <a:rPr lang="en-US" altLang="zh-CN"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7" name="Line 17"/>
          <p:cNvSpPr>
            <a:spLocks noChangeShapeType="1"/>
          </p:cNvSpPr>
          <p:nvPr/>
        </p:nvSpPr>
        <p:spPr bwMode="auto">
          <a:xfrm>
            <a:off x="3975937" y="2857030"/>
            <a:ext cx="1079186" cy="0"/>
          </a:xfrm>
          <a:prstGeom prst="line">
            <a:avLst/>
          </a:prstGeom>
          <a:noFill/>
          <a:ln w="38100" cap="flat" cmpd="sng" algn="ctr">
            <a:solidFill>
              <a:sysClr val="windowText" lastClr="00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cxnSp>
        <p:nvCxnSpPr>
          <p:cNvPr id="73" name="直接箭头连接符 72"/>
          <p:cNvCxnSpPr/>
          <p:nvPr/>
        </p:nvCxnSpPr>
        <p:spPr>
          <a:xfrm>
            <a:off x="8703814" y="2519507"/>
            <a:ext cx="0" cy="1382150"/>
          </a:xfrm>
          <a:prstGeom prst="straightConnector1">
            <a:avLst/>
          </a:prstGeom>
          <a:noFill/>
          <a:ln w="38100" cap="sq" cmpd="sng" algn="ctr">
            <a:solidFill>
              <a:sysClr val="windowText" lastClr="000000"/>
            </a:solidFill>
            <a:prstDash val="solid"/>
            <a:miter lim="800000"/>
            <a:headEnd type="none"/>
            <a:tailEnd type="none" w="lg" len="lg"/>
          </a:ln>
          <a:effectLst/>
        </p:spPr>
      </p:cxnSp>
      <p:cxnSp>
        <p:nvCxnSpPr>
          <p:cNvPr id="75" name="直接箭头连接符 74"/>
          <p:cNvCxnSpPr/>
          <p:nvPr/>
        </p:nvCxnSpPr>
        <p:spPr>
          <a:xfrm flipH="1">
            <a:off x="6081292" y="3901657"/>
            <a:ext cx="2612716" cy="0"/>
          </a:xfrm>
          <a:prstGeom prst="straightConnector1">
            <a:avLst/>
          </a:prstGeom>
          <a:noFill/>
          <a:ln w="38100" cap="flat" cmpd="sng" algn="ctr">
            <a:solidFill>
              <a:sysClr val="windowText" lastClr="000000"/>
            </a:solidFill>
            <a:prstDash val="solid"/>
            <a:miter lim="800000"/>
            <a:headEnd type="none"/>
            <a:tailEnd type="triangle" w="med" len="med"/>
          </a:ln>
          <a:effectLst/>
        </p:spPr>
      </p:cxnSp>
      <p:sp>
        <p:nvSpPr>
          <p:cNvPr id="76" name="矩形 75"/>
          <p:cNvSpPr/>
          <p:nvPr/>
        </p:nvSpPr>
        <p:spPr>
          <a:xfrm>
            <a:off x="7394223" y="3617567"/>
            <a:ext cx="567964" cy="546266"/>
          </a:xfrm>
          <a:prstGeom prst="rect">
            <a:avLst/>
          </a:prstGeom>
          <a:solidFill>
            <a:schemeClr val="bg1"/>
          </a:solidFill>
          <a:ln w="28575" cap="flat" cmpd="sng" algn="ctr">
            <a:solidFill>
              <a:sysClr val="windowText" lastClr="000000"/>
            </a:solidFill>
            <a:prstDash val="solid"/>
            <a:miter lim="800000"/>
          </a:ln>
          <a:effectLst/>
        </p:spPr>
        <p:txBody>
          <a:bodyPr rtlCol="0" anchor="ctr"/>
          <a:lstStyle/>
          <a:p>
            <a:pPr algn="ctr"/>
            <a:r>
              <a:rPr lang="en-US" altLang="zh-CN" sz="1900" b="1" kern="0">
                <a:solidFill>
                  <a:prstClr val="black"/>
                </a:solidFill>
                <a:latin typeface="Segoe UI Black" panose="020B0A02040204020203" pitchFamily="34" charset="0"/>
                <a:ea typeface="微软雅黑" panose="020B0503020204020204" pitchFamily="34" charset="-122"/>
                <a:cs typeface="Segoe UI Black" panose="020B0A02040204020203" pitchFamily="34" charset="0"/>
              </a:rPr>
              <a:t>+1</a:t>
            </a:r>
            <a:endParaRPr lang="en-US" altLang="zh-CN" sz="1900" b="1" kern="0">
              <a:solidFill>
                <a:prstClr val="black"/>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8" name="矩形 77"/>
          <p:cNvSpPr/>
          <p:nvPr/>
        </p:nvSpPr>
        <p:spPr>
          <a:xfrm>
            <a:off x="6037622" y="3606832"/>
            <a:ext cx="1365880" cy="325795"/>
          </a:xfrm>
          <a:prstGeom prst="rect">
            <a:avLst/>
          </a:prstGeom>
        </p:spPr>
        <p:txBody>
          <a:bodyPr wrap="square">
            <a:spAutoFit/>
          </a:bodyPr>
          <a:lstStyle/>
          <a:p>
            <a:pPr algn="ctr"/>
            <a:r>
              <a:rPr lang="zh-CN" altLang="en-US" sz="1515"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顺序地址</a:t>
            </a:r>
          </a:p>
        </p:txBody>
      </p:sp>
      <p:cxnSp>
        <p:nvCxnSpPr>
          <p:cNvPr id="126" name="肘形连接符 125"/>
          <p:cNvCxnSpPr>
            <a:stCxn id="80" idx="0"/>
          </p:cNvCxnSpPr>
          <p:nvPr/>
        </p:nvCxnSpPr>
        <p:spPr>
          <a:xfrm rot="16200000" flipV="1">
            <a:off x="3690291" y="3501791"/>
            <a:ext cx="1044626" cy="1839455"/>
          </a:xfrm>
          <a:prstGeom prst="bentConnector2">
            <a:avLst/>
          </a:prstGeom>
          <a:noFill/>
          <a:ln w="28575" cap="sq" cmpd="sng" algn="ctr">
            <a:solidFill>
              <a:sysClr val="windowText" lastClr="000000"/>
            </a:solidFill>
            <a:prstDash val="solid"/>
            <a:miter lim="800000"/>
            <a:headEnd type="none"/>
            <a:tailEnd type="stealth" w="lg" len="lg"/>
          </a:ln>
          <a:effectLst/>
        </p:spPr>
      </p:cxnSp>
      <p:grpSp>
        <p:nvGrpSpPr>
          <p:cNvPr id="79" name="组合 78"/>
          <p:cNvGrpSpPr/>
          <p:nvPr/>
        </p:nvGrpSpPr>
        <p:grpSpPr>
          <a:xfrm>
            <a:off x="4345638" y="4943832"/>
            <a:ext cx="4364303" cy="1432486"/>
            <a:chOff x="5090956" y="4268012"/>
            <a:chExt cx="4364303" cy="1432486"/>
          </a:xfrm>
        </p:grpSpPr>
        <p:sp>
          <p:nvSpPr>
            <p:cNvPr id="80" name="矩形 79"/>
            <p:cNvSpPr/>
            <p:nvPr/>
          </p:nvSpPr>
          <p:spPr>
            <a:xfrm>
              <a:off x="5090957" y="4268012"/>
              <a:ext cx="1573383" cy="536693"/>
            </a:xfrm>
            <a:prstGeom prst="rect">
              <a:avLst/>
            </a:prstGeom>
            <a:solidFill>
              <a:srgbClr val="00B0F0"/>
            </a:solidFill>
            <a:ln w="19050" cap="flat" cmpd="sng" algn="ctr">
              <a:solidFill>
                <a:sysClr val="windowText" lastClr="000000"/>
              </a:solidFill>
              <a:prstDash val="solid"/>
              <a:miter lim="800000"/>
            </a:ln>
            <a:effectLst/>
          </p:spPr>
          <p:txBody>
            <a:bodyPr rtlCol="0" anchor="ctr"/>
            <a:lstStyle/>
            <a:p>
              <a:pPr defTabSz="914400">
                <a:defRPr/>
              </a:pPr>
              <a:r>
                <a:rPr lang="zh-CN" altLang="en-US" sz="1515" b="1" kern="0" dirty="0">
                  <a:solidFill>
                    <a:prstClr val="black"/>
                  </a:solidFill>
                  <a:latin typeface="微软雅黑" panose="020B0503020204020204" pitchFamily="34" charset="-122"/>
                  <a:ea typeface="微软雅黑" panose="020B0503020204020204" pitchFamily="34" charset="-122"/>
                </a:rPr>
                <a:t> 判别字段</a:t>
              </a:r>
              <a:endParaRPr lang="en-US" altLang="zh-CN" sz="1515" b="1" kern="0" dirty="0">
                <a:solidFill>
                  <a:prstClr val="black"/>
                </a:solidFill>
                <a:latin typeface="微软雅黑" panose="020B0503020204020204" pitchFamily="34" charset="-122"/>
                <a:ea typeface="微软雅黑" panose="020B0503020204020204" pitchFamily="34" charset="-122"/>
              </a:endParaRPr>
            </a:p>
          </p:txBody>
        </p:sp>
        <p:sp>
          <p:nvSpPr>
            <p:cNvPr id="82" name="矩形 81"/>
            <p:cNvSpPr/>
            <p:nvPr/>
          </p:nvSpPr>
          <p:spPr>
            <a:xfrm>
              <a:off x="6664340" y="4268012"/>
              <a:ext cx="2790919" cy="536693"/>
            </a:xfrm>
            <a:prstGeom prst="rect">
              <a:avLst/>
            </a:prstGeom>
            <a:solidFill>
              <a:srgbClr val="FF6600"/>
            </a:solidFill>
            <a:ln w="19050" cap="flat" cmpd="sng" algn="ctr">
              <a:solidFill>
                <a:sysClr val="windowText" lastClr="000000"/>
              </a:solidFill>
              <a:prstDash val="solid"/>
              <a:miter lim="800000"/>
            </a:ln>
            <a:effectLst/>
          </p:spPr>
          <p:txBody>
            <a:bodyPr rtlCol="0" anchor="ctr"/>
            <a:lstStyle/>
            <a:p>
              <a:pPr algn="ctr" defTabSz="914400">
                <a:defRPr/>
              </a:pPr>
              <a:r>
                <a:rPr lang="zh-CN" altLang="en-US" sz="1515" b="1" kern="0">
                  <a:solidFill>
                    <a:prstClr val="black"/>
                  </a:solidFill>
                  <a:latin typeface="微软雅黑" panose="020B0503020204020204" pitchFamily="34" charset="-122"/>
                  <a:ea typeface="微软雅黑" panose="020B0503020204020204" pitchFamily="34" charset="-122"/>
                </a:rPr>
                <a:t>微操作控制字段</a:t>
              </a:r>
              <a:endParaRPr lang="en-US" altLang="zh-CN" sz="1515" b="1" kern="0">
                <a:solidFill>
                  <a:prstClr val="black"/>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8083318" y="4815440"/>
              <a:ext cx="1218095" cy="440763"/>
              <a:chOff x="5310190" y="4777775"/>
              <a:chExt cx="994439" cy="480046"/>
            </a:xfrm>
          </p:grpSpPr>
          <p:cxnSp>
            <p:nvCxnSpPr>
              <p:cNvPr id="102" name="直接箭头连接符 101"/>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3" name="直接箭头连接符 102"/>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4" name="直接箭头连接符 103"/>
              <p:cNvCxnSpPr/>
              <p:nvPr/>
            </p:nvCxnSpPr>
            <p:spPr>
              <a:xfrm>
                <a:off x="53101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5" name="直接箭头连接符 104"/>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6" name="直接箭头连接符 105"/>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7" name="直接箭头连接符 106"/>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9" name="直接箭头连接符 108"/>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84" name="矩形 83"/>
            <p:cNvSpPr/>
            <p:nvPr/>
          </p:nvSpPr>
          <p:spPr>
            <a:xfrm>
              <a:off x="7048105" y="5316418"/>
              <a:ext cx="2108233" cy="384080"/>
            </a:xfrm>
            <a:prstGeom prst="rect">
              <a:avLst/>
            </a:prstGeom>
          </p:spPr>
          <p:txBody>
            <a:bodyPr wrap="square">
              <a:spAutoFit/>
            </a:bodyPr>
            <a:lstStyle/>
            <a:p>
              <a:pPr algn="ctr"/>
              <a:r>
                <a:rPr lang="zh-CN" altLang="en-US" sz="1895" b="1">
                  <a:solidFill>
                    <a:srgbClr val="FF6600"/>
                  </a:solidFill>
                  <a:latin typeface="微软雅黑" panose="020B0503020204020204" pitchFamily="34" charset="-122"/>
                  <a:ea typeface="微软雅黑" panose="020B0503020204020204" pitchFamily="34" charset="-122"/>
                  <a:cs typeface="Times New Roman" panose="02020603050405020304" pitchFamily="18" charset="0"/>
                </a:rPr>
                <a:t>微操作控制信号</a:t>
              </a:r>
              <a:endParaRPr lang="zh-CN" altLang="en-US" sz="1895" b="1" baseline="-25000">
                <a:solidFill>
                  <a:srgbClr val="FF66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2" name="组合 91"/>
            <p:cNvGrpSpPr/>
            <p:nvPr/>
          </p:nvGrpSpPr>
          <p:grpSpPr>
            <a:xfrm>
              <a:off x="6865224" y="4815440"/>
              <a:ext cx="1015079" cy="440763"/>
              <a:chOff x="5475930" y="4777775"/>
              <a:chExt cx="828699" cy="480046"/>
            </a:xfrm>
          </p:grpSpPr>
          <p:cxnSp>
            <p:nvCxnSpPr>
              <p:cNvPr id="93" name="直接箭头连接符 92"/>
              <p:cNvCxnSpPr/>
              <p:nvPr/>
            </p:nvCxnSpPr>
            <p:spPr>
              <a:xfrm>
                <a:off x="564167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5" name="直接箭头连接符 94"/>
              <p:cNvCxnSpPr/>
              <p:nvPr/>
            </p:nvCxnSpPr>
            <p:spPr>
              <a:xfrm>
                <a:off x="547593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6" name="直接箭头连接符 95"/>
              <p:cNvCxnSpPr/>
              <p:nvPr/>
            </p:nvCxnSpPr>
            <p:spPr>
              <a:xfrm>
                <a:off x="613889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8" name="直接箭头连接符 97"/>
              <p:cNvCxnSpPr/>
              <p:nvPr/>
            </p:nvCxnSpPr>
            <p:spPr>
              <a:xfrm>
                <a:off x="597315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99" name="直接箭头连接符 98"/>
              <p:cNvCxnSpPr/>
              <p:nvPr/>
            </p:nvCxnSpPr>
            <p:spPr>
              <a:xfrm>
                <a:off x="5807410"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cxnSp>
            <p:nvCxnSpPr>
              <p:cNvPr id="101" name="直接箭头连接符 100"/>
              <p:cNvCxnSpPr/>
              <p:nvPr/>
            </p:nvCxnSpPr>
            <p:spPr>
              <a:xfrm>
                <a:off x="6304629" y="4777775"/>
                <a:ext cx="0" cy="480046"/>
              </a:xfrm>
              <a:prstGeom prst="straightConnector1">
                <a:avLst/>
              </a:prstGeom>
              <a:noFill/>
              <a:ln w="28575" cap="flat" cmpd="sng" algn="ctr">
                <a:solidFill>
                  <a:sysClr val="windowText" lastClr="000000"/>
                </a:solidFill>
                <a:prstDash val="solid"/>
                <a:miter lim="800000"/>
                <a:headEnd type="none"/>
                <a:tailEnd type="stealth" w="lg" len="lg"/>
              </a:ln>
              <a:effectLst/>
            </p:spPr>
          </p:cxnSp>
        </p:grpSp>
        <p:sp>
          <p:nvSpPr>
            <p:cNvPr id="100" name="矩形 99"/>
            <p:cNvSpPr/>
            <p:nvPr/>
          </p:nvSpPr>
          <p:spPr>
            <a:xfrm>
              <a:off x="6139540" y="4271127"/>
              <a:ext cx="548040" cy="536693"/>
            </a:xfrm>
            <a:prstGeom prst="rect">
              <a:avLst/>
            </a:prstGeom>
            <a:solidFill>
              <a:srgbClr val="00B0F0"/>
            </a:solidFill>
            <a:ln w="19050" cap="flat" cmpd="sng" algn="ctr">
              <a:solidFill>
                <a:sysClr val="windowText" lastClr="000000"/>
              </a:solidFill>
              <a:prstDash val="solid"/>
              <a:miter lim="800000"/>
            </a:ln>
            <a:effectLst/>
          </p:spPr>
          <p:txBody>
            <a:bodyPr lIns="0" rIns="0" rtlCol="0" anchor="ctr"/>
            <a:lstStyle/>
            <a:p>
              <a:pPr algn="ctr" defTabSz="914400">
                <a:defRPr/>
              </a:pPr>
              <a:r>
                <a:rPr lang="en-US" altLang="zh-CN" sz="1515" b="1" kern="0" dirty="0">
                  <a:solidFill>
                    <a:srgbClr val="FF0000"/>
                  </a:solidFill>
                  <a:latin typeface="微软雅黑" panose="020B0503020204020204" pitchFamily="34" charset="-122"/>
                  <a:ea typeface="微软雅黑" panose="020B0503020204020204" pitchFamily="34" charset="-122"/>
                </a:rPr>
                <a:t>P</a:t>
              </a:r>
              <a:r>
                <a:rPr lang="en-US" altLang="zh-CN" sz="1515" b="1" kern="0" baseline="-25000" dirty="0">
                  <a:solidFill>
                    <a:srgbClr val="FF0000"/>
                  </a:solidFill>
                  <a:latin typeface="微软雅黑" panose="020B0503020204020204" pitchFamily="34" charset="-122"/>
                  <a:ea typeface="微软雅黑" panose="020B0503020204020204" pitchFamily="34" charset="-122"/>
                </a:rPr>
                <a:t>end</a:t>
              </a:r>
            </a:p>
          </p:txBody>
        </p:sp>
        <p:sp>
          <p:nvSpPr>
            <p:cNvPr id="85" name="矩形 84"/>
            <p:cNvSpPr/>
            <p:nvPr/>
          </p:nvSpPr>
          <p:spPr bwMode="auto">
            <a:xfrm>
              <a:off x="5090956" y="4268012"/>
              <a:ext cx="4364302" cy="536693"/>
            </a:xfrm>
            <a:prstGeom prst="rect">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86699" tIns="43349" rIns="86699" bIns="43349" numCol="1" rtlCol="0" anchor="t" anchorCtr="0" compatLnSpc="1"/>
            <a:lstStyle/>
            <a:p>
              <a:pPr algn="ctr"/>
              <a:endParaRPr lang="zh-CN" altLang="en-US" sz="3790">
                <a:solidFill>
                  <a:schemeClr val="bg2">
                    <a:lumMod val="75000"/>
                  </a:schemeClr>
                </a:solidFill>
              </a:endParaRPr>
            </a:p>
          </p:txBody>
        </p:sp>
      </p:grpSp>
      <p:sp>
        <p:nvSpPr>
          <p:cNvPr id="117" name="矩形 116"/>
          <p:cNvSpPr/>
          <p:nvPr/>
        </p:nvSpPr>
        <p:spPr>
          <a:xfrm>
            <a:off x="6029520" y="2220661"/>
            <a:ext cx="1365880" cy="325795"/>
          </a:xfrm>
          <a:prstGeom prst="rect">
            <a:avLst/>
          </a:prstGeom>
        </p:spPr>
        <p:txBody>
          <a:bodyPr wrap="square">
            <a:spAutoFit/>
          </a:bodyPr>
          <a:lstStyle/>
          <a:p>
            <a:pPr algn="ctr"/>
            <a:r>
              <a:rPr lang="zh-CN" altLang="en-US" sz="1515" b="1">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后续地址</a:t>
            </a:r>
            <a:endParaRPr lang="zh-CN" altLang="en-US" sz="1515" b="1" baseline="-2500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3975937" y="2886835"/>
            <a:ext cx="1086672" cy="307777"/>
            <a:chOff x="3975937" y="2886835"/>
            <a:chExt cx="1086672" cy="307777"/>
          </a:xfrm>
        </p:grpSpPr>
        <p:sp>
          <p:nvSpPr>
            <p:cNvPr id="110" name="Line 17"/>
            <p:cNvSpPr>
              <a:spLocks noChangeShapeType="1"/>
            </p:cNvSpPr>
            <p:nvPr/>
          </p:nvSpPr>
          <p:spPr bwMode="auto">
            <a:xfrm>
              <a:off x="3975937" y="3168342"/>
              <a:ext cx="1086672" cy="0"/>
            </a:xfrm>
            <a:prstGeom prst="line">
              <a:avLst/>
            </a:prstGeom>
            <a:noFill/>
            <a:ln w="38100" cap="flat" cmpd="sng" algn="ctr">
              <a:solidFill>
                <a:srgbClr val="FF0000"/>
              </a:solidFill>
              <a:prstDash val="solid"/>
              <a:miter lim="800000"/>
              <a:headEnd type="none"/>
              <a:tailEnd type="triangle" w="med" len="med"/>
            </a:ln>
            <a:effectLst/>
          </p:spPr>
          <p:txBody>
            <a:bodyPr wrap="none" anchor="ctr"/>
            <a:lstStyle/>
            <a:p>
              <a:pPr algn="r" fontAlgn="base">
                <a:spcBef>
                  <a:spcPct val="0"/>
                </a:spcBef>
                <a:spcAft>
                  <a:spcPct val="0"/>
                </a:spcAft>
              </a:pPr>
              <a:endParaRPr lang="zh-CN" altLang="en-US" sz="1705" i="1">
                <a:solidFill>
                  <a:srgbClr val="000000"/>
                </a:solidFill>
                <a:latin typeface="Arial" panose="020B0604020202020204" pitchFamily="34" charset="0"/>
                <a:ea typeface="华文细黑" panose="02010600040101010101" pitchFamily="2" charset="-122"/>
              </a:endParaRPr>
            </a:p>
          </p:txBody>
        </p:sp>
        <p:sp>
          <p:nvSpPr>
            <p:cNvPr id="118" name="矩形 117"/>
            <p:cNvSpPr/>
            <p:nvPr/>
          </p:nvSpPr>
          <p:spPr>
            <a:xfrm>
              <a:off x="4291257" y="2886835"/>
              <a:ext cx="352621" cy="307777"/>
            </a:xfrm>
            <a:prstGeom prst="rect">
              <a:avLst/>
            </a:prstGeom>
          </p:spPr>
          <p:txBody>
            <a:bodyPr wrap="square">
              <a:spAutoFit/>
            </a:bodyPr>
            <a:lstStyle/>
            <a:p>
              <a:pPr algn="ctr"/>
              <a:r>
                <a:rPr lang="en-US" altLang="zh-CN"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a:t>
              </a:r>
              <a:endParaRPr lang="zh-CN" altLang="en-US" sz="1400" b="1" baseline="-250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119" name="矩形 118"/>
          <p:cNvSpPr/>
          <p:nvPr/>
        </p:nvSpPr>
        <p:spPr>
          <a:xfrm>
            <a:off x="3651768" y="3206452"/>
            <a:ext cx="1468245" cy="307777"/>
          </a:xfrm>
          <a:prstGeom prst="rect">
            <a:avLst/>
          </a:prstGeom>
        </p:spPr>
        <p:txBody>
          <a:bodyPr wrap="square">
            <a:spAutoFit/>
          </a:bodyPr>
          <a:lstStyle/>
          <a:p>
            <a:pPr algn="ctr"/>
            <a:r>
              <a:rPr lang="zh-CN" altLang="en-US" sz="1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取指微程序入口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wipe(left)">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wipe(left)">
                                      <p:cBhvr>
                                        <p:cTn id="17"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水平型微指令编码效率</a:t>
            </a:r>
          </a:p>
        </p:txBody>
      </p:sp>
      <p:grpSp>
        <p:nvGrpSpPr>
          <p:cNvPr id="134" name="组合 133"/>
          <p:cNvGrpSpPr/>
          <p:nvPr/>
        </p:nvGrpSpPr>
        <p:grpSpPr>
          <a:xfrm>
            <a:off x="1697360" y="4760667"/>
            <a:ext cx="8991274" cy="1823043"/>
            <a:chOff x="1593519" y="3943658"/>
            <a:chExt cx="8991274" cy="1823043"/>
          </a:xfrm>
        </p:grpSpPr>
        <p:grpSp>
          <p:nvGrpSpPr>
            <p:cNvPr id="135" name="组合 134"/>
            <p:cNvGrpSpPr/>
            <p:nvPr/>
          </p:nvGrpSpPr>
          <p:grpSpPr>
            <a:xfrm>
              <a:off x="1722981" y="4957156"/>
              <a:ext cx="8861812" cy="809545"/>
              <a:chOff x="1885396" y="5530038"/>
              <a:chExt cx="9346443" cy="853817"/>
            </a:xfrm>
          </p:grpSpPr>
          <p:sp>
            <p:nvSpPr>
              <p:cNvPr id="195" name="矩形 194"/>
              <p:cNvSpPr/>
              <p:nvPr/>
            </p:nvSpPr>
            <p:spPr bwMode="auto">
              <a:xfrm>
                <a:off x="1885396"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196" name="矩形 195"/>
              <p:cNvSpPr/>
              <p:nvPr/>
            </p:nvSpPr>
            <p:spPr bwMode="auto">
              <a:xfrm>
                <a:off x="220792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7" name="矩形 196"/>
              <p:cNvSpPr/>
              <p:nvPr/>
            </p:nvSpPr>
            <p:spPr bwMode="auto">
              <a:xfrm>
                <a:off x="253045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8" name="矩形 197"/>
              <p:cNvSpPr/>
              <p:nvPr/>
            </p:nvSpPr>
            <p:spPr bwMode="auto">
              <a:xfrm>
                <a:off x="285298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199" name="矩形 198"/>
              <p:cNvSpPr/>
              <p:nvPr/>
            </p:nvSpPr>
            <p:spPr bwMode="auto">
              <a:xfrm>
                <a:off x="3175512"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0" name="矩形 199"/>
              <p:cNvSpPr/>
              <p:nvPr/>
            </p:nvSpPr>
            <p:spPr bwMode="auto">
              <a:xfrm>
                <a:off x="349804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1" name="矩形 200"/>
              <p:cNvSpPr/>
              <p:nvPr/>
            </p:nvSpPr>
            <p:spPr bwMode="auto">
              <a:xfrm>
                <a:off x="382057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2" name="矩形 201"/>
              <p:cNvSpPr/>
              <p:nvPr/>
            </p:nvSpPr>
            <p:spPr bwMode="auto">
              <a:xfrm>
                <a:off x="414309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3" name="矩形 202"/>
              <p:cNvSpPr/>
              <p:nvPr/>
            </p:nvSpPr>
            <p:spPr bwMode="auto">
              <a:xfrm>
                <a:off x="4461745"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4" name="矩形 203"/>
              <p:cNvSpPr/>
              <p:nvPr/>
            </p:nvSpPr>
            <p:spPr bwMode="auto">
              <a:xfrm>
                <a:off x="478427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5" name="矩形 204"/>
              <p:cNvSpPr/>
              <p:nvPr/>
            </p:nvSpPr>
            <p:spPr bwMode="auto">
              <a:xfrm>
                <a:off x="5106803"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6" name="矩形 205"/>
              <p:cNvSpPr/>
              <p:nvPr/>
            </p:nvSpPr>
            <p:spPr bwMode="auto">
              <a:xfrm>
                <a:off x="5429332" y="5530038"/>
                <a:ext cx="322215" cy="462148"/>
              </a:xfrm>
              <a:prstGeom prst="rect">
                <a:avLst/>
              </a:prstGeom>
              <a:solidFill>
                <a:schemeClr val="bg1"/>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latin typeface="Segoe UI" panose="020B0502040204020203" pitchFamily="34" charset="0"/>
                    <a:cs typeface="Segoe UI" panose="020B0502040204020203" pitchFamily="34" charset="0"/>
                  </a:rPr>
                  <a:t>0</a:t>
                </a:r>
                <a:endParaRPr lang="zh-CN" altLang="en-US" sz="1325" b="1" dirty="0">
                  <a:latin typeface="Segoe UI" panose="020B0502040204020203" pitchFamily="34" charset="0"/>
                  <a:cs typeface="Segoe UI" panose="020B0502040204020203" pitchFamily="34" charset="0"/>
                </a:endParaRPr>
              </a:p>
            </p:txBody>
          </p:sp>
          <p:sp>
            <p:nvSpPr>
              <p:cNvPr id="207" name="矩形 206"/>
              <p:cNvSpPr/>
              <p:nvPr/>
            </p:nvSpPr>
            <p:spPr bwMode="auto">
              <a:xfrm>
                <a:off x="575186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8" name="矩形 207"/>
              <p:cNvSpPr/>
              <p:nvPr/>
            </p:nvSpPr>
            <p:spPr bwMode="auto">
              <a:xfrm>
                <a:off x="6074390"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09" name="矩形 208"/>
              <p:cNvSpPr/>
              <p:nvPr/>
            </p:nvSpPr>
            <p:spPr bwMode="auto">
              <a:xfrm>
                <a:off x="6396919"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0" name="矩形 209"/>
              <p:cNvSpPr/>
              <p:nvPr/>
            </p:nvSpPr>
            <p:spPr bwMode="auto">
              <a:xfrm>
                <a:off x="6719448"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1" name="矩形 210"/>
              <p:cNvSpPr/>
              <p:nvPr/>
            </p:nvSpPr>
            <p:spPr bwMode="auto">
              <a:xfrm>
                <a:off x="7041977"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2" name="矩形 211"/>
              <p:cNvSpPr/>
              <p:nvPr/>
            </p:nvSpPr>
            <p:spPr bwMode="auto">
              <a:xfrm>
                <a:off x="736450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3" name="矩形 212"/>
              <p:cNvSpPr/>
              <p:nvPr/>
            </p:nvSpPr>
            <p:spPr bwMode="auto">
              <a:xfrm>
                <a:off x="7686721"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4" name="矩形 213"/>
              <p:cNvSpPr/>
              <p:nvPr/>
            </p:nvSpPr>
            <p:spPr bwMode="auto">
              <a:xfrm>
                <a:off x="8008936"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5" name="矩形 214"/>
              <p:cNvSpPr/>
              <p:nvPr/>
            </p:nvSpPr>
            <p:spPr bwMode="auto">
              <a:xfrm>
                <a:off x="8331465"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6" name="矩形 215"/>
              <p:cNvSpPr/>
              <p:nvPr/>
            </p:nvSpPr>
            <p:spPr bwMode="auto">
              <a:xfrm>
                <a:off x="8653994" y="5530038"/>
                <a:ext cx="322215" cy="462148"/>
              </a:xfrm>
              <a:prstGeom prst="rect">
                <a:avLst/>
              </a:prstGeom>
              <a:noFill/>
              <a:ln w="19050">
                <a:solidFill>
                  <a:schemeClr val="tx1"/>
                </a:solidFill>
                <a:round/>
                <a:tailEnd type="triangle" w="med" len="med"/>
              </a:ln>
              <a:extLst>
                <a:ext uri="{909E8E84-426E-40DD-AFC4-6F175D3DCCD1}">
                  <a14:hiddenFill xmlns:a14="http://schemas.microsoft.com/office/drawing/2010/main">
                    <a:noFill/>
                  </a14:hiddenFill>
                </a:ext>
              </a:extLst>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7" name="矩形 216"/>
              <p:cNvSpPr/>
              <p:nvPr/>
            </p:nvSpPr>
            <p:spPr bwMode="auto">
              <a:xfrm>
                <a:off x="8976523"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8" name="矩形 217"/>
              <p:cNvSpPr/>
              <p:nvPr/>
            </p:nvSpPr>
            <p:spPr bwMode="auto">
              <a:xfrm>
                <a:off x="9299052" y="5530038"/>
                <a:ext cx="322215" cy="462148"/>
              </a:xfrm>
              <a:prstGeom prst="rect">
                <a:avLst/>
              </a:prstGeom>
              <a:solidFill>
                <a:srgbClr val="79F5F9"/>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0</a:t>
                </a:r>
                <a:endParaRPr lang="zh-CN" altLang="en-US" sz="1325" b="1">
                  <a:latin typeface="Segoe UI" panose="020B0502040204020203" pitchFamily="34" charset="0"/>
                  <a:cs typeface="Segoe UI" panose="020B0502040204020203" pitchFamily="34" charset="0"/>
                </a:endParaRPr>
              </a:p>
            </p:txBody>
          </p:sp>
          <p:sp>
            <p:nvSpPr>
              <p:cNvPr id="219" name="矩形 218"/>
              <p:cNvSpPr/>
              <p:nvPr/>
            </p:nvSpPr>
            <p:spPr bwMode="auto">
              <a:xfrm>
                <a:off x="9935578"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0" name="矩形 219"/>
              <p:cNvSpPr/>
              <p:nvPr/>
            </p:nvSpPr>
            <p:spPr bwMode="auto">
              <a:xfrm>
                <a:off x="10260674"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1" name="矩形 220"/>
              <p:cNvSpPr/>
              <p:nvPr/>
            </p:nvSpPr>
            <p:spPr bwMode="auto">
              <a:xfrm>
                <a:off x="10576192"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sp>
            <p:nvSpPr>
              <p:cNvPr id="222" name="矩形 221"/>
              <p:cNvSpPr/>
              <p:nvPr/>
            </p:nvSpPr>
            <p:spPr bwMode="auto">
              <a:xfrm>
                <a:off x="10898731" y="5530038"/>
                <a:ext cx="322215" cy="462148"/>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nvGrpSpPr>
              <p:cNvPr id="223" name="组合 222"/>
              <p:cNvGrpSpPr/>
              <p:nvPr/>
            </p:nvGrpSpPr>
            <p:grpSpPr>
              <a:xfrm>
                <a:off x="1892871" y="5914604"/>
                <a:ext cx="9338968" cy="469251"/>
                <a:chOff x="2346480" y="4271888"/>
                <a:chExt cx="9338968" cy="469251"/>
              </a:xfrm>
              <a:noFill/>
            </p:grpSpPr>
            <p:sp>
              <p:nvSpPr>
                <p:cNvPr id="224" name="矩形 223"/>
                <p:cNvSpPr/>
                <p:nvPr/>
              </p:nvSpPr>
              <p:spPr bwMode="auto">
                <a:xfrm>
                  <a:off x="234648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a:t>
                  </a:r>
                  <a:endParaRPr lang="zh-CN" altLang="en-US" sz="1325" b="1">
                    <a:latin typeface="Segoe UI" panose="020B0502040204020203" pitchFamily="34" charset="0"/>
                    <a:cs typeface="Segoe UI" panose="020B0502040204020203" pitchFamily="34" charset="0"/>
                  </a:endParaRPr>
                </a:p>
              </p:txBody>
            </p:sp>
            <p:sp>
              <p:nvSpPr>
                <p:cNvPr id="225" name="矩形 224"/>
                <p:cNvSpPr/>
                <p:nvPr/>
              </p:nvSpPr>
              <p:spPr bwMode="auto">
                <a:xfrm>
                  <a:off x="266900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a:t>
                  </a:r>
                  <a:endParaRPr lang="zh-CN" altLang="en-US" sz="1325" b="1">
                    <a:latin typeface="Segoe UI" panose="020B0502040204020203" pitchFamily="34" charset="0"/>
                    <a:cs typeface="Segoe UI" panose="020B0502040204020203" pitchFamily="34" charset="0"/>
                  </a:endParaRPr>
                </a:p>
              </p:txBody>
            </p:sp>
            <p:sp>
              <p:nvSpPr>
                <p:cNvPr id="226" name="矩形 225"/>
                <p:cNvSpPr/>
                <p:nvPr/>
              </p:nvSpPr>
              <p:spPr bwMode="auto">
                <a:xfrm>
                  <a:off x="299153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3</a:t>
                  </a:r>
                  <a:endParaRPr lang="zh-CN" altLang="en-US" sz="1325" b="1">
                    <a:latin typeface="Segoe UI" panose="020B0502040204020203" pitchFamily="34" charset="0"/>
                    <a:cs typeface="Segoe UI" panose="020B0502040204020203" pitchFamily="34" charset="0"/>
                  </a:endParaRPr>
                </a:p>
              </p:txBody>
            </p:sp>
            <p:sp>
              <p:nvSpPr>
                <p:cNvPr id="227" name="矩形 226"/>
                <p:cNvSpPr/>
                <p:nvPr/>
              </p:nvSpPr>
              <p:spPr bwMode="auto">
                <a:xfrm>
                  <a:off x="331406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4</a:t>
                  </a:r>
                  <a:endParaRPr lang="zh-CN" altLang="en-US" sz="1325" b="1">
                    <a:latin typeface="Segoe UI" panose="020B0502040204020203" pitchFamily="34" charset="0"/>
                    <a:cs typeface="Segoe UI" panose="020B0502040204020203" pitchFamily="34" charset="0"/>
                  </a:endParaRPr>
                </a:p>
              </p:txBody>
            </p:sp>
            <p:sp>
              <p:nvSpPr>
                <p:cNvPr id="228" name="矩形 227"/>
                <p:cNvSpPr/>
                <p:nvPr/>
              </p:nvSpPr>
              <p:spPr bwMode="auto">
                <a:xfrm>
                  <a:off x="363659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5</a:t>
                  </a:r>
                  <a:endParaRPr lang="zh-CN" altLang="en-US" sz="1325" b="1">
                    <a:latin typeface="Segoe UI" panose="020B0502040204020203" pitchFamily="34" charset="0"/>
                    <a:cs typeface="Segoe UI" panose="020B0502040204020203" pitchFamily="34" charset="0"/>
                  </a:endParaRPr>
                </a:p>
              </p:txBody>
            </p:sp>
            <p:sp>
              <p:nvSpPr>
                <p:cNvPr id="229" name="矩形 228"/>
                <p:cNvSpPr/>
                <p:nvPr/>
              </p:nvSpPr>
              <p:spPr bwMode="auto">
                <a:xfrm>
                  <a:off x="395912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6</a:t>
                  </a:r>
                  <a:endParaRPr lang="zh-CN" altLang="en-US" sz="1325" b="1">
                    <a:latin typeface="Segoe UI" panose="020B0502040204020203" pitchFamily="34" charset="0"/>
                    <a:cs typeface="Segoe UI" panose="020B0502040204020203" pitchFamily="34" charset="0"/>
                  </a:endParaRPr>
                </a:p>
              </p:txBody>
            </p:sp>
            <p:sp>
              <p:nvSpPr>
                <p:cNvPr id="230" name="矩形 229"/>
                <p:cNvSpPr/>
                <p:nvPr/>
              </p:nvSpPr>
              <p:spPr bwMode="auto">
                <a:xfrm>
                  <a:off x="428165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7</a:t>
                  </a:r>
                  <a:endParaRPr lang="zh-CN" altLang="en-US" sz="1325" b="1">
                    <a:latin typeface="Segoe UI" panose="020B0502040204020203" pitchFamily="34" charset="0"/>
                    <a:cs typeface="Segoe UI" panose="020B0502040204020203" pitchFamily="34" charset="0"/>
                  </a:endParaRPr>
                </a:p>
              </p:txBody>
            </p:sp>
            <p:sp>
              <p:nvSpPr>
                <p:cNvPr id="231" name="矩形 230"/>
                <p:cNvSpPr/>
                <p:nvPr/>
              </p:nvSpPr>
              <p:spPr bwMode="auto">
                <a:xfrm>
                  <a:off x="460418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8</a:t>
                  </a:r>
                  <a:endParaRPr lang="zh-CN" altLang="en-US" sz="1325" b="1">
                    <a:latin typeface="Segoe UI" panose="020B0502040204020203" pitchFamily="34" charset="0"/>
                    <a:cs typeface="Segoe UI" panose="020B0502040204020203" pitchFamily="34" charset="0"/>
                  </a:endParaRPr>
                </a:p>
              </p:txBody>
            </p:sp>
            <p:sp>
              <p:nvSpPr>
                <p:cNvPr id="232" name="矩形 231"/>
                <p:cNvSpPr/>
                <p:nvPr/>
              </p:nvSpPr>
              <p:spPr bwMode="auto">
                <a:xfrm>
                  <a:off x="492282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9</a:t>
                  </a:r>
                  <a:endParaRPr lang="zh-CN" altLang="en-US" sz="1325" b="1">
                    <a:latin typeface="Segoe UI" panose="020B0502040204020203" pitchFamily="34" charset="0"/>
                    <a:cs typeface="Segoe UI" panose="020B0502040204020203" pitchFamily="34" charset="0"/>
                  </a:endParaRPr>
                </a:p>
              </p:txBody>
            </p:sp>
            <p:sp>
              <p:nvSpPr>
                <p:cNvPr id="233" name="矩形 232"/>
                <p:cNvSpPr/>
                <p:nvPr/>
              </p:nvSpPr>
              <p:spPr bwMode="auto">
                <a:xfrm>
                  <a:off x="524535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10</a:t>
                  </a:r>
                  <a:endParaRPr lang="zh-CN" altLang="en-US" sz="1325" b="1">
                    <a:latin typeface="Segoe UI" panose="020B0502040204020203" pitchFamily="34" charset="0"/>
                    <a:cs typeface="Segoe UI" panose="020B0502040204020203" pitchFamily="34" charset="0"/>
                  </a:endParaRPr>
                </a:p>
              </p:txBody>
            </p:sp>
            <p:sp>
              <p:nvSpPr>
                <p:cNvPr id="234" name="矩形 233"/>
                <p:cNvSpPr/>
                <p:nvPr/>
              </p:nvSpPr>
              <p:spPr bwMode="auto">
                <a:xfrm>
                  <a:off x="556788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11</a:t>
                  </a:r>
                  <a:endParaRPr lang="zh-CN" altLang="en-US" sz="1325" b="1">
                    <a:latin typeface="Segoe UI" panose="020B0502040204020203" pitchFamily="34" charset="0"/>
                    <a:cs typeface="Segoe UI" panose="020B0502040204020203" pitchFamily="34" charset="0"/>
                  </a:endParaRPr>
                </a:p>
              </p:txBody>
            </p:sp>
            <p:sp>
              <p:nvSpPr>
                <p:cNvPr id="235" name="矩形 234"/>
                <p:cNvSpPr/>
                <p:nvPr/>
              </p:nvSpPr>
              <p:spPr bwMode="auto">
                <a:xfrm>
                  <a:off x="589041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12</a:t>
                  </a:r>
                  <a:endParaRPr lang="zh-CN" altLang="en-US" sz="1325" b="1">
                    <a:latin typeface="Segoe UI" panose="020B0502040204020203" pitchFamily="34" charset="0"/>
                    <a:cs typeface="Segoe UI" panose="020B0502040204020203" pitchFamily="34" charset="0"/>
                  </a:endParaRPr>
                </a:p>
              </p:txBody>
            </p:sp>
            <p:sp>
              <p:nvSpPr>
                <p:cNvPr id="236" name="矩形 235"/>
                <p:cNvSpPr/>
                <p:nvPr/>
              </p:nvSpPr>
              <p:spPr bwMode="auto">
                <a:xfrm>
                  <a:off x="621294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13</a:t>
                  </a:r>
                  <a:endParaRPr lang="zh-CN" altLang="en-US" sz="1325" b="1">
                    <a:latin typeface="Segoe UI" panose="020B0502040204020203" pitchFamily="34" charset="0"/>
                    <a:cs typeface="Segoe UI" panose="020B0502040204020203" pitchFamily="34" charset="0"/>
                  </a:endParaRPr>
                </a:p>
              </p:txBody>
            </p:sp>
            <p:sp>
              <p:nvSpPr>
                <p:cNvPr id="237" name="矩形 236"/>
                <p:cNvSpPr/>
                <p:nvPr/>
              </p:nvSpPr>
              <p:spPr bwMode="auto">
                <a:xfrm>
                  <a:off x="6535474"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14</a:t>
                  </a:r>
                  <a:endParaRPr lang="zh-CN" altLang="en-US" sz="1325" b="1">
                    <a:latin typeface="Segoe UI" panose="020B0502040204020203" pitchFamily="34" charset="0"/>
                    <a:cs typeface="Segoe UI" panose="020B0502040204020203" pitchFamily="34" charset="0"/>
                  </a:endParaRPr>
                </a:p>
              </p:txBody>
            </p:sp>
            <p:sp>
              <p:nvSpPr>
                <p:cNvPr id="238" name="矩形 237"/>
                <p:cNvSpPr/>
                <p:nvPr/>
              </p:nvSpPr>
              <p:spPr bwMode="auto">
                <a:xfrm>
                  <a:off x="685800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15</a:t>
                  </a:r>
                  <a:endParaRPr lang="zh-CN" altLang="en-US" sz="1325" b="1">
                    <a:latin typeface="Segoe UI" panose="020B0502040204020203" pitchFamily="34" charset="0"/>
                    <a:cs typeface="Segoe UI" panose="020B0502040204020203" pitchFamily="34" charset="0"/>
                  </a:endParaRPr>
                </a:p>
              </p:txBody>
            </p:sp>
            <p:sp>
              <p:nvSpPr>
                <p:cNvPr id="239" name="矩形 238"/>
                <p:cNvSpPr/>
                <p:nvPr/>
              </p:nvSpPr>
              <p:spPr bwMode="auto">
                <a:xfrm>
                  <a:off x="7180532"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16</a:t>
                  </a:r>
                  <a:endParaRPr lang="zh-CN" altLang="en-US" sz="1325" b="1">
                    <a:latin typeface="Segoe UI" panose="020B0502040204020203" pitchFamily="34" charset="0"/>
                    <a:cs typeface="Segoe UI" panose="020B0502040204020203" pitchFamily="34" charset="0"/>
                  </a:endParaRPr>
                </a:p>
              </p:txBody>
            </p:sp>
            <p:sp>
              <p:nvSpPr>
                <p:cNvPr id="240" name="矩形 239"/>
                <p:cNvSpPr/>
                <p:nvPr/>
              </p:nvSpPr>
              <p:spPr bwMode="auto">
                <a:xfrm>
                  <a:off x="7503061"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17</a:t>
                  </a:r>
                  <a:endParaRPr lang="zh-CN" altLang="en-US" sz="1325" b="1">
                    <a:latin typeface="Segoe UI" panose="020B0502040204020203" pitchFamily="34" charset="0"/>
                    <a:cs typeface="Segoe UI" panose="020B0502040204020203" pitchFamily="34" charset="0"/>
                  </a:endParaRPr>
                </a:p>
              </p:txBody>
            </p:sp>
            <p:sp>
              <p:nvSpPr>
                <p:cNvPr id="241" name="矩形 240"/>
                <p:cNvSpPr/>
                <p:nvPr/>
              </p:nvSpPr>
              <p:spPr bwMode="auto">
                <a:xfrm>
                  <a:off x="782559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18</a:t>
                  </a:r>
                  <a:endParaRPr lang="zh-CN" altLang="en-US" sz="1325" b="1">
                    <a:latin typeface="Segoe UI" panose="020B0502040204020203" pitchFamily="34" charset="0"/>
                    <a:cs typeface="Segoe UI" panose="020B0502040204020203" pitchFamily="34" charset="0"/>
                  </a:endParaRPr>
                </a:p>
              </p:txBody>
            </p:sp>
            <p:sp>
              <p:nvSpPr>
                <p:cNvPr id="242" name="矩形 241"/>
                <p:cNvSpPr/>
                <p:nvPr/>
              </p:nvSpPr>
              <p:spPr bwMode="auto">
                <a:xfrm>
                  <a:off x="814780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19</a:t>
                  </a:r>
                  <a:endParaRPr lang="zh-CN" altLang="en-US" sz="1325" b="1">
                    <a:latin typeface="Segoe UI" panose="020B0502040204020203" pitchFamily="34" charset="0"/>
                    <a:cs typeface="Segoe UI" panose="020B0502040204020203" pitchFamily="34" charset="0"/>
                  </a:endParaRPr>
                </a:p>
              </p:txBody>
            </p:sp>
            <p:sp>
              <p:nvSpPr>
                <p:cNvPr id="243" name="矩形 242"/>
                <p:cNvSpPr/>
                <p:nvPr/>
              </p:nvSpPr>
              <p:spPr bwMode="auto">
                <a:xfrm>
                  <a:off x="8470020"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20</a:t>
                  </a:r>
                  <a:endParaRPr lang="zh-CN" altLang="en-US" sz="1325" b="1">
                    <a:latin typeface="Segoe UI" panose="020B0502040204020203" pitchFamily="34" charset="0"/>
                    <a:cs typeface="Segoe UI" panose="020B0502040204020203" pitchFamily="34" charset="0"/>
                  </a:endParaRPr>
                </a:p>
              </p:txBody>
            </p:sp>
            <p:sp>
              <p:nvSpPr>
                <p:cNvPr id="244" name="矩形 243"/>
                <p:cNvSpPr/>
                <p:nvPr/>
              </p:nvSpPr>
              <p:spPr bwMode="auto">
                <a:xfrm>
                  <a:off x="8792549"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21</a:t>
                  </a:r>
                  <a:endParaRPr lang="zh-CN" altLang="en-US" sz="1325" b="1">
                    <a:latin typeface="Segoe UI" panose="020B0502040204020203" pitchFamily="34" charset="0"/>
                    <a:cs typeface="Segoe UI" panose="020B0502040204020203" pitchFamily="34" charset="0"/>
                  </a:endParaRPr>
                </a:p>
              </p:txBody>
            </p:sp>
            <p:sp>
              <p:nvSpPr>
                <p:cNvPr id="245" name="矩形 244"/>
                <p:cNvSpPr/>
                <p:nvPr/>
              </p:nvSpPr>
              <p:spPr bwMode="auto">
                <a:xfrm>
                  <a:off x="9115078"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22</a:t>
                  </a:r>
                  <a:endParaRPr lang="zh-CN" altLang="en-US" sz="1325" b="1">
                    <a:latin typeface="Segoe UI" panose="020B0502040204020203" pitchFamily="34" charset="0"/>
                    <a:cs typeface="Segoe UI" panose="020B0502040204020203" pitchFamily="34" charset="0"/>
                  </a:endParaRPr>
                </a:p>
              </p:txBody>
            </p:sp>
            <p:sp>
              <p:nvSpPr>
                <p:cNvPr id="246" name="矩形 245"/>
                <p:cNvSpPr/>
                <p:nvPr/>
              </p:nvSpPr>
              <p:spPr bwMode="auto">
                <a:xfrm>
                  <a:off x="9437607"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23</a:t>
                  </a:r>
                  <a:endParaRPr lang="zh-CN" altLang="en-US" sz="1325" b="1">
                    <a:latin typeface="Segoe UI" panose="020B0502040204020203" pitchFamily="34" charset="0"/>
                    <a:cs typeface="Segoe UI" panose="020B0502040204020203" pitchFamily="34" charset="0"/>
                  </a:endParaRPr>
                </a:p>
              </p:txBody>
            </p:sp>
            <p:sp>
              <p:nvSpPr>
                <p:cNvPr id="247" name="矩形 246"/>
                <p:cNvSpPr/>
                <p:nvPr/>
              </p:nvSpPr>
              <p:spPr bwMode="auto">
                <a:xfrm>
                  <a:off x="9760136"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24</a:t>
                  </a:r>
                  <a:endParaRPr lang="zh-CN" altLang="en-US" sz="1325" b="1">
                    <a:latin typeface="Segoe UI" panose="020B0502040204020203" pitchFamily="34" charset="0"/>
                    <a:cs typeface="Segoe UI" panose="020B0502040204020203" pitchFamily="34" charset="0"/>
                  </a:endParaRPr>
                </a:p>
              </p:txBody>
            </p:sp>
            <p:sp>
              <p:nvSpPr>
                <p:cNvPr id="248" name="矩形 247"/>
                <p:cNvSpPr/>
                <p:nvPr/>
              </p:nvSpPr>
              <p:spPr bwMode="auto">
                <a:xfrm>
                  <a:off x="10082665"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25</a:t>
                  </a:r>
                  <a:endParaRPr lang="zh-CN" altLang="en-US" sz="1325" b="1">
                    <a:latin typeface="Segoe UI" panose="020B0502040204020203" pitchFamily="34" charset="0"/>
                    <a:cs typeface="Segoe UI" panose="020B0502040204020203" pitchFamily="34" charset="0"/>
                  </a:endParaRPr>
                </a:p>
              </p:txBody>
            </p:sp>
            <p:sp>
              <p:nvSpPr>
                <p:cNvPr id="249" name="矩形 248"/>
                <p:cNvSpPr/>
                <p:nvPr/>
              </p:nvSpPr>
              <p:spPr bwMode="auto">
                <a:xfrm>
                  <a:off x="10398113" y="4277865"/>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26</a:t>
                  </a:r>
                  <a:endParaRPr lang="zh-CN" altLang="en-US" sz="1325" b="1">
                    <a:latin typeface="Segoe UI" panose="020B0502040204020203" pitchFamily="34" charset="0"/>
                    <a:cs typeface="Segoe UI" panose="020B0502040204020203" pitchFamily="34" charset="0"/>
                  </a:endParaRPr>
                </a:p>
              </p:txBody>
            </p:sp>
            <p:sp>
              <p:nvSpPr>
                <p:cNvPr id="250" name="矩形 249"/>
                <p:cNvSpPr/>
                <p:nvPr/>
              </p:nvSpPr>
              <p:spPr bwMode="auto">
                <a:xfrm>
                  <a:off x="10723278"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27</a:t>
                  </a:r>
                  <a:endParaRPr lang="zh-CN" altLang="en-US" sz="1325" b="1">
                    <a:latin typeface="Segoe UI" panose="020B0502040204020203" pitchFamily="34" charset="0"/>
                    <a:cs typeface="Segoe UI" panose="020B0502040204020203" pitchFamily="34" charset="0"/>
                  </a:endParaRPr>
                </a:p>
              </p:txBody>
            </p:sp>
            <p:sp>
              <p:nvSpPr>
                <p:cNvPr id="251" name="矩形 250"/>
                <p:cNvSpPr/>
                <p:nvPr/>
              </p:nvSpPr>
              <p:spPr bwMode="auto">
                <a:xfrm>
                  <a:off x="11045817" y="4278991"/>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28</a:t>
                  </a:r>
                  <a:endParaRPr lang="zh-CN" altLang="en-US" sz="1325" b="1">
                    <a:latin typeface="Segoe UI" panose="020B0502040204020203" pitchFamily="34" charset="0"/>
                    <a:cs typeface="Segoe UI" panose="020B0502040204020203" pitchFamily="34" charset="0"/>
                  </a:endParaRPr>
                </a:p>
              </p:txBody>
            </p:sp>
            <p:sp>
              <p:nvSpPr>
                <p:cNvPr id="252" name="矩形 251"/>
                <p:cNvSpPr/>
                <p:nvPr/>
              </p:nvSpPr>
              <p:spPr bwMode="auto">
                <a:xfrm>
                  <a:off x="11363233" y="4271888"/>
                  <a:ext cx="322215" cy="462148"/>
                </a:xfrm>
                <a:prstGeom prst="rect">
                  <a:avLst/>
                </a:prstGeom>
                <a:grpFill/>
                <a:ln w="19050">
                  <a:noFill/>
                  <a:round/>
                  <a:tailEnd type="triangle" w="med" len="med"/>
                </a:ln>
              </p:spPr>
              <p:txBody>
                <a:bodyPr vert="horz" wrap="square" lIns="0" tIns="43349" rIns="0" bIns="43349" numCol="1" rtlCol="0" anchor="ctr" anchorCtr="1" compatLnSpc="1"/>
                <a:lstStyle/>
                <a:p>
                  <a:pPr algn="ctr"/>
                  <a:r>
                    <a:rPr lang="en-US" altLang="zh-CN" sz="1325" b="1">
                      <a:latin typeface="Segoe UI" panose="020B0502040204020203" pitchFamily="34" charset="0"/>
                      <a:cs typeface="Segoe UI" panose="020B0502040204020203" pitchFamily="34" charset="0"/>
                    </a:rPr>
                    <a:t>29</a:t>
                  </a:r>
                  <a:endParaRPr lang="zh-CN" altLang="en-US" sz="1325" b="1">
                    <a:latin typeface="Segoe UI" panose="020B0502040204020203" pitchFamily="34" charset="0"/>
                    <a:cs typeface="Segoe UI" panose="020B0502040204020203" pitchFamily="34" charset="0"/>
                  </a:endParaRPr>
                </a:p>
              </p:txBody>
            </p:sp>
          </p:grpSp>
        </p:grpSp>
        <p:grpSp>
          <p:nvGrpSpPr>
            <p:cNvPr id="136" name="组合 135"/>
            <p:cNvGrpSpPr/>
            <p:nvPr/>
          </p:nvGrpSpPr>
          <p:grpSpPr>
            <a:xfrm>
              <a:off x="1593519" y="3943658"/>
              <a:ext cx="8821660" cy="1446299"/>
              <a:chOff x="1593519" y="3943658"/>
              <a:chExt cx="8821660" cy="1446299"/>
            </a:xfrm>
          </p:grpSpPr>
          <p:cxnSp>
            <p:nvCxnSpPr>
              <p:cNvPr id="137" name="直接箭头连接符 136"/>
              <p:cNvCxnSpPr/>
              <p:nvPr/>
            </p:nvCxnSpPr>
            <p:spPr>
              <a:xfrm flipV="1">
                <a:off x="2187989"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V="1">
                <a:off x="2784610"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V="1">
                <a:off x="3413205"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flipV="1">
                <a:off x="400982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flipV="1">
                <a:off x="4638421"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flipV="1">
                <a:off x="5235042"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flipV="1">
                <a:off x="5863637"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p:nvPr/>
            </p:nvCxnSpPr>
            <p:spPr>
              <a:xfrm flipV="1">
                <a:off x="6460258"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7088853"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V="1">
                <a:off x="7685474"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flipV="1">
                <a:off x="8295596" y="4204052"/>
                <a:ext cx="0" cy="753106"/>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48" name="组合 147"/>
              <p:cNvGrpSpPr/>
              <p:nvPr/>
            </p:nvGrpSpPr>
            <p:grpSpPr>
              <a:xfrm>
                <a:off x="1593519" y="3943658"/>
                <a:ext cx="6987258" cy="656951"/>
                <a:chOff x="1593519" y="3943658"/>
                <a:chExt cx="6987258" cy="656951"/>
              </a:xfrm>
            </p:grpSpPr>
            <p:sp>
              <p:nvSpPr>
                <p:cNvPr id="173" name="文本框 172"/>
                <p:cNvSpPr txBox="1"/>
                <p:nvPr/>
              </p:nvSpPr>
              <p:spPr>
                <a:xfrm>
                  <a:off x="1593519" y="4303335"/>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PC</a:t>
                  </a:r>
                  <a:r>
                    <a:rPr lang="en-US" altLang="zh-CN" baseline="-25000" dirty="0" err="1"/>
                    <a:t>out</a:t>
                  </a:r>
                  <a:endParaRPr lang="zh-CN" altLang="en-US" baseline="-25000" dirty="0"/>
                </a:p>
              </p:txBody>
            </p:sp>
            <p:sp>
              <p:nvSpPr>
                <p:cNvPr id="174" name="文本框 173"/>
                <p:cNvSpPr txBox="1"/>
                <p:nvPr/>
              </p:nvSpPr>
              <p:spPr>
                <a:xfrm>
                  <a:off x="1942788" y="3943658"/>
                  <a:ext cx="588623"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5" name="文本框 174"/>
                <p:cNvSpPr txBox="1"/>
                <p:nvPr/>
              </p:nvSpPr>
              <p:spPr>
                <a:xfrm>
                  <a:off x="2520922" y="3943658"/>
                  <a:ext cx="46519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6" name="文本框 175"/>
                <p:cNvSpPr txBox="1"/>
                <p:nvPr/>
              </p:nvSpPr>
              <p:spPr>
                <a:xfrm>
                  <a:off x="3060677" y="3943658"/>
                  <a:ext cx="740908" cy="432683"/>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a:p>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7" name="文本框 176"/>
                <p:cNvSpPr txBox="1"/>
                <p:nvPr/>
              </p:nvSpPr>
              <p:spPr>
                <a:xfrm>
                  <a:off x="3770593" y="3943658"/>
                  <a:ext cx="510076"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PC</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78" name="文本框 177"/>
                <p:cNvSpPr txBox="1"/>
                <p:nvPr/>
              </p:nvSpPr>
              <p:spPr>
                <a:xfrm>
                  <a:off x="4362285" y="3943658"/>
                  <a:ext cx="639919"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79" name="文本框 178"/>
                <p:cNvSpPr txBox="1"/>
                <p:nvPr/>
              </p:nvSpPr>
              <p:spPr>
                <a:xfrm>
                  <a:off x="5038794" y="3943658"/>
                  <a:ext cx="393056"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a:t>X</a:t>
                  </a:r>
                  <a:r>
                    <a:rPr lang="en-US" altLang="zh-CN" baseline="-25000" dirty="0"/>
                    <a:t>in</a:t>
                  </a:r>
                  <a:endParaRPr lang="zh-CN" altLang="en-US" baseline="-25000" dirty="0"/>
                </a:p>
              </p:txBody>
            </p:sp>
            <p:sp>
              <p:nvSpPr>
                <p:cNvPr id="180" name="文本框 179"/>
                <p:cNvSpPr txBox="1"/>
                <p:nvPr/>
              </p:nvSpPr>
              <p:spPr>
                <a:xfrm>
                  <a:off x="5623154" y="3943658"/>
                  <a:ext cx="465192"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1" name="文本框 180"/>
                <p:cNvSpPr txBox="1"/>
                <p:nvPr/>
              </p:nvSpPr>
              <p:spPr>
                <a:xfrm>
                  <a:off x="6189452" y="3943658"/>
                  <a:ext cx="57099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Rs</a:t>
                  </a:r>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t>
                  </a:r>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2" name="文本框 181"/>
                <p:cNvSpPr txBox="1"/>
                <p:nvPr/>
              </p:nvSpPr>
              <p:spPr>
                <a:xfrm>
                  <a:off x="2233969" y="4303335"/>
                  <a:ext cx="455574"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3" name="文本框 182"/>
                <p:cNvSpPr txBox="1"/>
                <p:nvPr/>
              </p:nvSpPr>
              <p:spPr>
                <a:xfrm>
                  <a:off x="2733403" y="4303335"/>
                  <a:ext cx="712054"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4" name="文本框 183"/>
                <p:cNvSpPr txBox="1"/>
                <p:nvPr/>
              </p:nvSpPr>
              <p:spPr>
                <a:xfrm>
                  <a:off x="3372505" y="4303605"/>
                  <a:ext cx="702436" cy="297004"/>
                </a:xfrm>
                <a:prstGeom prst="rect">
                  <a:avLst/>
                </a:prstGeom>
                <a:noFill/>
              </p:spPr>
              <p:txBody>
                <a:bodyPr wrap="none" rtlCol="0">
                  <a:spAutoFit/>
                </a:bodyPr>
                <a:lstStyle/>
                <a:p>
                  <a:r>
                    <a:rPr lang="en-US" altLang="zh-CN" sz="1330"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5" name="文本框 184"/>
                <p:cNvSpPr txBox="1"/>
                <p:nvPr/>
              </p:nvSpPr>
              <p:spPr>
                <a:xfrm>
                  <a:off x="4096598" y="4303335"/>
                  <a:ext cx="506870"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t>AR</a:t>
                  </a:r>
                  <a:r>
                    <a:rPr lang="en-US" altLang="zh-CN" baseline="-25000" dirty="0" err="1"/>
                    <a:t>in</a:t>
                  </a:r>
                  <a:endParaRPr lang="zh-CN" altLang="en-US" baseline="-25000" dirty="0"/>
                </a:p>
              </p:txBody>
            </p:sp>
            <p:sp>
              <p:nvSpPr>
                <p:cNvPr id="186" name="文本框 185"/>
                <p:cNvSpPr txBox="1"/>
                <p:nvPr/>
              </p:nvSpPr>
              <p:spPr>
                <a:xfrm>
                  <a:off x="4664018" y="4303335"/>
                  <a:ext cx="516488" cy="296556"/>
                </a:xfrm>
                <a:prstGeom prst="rect">
                  <a:avLst/>
                </a:prstGeom>
                <a:noFill/>
              </p:spPr>
              <p:txBody>
                <a:bodyPr wrap="none" rtlCol="0">
                  <a:spAutoFit/>
                </a:bodyPr>
                <a:lstStyle/>
                <a:p>
                  <a:r>
                    <a:rPr lang="en-US" altLang="zh-CN" sz="1325" b="1" i="1"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dirty="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87" name="文本框 186"/>
                <p:cNvSpPr txBox="1"/>
                <p:nvPr/>
              </p:nvSpPr>
              <p:spPr>
                <a:xfrm>
                  <a:off x="5355339" y="4303335"/>
                  <a:ext cx="405880"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8" name="文本框 187"/>
                <p:cNvSpPr txBox="1"/>
                <p:nvPr/>
              </p:nvSpPr>
              <p:spPr>
                <a:xfrm>
                  <a:off x="5839076" y="4303335"/>
                  <a:ext cx="6448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PSW</a:t>
                  </a:r>
                  <a:r>
                    <a:rPr lang="en-US" altLang="zh-CN" sz="1325" b="1" i="1" baseline="-25000"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in</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89" name="文本框 188"/>
                <p:cNvSpPr txBox="1"/>
                <p:nvPr/>
              </p:nvSpPr>
              <p:spPr>
                <a:xfrm>
                  <a:off x="6787970" y="3943658"/>
                  <a:ext cx="545342"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0" name="文本框 189"/>
                <p:cNvSpPr txBox="1"/>
                <p:nvPr/>
              </p:nvSpPr>
              <p:spPr>
                <a:xfrm>
                  <a:off x="7727094" y="4303335"/>
                  <a:ext cx="56297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1" name="文本框 190"/>
                <p:cNvSpPr txBox="1"/>
                <p:nvPr/>
              </p:nvSpPr>
              <p:spPr>
                <a:xfrm>
                  <a:off x="7436404" y="3943658"/>
                  <a:ext cx="5261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2" name="文本框 191"/>
                <p:cNvSpPr txBox="1"/>
                <p:nvPr/>
              </p:nvSpPr>
              <p:spPr>
                <a:xfrm>
                  <a:off x="7181299" y="4303335"/>
                  <a:ext cx="365806"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3" name="文本框 192"/>
                <p:cNvSpPr txBox="1"/>
                <p:nvPr/>
              </p:nvSpPr>
              <p:spPr>
                <a:xfrm>
                  <a:off x="8024022" y="3943658"/>
                  <a:ext cx="556755" cy="296556"/>
                </a:xfrm>
                <a:prstGeom prst="rect">
                  <a:avLst/>
                </a:prstGeom>
                <a:noFill/>
              </p:spPr>
              <p:txBody>
                <a:bodyPr wrap="none" rtlCol="0">
                  <a:spAutoFit/>
                </a:bodyPr>
                <a:lstStyle/>
                <a:p>
                  <a:r>
                    <a:rPr lang="en-US" altLang="zh-CN"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6419014" y="4303335"/>
                  <a:ext cx="713657" cy="296556"/>
                </a:xfrm>
                <a:prstGeom prst="rect">
                  <a:avLst/>
                </a:prstGeom>
                <a:noFill/>
              </p:spPr>
              <p:txBody>
                <a:bodyPr wrap="none" rtlCol="0">
                  <a:spAutoFit/>
                </a:bodyPr>
                <a:lstStyle/>
                <a:p>
                  <a:r>
                    <a:rPr lang="en-US" altLang="zh-CN" sz="1325" b="1" i="1" err="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rPr>
                    <a:t>RegDst</a:t>
                  </a:r>
                  <a:endParaRPr lang="zh-CN" altLang="en-US" sz="1325" b="1" i="1" baseline="-25000">
                    <a:solidFill>
                      <a:schemeClr val="bg2">
                        <a:lumMod val="25000"/>
                      </a:schemeClr>
                    </a:solidFill>
                    <a:latin typeface="Times New Roman" panose="02020603050405020304" pitchFamily="18" charset="0"/>
                    <a:cs typeface="Times New Roman" panose="02020603050405020304" pitchFamily="18" charset="0"/>
                  </a:endParaRPr>
                </a:p>
              </p:txBody>
            </p:sp>
          </p:grpSp>
          <p:cxnSp>
            <p:nvCxnSpPr>
              <p:cNvPr id="149" name="直接箭头连接符 148"/>
              <p:cNvCxnSpPr/>
              <p:nvPr/>
            </p:nvCxnSpPr>
            <p:spPr>
              <a:xfrm flipV="1">
                <a:off x="1887550"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flipV="1">
                <a:off x="2484171"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flipV="1">
                <a:off x="3112766"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flipV="1">
                <a:off x="3709387"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V="1">
                <a:off x="4337982"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V="1">
                <a:off x="4934603"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flipV="1">
                <a:off x="556319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p:nvPr/>
            </p:nvCxnSpPr>
            <p:spPr>
              <a:xfrm flipV="1">
                <a:off x="6159819"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V="1">
                <a:off x="6788414"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V="1">
                <a:off x="7385035"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V="1">
                <a:off x="7995158" y="4569348"/>
                <a:ext cx="0" cy="374102"/>
              </a:xfrm>
              <a:prstGeom prst="straightConnector1">
                <a:avLst/>
              </a:prstGeom>
              <a:ln w="19050">
                <a:solidFill>
                  <a:schemeClr val="bg2">
                    <a:lumMod val="50000"/>
                  </a:schemeClr>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160" name="组合 159"/>
              <p:cNvGrpSpPr/>
              <p:nvPr/>
            </p:nvGrpSpPr>
            <p:grpSpPr>
              <a:xfrm>
                <a:off x="8401785" y="3943659"/>
                <a:ext cx="774540" cy="1025994"/>
                <a:chOff x="8929458" y="4461114"/>
                <a:chExt cx="816898" cy="1082103"/>
              </a:xfrm>
            </p:grpSpPr>
            <p:cxnSp>
              <p:nvCxnSpPr>
                <p:cNvPr id="169" name="直接箭头连接符 168"/>
                <p:cNvCxnSpPr/>
                <p:nvPr/>
              </p:nvCxnSpPr>
              <p:spPr>
                <a:xfrm flipV="1">
                  <a:off x="9461374" y="4748924"/>
                  <a:ext cx="0" cy="794293"/>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flipV="1">
                  <a:off x="9141056" y="5146069"/>
                  <a:ext cx="0" cy="394561"/>
                </a:xfrm>
                <a:prstGeom prst="straightConnector1">
                  <a:avLst/>
                </a:prstGeom>
                <a:ln w="19050">
                  <a:solidFill>
                    <a:schemeClr val="tx1"/>
                  </a:solidFill>
                  <a:tailEnd type="stealth" w="med" len="lg"/>
                </a:ln>
              </p:spPr>
              <p:style>
                <a:lnRef idx="1">
                  <a:schemeClr val="accent1"/>
                </a:lnRef>
                <a:fillRef idx="0">
                  <a:schemeClr val="accent1"/>
                </a:fillRef>
                <a:effectRef idx="0">
                  <a:schemeClr val="accent1"/>
                </a:effectRef>
                <a:fontRef idx="minor">
                  <a:schemeClr val="tx1"/>
                </a:fontRef>
              </p:style>
            </p:cxnSp>
            <p:sp>
              <p:nvSpPr>
                <p:cNvPr id="171" name="文本框 170"/>
                <p:cNvSpPr txBox="1"/>
                <p:nvPr/>
              </p:nvSpPr>
              <p:spPr>
                <a:xfrm>
                  <a:off x="8929458" y="4840461"/>
                  <a:ext cx="419624" cy="312774"/>
                </a:xfrm>
                <a:prstGeom prst="rect">
                  <a:avLst/>
                </a:prstGeom>
                <a:noFill/>
              </p:spPr>
              <p:txBody>
                <a:bodyPr wrap="none" rtlCol="0">
                  <a:spAutoFit/>
                </a:bodyPr>
                <a:lstStyle/>
                <a:p>
                  <a:r>
                    <a:rPr lang="en-US" altLang="zh-CN" sz="1325" b="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IR</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72" name="文本框 171"/>
                <p:cNvSpPr txBox="1"/>
                <p:nvPr/>
              </p:nvSpPr>
              <p:spPr>
                <a:xfrm>
                  <a:off x="9137648" y="4461114"/>
                  <a:ext cx="608708" cy="312774"/>
                </a:xfrm>
                <a:prstGeom prst="rect">
                  <a:avLst/>
                </a:prstGeom>
                <a:noFill/>
              </p:spPr>
              <p:txBody>
                <a:bodyPr wrap="none" rtlCol="0">
                  <a:spAutoFit/>
                </a:bodyPr>
                <a:lstStyle/>
                <a:p>
                  <a:r>
                    <a:rPr lang="en-US" altLang="zh-CN" sz="1325" b="1"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P</a:t>
                  </a:r>
                  <a:r>
                    <a:rPr lang="en-US" altLang="zh-CN" sz="1325" b="1" baseline="-25000" err="1">
                      <a:solidFill>
                        <a:schemeClr val="tx1">
                          <a:lumMod val="85000"/>
                          <a:lumOff val="15000"/>
                        </a:schemeClr>
                      </a:solidFill>
                      <a:latin typeface="Segoe UI" panose="020B0502040204020203" pitchFamily="34" charset="0"/>
                      <a:ea typeface="Segoe UI Black" panose="020B0A02040204020203" pitchFamily="34" charset="0"/>
                      <a:cs typeface="Segoe UI" panose="020B0502040204020203" pitchFamily="34" charset="0"/>
                    </a:rPr>
                    <a:t>equal</a:t>
                  </a:r>
                  <a:endParaRPr lang="zh-CN" altLang="en-US" sz="1325" b="1" baseline="-25000">
                    <a:solidFill>
                      <a:schemeClr val="tx1">
                        <a:lumMod val="85000"/>
                        <a:lumOff val="15000"/>
                      </a:schemeClr>
                    </a:solidFill>
                    <a:latin typeface="Segoe UI" panose="020B0502040204020203" pitchFamily="34" charset="0"/>
                    <a:cs typeface="Segoe UI" panose="020B0502040204020203" pitchFamily="34" charset="0"/>
                  </a:endParaRPr>
                </a:p>
              </p:txBody>
            </p:sp>
          </p:grpSp>
          <p:grpSp>
            <p:nvGrpSpPr>
              <p:cNvPr id="161" name="组合 160"/>
              <p:cNvGrpSpPr/>
              <p:nvPr/>
            </p:nvGrpSpPr>
            <p:grpSpPr>
              <a:xfrm>
                <a:off x="9204020" y="4210243"/>
                <a:ext cx="1211159" cy="756956"/>
                <a:chOff x="9778247" y="4742277"/>
                <a:chExt cx="1277395" cy="798352"/>
              </a:xfrm>
            </p:grpSpPr>
            <p:cxnSp>
              <p:nvCxnSpPr>
                <p:cNvPr id="163" name="直接箭头连接符 162"/>
                <p:cNvCxnSpPr/>
                <p:nvPr/>
              </p:nvCxnSpPr>
              <p:spPr>
                <a:xfrm flipV="1">
                  <a:off x="9778247" y="5132893"/>
                  <a:ext cx="0" cy="39456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10105611"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10432975"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flipV="1">
                  <a:off x="10760339" y="5132893"/>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sp>
              <p:nvSpPr>
                <p:cNvPr id="167" name="文本框 166"/>
                <p:cNvSpPr txBox="1"/>
                <p:nvPr/>
              </p:nvSpPr>
              <p:spPr>
                <a:xfrm>
                  <a:off x="9862681" y="4742277"/>
                  <a:ext cx="1109068" cy="373707"/>
                </a:xfrm>
                <a:prstGeom prst="rect">
                  <a:avLst/>
                </a:prstGeom>
                <a:noFill/>
                <a:ln>
                  <a:noFill/>
                </a:ln>
              </p:spPr>
              <p:txBody>
                <a:bodyPr wrap="none" rtlCol="0">
                  <a:spAutoFit/>
                </a:bodyPr>
                <a:lstStyle>
                  <a:defPPr>
                    <a:defRPr lang="zh-CN"/>
                  </a:defPPr>
                  <a:lvl1pPr>
                    <a:defRPr b="1">
                      <a:solidFill>
                        <a:srgbClr val="0070C0"/>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zh-CN" altLang="en-US" sz="1705">
                      <a:solidFill>
                        <a:schemeClr val="accent2">
                          <a:lumMod val="75000"/>
                        </a:schemeClr>
                      </a:solidFill>
                      <a:latin typeface="微软雅黑" panose="020B0503020204020204" pitchFamily="34" charset="-122"/>
                      <a:ea typeface="微软雅黑" panose="020B0503020204020204" pitchFamily="34" charset="-122"/>
                      <a:cs typeface="Segoe UI" panose="020B0502040204020203" pitchFamily="34" charset="0"/>
                    </a:rPr>
                    <a:t>下址字段</a:t>
                  </a:r>
                </a:p>
              </p:txBody>
            </p:sp>
            <p:cxnSp>
              <p:nvCxnSpPr>
                <p:cNvPr id="168" name="直接箭头连接符 167"/>
                <p:cNvCxnSpPr/>
                <p:nvPr/>
              </p:nvCxnSpPr>
              <p:spPr>
                <a:xfrm flipV="1">
                  <a:off x="11055642" y="5146068"/>
                  <a:ext cx="0" cy="394561"/>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grpSp>
          <p:sp>
            <p:nvSpPr>
              <p:cNvPr id="162" name="矩形 161"/>
              <p:cNvSpPr/>
              <p:nvPr/>
            </p:nvSpPr>
            <p:spPr bwMode="auto">
              <a:xfrm>
                <a:off x="9054643" y="4965758"/>
                <a:ext cx="305508" cy="424199"/>
              </a:xfrm>
              <a:prstGeom prst="rect">
                <a:avLst/>
              </a:prstGeom>
              <a:solidFill>
                <a:srgbClr val="FFC000"/>
              </a:solidFill>
              <a:ln w="19050">
                <a:solidFill>
                  <a:schemeClr val="tx1"/>
                </a:solidFill>
                <a:round/>
                <a:tailEnd type="triangle" w="med" len="med"/>
              </a:ln>
            </p:spPr>
            <p:txBody>
              <a:bodyPr vert="horz" wrap="square" lIns="0" tIns="43349" rIns="0" bIns="43349" numCol="1" rtlCol="0" anchor="ctr" anchorCtr="1" compatLnSpc="1"/>
              <a:lstStyle/>
              <a:p>
                <a:pPr algn="ctr"/>
                <a:endParaRPr lang="zh-CN" altLang="en-US" sz="1325" b="1">
                  <a:latin typeface="Segoe UI" panose="020B0502040204020203" pitchFamily="34" charset="0"/>
                  <a:cs typeface="Segoe UI" panose="020B0502040204020203" pitchFamily="34" charset="0"/>
                </a:endParaRPr>
              </a:p>
            </p:txBody>
          </p:sp>
        </p:grpSp>
      </p:grpSp>
      <p:grpSp>
        <p:nvGrpSpPr>
          <p:cNvPr id="253" name="组合 252"/>
          <p:cNvGrpSpPr/>
          <p:nvPr/>
        </p:nvGrpSpPr>
        <p:grpSpPr>
          <a:xfrm>
            <a:off x="1697360" y="4754317"/>
            <a:ext cx="2481422" cy="1451683"/>
            <a:chOff x="1570360" y="956947"/>
            <a:chExt cx="2481422" cy="1451683"/>
          </a:xfrm>
        </p:grpSpPr>
        <p:cxnSp>
          <p:nvCxnSpPr>
            <p:cNvPr id="254" name="直接箭头连接符 253"/>
            <p:cNvCxnSpPr/>
            <p:nvPr/>
          </p:nvCxnSpPr>
          <p:spPr>
            <a:xfrm flipV="1">
              <a:off x="3390046"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V="1">
              <a:off x="2761451"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V="1">
              <a:off x="2164830" y="1217341"/>
              <a:ext cx="0" cy="753106"/>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sp>
          <p:nvSpPr>
            <p:cNvPr id="257" name="矩形 256"/>
            <p:cNvSpPr/>
            <p:nvPr/>
          </p:nvSpPr>
          <p:spPr bwMode="auto">
            <a:xfrm>
              <a:off x="1699822"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58" name="矩形 257"/>
            <p:cNvSpPr/>
            <p:nvPr/>
          </p:nvSpPr>
          <p:spPr bwMode="auto">
            <a:xfrm>
              <a:off x="2005627"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59" name="矩形 258"/>
            <p:cNvSpPr/>
            <p:nvPr/>
          </p:nvSpPr>
          <p:spPr bwMode="auto">
            <a:xfrm>
              <a:off x="231143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0" name="矩形 259"/>
            <p:cNvSpPr/>
            <p:nvPr/>
          </p:nvSpPr>
          <p:spPr bwMode="auto">
            <a:xfrm>
              <a:off x="261723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1" name="矩形 260"/>
            <p:cNvSpPr/>
            <p:nvPr/>
          </p:nvSpPr>
          <p:spPr bwMode="auto">
            <a:xfrm>
              <a:off x="2923043"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2" name="矩形 261"/>
            <p:cNvSpPr/>
            <p:nvPr/>
          </p:nvSpPr>
          <p:spPr bwMode="auto">
            <a:xfrm>
              <a:off x="3228848"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a:solidFill>
                    <a:schemeClr val="bg1"/>
                  </a:solidFill>
                  <a:latin typeface="Segoe UI" panose="020B0502040204020203" pitchFamily="34" charset="0"/>
                  <a:cs typeface="Segoe UI" panose="020B0502040204020203" pitchFamily="34" charset="0"/>
                </a:rPr>
                <a:t>0</a:t>
              </a:r>
              <a:endParaRPr lang="zh-CN" altLang="en-US" sz="1325" b="1">
                <a:solidFill>
                  <a:schemeClr val="bg1"/>
                </a:solidFill>
                <a:latin typeface="Segoe UI" panose="020B0502040204020203" pitchFamily="34" charset="0"/>
                <a:cs typeface="Segoe UI" panose="020B0502040204020203" pitchFamily="34" charset="0"/>
              </a:endParaRPr>
            </a:p>
          </p:txBody>
        </p:sp>
        <p:sp>
          <p:nvSpPr>
            <p:cNvPr id="263" name="矩形 262"/>
            <p:cNvSpPr/>
            <p:nvPr/>
          </p:nvSpPr>
          <p:spPr bwMode="auto">
            <a:xfrm>
              <a:off x="3534654" y="1970445"/>
              <a:ext cx="305508" cy="438185"/>
            </a:xfrm>
            <a:prstGeom prst="rect">
              <a:avLst/>
            </a:prstGeom>
            <a:solidFill>
              <a:srgbClr val="00B05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64" name="文本框 263"/>
            <p:cNvSpPr txBox="1"/>
            <p:nvPr/>
          </p:nvSpPr>
          <p:spPr>
            <a:xfrm>
              <a:off x="1570360" y="1316624"/>
              <a:ext cx="553357" cy="296556"/>
            </a:xfrm>
            <a:prstGeom prst="rect">
              <a:avLst/>
            </a:prstGeom>
            <a:noFill/>
          </p:spPr>
          <p:txBody>
            <a:bodyPr wrap="none" rtlCol="0">
              <a:spAutoFit/>
            </a:bodyPr>
            <a:lstStyle>
              <a:defPPr>
                <a:defRPr lang="zh-CN"/>
              </a:defPPr>
              <a:lvl1pPr>
                <a:defRPr sz="1325" b="1" i="1">
                  <a:solidFill>
                    <a:schemeClr val="bg2">
                      <a:lumMod val="25000"/>
                    </a:schemeClr>
                  </a:solidFill>
                  <a:latin typeface="Times New Roman" panose="02020603050405020304" pitchFamily="18" charset="0"/>
                  <a:ea typeface="Segoe UI Black" panose="020B0A02040204020203" pitchFamily="34" charset="0"/>
                  <a:cs typeface="Times New Roman" panose="02020603050405020304" pitchFamily="18" charset="0"/>
                </a:defRPr>
              </a:lvl1pPr>
            </a:lstStyle>
            <a:p>
              <a:r>
                <a:rPr lang="en-US" altLang="zh-CN" dirty="0" err="1">
                  <a:solidFill>
                    <a:srgbClr val="00B050"/>
                  </a:solidFill>
                </a:rPr>
                <a:t>PC</a:t>
              </a:r>
              <a:r>
                <a:rPr lang="en-US" altLang="zh-CN" baseline="-25000" dirty="0" err="1">
                  <a:solidFill>
                    <a:srgbClr val="00B050"/>
                  </a:solidFill>
                </a:rPr>
                <a:t>out</a:t>
              </a:r>
              <a:endParaRPr lang="zh-CN" altLang="en-US" baseline="-25000" dirty="0">
                <a:solidFill>
                  <a:srgbClr val="00B050"/>
                </a:solidFill>
              </a:endParaRPr>
            </a:p>
          </p:txBody>
        </p:sp>
        <p:sp>
          <p:nvSpPr>
            <p:cNvPr id="265" name="文本框 264"/>
            <p:cNvSpPr txBox="1"/>
            <p:nvPr/>
          </p:nvSpPr>
          <p:spPr>
            <a:xfrm>
              <a:off x="1919629" y="956947"/>
              <a:ext cx="588623"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6" name="文本框 265"/>
            <p:cNvSpPr txBox="1"/>
            <p:nvPr/>
          </p:nvSpPr>
          <p:spPr>
            <a:xfrm>
              <a:off x="2497763" y="956947"/>
              <a:ext cx="465192"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R</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7" name="文本框 266"/>
            <p:cNvSpPr txBox="1"/>
            <p:nvPr/>
          </p:nvSpPr>
          <p:spPr>
            <a:xfrm>
              <a:off x="3037518" y="956947"/>
              <a:ext cx="740908" cy="432683"/>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IR(A)</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a:p>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8" name="文本框 267"/>
            <p:cNvSpPr txBox="1"/>
            <p:nvPr/>
          </p:nvSpPr>
          <p:spPr>
            <a:xfrm>
              <a:off x="2210810" y="1316624"/>
              <a:ext cx="455574" cy="296556"/>
            </a:xfrm>
            <a:prstGeom prst="rect">
              <a:avLst/>
            </a:prstGeom>
            <a:noFill/>
          </p:spPr>
          <p:txBody>
            <a:bodyPr wrap="none" rtlCol="0">
              <a:spAutoFit/>
            </a:bodyPr>
            <a:lstStyle/>
            <a:p>
              <a:r>
                <a:rPr lang="en-US" altLang="zh-CN" sz="1325"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Z</a:t>
              </a:r>
              <a:r>
                <a:rPr lang="en-US" altLang="zh-CN" sz="1325"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69" name="文本框 268"/>
            <p:cNvSpPr txBox="1"/>
            <p:nvPr/>
          </p:nvSpPr>
          <p:spPr>
            <a:xfrm>
              <a:off x="2710244" y="1316624"/>
              <a:ext cx="712054" cy="296556"/>
            </a:xfrm>
            <a:prstGeom prst="rect">
              <a:avLst/>
            </a:prstGeom>
            <a:noFill/>
          </p:spPr>
          <p:txBody>
            <a:bodyPr wrap="none" rtlCol="0">
              <a:spAutoFit/>
            </a:bodyPr>
            <a:lstStyle/>
            <a:p>
              <a:r>
                <a:rPr lang="en-US" altLang="zh-CN" sz="1325" b="1" i="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IR(I)</a:t>
              </a:r>
              <a:r>
                <a:rPr lang="en-US" altLang="zh-CN" sz="1325" b="1" i="1" baseline="-25000">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25" b="1" i="1" baseline="-25000">
                <a:solidFill>
                  <a:srgbClr val="00B050"/>
                </a:solidFill>
                <a:latin typeface="Times New Roman" panose="02020603050405020304" pitchFamily="18" charset="0"/>
                <a:cs typeface="Times New Roman" panose="02020603050405020304" pitchFamily="18" charset="0"/>
              </a:endParaRPr>
            </a:p>
          </p:txBody>
        </p:sp>
        <p:sp>
          <p:nvSpPr>
            <p:cNvPr id="270" name="文本框 269"/>
            <p:cNvSpPr txBox="1"/>
            <p:nvPr/>
          </p:nvSpPr>
          <p:spPr>
            <a:xfrm>
              <a:off x="3349346" y="1316894"/>
              <a:ext cx="702436" cy="297004"/>
            </a:xfrm>
            <a:prstGeom prst="rect">
              <a:avLst/>
            </a:prstGeom>
            <a:noFill/>
          </p:spPr>
          <p:txBody>
            <a:bodyPr wrap="none" rtlCol="0">
              <a:spAutoFit/>
            </a:bodyPr>
            <a:lstStyle/>
            <a:p>
              <a:r>
                <a:rPr lang="en-US" altLang="zh-CN" sz="1330" b="1" i="1"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DRE</a:t>
              </a:r>
              <a:r>
                <a:rPr lang="en-US" altLang="zh-CN" sz="1330" b="1" i="1" baseline="-25000" err="1">
                  <a:solidFill>
                    <a:srgbClr val="00B050"/>
                  </a:solidFill>
                  <a:latin typeface="Times New Roman" panose="02020603050405020304" pitchFamily="18" charset="0"/>
                  <a:ea typeface="Segoe UI Black" panose="020B0A02040204020203" pitchFamily="34" charset="0"/>
                  <a:cs typeface="Times New Roman" panose="02020603050405020304" pitchFamily="18" charset="0"/>
                </a:rPr>
                <a:t>out</a:t>
              </a:r>
              <a:endParaRPr lang="zh-CN" altLang="en-US" sz="1330" b="1" i="1" baseline="-25000">
                <a:solidFill>
                  <a:srgbClr val="00B050"/>
                </a:solidFill>
                <a:latin typeface="Times New Roman" panose="02020603050405020304" pitchFamily="18" charset="0"/>
                <a:cs typeface="Times New Roman" panose="02020603050405020304" pitchFamily="18" charset="0"/>
              </a:endParaRPr>
            </a:p>
          </p:txBody>
        </p:sp>
        <p:cxnSp>
          <p:nvCxnSpPr>
            <p:cNvPr id="271" name="直接箭头连接符 270"/>
            <p:cNvCxnSpPr/>
            <p:nvPr/>
          </p:nvCxnSpPr>
          <p:spPr>
            <a:xfrm flipV="1">
              <a:off x="1864391"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p:nvPr/>
          </p:nvCxnSpPr>
          <p:spPr>
            <a:xfrm flipV="1">
              <a:off x="2461012"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3" name="直接箭头连接符 272"/>
            <p:cNvCxnSpPr/>
            <p:nvPr/>
          </p:nvCxnSpPr>
          <p:spPr>
            <a:xfrm flipV="1">
              <a:off x="3089607"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4" name="直接箭头连接符 273"/>
            <p:cNvCxnSpPr/>
            <p:nvPr/>
          </p:nvCxnSpPr>
          <p:spPr>
            <a:xfrm flipV="1">
              <a:off x="3686228" y="1582637"/>
              <a:ext cx="0" cy="374102"/>
            </a:xfrm>
            <a:prstGeom prst="straightConnector1">
              <a:avLst/>
            </a:prstGeom>
            <a:ln w="19050">
              <a:solidFill>
                <a:srgbClr val="00B050"/>
              </a:solidFill>
              <a:tailEnd type="stealth" w="med" len="lg"/>
            </a:ln>
          </p:spPr>
          <p:style>
            <a:lnRef idx="1">
              <a:schemeClr val="accent1"/>
            </a:lnRef>
            <a:fillRef idx="0">
              <a:schemeClr val="accent1"/>
            </a:fillRef>
            <a:effectRef idx="0">
              <a:schemeClr val="accent1"/>
            </a:effectRef>
            <a:fontRef idx="minor">
              <a:schemeClr val="tx1"/>
            </a:fontRef>
          </p:style>
        </p:cxnSp>
      </p:grpSp>
      <p:grpSp>
        <p:nvGrpSpPr>
          <p:cNvPr id="275" name="组合 274"/>
          <p:cNvGrpSpPr/>
          <p:nvPr/>
        </p:nvGrpSpPr>
        <p:grpSpPr>
          <a:xfrm>
            <a:off x="6891811" y="4760667"/>
            <a:ext cx="1792807" cy="1451683"/>
            <a:chOff x="6764811" y="956947"/>
            <a:chExt cx="1792807" cy="1451683"/>
          </a:xfrm>
        </p:grpSpPr>
        <p:cxnSp>
          <p:nvCxnSpPr>
            <p:cNvPr id="276" name="直接箭头连接符 275"/>
            <p:cNvCxnSpPr/>
            <p:nvPr/>
          </p:nvCxnSpPr>
          <p:spPr>
            <a:xfrm flipV="1">
              <a:off x="7065694"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7" name="直接箭头连接符 276"/>
            <p:cNvCxnSpPr/>
            <p:nvPr/>
          </p:nvCxnSpPr>
          <p:spPr>
            <a:xfrm flipV="1">
              <a:off x="7662315" y="1217341"/>
              <a:ext cx="0" cy="753106"/>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78" name="直接箭头连接符 277"/>
            <p:cNvCxnSpPr/>
            <p:nvPr/>
          </p:nvCxnSpPr>
          <p:spPr>
            <a:xfrm flipV="1">
              <a:off x="8272437" y="1217341"/>
              <a:ext cx="0" cy="753106"/>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sp>
          <p:nvSpPr>
            <p:cNvPr id="279" name="文本框 278"/>
            <p:cNvSpPr txBox="1"/>
            <p:nvPr/>
          </p:nvSpPr>
          <p:spPr>
            <a:xfrm>
              <a:off x="6764811" y="956947"/>
              <a:ext cx="545342"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ADD</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0" name="文本框 279"/>
            <p:cNvSpPr txBox="1"/>
            <p:nvPr/>
          </p:nvSpPr>
          <p:spPr>
            <a:xfrm>
              <a:off x="7703935" y="1316624"/>
              <a:ext cx="562975" cy="296556"/>
            </a:xfrm>
            <a:prstGeom prst="rect">
              <a:avLst/>
            </a:prstGeom>
            <a:noFill/>
          </p:spPr>
          <p:txBody>
            <a:bodyPr wrap="none" rtlCol="0">
              <a:spAutoFit/>
            </a:bodyPr>
            <a:lstStyle/>
            <a:p>
              <a:r>
                <a:rPr lang="en-US" altLang="zh-CN" sz="1325" b="1" i="1" dirty="0">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Read</a:t>
              </a:r>
              <a:endParaRPr lang="zh-CN" altLang="en-US" sz="1325" b="1" i="1" baseline="-25000" dirty="0">
                <a:solidFill>
                  <a:srgbClr val="FF66FF"/>
                </a:solidFill>
                <a:latin typeface="Times New Roman" panose="02020603050405020304" pitchFamily="18" charset="0"/>
                <a:cs typeface="Times New Roman" panose="02020603050405020304" pitchFamily="18" charset="0"/>
              </a:endParaRPr>
            </a:p>
          </p:txBody>
        </p:sp>
        <p:sp>
          <p:nvSpPr>
            <p:cNvPr id="281" name="文本框 280"/>
            <p:cNvSpPr txBox="1"/>
            <p:nvPr/>
          </p:nvSpPr>
          <p:spPr>
            <a:xfrm>
              <a:off x="7413245" y="956947"/>
              <a:ext cx="5261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SUB</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2" name="文本框 281"/>
            <p:cNvSpPr txBox="1"/>
            <p:nvPr/>
          </p:nvSpPr>
          <p:spPr>
            <a:xfrm>
              <a:off x="7158140" y="1316624"/>
              <a:ext cx="365806" cy="296556"/>
            </a:xfrm>
            <a:prstGeom prst="rect">
              <a:avLst/>
            </a:prstGeom>
            <a:noFill/>
          </p:spPr>
          <p:txBody>
            <a:bodyPr wrap="none" rtlCol="0">
              <a:spAutoFit/>
            </a:bodyPr>
            <a:lstStyle/>
            <a:p>
              <a:r>
                <a:rPr lang="en-US" altLang="zh-CN" sz="1325" b="1" i="1">
                  <a:solidFill>
                    <a:srgbClr val="FF6600"/>
                  </a:solidFill>
                  <a:latin typeface="Times New Roman" panose="02020603050405020304" pitchFamily="18" charset="0"/>
                  <a:ea typeface="Segoe UI Black" panose="020B0A02040204020203" pitchFamily="34" charset="0"/>
                  <a:cs typeface="Times New Roman" panose="02020603050405020304" pitchFamily="18" charset="0"/>
                </a:rPr>
                <a:t>+4</a:t>
              </a:r>
              <a:endParaRPr lang="zh-CN" altLang="en-US" sz="1325" b="1" i="1" baseline="-25000">
                <a:solidFill>
                  <a:srgbClr val="FF6600"/>
                </a:solidFill>
                <a:latin typeface="Times New Roman" panose="02020603050405020304" pitchFamily="18" charset="0"/>
                <a:cs typeface="Times New Roman" panose="02020603050405020304" pitchFamily="18" charset="0"/>
              </a:endParaRPr>
            </a:p>
          </p:txBody>
        </p:sp>
        <p:sp>
          <p:nvSpPr>
            <p:cNvPr id="283" name="文本框 282"/>
            <p:cNvSpPr txBox="1"/>
            <p:nvPr/>
          </p:nvSpPr>
          <p:spPr>
            <a:xfrm>
              <a:off x="8000863" y="956947"/>
              <a:ext cx="556755" cy="296556"/>
            </a:xfrm>
            <a:prstGeom prst="rect">
              <a:avLst/>
            </a:prstGeom>
            <a:noFill/>
          </p:spPr>
          <p:txBody>
            <a:bodyPr wrap="none" rtlCol="0">
              <a:spAutoFit/>
            </a:bodyPr>
            <a:lstStyle/>
            <a:p>
              <a:r>
                <a:rPr lang="en-US" altLang="zh-CN" sz="1325" b="1" i="1">
                  <a:solidFill>
                    <a:srgbClr val="FF66FF"/>
                  </a:solidFill>
                  <a:latin typeface="Times New Roman" panose="02020603050405020304" pitchFamily="18" charset="0"/>
                  <a:ea typeface="Segoe UI Black" panose="020B0A02040204020203" pitchFamily="34" charset="0"/>
                  <a:cs typeface="Times New Roman" panose="02020603050405020304" pitchFamily="18" charset="0"/>
                </a:rPr>
                <a:t>Write</a:t>
              </a:r>
              <a:endParaRPr lang="zh-CN" altLang="en-US" sz="1325" b="1" i="1" baseline="-25000">
                <a:solidFill>
                  <a:srgbClr val="FF66FF"/>
                </a:solidFill>
                <a:latin typeface="Times New Roman" panose="02020603050405020304" pitchFamily="18" charset="0"/>
                <a:cs typeface="Times New Roman" panose="02020603050405020304" pitchFamily="18" charset="0"/>
              </a:endParaRPr>
            </a:p>
          </p:txBody>
        </p:sp>
        <p:cxnSp>
          <p:nvCxnSpPr>
            <p:cNvPr id="284" name="直接箭头连接符 283"/>
            <p:cNvCxnSpPr/>
            <p:nvPr/>
          </p:nvCxnSpPr>
          <p:spPr>
            <a:xfrm flipV="1">
              <a:off x="7361876" y="1582637"/>
              <a:ext cx="0" cy="374102"/>
            </a:xfrm>
            <a:prstGeom prst="straightConnector1">
              <a:avLst/>
            </a:prstGeom>
            <a:ln w="19050">
              <a:solidFill>
                <a:schemeClr val="accent2">
                  <a:lumMod val="75000"/>
                </a:schemeClr>
              </a:solidFill>
              <a:tailEnd type="stealth" w="med" len="lg"/>
            </a:ln>
          </p:spPr>
          <p:style>
            <a:lnRef idx="1">
              <a:schemeClr val="accent1"/>
            </a:lnRef>
            <a:fillRef idx="0">
              <a:schemeClr val="accent1"/>
            </a:fillRef>
            <a:effectRef idx="0">
              <a:schemeClr val="accent1"/>
            </a:effectRef>
            <a:fontRef idx="minor">
              <a:schemeClr val="tx1"/>
            </a:fontRef>
          </p:style>
        </p:cxnSp>
        <p:cxnSp>
          <p:nvCxnSpPr>
            <p:cNvPr id="285" name="直接箭头连接符 284"/>
            <p:cNvCxnSpPr/>
            <p:nvPr/>
          </p:nvCxnSpPr>
          <p:spPr>
            <a:xfrm flipV="1">
              <a:off x="7971999" y="1582637"/>
              <a:ext cx="0" cy="374102"/>
            </a:xfrm>
            <a:prstGeom prst="straightConnector1">
              <a:avLst/>
            </a:prstGeom>
            <a:ln w="19050">
              <a:solidFill>
                <a:srgbClr val="FF66FF"/>
              </a:solidFill>
              <a:tailEnd type="stealth" w="med" len="lg"/>
            </a:ln>
          </p:spPr>
          <p:style>
            <a:lnRef idx="1">
              <a:schemeClr val="accent1"/>
            </a:lnRef>
            <a:fillRef idx="0">
              <a:schemeClr val="accent1"/>
            </a:fillRef>
            <a:effectRef idx="0">
              <a:schemeClr val="accent1"/>
            </a:effectRef>
            <a:fontRef idx="minor">
              <a:schemeClr val="tx1"/>
            </a:fontRef>
          </p:style>
        </p:cxnSp>
        <p:grpSp>
          <p:nvGrpSpPr>
            <p:cNvPr id="286" name="组合 285"/>
            <p:cNvGrpSpPr/>
            <p:nvPr/>
          </p:nvGrpSpPr>
          <p:grpSpPr>
            <a:xfrm>
              <a:off x="6894830" y="1970445"/>
              <a:ext cx="1528133" cy="438185"/>
              <a:chOff x="6894830" y="1970445"/>
              <a:chExt cx="1528133" cy="438185"/>
            </a:xfrm>
          </p:grpSpPr>
          <p:sp>
            <p:nvSpPr>
              <p:cNvPr id="287" name="矩形 286"/>
              <p:cNvSpPr/>
              <p:nvPr/>
            </p:nvSpPr>
            <p:spPr bwMode="auto">
              <a:xfrm>
                <a:off x="6894830"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8" name="矩形 287"/>
              <p:cNvSpPr/>
              <p:nvPr/>
            </p:nvSpPr>
            <p:spPr bwMode="auto">
              <a:xfrm>
                <a:off x="7200337"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89" name="矩形 288"/>
              <p:cNvSpPr/>
              <p:nvPr/>
            </p:nvSpPr>
            <p:spPr bwMode="auto">
              <a:xfrm>
                <a:off x="7505845" y="1970445"/>
                <a:ext cx="305508" cy="438185"/>
              </a:xfrm>
              <a:prstGeom prst="rect">
                <a:avLst/>
              </a:prstGeom>
              <a:solidFill>
                <a:srgbClr val="FF6600"/>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90" name="矩形 289"/>
              <p:cNvSpPr/>
              <p:nvPr/>
            </p:nvSpPr>
            <p:spPr bwMode="auto">
              <a:xfrm>
                <a:off x="7811650"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sp>
            <p:nvSpPr>
              <p:cNvPr id="291" name="矩形 290"/>
              <p:cNvSpPr/>
              <p:nvPr/>
            </p:nvSpPr>
            <p:spPr bwMode="auto">
              <a:xfrm>
                <a:off x="8117455" y="1970445"/>
                <a:ext cx="305508" cy="438185"/>
              </a:xfrm>
              <a:prstGeom prst="rect">
                <a:avLst/>
              </a:prstGeom>
              <a:solidFill>
                <a:srgbClr val="FF66FF"/>
              </a:solidFill>
              <a:ln w="19050">
                <a:solidFill>
                  <a:schemeClr val="tx1"/>
                </a:solidFill>
                <a:round/>
                <a:tailEnd type="triangle" w="med" len="med"/>
              </a:ln>
            </p:spPr>
            <p:txBody>
              <a:bodyPr vert="horz" wrap="square" lIns="0" tIns="43349" rIns="0" bIns="43349" numCol="1" rtlCol="0" anchor="ctr" anchorCtr="1" compatLnSpc="1"/>
              <a:lstStyle/>
              <a:p>
                <a:pPr algn="ctr"/>
                <a:r>
                  <a:rPr lang="en-US" altLang="zh-CN" sz="1325" b="1" dirty="0">
                    <a:solidFill>
                      <a:schemeClr val="bg1"/>
                    </a:solidFill>
                    <a:latin typeface="Segoe UI" panose="020B0502040204020203" pitchFamily="34" charset="0"/>
                    <a:cs typeface="Segoe UI" panose="020B0502040204020203" pitchFamily="34" charset="0"/>
                  </a:rPr>
                  <a:t>0</a:t>
                </a:r>
                <a:endParaRPr lang="zh-CN" altLang="en-US" sz="1325" b="1" dirty="0">
                  <a:solidFill>
                    <a:schemeClr val="bg1"/>
                  </a:solidFill>
                  <a:latin typeface="Segoe UI" panose="020B0502040204020203" pitchFamily="34" charset="0"/>
                  <a:cs typeface="Segoe UI" panose="020B0502040204020203" pitchFamily="34" charset="0"/>
                </a:endParaRPr>
              </a:p>
            </p:txBody>
          </p:sp>
        </p:grpSp>
      </p:grpSp>
      <p:sp>
        <p:nvSpPr>
          <p:cNvPr id="292" name="矩形 291"/>
          <p:cNvSpPr/>
          <p:nvPr/>
        </p:nvSpPr>
        <p:spPr>
          <a:xfrm>
            <a:off x="1818564" y="5771509"/>
            <a:ext cx="8859743" cy="43410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Segoe UI" panose="020B0502040204020203" pitchFamily="34" charset="0"/>
              <a:cs typeface="Segoe UI" panose="020B0502040204020203" pitchFamily="34" charset="0"/>
            </a:endParaRPr>
          </a:p>
        </p:txBody>
      </p:sp>
      <p:pic>
        <p:nvPicPr>
          <p:cNvPr id="5" name="图片 4"/>
          <p:cNvPicPr>
            <a:picLocks noChangeAspect="1"/>
          </p:cNvPicPr>
          <p:nvPr/>
        </p:nvPicPr>
        <p:blipFill>
          <a:blip r:embed="rId2"/>
          <a:stretch>
            <a:fillRect/>
          </a:stretch>
        </p:blipFill>
        <p:spPr>
          <a:xfrm>
            <a:off x="3216910" y="904875"/>
            <a:ext cx="5786120" cy="3813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wipe(left)">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wipe(left)">
                                      <p:cBhvr>
                                        <p:cTn id="12"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a:t>
            </a:r>
          </a:p>
        </p:txBody>
      </p:sp>
      <p:graphicFrame>
        <p:nvGraphicFramePr>
          <p:cNvPr id="4" name="表格 3"/>
          <p:cNvGraphicFramePr>
            <a:graphicFrameLocks noGrp="1"/>
          </p:cNvGraphicFramePr>
          <p:nvPr/>
        </p:nvGraphicFramePr>
        <p:xfrm>
          <a:off x="569674" y="4092756"/>
          <a:ext cx="11119139" cy="2510640"/>
        </p:xfrm>
        <a:graphic>
          <a:graphicData uri="http://schemas.openxmlformats.org/drawingml/2006/table">
            <a:tbl>
              <a:tblPr firstRow="1" bandRow="1">
                <a:tableStyleId>{5C22544A-7EE6-4342-B048-85BDC9FD1C3A}</a:tableStyleId>
              </a:tblPr>
              <a:tblGrid>
                <a:gridCol w="711539">
                  <a:extLst>
                    <a:ext uri="{9D8B030D-6E8A-4147-A177-3AD203B41FA5}">
                      <a16:colId xmlns:a16="http://schemas.microsoft.com/office/drawing/2014/main" val="20000"/>
                    </a:ext>
                  </a:extLst>
                </a:gridCol>
                <a:gridCol w="2235866">
                  <a:extLst>
                    <a:ext uri="{9D8B030D-6E8A-4147-A177-3AD203B41FA5}">
                      <a16:colId xmlns:a16="http://schemas.microsoft.com/office/drawing/2014/main" val="20001"/>
                    </a:ext>
                  </a:extLst>
                </a:gridCol>
                <a:gridCol w="1498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2413000">
                  <a:extLst>
                    <a:ext uri="{9D8B030D-6E8A-4147-A177-3AD203B41FA5}">
                      <a16:colId xmlns:a16="http://schemas.microsoft.com/office/drawing/2014/main" val="20004"/>
                    </a:ext>
                  </a:extLst>
                </a:gridCol>
                <a:gridCol w="1307410">
                  <a:extLst>
                    <a:ext uri="{9D8B030D-6E8A-4147-A177-3AD203B41FA5}">
                      <a16:colId xmlns:a16="http://schemas.microsoft.com/office/drawing/2014/main" val="20005"/>
                    </a:ext>
                  </a:extLst>
                </a:gridCol>
                <a:gridCol w="1327124">
                  <a:extLst>
                    <a:ext uri="{9D8B030D-6E8A-4147-A177-3AD203B41FA5}">
                      <a16:colId xmlns:a16="http://schemas.microsoft.com/office/drawing/2014/main" val="20006"/>
                    </a:ext>
                  </a:extLst>
                </a:gridCol>
              </a:tblGrid>
              <a:tr h="418440">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取指令</a:t>
                      </a: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lw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sw</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beq</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a:latin typeface="微软雅黑" panose="020B0503020204020204" pitchFamily="34" charset="-122"/>
                          <a:ea typeface="微软雅黑" panose="020B0503020204020204" pitchFamily="34" charset="-122"/>
                        </a:rPr>
                        <a:t>addi</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0"/>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7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baseline="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R[rs]</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86699" marR="86699" marT="43349" marB="43349" anchor="ctr" anchorCtr="1"/>
                </a:tc>
                <a:extLst>
                  <a:ext uri="{0D108BD9-81ED-4DB2-BD59-A6C34878D82A}">
                    <a16:rowId xmlns:a16="http://schemas.microsoft.com/office/drawing/2014/main" val="10001"/>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X+4</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a:solidFill>
                            <a:schemeClr val="tx1"/>
                          </a:solidFill>
                          <a:latin typeface="微软雅黑" panose="020B0503020204020204" pitchFamily="34" charset="-122"/>
                          <a:ea typeface="微软雅黑" panose="020B0503020204020204" pitchFamily="34" charset="-122"/>
                        </a:rPr>
                        <a:t>PSW</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X+R[rt]</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X+imm</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2"/>
                  </a:ext>
                </a:extLst>
              </a:tr>
              <a:tr h="418440">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T3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  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Z</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PC</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 X</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R[rd]</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marL="0" indent="8255" algn="ctr" defTabSz="914400" rtl="0" eaLnBrk="1" latinLnBrk="0" hangingPunct="1">
                        <a:spcAft>
                          <a:spcPts val="0"/>
                        </a:spcAft>
                      </a:pPr>
                      <a:r>
                        <a:rPr lang="en-US" altLang="zh-CN" sz="1700" b="0" kern="1200">
                          <a:solidFill>
                            <a:schemeClr val="tx1"/>
                          </a:solidFill>
                          <a:latin typeface="微软雅黑" panose="020B0503020204020204" pitchFamily="34" charset="-122"/>
                          <a:ea typeface="微软雅黑" panose="020B0503020204020204" pitchFamily="34" charset="-122"/>
                          <a:cs typeface="+mn-cs"/>
                        </a:rPr>
                        <a:t>Z</a:t>
                      </a:r>
                      <a:r>
                        <a:rPr lang="en-US" altLang="zh-CN" sz="17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a:t>
                      </a:r>
                      <a:r>
                        <a:rPr lang="en-US" altLang="zh-CN" sz="1700" b="0" kern="1200">
                          <a:solidFill>
                            <a:schemeClr val="tx1"/>
                          </a:solidFill>
                          <a:latin typeface="微软雅黑" panose="020B0503020204020204" pitchFamily="34" charset="-122"/>
                          <a:ea typeface="微软雅黑" panose="020B0503020204020204" pitchFamily="34" charset="-122"/>
                          <a:cs typeface="+mn-cs"/>
                        </a:rPr>
                        <a:t>R[rt]</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extLst>
                  <a:ext uri="{0D108BD9-81ED-4DB2-BD59-A6C34878D82A}">
                    <a16:rowId xmlns:a16="http://schemas.microsoft.com/office/drawing/2014/main" val="10003"/>
                  </a:ext>
                </a:extLst>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dirty="0">
                          <a:solidFill>
                            <a:schemeClr val="tx1"/>
                          </a:solidFill>
                          <a:latin typeface="微软雅黑" panose="020B0503020204020204" pitchFamily="34" charset="-122"/>
                          <a:ea typeface="微软雅黑" panose="020B0503020204020204" pitchFamily="34" charset="-122"/>
                        </a:rPr>
                        <a:t>T4</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IR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255" algn="ctr" defTabSz="914400" rtl="0" eaLnBrk="1" latinLnBrk="0" hangingPunct="1">
                        <a:spcAft>
                          <a:spcPts val="0"/>
                        </a:spcAft>
                      </a:pPr>
                      <a:r>
                        <a:rPr lang="en-US" sz="1700" b="0" kern="1200">
                          <a:solidFill>
                            <a:schemeClr val="tx1"/>
                          </a:solidFill>
                          <a:latin typeface="微软雅黑" panose="020B0503020204020204" pitchFamily="34" charset="-122"/>
                          <a:ea typeface="微软雅黑" panose="020B0503020204020204" pitchFamily="34" charset="-122"/>
                          <a:cs typeface="+mn-cs"/>
                        </a:rPr>
                        <a:t>IR(A)+X</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700" b="0" kern="1200">
                          <a:solidFill>
                            <a:schemeClr val="tx1"/>
                          </a:solidFill>
                          <a:latin typeface="微软雅黑" panose="020B0503020204020204" pitchFamily="34" charset="-122"/>
                          <a:ea typeface="微软雅黑" panose="020B0503020204020204" pitchFamily="34" charset="-122"/>
                          <a:cs typeface="+mn-cs"/>
                        </a:rPr>
                        <a:t>Z</a:t>
                      </a:r>
                      <a:endParaRPr lang="zh-CN" sz="17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4"/>
                  </a:ext>
                </a:extLst>
              </a:tr>
              <a:tr h="4184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a:solidFill>
                            <a:schemeClr val="tx1"/>
                          </a:solidFill>
                          <a:latin typeface="微软雅黑" panose="020B0503020204020204" pitchFamily="34" charset="-122"/>
                          <a:ea typeface="微软雅黑" panose="020B0503020204020204" pitchFamily="34" charset="-122"/>
                        </a:rPr>
                        <a:t>T5</a:t>
                      </a:r>
                      <a:endParaRPr lang="zh-CN" altLang="en-US" sz="1500" b="1">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indent="8890" algn="ctr" defTabSz="914400" rtl="0" eaLnBrk="1" latinLnBrk="0" hangingPunct="1">
                        <a:spcAft>
                          <a:spcPts val="0"/>
                        </a:spcAft>
                      </a:pPr>
                      <a:r>
                        <a:rPr lang="en-US" sz="1600" b="0" kern="1200">
                          <a:solidFill>
                            <a:schemeClr val="tx1"/>
                          </a:solidFill>
                          <a:latin typeface="微软雅黑" panose="020B0503020204020204" pitchFamily="34" charset="-122"/>
                          <a:ea typeface="微软雅黑" panose="020B0503020204020204" pitchFamily="34" charset="-122"/>
                          <a:cs typeface="+mn-cs"/>
                        </a:rPr>
                        <a:t>If (PSW.equal) 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t>
                      </a:r>
                      <a:r>
                        <a:rPr lang="en-US" sz="1600" b="0" kern="1200">
                          <a:solidFill>
                            <a:schemeClr val="tx1"/>
                          </a:solidFill>
                          <a:latin typeface="微软雅黑" panose="020B0503020204020204" pitchFamily="34" charset="-122"/>
                          <a:ea typeface="微软雅黑" panose="020B0503020204020204" pitchFamily="34" charset="-122"/>
                          <a:cs typeface="+mn-cs"/>
                        </a:rPr>
                        <a:t>PC</a:t>
                      </a:r>
                      <a:endParaRPr lang="zh-CN" sz="1600" b="0" kern="1200">
                        <a:solidFill>
                          <a:schemeClr val="tx1"/>
                        </a:solidFill>
                        <a:latin typeface="微软雅黑" panose="020B0503020204020204" pitchFamily="34" charset="-122"/>
                        <a:ea typeface="微软雅黑" panose="020B0503020204020204" pitchFamily="34" charset="-122"/>
                        <a:cs typeface="+mn-cs"/>
                      </a:endParaRPr>
                    </a:p>
                  </a:txBody>
                  <a:tcPr marL="68580" marR="68580" marT="0" marB="0" anchor="ctr"/>
                </a:tc>
                <a:tc>
                  <a:txBody>
                    <a:bodyPr/>
                    <a:lstStyle/>
                    <a:p>
                      <a:pPr algn="l"/>
                      <a:endParaRPr lang="zh-CN" altLang="en-US" sz="15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endParaRPr lang="zh-CN" altLang="en-US" sz="1500" b="0"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5"/>
                  </a:ext>
                </a:extLst>
              </a:tr>
            </a:tbl>
          </a:graphicData>
        </a:graphic>
      </p:graphicFrame>
      <p:sp>
        <p:nvSpPr>
          <p:cNvPr id="5" name="TextBox 24"/>
          <p:cNvSpPr txBox="1"/>
          <p:nvPr/>
        </p:nvSpPr>
        <p:spPr>
          <a:xfrm>
            <a:off x="487822" y="1152872"/>
            <a:ext cx="10582509" cy="2662267"/>
          </a:xfrm>
          <a:prstGeom prst="rect">
            <a:avLst/>
          </a:prstGeom>
          <a:noFill/>
          <a:ln>
            <a:noFill/>
          </a:ln>
        </p:spPr>
        <p:txBody>
          <a:bodyPr wrap="square" rtlCol="0">
            <a:spAutoFit/>
          </a:bodyPr>
          <a:lstStyle/>
          <a:p>
            <a:pPr marL="325120" indent="-325120">
              <a:lnSpc>
                <a:spcPct val="150000"/>
              </a:lnSpc>
              <a:spcBef>
                <a:spcPts val="570"/>
              </a:spcBef>
              <a:spcAft>
                <a:spcPts val="570"/>
              </a:spcAft>
              <a:buClr>
                <a:srgbClr val="FFC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数据通路分类</a:t>
            </a:r>
            <a:endParaRPr lang="en-US" altLang="zh-CN" sz="2400"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0066FF"/>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寄存器传输   </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MOV reg1,reg2  MOV AR</a:t>
            </a:r>
            <a:r>
              <a:rPr lang="zh-CN" altLang="en-US"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0066FF"/>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PC</a:t>
            </a: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FF66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运算类型      </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ALU_OP reg     INC</a:t>
            </a:r>
            <a:r>
              <a:rPr lang="zh-CN" altLang="en-US"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FF660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ADD R1</a:t>
            </a: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rgbClr val="7030A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访存类型      </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Mem            LOAD</a:t>
            </a:r>
            <a:r>
              <a:rPr lang="zh-CN" altLang="en-US"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a:t>
            </a:r>
            <a:r>
              <a:rPr lang="en-US" altLang="zh-CN" sz="2200" b="1" dirty="0">
                <a:solidFill>
                  <a:srgbClr val="7030A0"/>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STORE</a:t>
            </a:r>
          </a:p>
          <a:p>
            <a:pPr marL="932180" lvl="1" indent="-325120">
              <a:spcBef>
                <a:spcPts val="570"/>
              </a:spcBef>
              <a:spcAft>
                <a:spcPts val="570"/>
              </a:spcAft>
              <a:buClr>
                <a:srgbClr val="FFC000"/>
              </a:buClr>
              <a:buFont typeface="Wingdings" panose="05000000000000000000" pitchFamily="2" charset="2"/>
              <a:buChar char="u"/>
            </a:pPr>
            <a:r>
              <a:rPr lang="zh-CN" altLang="en-US" sz="2200" b="1" dirty="0">
                <a:solidFill>
                  <a:schemeClr val="tx1">
                    <a:lumMod val="65000"/>
                    <a:lumOff val="35000"/>
                  </a:schemeClr>
                </a:solidFill>
                <a:latin typeface="微软雅黑" panose="020B0503020204020204" pitchFamily="34" charset="-122"/>
                <a:ea typeface="微软雅黑" panose="020B0503020204020204" pitchFamily="34" charset="-122"/>
                <a:cs typeface="Courier New" panose="02070309020205020404" pitchFamily="49" charset="0"/>
                <a:sym typeface="Arial" panose="020B0604020202020204" pitchFamily="34" charset="0"/>
              </a:rPr>
              <a:t>顺序控制</a:t>
            </a:r>
            <a:r>
              <a:rPr lang="zh-CN" altLang="en-US"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         </a:t>
            </a:r>
            <a:r>
              <a:rPr lang="en-US" altLang="zh-CN" sz="2200" b="1" dirty="0" err="1">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Branch</a:t>
            </a:r>
            <a:r>
              <a:rPr lang="en-US" altLang="zh-CN" sz="2200" b="1" dirty="0">
                <a:solidFill>
                  <a:schemeClr val="tx1">
                    <a:lumMod val="65000"/>
                    <a:lumOff val="35000"/>
                  </a:schemeClr>
                </a:solidFill>
                <a:latin typeface="Courier New" panose="02070309020205020404" pitchFamily="49" charset="0"/>
                <a:ea typeface="Segoe UI Black" panose="020B0A02040204020203" pitchFamily="34" charset="0"/>
                <a:cs typeface="Courier New" panose="02070309020205020404" pitchFamily="49" charset="0"/>
                <a:sym typeface="Arial" panose="020B0604020202020204" pitchFamily="34" charset="0"/>
              </a:rPr>
              <a:t> P1</a:t>
            </a:r>
          </a:p>
        </p:txBody>
      </p:sp>
      <p:grpSp>
        <p:nvGrpSpPr>
          <p:cNvPr id="6" name="组合 5"/>
          <p:cNvGrpSpPr/>
          <p:nvPr/>
        </p:nvGrpSpPr>
        <p:grpSpPr>
          <a:xfrm>
            <a:off x="8330813" y="1448858"/>
            <a:ext cx="3363542" cy="360343"/>
            <a:chOff x="7476547" y="1646585"/>
            <a:chExt cx="4028572" cy="380049"/>
          </a:xfrm>
        </p:grpSpPr>
        <p:sp>
          <p:nvSpPr>
            <p:cNvPr id="7" name="Rectangle 7"/>
            <p:cNvSpPr>
              <a:spLocks noChangeArrowheads="1"/>
            </p:cNvSpPr>
            <p:nvPr/>
          </p:nvSpPr>
          <p:spPr bwMode="auto">
            <a:xfrm>
              <a:off x="7476547" y="1646585"/>
              <a:ext cx="1012918" cy="380049"/>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MOV</a:t>
              </a:r>
            </a:p>
          </p:txBody>
        </p:sp>
        <p:grpSp>
          <p:nvGrpSpPr>
            <p:cNvPr id="8" name="组合 7"/>
            <p:cNvGrpSpPr/>
            <p:nvPr/>
          </p:nvGrpSpPr>
          <p:grpSpPr>
            <a:xfrm>
              <a:off x="8442584" y="1646585"/>
              <a:ext cx="3062535" cy="380049"/>
              <a:chOff x="8120022" y="1496360"/>
              <a:chExt cx="2764148" cy="380049"/>
            </a:xfrm>
          </p:grpSpPr>
          <p:sp>
            <p:nvSpPr>
              <p:cNvPr id="9" name="Rectangle 8"/>
              <p:cNvSpPr>
                <a:spLocks noChangeArrowheads="1"/>
              </p:cNvSpPr>
              <p:nvPr/>
            </p:nvSpPr>
            <p:spPr bwMode="auto">
              <a:xfrm>
                <a:off x="8120022" y="1496360"/>
                <a:ext cx="1408023" cy="380049"/>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源</a:t>
                </a:r>
                <a:r>
                  <a:rPr lang="zh-CN" altLang="en-US" sz="1600">
                    <a:latin typeface="微软雅黑" panose="020B0503020204020204" pitchFamily="34" charset="-122"/>
                    <a:ea typeface="微软雅黑" panose="020B0503020204020204" pitchFamily="34" charset="-122"/>
                  </a:rPr>
                  <a:t>寄存器</a:t>
                </a:r>
                <a:r>
                  <a:rPr lang="en-US" altLang="zh-CN" sz="160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9487867" y="1496360"/>
                <a:ext cx="1396303" cy="380049"/>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目的</a:t>
                </a:r>
                <a:r>
                  <a:rPr lang="zh-CN" altLang="en-US" sz="1600">
                    <a:latin typeface="微软雅黑" panose="020B0503020204020204" pitchFamily="34" charset="-122"/>
                    <a:ea typeface="微软雅黑" panose="020B0503020204020204" pitchFamily="34" charset="-122"/>
                  </a:rPr>
                  <a:t>寄存器</a:t>
                </a:r>
                <a:r>
                  <a:rPr lang="en-US" altLang="zh-CN" sz="160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8330812" y="1976081"/>
            <a:ext cx="3358821" cy="360342"/>
            <a:chOff x="7476547" y="1882213"/>
            <a:chExt cx="4022917" cy="380048"/>
          </a:xfrm>
        </p:grpSpPr>
        <p:sp>
          <p:nvSpPr>
            <p:cNvPr id="12" name="Rectangle 11"/>
            <p:cNvSpPr>
              <a:spLocks noChangeArrowheads="1"/>
            </p:cNvSpPr>
            <p:nvPr/>
          </p:nvSpPr>
          <p:spPr bwMode="auto">
            <a:xfrm>
              <a:off x="7476547" y="1882213"/>
              <a:ext cx="1609451"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INC</a:t>
              </a:r>
              <a:r>
                <a:rPr lang="zh-CN" altLang="en-US" sz="1600" dirty="0">
                  <a:latin typeface="Segoe UI Black" panose="020B0A02040204020203" pitchFamily="34" charset="0"/>
                  <a:ea typeface="Segoe UI Black" panose="020B0A02040204020203" pitchFamily="34" charset="0"/>
                  <a:cs typeface="Segoe UI Black" panose="020B0A02040204020203" pitchFamily="34" charset="0"/>
                </a:rPr>
                <a:t> </a:t>
              </a:r>
              <a:endParaRPr lang="en-US" altLang="zh-CN" sz="16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Rectangle 13"/>
            <p:cNvSpPr>
              <a:spLocks noChangeArrowheads="1"/>
            </p:cNvSpPr>
            <p:nvPr/>
          </p:nvSpPr>
          <p:spPr bwMode="auto">
            <a:xfrm>
              <a:off x="9085998" y="1882213"/>
              <a:ext cx="2413466"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无操作数</a:t>
              </a:r>
            </a:p>
          </p:txBody>
        </p:sp>
      </p:grpSp>
      <p:grpSp>
        <p:nvGrpSpPr>
          <p:cNvPr id="14" name="组合 13"/>
          <p:cNvGrpSpPr/>
          <p:nvPr/>
        </p:nvGrpSpPr>
        <p:grpSpPr>
          <a:xfrm>
            <a:off x="8330811" y="2470858"/>
            <a:ext cx="3358822" cy="360342"/>
            <a:chOff x="7476546" y="2565296"/>
            <a:chExt cx="4022918" cy="380048"/>
          </a:xfrm>
        </p:grpSpPr>
        <p:sp>
          <p:nvSpPr>
            <p:cNvPr id="15" name="Rectangle 15"/>
            <p:cNvSpPr>
              <a:spLocks noChangeArrowheads="1"/>
            </p:cNvSpPr>
            <p:nvPr/>
          </p:nvSpPr>
          <p:spPr bwMode="auto">
            <a:xfrm>
              <a:off x="7476546" y="2565296"/>
              <a:ext cx="1609450"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FF6600"/>
                  </a:solidFill>
                  <a:latin typeface="Segoe UI Black" panose="020B0A02040204020203" pitchFamily="34" charset="0"/>
                  <a:ea typeface="Segoe UI Black" panose="020B0A02040204020203" pitchFamily="34" charset="0"/>
                  <a:cs typeface="Segoe UI Black" panose="020B0A02040204020203" pitchFamily="34" charset="0"/>
                </a:rPr>
                <a:t>ADD</a:t>
              </a:r>
            </a:p>
          </p:txBody>
        </p:sp>
        <p:sp>
          <p:nvSpPr>
            <p:cNvPr id="16" name="Rectangle 16"/>
            <p:cNvSpPr>
              <a:spLocks noChangeArrowheads="1"/>
            </p:cNvSpPr>
            <p:nvPr/>
          </p:nvSpPr>
          <p:spPr bwMode="auto">
            <a:xfrm>
              <a:off x="9085998" y="2565296"/>
              <a:ext cx="2413466"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源寄存器</a:t>
              </a:r>
              <a:r>
                <a:rPr lang="zh-CN" altLang="en-US" sz="1600">
                  <a:latin typeface="微软雅黑" panose="020B0503020204020204" pitchFamily="34" charset="-122"/>
                  <a:ea typeface="微软雅黑" panose="020B0503020204020204" pitchFamily="34" charset="-122"/>
                </a:rPr>
                <a:t>编号（</a:t>
              </a:r>
              <a:r>
                <a:rPr lang="en-US" altLang="zh-CN" sz="1600">
                  <a:latin typeface="微软雅黑" panose="020B0503020204020204" pitchFamily="34" charset="-122"/>
                  <a:ea typeface="微软雅黑" panose="020B0503020204020204" pitchFamily="34" charset="-122"/>
                </a:rPr>
                <a:t>6</a:t>
              </a:r>
              <a:r>
                <a:rPr lang="zh-CN" altLang="en-US" sz="1600">
                  <a:latin typeface="微软雅黑" panose="020B0503020204020204" pitchFamily="34" charset="-122"/>
                  <a:ea typeface="微软雅黑" panose="020B0503020204020204" pitchFamily="34" charset="-122"/>
                </a:rPr>
                <a:t>位</a:t>
              </a:r>
              <a:r>
                <a:rPr lang="zh-CN" altLang="en-US" sz="1600" dirty="0">
                  <a:latin typeface="微软雅黑" panose="020B0503020204020204" pitchFamily="34" charset="-122"/>
                  <a:ea typeface="微软雅黑" panose="020B0503020204020204" pitchFamily="34" charset="-122"/>
                </a:rPr>
                <a:t>）</a:t>
              </a:r>
            </a:p>
          </p:txBody>
        </p:sp>
      </p:grpSp>
      <p:grpSp>
        <p:nvGrpSpPr>
          <p:cNvPr id="17" name="组合 16"/>
          <p:cNvGrpSpPr/>
          <p:nvPr/>
        </p:nvGrpSpPr>
        <p:grpSpPr>
          <a:xfrm>
            <a:off x="8330812" y="2981857"/>
            <a:ext cx="3358821" cy="360342"/>
            <a:chOff x="7476547" y="3225404"/>
            <a:chExt cx="4022917" cy="380048"/>
          </a:xfrm>
        </p:grpSpPr>
        <p:sp>
          <p:nvSpPr>
            <p:cNvPr id="18" name="Rectangle 15"/>
            <p:cNvSpPr>
              <a:spLocks noChangeArrowheads="1"/>
            </p:cNvSpPr>
            <p:nvPr/>
          </p:nvSpPr>
          <p:spPr bwMode="auto">
            <a:xfrm>
              <a:off x="7476547" y="3225404"/>
              <a:ext cx="1609449"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rgbClr val="7030A0"/>
                  </a:solidFill>
                  <a:latin typeface="Segoe UI Black" panose="020B0A02040204020203" pitchFamily="34" charset="0"/>
                  <a:ea typeface="Segoe UI Black" panose="020B0A02040204020203" pitchFamily="34" charset="0"/>
                  <a:cs typeface="Segoe UI Black" panose="020B0A02040204020203" pitchFamily="34" charset="0"/>
                </a:rPr>
                <a:t>Mem</a:t>
              </a:r>
            </a:p>
          </p:txBody>
        </p:sp>
        <p:sp>
          <p:nvSpPr>
            <p:cNvPr id="19" name="Rectangle 16"/>
            <p:cNvSpPr>
              <a:spLocks noChangeArrowheads="1"/>
            </p:cNvSpPr>
            <p:nvPr/>
          </p:nvSpPr>
          <p:spPr bwMode="auto">
            <a:xfrm>
              <a:off x="9085998" y="3225404"/>
              <a:ext cx="2413466" cy="380048"/>
            </a:xfrm>
            <a:prstGeom prst="rect">
              <a:avLst/>
            </a:prstGeom>
            <a:solidFill>
              <a:schemeClr val="bg1"/>
            </a:solidFill>
            <a:ln w="28575" algn="ctr">
              <a:solidFill>
                <a:srgbClr val="003300"/>
              </a:solidFill>
              <a:miter lim="800000"/>
            </a:ln>
          </p:spPr>
          <p:txBody>
            <a:bodyPr wrap="none" anchor="ctr"/>
            <a:lstStyle/>
            <a:p>
              <a:pPr algn="ctr"/>
              <a:r>
                <a:rPr lang="en-US" altLang="zh-CN" sz="1600" dirty="0">
                  <a:latin typeface="微软雅黑" panose="020B0503020204020204" pitchFamily="34" charset="-122"/>
                  <a:ea typeface="微软雅黑" panose="020B0503020204020204" pitchFamily="34" charset="-122"/>
                </a:rPr>
                <a:t>Read/Write</a:t>
              </a:r>
              <a:endParaRPr lang="zh-CN" altLang="en-US" sz="1600" dirty="0">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8330812" y="3492857"/>
            <a:ext cx="3358821" cy="360342"/>
            <a:chOff x="7476547" y="3802366"/>
            <a:chExt cx="4022917" cy="380048"/>
          </a:xfrm>
        </p:grpSpPr>
        <p:sp>
          <p:nvSpPr>
            <p:cNvPr id="21" name="Rectangle 15"/>
            <p:cNvSpPr>
              <a:spLocks noChangeArrowheads="1"/>
            </p:cNvSpPr>
            <p:nvPr/>
          </p:nvSpPr>
          <p:spPr bwMode="auto">
            <a:xfrm>
              <a:off x="7476547" y="3802366"/>
              <a:ext cx="1609449" cy="380048"/>
            </a:xfrm>
            <a:prstGeom prst="rect">
              <a:avLst/>
            </a:prstGeom>
            <a:solidFill>
              <a:schemeClr val="accent1">
                <a:lumMod val="20000"/>
                <a:lumOff val="80000"/>
              </a:schemeClr>
            </a:solidFill>
            <a:ln w="28575" algn="ctr">
              <a:solidFill>
                <a:srgbClr val="003300"/>
              </a:solidFill>
              <a:miter lim="800000"/>
            </a:ln>
          </p:spPr>
          <p:txBody>
            <a:bodyPr wrap="none" anchor="ctr"/>
            <a:lstStyle/>
            <a:p>
              <a:pPr algn="ctr"/>
              <a:r>
                <a:rPr lang="en-US" altLang="zh-CN" sz="1600" dirty="0">
                  <a:solidFill>
                    <a:schemeClr val="bg2">
                      <a:lumMod val="50000"/>
                    </a:schemeClr>
                  </a:solidFill>
                  <a:latin typeface="Segoe UI Black" panose="020B0A02040204020203" pitchFamily="34" charset="0"/>
                  <a:ea typeface="Segoe UI Black" panose="020B0A02040204020203" pitchFamily="34" charset="0"/>
                  <a:cs typeface="Segoe UI Black" panose="020B0A02040204020203" pitchFamily="34" charset="0"/>
                </a:rPr>
                <a:t>Branch</a:t>
              </a:r>
            </a:p>
          </p:txBody>
        </p:sp>
        <p:sp>
          <p:nvSpPr>
            <p:cNvPr id="22" name="Rectangle 16"/>
            <p:cNvSpPr>
              <a:spLocks noChangeArrowheads="1"/>
            </p:cNvSpPr>
            <p:nvPr/>
          </p:nvSpPr>
          <p:spPr bwMode="auto">
            <a:xfrm>
              <a:off x="9085998" y="3802366"/>
              <a:ext cx="2413466" cy="380048"/>
            </a:xfrm>
            <a:prstGeom prst="rect">
              <a:avLst/>
            </a:prstGeom>
            <a:solidFill>
              <a:schemeClr val="bg1"/>
            </a:solidFill>
            <a:ln w="28575" algn="ctr">
              <a:solidFill>
                <a:srgbClr val="003300"/>
              </a:solidFill>
              <a:miter lim="800000"/>
            </a:ln>
          </p:spPr>
          <p:txBody>
            <a:bodyPr wrap="none" anchor="ctr"/>
            <a:lstStyle/>
            <a:p>
              <a:pPr algn="ctr"/>
              <a:r>
                <a:rPr lang="zh-CN" altLang="en-US" sz="1600" dirty="0">
                  <a:latin typeface="微软雅黑" panose="020B0503020204020204" pitchFamily="34" charset="-122"/>
                  <a:ea typeface="微软雅黑" panose="020B0503020204020204" pitchFamily="34" charset="-122"/>
                </a:rPr>
                <a:t>判断条件</a:t>
              </a:r>
            </a:p>
          </p:txBody>
        </p:sp>
      </p:grpSp>
      <p:sp>
        <p:nvSpPr>
          <p:cNvPr id="23" name="矩形 22"/>
          <p:cNvSpPr/>
          <p:nvPr/>
        </p:nvSpPr>
        <p:spPr>
          <a:xfrm>
            <a:off x="8514546" y="904135"/>
            <a:ext cx="3308919" cy="486415"/>
          </a:xfrm>
          <a:prstGeom prst="rect">
            <a:avLst/>
          </a:prstGeom>
        </p:spPr>
        <p:txBody>
          <a:bodyPr wrap="none">
            <a:spAutoFit/>
          </a:bodyPr>
          <a:lstStyle/>
          <a:p>
            <a:pPr>
              <a:lnSpc>
                <a:spcPct val="150000"/>
              </a:lnSpc>
              <a:spcBef>
                <a:spcPts val="570"/>
              </a:spcBef>
              <a:spcAft>
                <a:spcPts val="570"/>
              </a:spcAft>
              <a:buClr>
                <a:srgbClr val="FFC000"/>
              </a:buClr>
            </a:pPr>
            <a:r>
              <a:rPr lang="zh-CN" altLang="en-US"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如采用扩展操作码</a:t>
            </a:r>
            <a:r>
              <a:rPr lang="zh-CN" altLang="en-US"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，需</a:t>
            </a:r>
            <a:r>
              <a:rPr lang="en-US" altLang="zh-CN"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1705" b="1">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zh-CN" altLang="en-US"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字长</a:t>
            </a:r>
            <a:endParaRPr lang="en-US" altLang="zh-CN" sz="170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wipe(left)">
                                      <p:cBhvr>
                                        <p:cTn id="37" dur="500"/>
                                        <p:tgtEl>
                                          <p:spTgt spid="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animEffect transition="in" filter="wipe(left)">
                                      <p:cBhvr>
                                        <p:cTn id="47" dur="500"/>
                                        <p:tgtEl>
                                          <p:spTgt spid="5">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垂直型微指令实例</a:t>
            </a:r>
          </a:p>
        </p:txBody>
      </p:sp>
      <p:graphicFrame>
        <p:nvGraphicFramePr>
          <p:cNvPr id="9" name="表格 8"/>
          <p:cNvGraphicFramePr>
            <a:graphicFrameLocks noGrp="1"/>
          </p:cNvGraphicFramePr>
          <p:nvPr/>
        </p:nvGraphicFramePr>
        <p:xfrm>
          <a:off x="4184678" y="1098083"/>
          <a:ext cx="7733033" cy="4927145"/>
        </p:xfrm>
        <a:graphic>
          <a:graphicData uri="http://schemas.openxmlformats.org/drawingml/2006/table">
            <a:tbl>
              <a:tblPr firstRow="1" bandRow="1">
                <a:tableStyleId>{5C22544A-7EE6-4342-B048-85BDC9FD1C3A}</a:tableStyleId>
              </a:tblPr>
              <a:tblGrid>
                <a:gridCol w="654022">
                  <a:extLst>
                    <a:ext uri="{9D8B030D-6E8A-4147-A177-3AD203B41FA5}">
                      <a16:colId xmlns:a16="http://schemas.microsoft.com/office/drawing/2014/main" val="20000"/>
                    </a:ext>
                  </a:extLst>
                </a:gridCol>
                <a:gridCol w="2477116">
                  <a:extLst>
                    <a:ext uri="{9D8B030D-6E8A-4147-A177-3AD203B41FA5}">
                      <a16:colId xmlns:a16="http://schemas.microsoft.com/office/drawing/2014/main" val="20001"/>
                    </a:ext>
                  </a:extLst>
                </a:gridCol>
                <a:gridCol w="861217">
                  <a:extLst>
                    <a:ext uri="{9D8B030D-6E8A-4147-A177-3AD203B41FA5}">
                      <a16:colId xmlns:a16="http://schemas.microsoft.com/office/drawing/2014/main" val="20002"/>
                    </a:ext>
                  </a:extLst>
                </a:gridCol>
                <a:gridCol w="1921177">
                  <a:extLst>
                    <a:ext uri="{9D8B030D-6E8A-4147-A177-3AD203B41FA5}">
                      <a16:colId xmlns:a16="http://schemas.microsoft.com/office/drawing/2014/main" val="20003"/>
                    </a:ext>
                  </a:extLst>
                </a:gridCol>
                <a:gridCol w="1819501">
                  <a:extLst>
                    <a:ext uri="{9D8B030D-6E8A-4147-A177-3AD203B41FA5}">
                      <a16:colId xmlns:a16="http://schemas.microsoft.com/office/drawing/2014/main" val="20004"/>
                    </a:ext>
                  </a:extLst>
                </a:gridCol>
              </a:tblGrid>
              <a:tr h="346795">
                <a:tc>
                  <a:txBody>
                    <a:bodyPr/>
                    <a:lstStyle/>
                    <a:p>
                      <a:pPr algn="l"/>
                      <a:r>
                        <a:rPr lang="zh-CN" altLang="en-US" sz="1700" dirty="0">
                          <a:latin typeface="微软雅黑" panose="020B0503020204020204" pitchFamily="34" charset="-122"/>
                          <a:ea typeface="微软雅黑" panose="020B0503020204020204" pitchFamily="34" charset="-122"/>
                        </a:rPr>
                        <a:t>节拍</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r>
                        <a:rPr lang="zh-CN" altLang="en-US" sz="1700" dirty="0">
                          <a:latin typeface="微软雅黑" panose="020B0503020204020204" pitchFamily="34" charset="-122"/>
                          <a:ea typeface="微软雅黑" panose="020B0503020204020204" pitchFamily="34" charset="-122"/>
                        </a:rPr>
                        <a:t>指令</a:t>
                      </a: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en-US" altLang="zh-CN" sz="1700" dirty="0">
                          <a:latin typeface="微软雅黑" panose="020B0503020204020204" pitchFamily="34" charset="-122"/>
                          <a:ea typeface="微软雅黑" panose="020B0503020204020204" pitchFamily="34" charset="-122"/>
                        </a:rPr>
                        <a:t>LOAD</a:t>
                      </a:r>
                      <a:endParaRPr lang="zh-CN" altLang="en-US" sz="1700" dirty="0">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r>
                        <a:rPr lang="zh-CN" altLang="en-US" sz="1700" dirty="0">
                          <a:latin typeface="微软雅黑" panose="020B0503020204020204" pitchFamily="34" charset="-122"/>
                          <a:ea typeface="微软雅黑" panose="020B0503020204020204" pitchFamily="34" charset="-122"/>
                        </a:rPr>
                        <a:t>信号</a:t>
                      </a:r>
                    </a:p>
                  </a:txBody>
                  <a:tcPr marL="86699" marR="86699" marT="43349" marB="43349" anchor="ctr" anchorCtr="1"/>
                </a:tc>
                <a:extLst>
                  <a:ext uri="{0D108BD9-81ED-4DB2-BD59-A6C34878D82A}">
                    <a16:rowId xmlns:a16="http://schemas.microsoft.com/office/drawing/2014/main" val="10000"/>
                  </a:ext>
                </a:extLst>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T1</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PC</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  </a:t>
                      </a:r>
                      <a:r>
                        <a:rPr lang="en-US" altLang="zh-CN" sz="1600" b="0" baseline="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C1</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Pc</a:t>
                      </a:r>
                      <a:r>
                        <a:rPr lang="en-US" altLang="zh-CN" sz="1600" b="1" baseline="-25000">
                          <a:solidFill>
                            <a:schemeClr val="tx1"/>
                          </a:solidFill>
                          <a:latin typeface="微软雅黑" panose="020B0503020204020204" pitchFamily="34" charset="-122"/>
                          <a:ea typeface="微软雅黑" panose="020B0503020204020204" pitchFamily="34" charset="-122"/>
                        </a:rPr>
                        <a:t>out </a:t>
                      </a:r>
                      <a:r>
                        <a:rPr lang="en-US" altLang="zh-CN" sz="1600" b="1">
                          <a:solidFill>
                            <a:schemeClr val="tx1"/>
                          </a:solidFill>
                          <a:latin typeface="微软雅黑" panose="020B0503020204020204" pitchFamily="34" charset="-122"/>
                          <a:ea typeface="微软雅黑" panose="020B0503020204020204" pitchFamily="34" charset="-122"/>
                        </a:rPr>
                        <a:t>, AR</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a:t>
                      </a:r>
                      <a:endParaRPr lang="zh-CN" altLang="en-US" sz="16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1"/>
                  </a:ext>
                </a:extLst>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endParaRPr lang="en-US" altLang="zh-CN" sz="1500" b="1" dirty="0">
                        <a:solidFill>
                          <a:schemeClr val="accent5"/>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C2</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X,PC</a:t>
                      </a:r>
                      <a:endParaRPr lang="zh-CN" altLang="en-US" sz="1500" b="1" dirty="0">
                        <a:solidFill>
                          <a:schemeClr val="accent5"/>
                        </a:solidFill>
                        <a:latin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Pc</a:t>
                      </a:r>
                      <a:r>
                        <a:rPr lang="en-US" altLang="zh-CN" sz="1400" b="1" baseline="-25000">
                          <a:solidFill>
                            <a:schemeClr val="tx1"/>
                          </a:solidFill>
                          <a:latin typeface="微软雅黑" panose="020B0503020204020204" pitchFamily="34" charset="-122"/>
                          <a:ea typeface="微软雅黑" panose="020B0503020204020204" pitchFamily="34" charset="-122"/>
                        </a:rPr>
                        <a:t>out </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a:solidFill>
                            <a:schemeClr val="tx1"/>
                          </a:solidFill>
                          <a:latin typeface="微软雅黑" panose="020B0503020204020204" pitchFamily="34" charset="-122"/>
                          <a:ea typeface="微软雅黑" panose="020B0503020204020204" pitchFamily="34" charset="-122"/>
                        </a:rPr>
                        <a:t>X</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2"/>
                  </a:ext>
                </a:extLst>
              </a:tr>
              <a:tr h="351611">
                <a:tc>
                  <a:txBody>
                    <a:bodyPr/>
                    <a:lstStyle/>
                    <a:p>
                      <a:pPr marL="0" algn="l" defTabSz="914400" rtl="0" eaLnBrk="1" latinLnBrk="0" hangingPunct="1"/>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T2</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X+4</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algn="l"/>
                      <a:r>
                        <a:rPr lang="en-US" altLang="zh-CN" sz="1500" b="1" dirty="0">
                          <a:solidFill>
                            <a:schemeClr val="tx1"/>
                          </a:solidFill>
                          <a:latin typeface="微软雅黑" panose="020B0503020204020204" pitchFamily="34" charset="-122"/>
                          <a:ea typeface="微软雅黑" panose="020B0503020204020204" pitchFamily="34" charset="-122"/>
                        </a:rPr>
                        <a:t>C3</a:t>
                      </a:r>
                      <a:endParaRPr lang="zh-CN" altLang="en-US" sz="1500" b="1"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4</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+4</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3"/>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T3</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PC,  M[AR]DR</a:t>
                      </a:r>
                      <a:endParaRPr lang="zh-CN" altLang="en-US" sz="1600" b="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C4</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PC,Z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Z</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PC</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500" kern="1200" dirty="0">
                        <a:solidFill>
                          <a:srgbClr val="C0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10004"/>
                  </a:ext>
                </a:extLst>
              </a:tr>
              <a:tr h="351611">
                <a:tc>
                  <a:txBody>
                    <a:bodyPr/>
                    <a:lstStyle/>
                    <a:p>
                      <a:pPr marL="0" algn="l" defTabSz="914400" rtl="0" eaLnBrk="1" latinLnBrk="0" hangingPunct="1"/>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algn="l" defTabSz="914400" rtl="0" eaLnBrk="1" latinLnBrk="0" hangingPunct="1"/>
                      <a:r>
                        <a:rPr lang="en-US" altLang="zh-CN" sz="1500" b="1" kern="1200" dirty="0">
                          <a:solidFill>
                            <a:schemeClr val="tx1"/>
                          </a:solidFill>
                          <a:latin typeface="微软雅黑" panose="020B0503020204020204" pitchFamily="34" charset="-122"/>
                          <a:ea typeface="微软雅黑" panose="020B0503020204020204" pitchFamily="34" charset="-122"/>
                          <a:cs typeface="+mn-cs"/>
                        </a:rPr>
                        <a:t>C5</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DRE</a:t>
                      </a:r>
                      <a:r>
                        <a:rPr lang="en-US" altLang="zh-CN" sz="1600" b="1" baseline="-25000">
                          <a:solidFill>
                            <a:schemeClr val="tx1"/>
                          </a:solidFill>
                          <a:latin typeface="微软雅黑" panose="020B0503020204020204" pitchFamily="34" charset="-122"/>
                          <a:ea typeface="微软雅黑" panose="020B0503020204020204" pitchFamily="34" charset="-122"/>
                        </a:rPr>
                        <a:t>in,</a:t>
                      </a:r>
                      <a:r>
                        <a:rPr lang="en-US" altLang="zh-CN" sz="1600" b="1">
                          <a:solidFill>
                            <a:schemeClr val="tx1"/>
                          </a:solidFill>
                          <a:latin typeface="微软雅黑" panose="020B0503020204020204" pitchFamily="34" charset="-122"/>
                          <a:ea typeface="微软雅黑" panose="020B0503020204020204" pitchFamily="34" charset="-122"/>
                        </a:rPr>
                        <a:t> Read</a:t>
                      </a:r>
                      <a:r>
                        <a:rPr lang="en-US" altLang="zh-CN" sz="1600" b="1" baseline="-25000">
                          <a:solidFill>
                            <a:schemeClr val="tx1"/>
                          </a:solidFill>
                          <a:latin typeface="微软雅黑" panose="020B0503020204020204" pitchFamily="34" charset="-122"/>
                          <a:ea typeface="微软雅黑" panose="020B0503020204020204" pitchFamily="34" charset="-122"/>
                        </a:rPr>
                        <a:t> </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5"/>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a:solidFill>
                            <a:schemeClr val="accent5"/>
                          </a:solidFill>
                          <a:latin typeface="微软雅黑" panose="020B0503020204020204" pitchFamily="34" charset="-122"/>
                          <a:ea typeface="微软雅黑" panose="020B0503020204020204" pitchFamily="34" charset="-122"/>
                          <a:cs typeface="+mn-cs"/>
                        </a:rPr>
                        <a:t>T4</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600" b="0" kern="1200">
                          <a:solidFill>
                            <a:schemeClr val="tx1"/>
                          </a:solidFill>
                          <a:latin typeface="微软雅黑" panose="020B0503020204020204" pitchFamily="34" charset="-122"/>
                          <a:ea typeface="微软雅黑" panose="020B0503020204020204" pitchFamily="34" charset="-122"/>
                          <a:cs typeface="+mn-cs"/>
                        </a:rPr>
                        <a:t>DR</a:t>
                      </a:r>
                      <a:r>
                        <a:rPr lang="en-US" altLang="zh-CN" sz="1600" b="0" kern="1200">
                          <a:solidFill>
                            <a:schemeClr val="tx1"/>
                          </a:solidFill>
                          <a:latin typeface="微软雅黑" panose="020B0503020204020204" pitchFamily="34" charset="-122"/>
                          <a:ea typeface="微软雅黑" panose="020B0503020204020204" pitchFamily="34" charset="-122"/>
                          <a:cs typeface="+mn-cs"/>
                          <a:sym typeface="Wingdings" panose="05000000000000000000" pitchFamily="2" charset="2"/>
                        </a:rPr>
                        <a:t>IR</a:t>
                      </a:r>
                      <a:endParaRPr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C6</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IR,DR</a:t>
                      </a: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a:solidFill>
                            <a:schemeClr val="tx1"/>
                          </a:solidFill>
                          <a:latin typeface="微软雅黑" panose="020B0503020204020204" pitchFamily="34" charset="-122"/>
                          <a:ea typeface="微软雅黑" panose="020B0503020204020204" pitchFamily="34" charset="-122"/>
                        </a:rPr>
                        <a:t>DR</a:t>
                      </a:r>
                      <a:r>
                        <a:rPr lang="en-US" altLang="zh-CN" sz="1600" b="1" baseline="-25000">
                          <a:solidFill>
                            <a:schemeClr val="tx1"/>
                          </a:solidFill>
                          <a:latin typeface="微软雅黑" panose="020B0503020204020204" pitchFamily="34" charset="-122"/>
                          <a:ea typeface="微软雅黑" panose="020B0503020204020204" pitchFamily="34" charset="-122"/>
                        </a:rPr>
                        <a:t>out</a:t>
                      </a:r>
                      <a:r>
                        <a:rPr lang="en-US" altLang="zh-CN" sz="1600" b="1">
                          <a:solidFill>
                            <a:schemeClr val="tx1"/>
                          </a:solidFill>
                          <a:latin typeface="微软雅黑" panose="020B0503020204020204" pitchFamily="34" charset="-122"/>
                          <a:ea typeface="微软雅黑" panose="020B0503020204020204" pitchFamily="34" charset="-122"/>
                        </a:rPr>
                        <a:t>, IR</a:t>
                      </a:r>
                      <a:r>
                        <a:rPr lang="en-US" altLang="zh-CN" sz="1600" b="1" baseline="-25000">
                          <a:solidFill>
                            <a:schemeClr val="tx1"/>
                          </a:solidFill>
                          <a:latin typeface="微软雅黑" panose="020B0503020204020204" pitchFamily="34" charset="-122"/>
                          <a:ea typeface="微软雅黑" panose="020B0503020204020204" pitchFamily="34" charset="-122"/>
                        </a:rPr>
                        <a:t>in</a:t>
                      </a:r>
                      <a:endParaRPr lang="zh-CN" altLang="en-US" sz="1600" b="1" baseline="-2500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06"/>
                  </a:ext>
                </a:extLst>
              </a:tr>
              <a:tr h="351611">
                <a:tc>
                  <a:txBody>
                    <a:bodyPr/>
                    <a:lstStyle/>
                    <a:p>
                      <a:pPr marL="0" algn="l" defTabSz="914400" rtl="0" eaLnBrk="1" latinLnBrk="0" hangingPunct="1"/>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endParaRPr lang="zh-CN" altLang="en-US"/>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C7</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0</a:t>
                      </a:r>
                      <a:endParaRPr lang="zh-CN" altLang="en-US"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500" baseline="0" dirty="0">
                        <a:solidFill>
                          <a:srgbClr val="FF0000"/>
                        </a:solidFill>
                        <a:latin typeface="Segoe UI Black" panose="020B0A02040204020203" pitchFamily="34" charset="0"/>
                        <a:ea typeface="微软雅黑" panose="020B0503020204020204" pitchFamily="34" charset="-122"/>
                        <a:cs typeface="Segoe UI Black" panose="020B0A02040204020203" pitchFamily="34" charset="0"/>
                      </a:endParaRPr>
                    </a:p>
                  </a:txBody>
                  <a:tcPr marL="0" marR="0" marT="43349" marB="43349" anchor="ctr" anchorCtr="1"/>
                </a:tc>
                <a:extLst>
                  <a:ext uri="{0D108BD9-81ED-4DB2-BD59-A6C34878D82A}">
                    <a16:rowId xmlns:a16="http://schemas.microsoft.com/office/drawing/2014/main" val="10007"/>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T5</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R[rs]</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X</a:t>
                      </a:r>
                      <a:endParaRPr lang="en-US" altLang="zh-CN" sz="16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C8</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X, R[</a:t>
                      </a:r>
                      <a:r>
                        <a:rPr lang="en-US" altLang="zh-CN" sz="1500" b="1" kern="1200" dirty="0" err="1">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rs</a:t>
                      </a: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a:solidFill>
                            <a:schemeClr val="tx1"/>
                          </a:solidFill>
                          <a:latin typeface="微软雅黑" panose="020B0503020204020204" pitchFamily="34" charset="-122"/>
                          <a:ea typeface="微软雅黑" panose="020B0503020204020204" pitchFamily="34" charset="-122"/>
                        </a:rPr>
                        <a:t>R</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t>
                      </a:r>
                      <a:r>
                        <a:rPr lang="en-US" altLang="zh-CN" sz="1400" b="1" baseline="0" dirty="0">
                          <a:solidFill>
                            <a:schemeClr val="tx1"/>
                          </a:solidFill>
                          <a:latin typeface="微软雅黑" panose="020B0503020204020204" pitchFamily="34" charset="-122"/>
                          <a:ea typeface="微软雅黑" panose="020B0503020204020204" pitchFamily="34" charset="-122"/>
                        </a:rPr>
                        <a:t>X</a:t>
                      </a:r>
                      <a:r>
                        <a:rPr lang="en-US" altLang="zh-CN" sz="1400" b="1" baseline="-25000" dirty="0">
                          <a:solidFill>
                            <a:schemeClr val="tx1"/>
                          </a:solidFill>
                          <a:latin typeface="微软雅黑" panose="020B0503020204020204" pitchFamily="34" charset="-122"/>
                          <a:ea typeface="微软雅黑" panose="020B0503020204020204" pitchFamily="34" charset="-122"/>
                        </a:rPr>
                        <a:t>in</a:t>
                      </a:r>
                      <a:endParaRPr lang="zh-CN" altLang="en-US" sz="1400" b="1" baseline="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8"/>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T6</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X+imm</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Z</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C9</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ADD IR(I)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IR(I)</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,ADD</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09"/>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T7</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600" b="0">
                          <a:solidFill>
                            <a:schemeClr val="tx1"/>
                          </a:solidFill>
                          <a:latin typeface="微软雅黑" panose="020B0503020204020204" pitchFamily="34" charset="-122"/>
                          <a:ea typeface="微软雅黑" panose="020B0503020204020204" pitchFamily="34" charset="-122"/>
                        </a:rPr>
                        <a:t>Z</a:t>
                      </a:r>
                      <a:r>
                        <a:rPr lang="en-US" altLang="zh-CN" sz="16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AR</a:t>
                      </a:r>
                      <a:endParaRPr lang="zh-CN" altLang="en-US" sz="1600" b="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C10</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AR, Z</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Z</a:t>
                      </a:r>
                      <a:r>
                        <a:rPr lang="en-US" altLang="zh-CN" sz="1400" b="1" baseline="-25000">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AR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10"/>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微软雅黑" panose="020B0503020204020204" pitchFamily="34" charset="-122"/>
                          <a:ea typeface="微软雅黑" panose="020B0503020204020204" pitchFamily="34" charset="-122"/>
                          <a:cs typeface="+mn-cs"/>
                        </a:rPr>
                        <a:t>T8</a:t>
                      </a:r>
                      <a:endParaRPr lang="zh-CN" altLang="en-US" sz="1500" b="1" kern="1200" dirty="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M[AR</a:t>
                      </a:r>
                      <a:r>
                        <a:rPr lang="en-US" altLang="zh-CN" sz="1700" b="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]DR</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C11</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LOAD</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b="1">
                          <a:solidFill>
                            <a:schemeClr val="tx1"/>
                          </a:solidFill>
                          <a:latin typeface="微软雅黑" panose="020B0503020204020204" pitchFamily="34" charset="-122"/>
                          <a:ea typeface="微软雅黑" panose="020B0503020204020204" pitchFamily="34" charset="-122"/>
                        </a:rPr>
                        <a:t>DRE</a:t>
                      </a:r>
                      <a:r>
                        <a:rPr lang="en-US" altLang="zh-CN" sz="1400" b="1" baseline="-25000">
                          <a:solidFill>
                            <a:schemeClr val="tx1"/>
                          </a:solidFill>
                          <a:latin typeface="微软雅黑" panose="020B0503020204020204" pitchFamily="34" charset="-122"/>
                          <a:ea typeface="微软雅黑" panose="020B0503020204020204" pitchFamily="34" charset="-122"/>
                        </a:rPr>
                        <a:t>in</a:t>
                      </a:r>
                      <a:r>
                        <a:rPr lang="en-US" altLang="zh-CN" sz="1400" b="1" baseline="-25000" dirty="0">
                          <a:solidFill>
                            <a:schemeClr val="tx1"/>
                          </a:solidFill>
                          <a:latin typeface="微软雅黑" panose="020B0503020204020204" pitchFamily="34" charset="-122"/>
                          <a:ea typeface="微软雅黑" panose="020B0503020204020204" pitchFamily="34" charset="-122"/>
                        </a:rPr>
                        <a:t>,</a:t>
                      </a:r>
                      <a:r>
                        <a:rPr lang="en-US" altLang="zh-CN" sz="1400" b="1" dirty="0">
                          <a:solidFill>
                            <a:schemeClr val="tx1"/>
                          </a:solidFill>
                          <a:latin typeface="微软雅黑" panose="020B0503020204020204" pitchFamily="34" charset="-122"/>
                          <a:ea typeface="微软雅黑" panose="020B0503020204020204" pitchFamily="34" charset="-122"/>
                        </a:rPr>
                        <a:t> Read</a:t>
                      </a:r>
                      <a:r>
                        <a:rPr lang="en-US" altLang="zh-CN" sz="1400" b="1" baseline="-25000" dirty="0">
                          <a:solidFill>
                            <a:schemeClr val="tx1"/>
                          </a:solidFill>
                          <a:latin typeface="微软雅黑" panose="020B0503020204020204" pitchFamily="34" charset="-122"/>
                          <a:ea typeface="微软雅黑" panose="020B0503020204020204" pitchFamily="34" charset="-122"/>
                        </a:rPr>
                        <a:t> </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0" marR="0" marT="43349" marB="43349" anchor="ctr" anchorCtr="1"/>
                </a:tc>
                <a:extLst>
                  <a:ext uri="{0D108BD9-81ED-4DB2-BD59-A6C34878D82A}">
                    <a16:rowId xmlns:a16="http://schemas.microsoft.com/office/drawing/2014/main" val="10011"/>
                  </a:ext>
                </a:extLst>
              </a:tr>
              <a:tr h="351611">
                <a:tc>
                  <a:txBody>
                    <a:bodyPr/>
                    <a:lstStyle/>
                    <a:p>
                      <a:pPr marL="0" algn="l" defTabSz="914400" rtl="0" eaLnBrk="1" latinLnBrk="0" hangingPunct="1"/>
                      <a:r>
                        <a:rPr lang="en-US" altLang="zh-CN" sz="1500" b="1" kern="1200">
                          <a:solidFill>
                            <a:schemeClr val="accent5"/>
                          </a:solidFill>
                          <a:latin typeface="微软雅黑" panose="020B0503020204020204" pitchFamily="34" charset="-122"/>
                          <a:ea typeface="微软雅黑" panose="020B0503020204020204" pitchFamily="34" charset="-122"/>
                          <a:cs typeface="+mn-cs"/>
                        </a:rPr>
                        <a:t>T9</a:t>
                      </a:r>
                      <a:endParaRPr lang="zh-CN" altLang="en-US" sz="1500" b="1" kern="1200">
                        <a:solidFill>
                          <a:schemeClr val="accent5"/>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algn="l"/>
                      <a:r>
                        <a:rPr lang="en-US" altLang="zh-CN" sz="1700" b="0">
                          <a:solidFill>
                            <a:schemeClr val="tx1"/>
                          </a:solidFill>
                          <a:latin typeface="微软雅黑" panose="020B0503020204020204" pitchFamily="34" charset="-122"/>
                          <a:ea typeface="微软雅黑" panose="020B0503020204020204" pitchFamily="34" charset="-122"/>
                        </a:rPr>
                        <a:t>DR</a:t>
                      </a:r>
                      <a:r>
                        <a:rPr lang="en-US" altLang="zh-CN" sz="1700" b="0">
                          <a:solidFill>
                            <a:schemeClr val="tx1"/>
                          </a:solidFill>
                          <a:latin typeface="微软雅黑" panose="020B0503020204020204" pitchFamily="34" charset="-122"/>
                          <a:ea typeface="微软雅黑" panose="020B0503020204020204" pitchFamily="34" charset="-122"/>
                          <a:sym typeface="Wingdings" panose="05000000000000000000" pitchFamily="2" charset="2"/>
                        </a:rPr>
                        <a:t>R[rt]</a:t>
                      </a:r>
                      <a:endParaRPr lang="zh-CN" altLang="en-US" sz="1700" b="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C12</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rPr>
                        <a:t>MOV R[rt], DR </a:t>
                      </a:r>
                      <a:endParaRPr lang="zh-CN" altLang="en-US" sz="1500" b="1" kern="1200" dirty="0">
                        <a:solidFill>
                          <a:schemeClr val="accent5"/>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algn="l"/>
                      <a:r>
                        <a:rPr lang="en-US" altLang="zh-CN" sz="1400" b="1" dirty="0" err="1">
                          <a:solidFill>
                            <a:schemeClr val="tx1"/>
                          </a:solidFill>
                          <a:latin typeface="微软雅黑" panose="020B0503020204020204" pitchFamily="34" charset="-122"/>
                          <a:ea typeface="微软雅黑" panose="020B0503020204020204" pitchFamily="34" charset="-122"/>
                        </a:rPr>
                        <a:t>DR</a:t>
                      </a:r>
                      <a:r>
                        <a:rPr lang="en-US" altLang="zh-CN" sz="1400" b="1" baseline="-25000" dirty="0" err="1">
                          <a:solidFill>
                            <a:schemeClr val="tx1"/>
                          </a:solidFill>
                          <a:latin typeface="微软雅黑" panose="020B0503020204020204" pitchFamily="34" charset="-122"/>
                          <a:ea typeface="微软雅黑" panose="020B0503020204020204" pitchFamily="34" charset="-122"/>
                        </a:rPr>
                        <a:t>out</a:t>
                      </a:r>
                      <a:r>
                        <a:rPr lang="en-US" altLang="zh-CN" sz="1400" b="1">
                          <a:solidFill>
                            <a:schemeClr val="tx1"/>
                          </a:solidFill>
                          <a:latin typeface="微软雅黑" panose="020B0503020204020204" pitchFamily="34" charset="-122"/>
                          <a:ea typeface="微软雅黑" panose="020B0503020204020204" pitchFamily="34" charset="-122"/>
                        </a:rPr>
                        <a:t>, R</a:t>
                      </a:r>
                      <a:r>
                        <a:rPr lang="en-US" altLang="zh-CN" sz="1400" b="1" baseline="-25000">
                          <a:solidFill>
                            <a:schemeClr val="tx1"/>
                          </a:solidFill>
                          <a:latin typeface="微软雅黑" panose="020B0503020204020204" pitchFamily="34" charset="-122"/>
                          <a:ea typeface="微软雅黑" panose="020B0503020204020204" pitchFamily="34" charset="-122"/>
                        </a:rPr>
                        <a:t>in</a:t>
                      </a:r>
                      <a:endParaRPr lang="zh-CN" altLang="en-US" sz="1400" b="1" baseline="-25000" dirty="0">
                        <a:solidFill>
                          <a:schemeClr val="tx1"/>
                        </a:solidFill>
                        <a:latin typeface="微软雅黑" panose="020B0503020204020204" pitchFamily="34" charset="-122"/>
                        <a:ea typeface="微软雅黑" panose="020B0503020204020204" pitchFamily="34" charset="-122"/>
                      </a:endParaRPr>
                    </a:p>
                  </a:txBody>
                  <a:tcPr marL="86699" marR="86699" marT="43349" marB="43349" anchor="ctr" anchorCtr="1"/>
                </a:tc>
                <a:extLst>
                  <a:ext uri="{0D108BD9-81ED-4DB2-BD59-A6C34878D82A}">
                    <a16:rowId xmlns:a16="http://schemas.microsoft.com/office/drawing/2014/main" val="10012"/>
                  </a:ext>
                </a:extLst>
              </a:tr>
              <a:tr h="351611">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86699" marR="86699" marT="43349" marB="43349" anchor="ctr" anchorCtr="1"/>
                </a:tc>
                <a:tc>
                  <a:txBody>
                    <a:bodyPr/>
                    <a:lstStyle/>
                    <a:p>
                      <a:pPr algn="l"/>
                      <a:endParaRPr lang="zh-CN" altLang="en-US" sz="1500" b="1" dirty="0">
                        <a:solidFill>
                          <a:schemeClr val="accent5"/>
                        </a:solidFill>
                        <a:latin typeface="微软雅黑" panose="020B0503020204020204" pitchFamily="34" charset="-122"/>
                        <a:ea typeface="微软雅黑" panose="020B0503020204020204" pitchFamily="34" charset="-122"/>
                      </a:endParaRPr>
                    </a:p>
                  </a:txBody>
                  <a:tcPr marL="0" marR="0" marT="43349" marB="43349"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500" b="1" kern="1200" dirty="0">
                          <a:solidFill>
                            <a:schemeClr val="tx1"/>
                          </a:solidFill>
                          <a:latin typeface="微软雅黑" panose="020B0503020204020204" pitchFamily="34" charset="-122"/>
                          <a:ea typeface="微软雅黑" panose="020B0503020204020204" pitchFamily="34" charset="-122"/>
                          <a:cs typeface="+mn-cs"/>
                        </a:rPr>
                        <a:t>C13</a:t>
                      </a:r>
                      <a:endParaRPr lang="zh-CN" altLang="en-US" sz="1500" b="1" kern="1200" dirty="0">
                        <a:solidFill>
                          <a:schemeClr val="tx1"/>
                        </a:solidFill>
                        <a:latin typeface="微软雅黑" panose="020B0503020204020204" pitchFamily="34" charset="-122"/>
                        <a:ea typeface="微软雅黑" panose="020B0503020204020204" pitchFamily="34" charset="-122"/>
                        <a:cs typeface="+mn-cs"/>
                      </a:endParaRPr>
                    </a:p>
                  </a:txBody>
                  <a:tcPr marL="86699" marR="86699" marT="43349" marB="43349" anchor="ctr" anchorCtr="1"/>
                </a:tc>
                <a:tc>
                  <a:txBody>
                    <a:bodyPr/>
                    <a:lstStyle/>
                    <a:p>
                      <a:pPr marL="0" algn="l" defTabSz="914400" rtl="0" eaLnBrk="1" latinLnBrk="0" hangingPunct="1"/>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BRANCH P</a:t>
                      </a:r>
                      <a:r>
                        <a:rPr lang="en-US" altLang="zh-CN" sz="1500" b="1" kern="12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end</a:t>
                      </a:r>
                      <a:r>
                        <a:rPr lang="en-US" altLang="zh-CN"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1500" b="1" kern="12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endParaRPr>
                    </a:p>
                  </a:txBody>
                  <a:tcPr marL="0" marR="0" marT="43349" marB="43349" anchor="ctr" anchorCtr="1"/>
                </a:tc>
                <a:tc>
                  <a:txBody>
                    <a:bodyPr/>
                    <a:lstStyle/>
                    <a:p>
                      <a:pPr marL="0" algn="ctr" defTabSz="914400" rtl="0" eaLnBrk="1" latinLnBrk="0" hangingPunct="1"/>
                      <a:endParaRPr lang="zh-CN" altLang="en-US" sz="1500" b="1" kern="1200" dirty="0">
                        <a:solidFill>
                          <a:srgbClr val="FF0000"/>
                        </a:solidFill>
                        <a:latin typeface="Segoe UI Black" panose="020B0A02040204020203" pitchFamily="34" charset="0"/>
                        <a:ea typeface="+mn-ea"/>
                        <a:cs typeface="Segoe UI Black" panose="020B0A02040204020203" pitchFamily="34" charset="0"/>
                      </a:endParaRPr>
                    </a:p>
                  </a:txBody>
                  <a:tcPr marL="0" marR="0" marT="43349" marB="43349" anchor="ctr" anchorCtr="1"/>
                </a:tc>
                <a:extLst>
                  <a:ext uri="{0D108BD9-81ED-4DB2-BD59-A6C34878D82A}">
                    <a16:rowId xmlns:a16="http://schemas.microsoft.com/office/drawing/2014/main" val="10013"/>
                  </a:ext>
                </a:extLst>
              </a:tr>
            </a:tbl>
          </a:graphicData>
        </a:graphic>
      </p:graphicFrame>
      <p:sp>
        <p:nvSpPr>
          <p:cNvPr id="10" name="TextBox 24"/>
          <p:cNvSpPr txBox="1"/>
          <p:nvPr/>
        </p:nvSpPr>
        <p:spPr>
          <a:xfrm>
            <a:off x="487822" y="866591"/>
            <a:ext cx="8635630" cy="5681555"/>
          </a:xfrm>
          <a:prstGeom prst="rect">
            <a:avLst/>
          </a:prstGeom>
          <a:noFill/>
          <a:ln>
            <a:noFill/>
          </a:ln>
        </p:spPr>
        <p:txBody>
          <a:bodyPr wrap="square" rtlCol="0">
            <a:spAutoFit/>
          </a:bodyPr>
          <a:lstStyle/>
          <a:p>
            <a:pPr>
              <a:lnSpc>
                <a:spcPct val="140000"/>
              </a:lnSpc>
              <a:spcBef>
                <a:spcPts val="570"/>
              </a:spcBef>
              <a:spcAft>
                <a:spcPts val="570"/>
              </a:spcAft>
              <a:buClr>
                <a:srgbClr val="FFC000"/>
              </a:buClr>
            </a:pPr>
            <a:r>
              <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LOAD</a:t>
            </a:r>
            <a:r>
              <a:rPr lang="zh-CN" altLang="en-US"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指令微程序容量：</a:t>
            </a:r>
            <a:endParaRPr lang="en-US" altLang="zh-CN" sz="2275" b="1" dirty="0">
              <a:solidFill>
                <a:schemeClr val="accent5"/>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直接表示法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下址字段</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9=261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编码表示法 </a:t>
            </a:r>
            <a:r>
              <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 </a:t>
            </a: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计数器法</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782320" lvl="1" indent="-325120">
              <a:lnSpc>
                <a:spcPct val="140000"/>
              </a:lnSpc>
              <a:spcBef>
                <a:spcPts val="570"/>
              </a:spcBef>
              <a:spcAft>
                <a:spcPts val="570"/>
              </a:spcAft>
              <a:buClr>
                <a:srgbClr val="FFC000"/>
              </a:buClr>
              <a:buFont typeface="Wingdings" panose="05000000000000000000" pitchFamily="2" charset="2"/>
              <a:buChar char="n"/>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21</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9=189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325120" indent="-325120">
              <a:lnSpc>
                <a:spcPct val="140000"/>
              </a:lnSpc>
              <a:spcBef>
                <a:spcPts val="570"/>
              </a:spcBef>
              <a:spcAft>
                <a:spcPts val="570"/>
              </a:spcAft>
              <a:buClr>
                <a:srgbClr val="FFC000"/>
              </a:buClr>
              <a:buFont typeface="Wingdings" panose="05000000000000000000" pitchFamily="2" charset="2"/>
              <a:buChar char="n"/>
            </a:pPr>
            <a:r>
              <a:rPr lang="zh-CN" altLang="en-US"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a:t>
            </a:r>
            <a:endParaRPr lang="en-US" altLang="zh-CN" sz="2275" b="1" dirty="0">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r>
              <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13=169</a:t>
            </a: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位</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容量小，速度慢</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a:p>
            <a:pPr marL="932180" lvl="1" indent="-325120">
              <a:lnSpc>
                <a:spcPct val="140000"/>
              </a:lnSpc>
              <a:spcBef>
                <a:spcPts val="570"/>
              </a:spcBef>
              <a:spcAft>
                <a:spcPts val="570"/>
              </a:spcAft>
              <a:buClr>
                <a:srgbClr val="FFC000"/>
              </a:buClr>
              <a:buFont typeface="Wingdings" panose="05000000000000000000" pitchFamily="2" charset="2"/>
              <a:buChar char="u"/>
            </a:pPr>
            <a:r>
              <a:rPr lang="zh-CN" altLang="en-US"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rPr>
              <a:t>垂直微指令执行较复杂，需译码电路</a:t>
            </a:r>
            <a:endParaRPr lang="en-US" altLang="zh-CN" sz="2275" b="1" dirty="0">
              <a:solidFill>
                <a:srgbClr val="C00000"/>
              </a:solidFill>
              <a:latin typeface="微软雅黑" panose="020B0503020204020204" pitchFamily="34" charset="-122"/>
              <a:ea typeface="微软雅黑" panose="020B0503020204020204" pitchFamily="34" charset="-122"/>
              <a:cs typeface="Segoe UI Black" panose="020B0A02040204020203" pitchFamily="3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wipe(left)">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wipe(left)">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wipe(left)">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wipe(left)">
                                      <p:cBhvr>
                                        <p:cTn id="37" dur="500"/>
                                        <p:tgtEl>
                                          <p:spTgt spid="1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xEl>
                                              <p:pRg st="7" end="7"/>
                                            </p:txEl>
                                          </p:spTgt>
                                        </p:tgtEl>
                                        <p:attrNameLst>
                                          <p:attrName>style.visibility</p:attrName>
                                        </p:attrNameLst>
                                      </p:cBhvr>
                                      <p:to>
                                        <p:strVal val="visible"/>
                                      </p:to>
                                    </p:set>
                                    <p:animEffect transition="in" filter="wipe(left)">
                                      <p:cBhvr>
                                        <p:cTn id="42" dur="500"/>
                                        <p:tgtEl>
                                          <p:spTgt spid="1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wipe(left)">
                                      <p:cBhvr>
                                        <p:cTn id="47"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水平型微指令与垂直型微指令</a:t>
            </a:r>
          </a:p>
        </p:txBody>
      </p:sp>
      <p:sp>
        <p:nvSpPr>
          <p:cNvPr id="3" name="内容占位符 2"/>
          <p:cNvSpPr>
            <a:spLocks noGrp="1"/>
          </p:cNvSpPr>
          <p:nvPr>
            <p:ph idx="1"/>
          </p:nvPr>
        </p:nvSpPr>
        <p:spPr>
          <a:xfrm>
            <a:off x="487822" y="942764"/>
            <a:ext cx="9759263" cy="5637024"/>
          </a:xfrm>
        </p:spPr>
        <p:txBody>
          <a:bodyPr/>
          <a:lstStyle/>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水平型微指令</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并行操作能力强，效率高，执行时间短、灵活性强，</a:t>
            </a: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微指令字较长，微程序短，控存容量大，性能佳</a:t>
            </a:r>
            <a:endParaRPr lang="en-US" altLang="zh-CN" sz="2275" b="1" dirty="0">
              <a:cs typeface="Segoe UI Black" panose="020B0A02040204020203" pitchFamily="34" charset="0"/>
              <a:sym typeface="Arial" panose="020B0604020202020204" pitchFamily="34" charset="0"/>
            </a:endParaRPr>
          </a:p>
          <a:p>
            <a:pPr marL="325120" indent="-325120">
              <a:lnSpc>
                <a:spcPct val="150000"/>
              </a:lnSpc>
              <a:spcBef>
                <a:spcPts val="570"/>
              </a:spcBef>
              <a:spcAft>
                <a:spcPts val="570"/>
              </a:spcAft>
            </a:pPr>
            <a:r>
              <a:rPr lang="zh-CN" altLang="en-US" sz="2275" b="1" dirty="0">
                <a:cs typeface="Segoe UI Black" panose="020B0A02040204020203" pitchFamily="34" charset="0"/>
                <a:sym typeface="Arial" panose="020B0604020202020204" pitchFamily="34" charset="0"/>
              </a:rPr>
              <a:t>垂直型微指令</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字长短，微程序长，控存容量小，性能差</a:t>
            </a: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垂直型与指令相似，易于掌握</a:t>
            </a:r>
            <a:endParaRPr lang="en-US" altLang="zh-CN" sz="2275" b="1" dirty="0">
              <a:cs typeface="Segoe UI Black" panose="020B0A02040204020203" pitchFamily="34" charset="0"/>
              <a:sym typeface="Arial" panose="020B0604020202020204" pitchFamily="34" charset="0"/>
            </a:endParaRPr>
          </a:p>
          <a:p>
            <a:pPr marL="932180" lvl="1" indent="-325120">
              <a:lnSpc>
                <a:spcPct val="150000"/>
              </a:lnSpc>
              <a:spcBef>
                <a:spcPts val="570"/>
              </a:spcBef>
              <a:spcAft>
                <a:spcPts val="570"/>
              </a:spcAft>
              <a:buFont typeface="Wingdings" panose="05000000000000000000" pitchFamily="2" charset="2"/>
              <a:buChar char="u"/>
            </a:pPr>
            <a:r>
              <a:rPr lang="zh-CN" altLang="en-US" sz="2275" b="1" dirty="0">
                <a:cs typeface="Segoe UI Black" panose="020B0A02040204020203" pitchFamily="34" charset="0"/>
                <a:sym typeface="Arial" panose="020B0604020202020204" pitchFamily="34" charset="0"/>
              </a:rPr>
              <a:t>基本被淘汰</a:t>
            </a:r>
          </a:p>
          <a:p>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硬布线与微程序对比</a:t>
            </a:r>
          </a:p>
        </p:txBody>
      </p:sp>
      <p:sp>
        <p:nvSpPr>
          <p:cNvPr id="3" name="内容占位符 2"/>
          <p:cNvSpPr>
            <a:spLocks noGrp="1"/>
          </p:cNvSpPr>
          <p:nvPr>
            <p:ph idx="1"/>
          </p:nvPr>
        </p:nvSpPr>
        <p:spPr/>
        <p:txBody>
          <a:bodyPr>
            <a:normAutofit/>
          </a:bodyPr>
          <a:lstStyle/>
          <a:p>
            <a:r>
              <a:rPr lang="zh-CN" altLang="en-US" b="1" dirty="0">
                <a:solidFill>
                  <a:srgbClr val="1387B7"/>
                </a:solidFill>
              </a:rPr>
              <a:t>硬布线：</a:t>
            </a:r>
            <a:r>
              <a:rPr lang="zh-CN" altLang="en-US" b="1" dirty="0"/>
              <a:t>同步逻辑、繁，快，贵，难改</a:t>
            </a:r>
          </a:p>
          <a:p>
            <a:pPr lvl="1"/>
            <a:r>
              <a:rPr lang="zh-CN" altLang="en-US" sz="2000" dirty="0"/>
              <a:t>一条指令多个时钟周期、一个时钟周期一个状态、一个状态对应一组并发信号</a:t>
            </a:r>
            <a:endParaRPr lang="en-US" altLang="zh-CN" sz="2000" dirty="0"/>
          </a:p>
          <a:p>
            <a:pPr lvl="1"/>
            <a:r>
              <a:rPr lang="zh-CN" altLang="en-US" sz="2000" dirty="0"/>
              <a:t>适合</a:t>
            </a:r>
            <a:r>
              <a:rPr lang="en-US" altLang="zh-CN" sz="2000" dirty="0"/>
              <a:t>RISC</a:t>
            </a:r>
            <a:r>
              <a:rPr lang="zh-CN" altLang="en-US" sz="2000" dirty="0"/>
              <a:t>计算机，如</a:t>
            </a:r>
            <a:r>
              <a:rPr lang="en-US" altLang="zh-CN" sz="2000" dirty="0"/>
              <a:t>MIPS</a:t>
            </a:r>
            <a:r>
              <a:rPr lang="zh-CN" altLang="en-US" sz="2000" dirty="0"/>
              <a:t>，</a:t>
            </a:r>
            <a:r>
              <a:rPr lang="en-US" altLang="zh-CN" sz="2000" dirty="0"/>
              <a:t>ARM</a:t>
            </a:r>
          </a:p>
          <a:p>
            <a:r>
              <a:rPr lang="zh-CN" altLang="en-US" b="1" dirty="0">
                <a:solidFill>
                  <a:srgbClr val="1387B7"/>
                </a:solidFill>
              </a:rPr>
              <a:t>微程序：</a:t>
            </a:r>
            <a:r>
              <a:rPr lang="zh-CN" altLang="en-US" b="1" dirty="0"/>
              <a:t>存储逻辑、简、慢、廉，易改</a:t>
            </a:r>
          </a:p>
          <a:p>
            <a:pPr lvl="1"/>
            <a:r>
              <a:rPr lang="zh-CN" altLang="en-US" sz="2000" dirty="0"/>
              <a:t>控制流存储为微指令微程序，一个状态对应一条微指令</a:t>
            </a:r>
            <a:endParaRPr lang="en-US" altLang="zh-CN" sz="2000" dirty="0"/>
          </a:p>
          <a:p>
            <a:pPr lvl="1"/>
            <a:r>
              <a:rPr lang="zh-CN" altLang="en-US" sz="2000" dirty="0"/>
              <a:t>一条指令对应多条微指令、状态字等同与存储器地址</a:t>
            </a:r>
            <a:endParaRPr lang="en-US" altLang="zh-CN" sz="2000" dirty="0"/>
          </a:p>
          <a:p>
            <a:pPr lvl="1"/>
            <a:r>
              <a:rPr lang="zh-CN" altLang="en-US" sz="2000" dirty="0"/>
              <a:t>适合</a:t>
            </a:r>
            <a:r>
              <a:rPr lang="en-US" altLang="zh-CN" sz="2000" dirty="0"/>
              <a:t>CISC</a:t>
            </a:r>
            <a:r>
              <a:rPr lang="zh-CN" altLang="en-US" sz="2000" dirty="0"/>
              <a:t>等功能较复杂的系列机    </a:t>
            </a:r>
            <a:r>
              <a:rPr lang="en-US" altLang="zh-CN" sz="2000" dirty="0"/>
              <a:t>X86</a:t>
            </a:r>
            <a:r>
              <a:rPr lang="zh-CN" altLang="en-US" sz="2000" dirty="0"/>
              <a:t>、</a:t>
            </a:r>
            <a:r>
              <a:rPr lang="en-US" altLang="zh-CN" sz="2000" dirty="0"/>
              <a:t>IBM S/360</a:t>
            </a:r>
            <a:r>
              <a:rPr lang="zh-CN" altLang="en-US" sz="2000" dirty="0"/>
              <a:t>、 </a:t>
            </a:r>
            <a:r>
              <a:rPr lang="en-US" altLang="zh-CN" sz="2000" dirty="0"/>
              <a:t>DEC VAX</a:t>
            </a:r>
          </a:p>
          <a:p>
            <a:pPr lvl="1"/>
            <a:r>
              <a:rPr lang="zh-CN" altLang="en-US" sz="2000" dirty="0"/>
              <a:t>可写控存方便修复出厂故障   </a:t>
            </a:r>
            <a:r>
              <a:rPr lang="en-US" altLang="zh-CN" sz="2000" dirty="0"/>
              <a:t>Intel Core 2 </a:t>
            </a:r>
            <a:r>
              <a:rPr lang="zh-CN" altLang="en-US" sz="2000" dirty="0"/>
              <a:t>、</a:t>
            </a:r>
            <a:r>
              <a:rPr lang="en-US" altLang="zh-CN" sz="2000" dirty="0"/>
              <a:t>Intel Xeon    </a:t>
            </a:r>
          </a:p>
          <a:p>
            <a:pPr lvl="1"/>
            <a:endParaRPr lang="en-US" altLang="zh-CN" sz="2000" dirty="0"/>
          </a:p>
          <a:p>
            <a:pPr marL="457200" lvl="1" indent="0">
              <a:buNone/>
            </a:pPr>
            <a:endParaRPr lang="en-US" altLang="zh-CN" sz="2000" dirty="0"/>
          </a:p>
          <a:p>
            <a:pPr lvl="1"/>
            <a:endParaRPr lang="zh-CN" altLang="en-US" sz="2000" dirty="0"/>
          </a:p>
          <a:p>
            <a:endParaRPr lang="zh-CN" altLang="en-US" dirty="0"/>
          </a:p>
        </p:txBody>
      </p:sp>
      <p:pic>
        <p:nvPicPr>
          <p:cNvPr id="4" name="Picture 33" descr="MCj038440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6275">
            <a:off x="9511680" y="3069825"/>
            <a:ext cx="1863865" cy="299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设计处理器的步骤</a:t>
            </a:r>
          </a:p>
        </p:txBody>
      </p:sp>
      <p:sp>
        <p:nvSpPr>
          <p:cNvPr id="3" name="内容占位符 2"/>
          <p:cNvSpPr>
            <a:spLocks noGrp="1"/>
          </p:cNvSpPr>
          <p:nvPr>
            <p:ph idx="1"/>
          </p:nvPr>
        </p:nvSpPr>
        <p:spPr>
          <a:xfrm>
            <a:off x="487822" y="942764"/>
            <a:ext cx="11289649" cy="5637024"/>
          </a:xfrm>
        </p:spPr>
        <p:txBody>
          <a:bodyPr/>
          <a:lstStyle/>
          <a:p>
            <a:pPr marL="457200" indent="-457200">
              <a:buFont typeface="+mj-lt"/>
              <a:buAutoNum type="arabicPeriod"/>
            </a:pPr>
            <a:r>
              <a:rPr lang="zh-CN" altLang="en-US" b="1" dirty="0">
                <a:solidFill>
                  <a:srgbClr val="C00000"/>
                </a:solidFill>
              </a:rPr>
              <a:t>选定指令系统</a:t>
            </a:r>
            <a:r>
              <a:rPr lang="zh-CN" altLang="en-US" b="1" dirty="0"/>
              <a:t>，将指令功能用</a:t>
            </a:r>
            <a:r>
              <a:rPr lang="en-US" altLang="zh-CN" b="1" dirty="0"/>
              <a:t>RTL</a:t>
            </a:r>
            <a:r>
              <a:rPr lang="zh-CN" altLang="en-US" b="1" dirty="0"/>
              <a:t>来表示</a:t>
            </a:r>
          </a:p>
          <a:p>
            <a:pPr marL="457200" indent="-457200">
              <a:buFont typeface="+mj-lt"/>
              <a:buAutoNum type="arabicPeriod"/>
            </a:pPr>
            <a:r>
              <a:rPr lang="zh-CN" altLang="en-US" b="1" dirty="0">
                <a:solidFill>
                  <a:srgbClr val="C00000"/>
                </a:solidFill>
              </a:rPr>
              <a:t>设计部件与通路</a:t>
            </a:r>
            <a:r>
              <a:rPr lang="zh-CN" altLang="en-US" b="1" dirty="0"/>
              <a:t>，根据指令功能设计功能部件，并考虑如何互连</a:t>
            </a:r>
          </a:p>
          <a:p>
            <a:pPr marL="457200" indent="-457200">
              <a:buFont typeface="+mj-lt"/>
              <a:buAutoNum type="arabicPeriod"/>
            </a:pPr>
            <a:r>
              <a:rPr lang="zh-CN" altLang="en-US" b="1" dirty="0">
                <a:solidFill>
                  <a:srgbClr val="C00000"/>
                </a:solidFill>
              </a:rPr>
              <a:t>设计控点</a:t>
            </a:r>
            <a:r>
              <a:rPr lang="zh-CN" altLang="en-US" b="1" dirty="0"/>
              <a:t>，确定所有功能部件，数据通路所需控制信号</a:t>
            </a:r>
          </a:p>
          <a:p>
            <a:pPr marL="457200" indent="-457200">
              <a:buFont typeface="+mj-lt"/>
              <a:buAutoNum type="arabicPeriod"/>
            </a:pPr>
            <a:r>
              <a:rPr lang="zh-CN" altLang="en-US" b="1" dirty="0">
                <a:solidFill>
                  <a:srgbClr val="C00000"/>
                </a:solidFill>
              </a:rPr>
              <a:t>分析所有指令的控制信号序列</a:t>
            </a:r>
            <a:r>
              <a:rPr lang="zh-CN" altLang="en-US" b="1" dirty="0"/>
              <a:t>，生成指令与控制信号关系表</a:t>
            </a:r>
            <a:endParaRPr lang="en-US" altLang="zh-CN" b="1" dirty="0"/>
          </a:p>
          <a:p>
            <a:pPr marL="457200" indent="-457200">
              <a:buFont typeface="+mj-lt"/>
              <a:buAutoNum type="arabicPeriod"/>
            </a:pPr>
            <a:r>
              <a:rPr lang="zh-CN" altLang="en-US" b="1" dirty="0">
                <a:solidFill>
                  <a:srgbClr val="C00000"/>
                </a:solidFill>
              </a:rPr>
              <a:t>构建状态转换表</a:t>
            </a:r>
            <a:endParaRPr lang="en-US" altLang="zh-CN" b="1" dirty="0">
              <a:solidFill>
                <a:srgbClr val="C00000"/>
              </a:solidFill>
            </a:endParaRPr>
          </a:p>
          <a:p>
            <a:pPr marL="457200" indent="-457200">
              <a:buFont typeface="+mj-lt"/>
              <a:buAutoNum type="arabicPeriod"/>
            </a:pPr>
            <a:r>
              <a:rPr lang="zh-CN" altLang="en-US" b="1" dirty="0">
                <a:solidFill>
                  <a:srgbClr val="C00000"/>
                </a:solidFill>
              </a:rPr>
              <a:t>设计控制器</a:t>
            </a:r>
            <a:endParaRPr lang="en-US" altLang="zh-CN" b="1" dirty="0">
              <a:solidFill>
                <a:srgbClr val="C00000"/>
              </a:solidFill>
            </a:endParaRPr>
          </a:p>
          <a:p>
            <a:pPr lvl="1" indent="-342900">
              <a:buFont typeface="Wingdings" panose="05000000000000000000" pitchFamily="2" charset="2"/>
              <a:buChar char="n"/>
            </a:pPr>
            <a:r>
              <a:rPr lang="zh-CN" altLang="en-US" b="1" dirty="0">
                <a:solidFill>
                  <a:schemeClr val="tx1"/>
                </a:solidFill>
              </a:rPr>
              <a:t>设计微指令，微程序，地址转移逻辑，设计</a:t>
            </a:r>
            <a:r>
              <a:rPr lang="zh-CN" altLang="en-US" b="1" dirty="0">
                <a:solidFill>
                  <a:srgbClr val="18978B"/>
                </a:solidFill>
              </a:rPr>
              <a:t>微程序控制器</a:t>
            </a:r>
            <a:endParaRPr lang="en-US" altLang="zh-CN" b="1" dirty="0">
              <a:solidFill>
                <a:srgbClr val="18978B"/>
              </a:solidFill>
            </a:endParaRPr>
          </a:p>
          <a:p>
            <a:pPr lvl="1" indent="-342900">
              <a:buFont typeface="Wingdings" panose="05000000000000000000" pitchFamily="2" charset="2"/>
              <a:buChar char="n"/>
            </a:pPr>
            <a:r>
              <a:rPr lang="zh-CN" altLang="en-US" b="1" dirty="0">
                <a:solidFill>
                  <a:schemeClr val="tx1"/>
                </a:solidFill>
              </a:rPr>
              <a:t>生成每个控制信号的逻辑表达式，设计</a:t>
            </a:r>
            <a:r>
              <a:rPr lang="zh-CN" altLang="en-US" b="1" dirty="0">
                <a:solidFill>
                  <a:srgbClr val="18978B"/>
                </a:solidFill>
              </a:rPr>
              <a:t>硬布线控制器</a:t>
            </a:r>
          </a:p>
          <a:p>
            <a:endParaRPr lang="zh-CN" altLang="en-US" b="1" dirty="0">
              <a:solidFill>
                <a:srgbClr val="18978B"/>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 name="COMMONDATA" val="eyJoZGlkIjoiNDA2Njk4ODAyYjVlNzIxYjMzMTJlNWYzOTJiYjQzNDAifQ=="/>
</p:tagLst>
</file>

<file path=ppt/tags/tag10.xml><?xml version="1.0" encoding="utf-8"?>
<p:tagLst xmlns:a="http://schemas.openxmlformats.org/drawingml/2006/main" xmlns:r="http://schemas.openxmlformats.org/officeDocument/2006/relationships" xmlns:p="http://schemas.openxmlformats.org/presentationml/2006/main">
  <p:tag name="TIMING" val="|7.3|23.4|7.1"/>
</p:tagLst>
</file>

<file path=ppt/tags/tag11.xml><?xml version="1.0" encoding="utf-8"?>
<p:tagLst xmlns:a="http://schemas.openxmlformats.org/drawingml/2006/main" xmlns:r="http://schemas.openxmlformats.org/officeDocument/2006/relationships" xmlns:p="http://schemas.openxmlformats.org/presentationml/2006/main">
  <p:tag name="TIMING" val="|7.4|23.4|3.3|3.6|7.7|1|0.9|39.2|27.6"/>
</p:tagLst>
</file>

<file path=ppt/tags/tag12.xml><?xml version="1.0" encoding="utf-8"?>
<p:tagLst xmlns:a="http://schemas.openxmlformats.org/drawingml/2006/main" xmlns:r="http://schemas.openxmlformats.org/officeDocument/2006/relationships" xmlns:p="http://schemas.openxmlformats.org/presentationml/2006/main">
  <p:tag name="TIMING" val="|2.1|15|1.3|1|2.4|34.4"/>
</p:tagLst>
</file>

<file path=ppt/tags/tag13.xml><?xml version="1.0" encoding="utf-8"?>
<p:tagLst xmlns:a="http://schemas.openxmlformats.org/drawingml/2006/main" xmlns:r="http://schemas.openxmlformats.org/officeDocument/2006/relationships" xmlns:p="http://schemas.openxmlformats.org/presentationml/2006/main">
  <p:tag name="TIMING" val="|7.4|23.4|3.3|3.6|7.7|1|0.9|39.2|27.6"/>
</p:tagLst>
</file>

<file path=ppt/tags/tag14.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ags/tag15.xml><?xml version="1.0" encoding="utf-8"?>
<p:tagLst xmlns:a="http://schemas.openxmlformats.org/drawingml/2006/main" xmlns:r="http://schemas.openxmlformats.org/officeDocument/2006/relationships" xmlns:p="http://schemas.openxmlformats.org/presentationml/2006/main">
  <p:tag name="TIMING" val="|2.1|15|1.3|1|2.4|34.4"/>
</p:tagLst>
</file>

<file path=ppt/tags/tag16.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ags/tag17.xml><?xml version="1.0" encoding="utf-8"?>
<p:tagLst xmlns:a="http://schemas.openxmlformats.org/drawingml/2006/main" xmlns:r="http://schemas.openxmlformats.org/officeDocument/2006/relationships" xmlns:p="http://schemas.openxmlformats.org/presentationml/2006/main">
  <p:tag name="TIMING" val="|3.2|11.9|5.4|39.2|28.1|1.6|15.9|0.8|1.3|14.4|1.3|5.9"/>
</p:tagLst>
</file>

<file path=ppt/tags/tag18.xml><?xml version="1.0" encoding="utf-8"?>
<p:tagLst xmlns:a="http://schemas.openxmlformats.org/drawingml/2006/main" xmlns:r="http://schemas.openxmlformats.org/officeDocument/2006/relationships" xmlns:p="http://schemas.openxmlformats.org/presentationml/2006/main">
  <p:tag name="TIMING" val="|6.3|4|9.7|22.8|9.4|7.4|13.2|11.2|6.5|8"/>
</p:tagLst>
</file>

<file path=ppt/tags/tag19.xml><?xml version="1.0" encoding="utf-8"?>
<p:tagLst xmlns:a="http://schemas.openxmlformats.org/drawingml/2006/main" xmlns:r="http://schemas.openxmlformats.org/officeDocument/2006/relationships" xmlns:p="http://schemas.openxmlformats.org/presentationml/2006/main">
  <p:tag name="TIMING" val="|7.3|23.4|7.1"/>
</p:tagLst>
</file>

<file path=ppt/tags/tag2.xml><?xml version="1.0" encoding="utf-8"?>
<p:tagLst xmlns:a="http://schemas.openxmlformats.org/drawingml/2006/main" xmlns:r="http://schemas.openxmlformats.org/officeDocument/2006/relationships" xmlns:p="http://schemas.openxmlformats.org/presentationml/2006/main">
  <p:tag name="TIMING" val="|13.5|5.1|1.8|2|1.7|1.7|15.2"/>
</p:tagLst>
</file>

<file path=ppt/tags/tag20.xml><?xml version="1.0" encoding="utf-8"?>
<p:tagLst xmlns:a="http://schemas.openxmlformats.org/drawingml/2006/main" xmlns:r="http://schemas.openxmlformats.org/officeDocument/2006/relationships" xmlns:p="http://schemas.openxmlformats.org/presentationml/2006/main">
  <p:tag name="TIMING" val="|8.9|37.8|7.1|8.6|6.3|5.9|1|7"/>
</p:tagLst>
</file>

<file path=ppt/tags/tag21.xml><?xml version="1.0" encoding="utf-8"?>
<p:tagLst xmlns:a="http://schemas.openxmlformats.org/drawingml/2006/main" xmlns:r="http://schemas.openxmlformats.org/officeDocument/2006/relationships" xmlns:p="http://schemas.openxmlformats.org/presentationml/2006/main">
  <p:tag name="TIMING" val="|141.6|69.2"/>
</p:tagLst>
</file>

<file path=ppt/tags/tag22.xml><?xml version="1.0" encoding="utf-8"?>
<p:tagLst xmlns:a="http://schemas.openxmlformats.org/drawingml/2006/main" xmlns:r="http://schemas.openxmlformats.org/officeDocument/2006/relationships" xmlns:p="http://schemas.openxmlformats.org/presentationml/2006/main">
  <p:tag name="TIMING" val="|3.1|1.7|3.7|1.3|30.4"/>
</p:tagLst>
</file>

<file path=ppt/tags/tag23.xml><?xml version="1.0" encoding="utf-8"?>
<p:tagLst xmlns:a="http://schemas.openxmlformats.org/drawingml/2006/main" xmlns:r="http://schemas.openxmlformats.org/officeDocument/2006/relationships" xmlns:p="http://schemas.openxmlformats.org/presentationml/2006/main">
  <p:tag name="TIMING" val="|88.8|20.8"/>
</p:tagLst>
</file>

<file path=ppt/tags/tag24.xml><?xml version="1.0" encoding="utf-8"?>
<p:tagLst xmlns:a="http://schemas.openxmlformats.org/drawingml/2006/main" xmlns:r="http://schemas.openxmlformats.org/officeDocument/2006/relationships" xmlns:p="http://schemas.openxmlformats.org/presentationml/2006/main">
  <p:tag name="TIMING" val="|34.6|4.5|9.7"/>
</p:tagLst>
</file>

<file path=ppt/tags/tag25.xml><?xml version="1.0" encoding="utf-8"?>
<p:tagLst xmlns:a="http://schemas.openxmlformats.org/drawingml/2006/main" xmlns:r="http://schemas.openxmlformats.org/officeDocument/2006/relationships" xmlns:p="http://schemas.openxmlformats.org/presentationml/2006/main">
  <p:tag name="TIMING" val="|8.3|59.6|29.5|30.4"/>
</p:tagLst>
</file>

<file path=ppt/tags/tag26.xml><?xml version="1.0" encoding="utf-8"?>
<p:tagLst xmlns:a="http://schemas.openxmlformats.org/drawingml/2006/main" xmlns:r="http://schemas.openxmlformats.org/officeDocument/2006/relationships" xmlns:p="http://schemas.openxmlformats.org/presentationml/2006/main">
  <p:tag name="TIMING" val="|3.3"/>
</p:tagLst>
</file>

<file path=ppt/tags/tag27.xml><?xml version="1.0" encoding="utf-8"?>
<p:tagLst xmlns:a="http://schemas.openxmlformats.org/drawingml/2006/main" xmlns:r="http://schemas.openxmlformats.org/officeDocument/2006/relationships" xmlns:p="http://schemas.openxmlformats.org/presentationml/2006/main">
  <p:tag name="TIMING" val="|2.3"/>
</p:tagLst>
</file>

<file path=ppt/tags/tag28.xml><?xml version="1.0" encoding="utf-8"?>
<p:tagLst xmlns:a="http://schemas.openxmlformats.org/drawingml/2006/main" xmlns:r="http://schemas.openxmlformats.org/officeDocument/2006/relationships" xmlns:p="http://schemas.openxmlformats.org/presentationml/2006/main">
  <p:tag name="TIMING" val="|1.9"/>
</p:tagLst>
</file>

<file path=ppt/tags/tag29.xml><?xml version="1.0" encoding="utf-8"?>
<p:tagLst xmlns:a="http://schemas.openxmlformats.org/drawingml/2006/main" xmlns:r="http://schemas.openxmlformats.org/officeDocument/2006/relationships" xmlns:p="http://schemas.openxmlformats.org/presentationml/2006/main">
  <p:tag name="TIMING" val="|1.7"/>
</p:tagLst>
</file>

<file path=ppt/tags/tag3.xml><?xml version="1.0" encoding="utf-8"?>
<p:tagLst xmlns:a="http://schemas.openxmlformats.org/drawingml/2006/main" xmlns:r="http://schemas.openxmlformats.org/officeDocument/2006/relationships" xmlns:p="http://schemas.openxmlformats.org/presentationml/2006/main">
  <p:tag name="TIMING" val="|6.1"/>
</p:tagLst>
</file>

<file path=ppt/tags/tag30.xml><?xml version="1.0" encoding="utf-8"?>
<p:tagLst xmlns:a="http://schemas.openxmlformats.org/drawingml/2006/main" xmlns:r="http://schemas.openxmlformats.org/officeDocument/2006/relationships" xmlns:p="http://schemas.openxmlformats.org/presentationml/2006/main">
  <p:tag name="TIMING" val="|15.8"/>
</p:tagLst>
</file>

<file path=ppt/tags/tag31.xml><?xml version="1.0" encoding="utf-8"?>
<p:tagLst xmlns:a="http://schemas.openxmlformats.org/drawingml/2006/main" xmlns:r="http://schemas.openxmlformats.org/officeDocument/2006/relationships" xmlns:p="http://schemas.openxmlformats.org/presentationml/2006/main">
  <p:tag name="TIMING" val="|141.6|69.2"/>
</p:tagLst>
</file>

<file path=ppt/tags/tag4.xml><?xml version="1.0" encoding="utf-8"?>
<p:tagLst xmlns:a="http://schemas.openxmlformats.org/drawingml/2006/main" xmlns:r="http://schemas.openxmlformats.org/officeDocument/2006/relationships" xmlns:p="http://schemas.openxmlformats.org/presentationml/2006/main">
  <p:tag name="TIMING" val="|7.7|42.2|42.4|10.4|1|2.9|31.6|7.5|4.7|0.6|0.8|1.3|1.5|8.5|1.2|23.4|1.4|0.8|0.9|4.6|0.7|1.5|3.6|0.8|2.5|7.8|1.4|6.9|1.5|1.3|0.9|3.1|2.5"/>
</p:tagLst>
</file>

<file path=ppt/tags/tag5.xml><?xml version="1.0" encoding="utf-8"?>
<p:tagLst xmlns:a="http://schemas.openxmlformats.org/drawingml/2006/main" xmlns:r="http://schemas.openxmlformats.org/officeDocument/2006/relationships" xmlns:p="http://schemas.openxmlformats.org/presentationml/2006/main">
  <p:tag name="TIMING" val="|7.8|23|35.6|7|37.7|3|5|9.5|4.6|46.4|3|3.4|6.2|1|34.4|1.9"/>
</p:tagLst>
</file>

<file path=ppt/tags/tag6.xml><?xml version="1.0" encoding="utf-8"?>
<p:tagLst xmlns:a="http://schemas.openxmlformats.org/drawingml/2006/main" xmlns:r="http://schemas.openxmlformats.org/officeDocument/2006/relationships" xmlns:p="http://schemas.openxmlformats.org/presentationml/2006/main">
  <p:tag name="TIMING" val="|3.3|9.1|22.2|5.4|4.5|5.4|1.5|5.4|2.6|20.2|2.7"/>
</p:tagLst>
</file>

<file path=ppt/tags/tag7.xml><?xml version="1.0" encoding="utf-8"?>
<p:tagLst xmlns:a="http://schemas.openxmlformats.org/drawingml/2006/main" xmlns:r="http://schemas.openxmlformats.org/officeDocument/2006/relationships" xmlns:p="http://schemas.openxmlformats.org/presentationml/2006/main">
  <p:tag name="TIMING" val="|4.9|13.3|17.1|15.8|7.9|8.3|54.4|7.1|7.9|7|38.3|10.3|55.9"/>
</p:tagLst>
</file>

<file path=ppt/tags/tag8.xml><?xml version="1.0" encoding="utf-8"?>
<p:tagLst xmlns:a="http://schemas.openxmlformats.org/drawingml/2006/main" xmlns:r="http://schemas.openxmlformats.org/officeDocument/2006/relationships" xmlns:p="http://schemas.openxmlformats.org/presentationml/2006/main">
  <p:tag name="TIMING" val="|9.4|4.1|10.6|6.6|5|2.8|30.1|7.2"/>
</p:tagLst>
</file>

<file path=ppt/tags/tag9.xml><?xml version="1.0" encoding="utf-8"?>
<p:tagLst xmlns:a="http://schemas.openxmlformats.org/drawingml/2006/main" xmlns:r="http://schemas.openxmlformats.org/officeDocument/2006/relationships" xmlns:p="http://schemas.openxmlformats.org/presentationml/2006/main">
  <p:tag name="TIMING" val="|16|30.9|10.3|4.4|6|6.7|23.3|6.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22671</Words>
  <Application>Microsoft Office PowerPoint</Application>
  <PresentationFormat>宽屏</PresentationFormat>
  <Paragraphs>8329</Paragraphs>
  <Slides>139</Slides>
  <Notes>66</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139</vt:i4>
      </vt:variant>
    </vt:vector>
  </HeadingPairs>
  <TitlesOfParts>
    <vt:vector size="157" baseType="lpstr">
      <vt:lpstr>微软雅黑</vt:lpstr>
      <vt:lpstr>Arial</vt:lpstr>
      <vt:lpstr>Arial Black</vt:lpstr>
      <vt:lpstr>Consolas</vt:lpstr>
      <vt:lpstr>Times New Roman</vt:lpstr>
      <vt:lpstr>Wingdings</vt:lpstr>
      <vt:lpstr>Segoe UI</vt:lpstr>
      <vt:lpstr>Courier New</vt:lpstr>
      <vt:lpstr>Tahoma</vt:lpstr>
      <vt:lpstr>Segoe UI Black</vt:lpstr>
      <vt:lpstr>黑体</vt:lpstr>
      <vt:lpstr>宋体</vt:lpstr>
      <vt:lpstr>Algerian</vt:lpstr>
      <vt:lpstr>等线</vt:lpstr>
      <vt:lpstr>Cambria Math</vt:lpstr>
      <vt:lpstr>义启小楷书</vt:lpstr>
      <vt:lpstr>Calibri</vt:lpstr>
      <vt:lpstr>Office 主题​​</vt:lpstr>
      <vt:lpstr>PowerPoint 演示文稿</vt:lpstr>
      <vt:lpstr>PowerPoint 演示文稿</vt:lpstr>
      <vt:lpstr>本章主要内容</vt:lpstr>
      <vt:lpstr>CPU概述</vt:lpstr>
      <vt:lpstr>CPU主要功能</vt:lpstr>
      <vt:lpstr>CPU中主要寄存器</vt:lpstr>
      <vt:lpstr>简单CPU模型</vt:lpstr>
      <vt:lpstr>操作控制器</vt:lpstr>
      <vt:lpstr>本章主要内容</vt:lpstr>
      <vt:lpstr>指令执行一般流程</vt:lpstr>
      <vt:lpstr>指令周期基本概念</vt:lpstr>
      <vt:lpstr>指令周期同步</vt:lpstr>
      <vt:lpstr>本章主要内容</vt:lpstr>
      <vt:lpstr>数据通路  DataPath</vt:lpstr>
      <vt:lpstr>数据通路抽象模型（寄存器传输）</vt:lpstr>
      <vt:lpstr>D触发器定时模型</vt:lpstr>
      <vt:lpstr>数据通路与时钟周期</vt:lpstr>
      <vt:lpstr>保持时间违例</vt:lpstr>
      <vt:lpstr>数据通路时延举例</vt:lpstr>
      <vt:lpstr>数据通路分类</vt:lpstr>
      <vt:lpstr>单总线结构CPU实例</vt:lpstr>
      <vt:lpstr>多总线架构数据通路</vt:lpstr>
      <vt:lpstr>专用通路  单周期MIPS CPU</vt:lpstr>
      <vt:lpstr>单总线结构CPU  MIPS 指令周期</vt:lpstr>
      <vt:lpstr>单总线结构CPU实例</vt:lpstr>
      <vt:lpstr>单总线结构MIPS CPU  典型指令</vt:lpstr>
      <vt:lpstr>取指令数据通路</vt:lpstr>
      <vt:lpstr>LW 指令执行数据通路    lw rt,imm(rs)</vt:lpstr>
      <vt:lpstr>立即数输出控制</vt:lpstr>
      <vt:lpstr>SW 指令执行数据通路 sw rt,imm(rs)</vt:lpstr>
      <vt:lpstr>BEQ 指令数据通路  beq rs,rt,imm</vt:lpstr>
      <vt:lpstr>I型运算类指令执行数据通路  addi rt,rs,imm</vt:lpstr>
      <vt:lpstr>R型运算类指令执行数据通路  add rd,rs,rt</vt:lpstr>
      <vt:lpstr>指令周期方框图 (数据流)</vt:lpstr>
      <vt:lpstr>数据通路举例---2009考研统考</vt:lpstr>
      <vt:lpstr>数据通路举例---取指令周期</vt:lpstr>
      <vt:lpstr>数据通路举例---执行指令周期</vt:lpstr>
      <vt:lpstr>数据通路举例---执行指令周期</vt:lpstr>
      <vt:lpstr>数据通路、指令周期小结</vt:lpstr>
      <vt:lpstr>本章主要内容</vt:lpstr>
      <vt:lpstr>6.4 时序与控制</vt:lpstr>
      <vt:lpstr>单总线结构CPU指令周期（控制流）</vt:lpstr>
      <vt:lpstr>传统三级时序系统</vt:lpstr>
      <vt:lpstr>6.4 时序与控制</vt:lpstr>
      <vt:lpstr>控制方式</vt:lpstr>
      <vt:lpstr>定长指令周期的三级时序发生器</vt:lpstr>
      <vt:lpstr>变长指令周期三级时序（同步控制）</vt:lpstr>
      <vt:lpstr>6.4 时序与控制</vt:lpstr>
      <vt:lpstr>时序发生器</vt:lpstr>
      <vt:lpstr>定长指令周期的三级时序发生器</vt:lpstr>
      <vt:lpstr>定长指令周期时序发生器设计</vt:lpstr>
      <vt:lpstr>变长指令周期三级时序时序发生器</vt:lpstr>
      <vt:lpstr>变长指令周期时序发生器设计</vt:lpstr>
      <vt:lpstr>变长指令周期时序发生器设计</vt:lpstr>
      <vt:lpstr>本章主要内容</vt:lpstr>
      <vt:lpstr>控制器基本原理</vt:lpstr>
      <vt:lpstr>三级时序硬布线控制器</vt:lpstr>
      <vt:lpstr>三级时序硬布线控制器设计步骤</vt:lpstr>
      <vt:lpstr>单总线结构CPU指令周期（控制流）</vt:lpstr>
      <vt:lpstr>单总线结构CPU指令周期（控制流）</vt:lpstr>
      <vt:lpstr>指令周期方框图 (数据流)</vt:lpstr>
      <vt:lpstr>三级时序硬布线控制器</vt:lpstr>
      <vt:lpstr>现代时序硬布线控制器</vt:lpstr>
      <vt:lpstr>单总线结构CPU指令周期（控制流）</vt:lpstr>
      <vt:lpstr>指令执行状态转换图  状态转换表</vt:lpstr>
      <vt:lpstr>有限状态机FSM   状态转换表</vt:lpstr>
      <vt:lpstr>现代时序硬布线控制器设计步骤</vt:lpstr>
      <vt:lpstr>传统三级时序与现代时序对比</vt:lpstr>
      <vt:lpstr>硬布线控制器特点</vt:lpstr>
      <vt:lpstr>本章主要内容</vt:lpstr>
      <vt:lpstr>微程序控制器工作原理</vt:lpstr>
      <vt:lpstr>单总线CPU微指令构造</vt:lpstr>
      <vt:lpstr>程序、微程序、指令、微指令对应关系</vt:lpstr>
      <vt:lpstr>控制存储器</vt:lpstr>
      <vt:lpstr>微程序控制器原理框图 (下址字段法)</vt:lpstr>
      <vt:lpstr>微程序控制器地址转移逻辑(下址字段法)</vt:lpstr>
      <vt:lpstr>微指令格式</vt:lpstr>
      <vt:lpstr>单总线结构CPU   取指令数据通路</vt:lpstr>
      <vt:lpstr>取指令微程序</vt:lpstr>
      <vt:lpstr>lw指令微程序</vt:lpstr>
      <vt:lpstr>sw指令微程序</vt:lpstr>
      <vt:lpstr>beq指令微程序</vt:lpstr>
      <vt:lpstr>add指令微程序</vt:lpstr>
      <vt:lpstr>addi指令微程序</vt:lpstr>
      <vt:lpstr>单总线CPU微程序</vt:lpstr>
      <vt:lpstr>指令执行状态转换图  状态转换表</vt:lpstr>
      <vt:lpstr>程序执行动态？</vt:lpstr>
      <vt:lpstr>微指令设计原则</vt:lpstr>
      <vt:lpstr>微命令编码</vt:lpstr>
      <vt:lpstr>直接表示法</vt:lpstr>
      <vt:lpstr>编码表示法</vt:lpstr>
      <vt:lpstr>计数器法微指令格式</vt:lpstr>
      <vt:lpstr>微程序控制器组成原理框图(计数器法)</vt:lpstr>
      <vt:lpstr>水平型微指令编码效率</vt:lpstr>
      <vt:lpstr>垂直型微指令</vt:lpstr>
      <vt:lpstr>垂直型微指令实例</vt:lpstr>
      <vt:lpstr>水平型微指令与垂直型微指令</vt:lpstr>
      <vt:lpstr>硬布线与微程序对比</vt:lpstr>
      <vt:lpstr>设计处理器的步骤</vt:lpstr>
      <vt:lpstr>程序员角度理解     高级语言如何执行成二值逻辑</vt:lpstr>
      <vt:lpstr>本章主要内容</vt:lpstr>
      <vt:lpstr>中断机制实现</vt:lpstr>
      <vt:lpstr>异常与中断</vt:lpstr>
      <vt:lpstr>PowerPoint 演示文稿</vt:lpstr>
      <vt:lpstr>中断异常处理数据通路升级</vt:lpstr>
      <vt:lpstr>变长指令周期状态机修改</vt:lpstr>
      <vt:lpstr>现代时序状态机修改</vt:lpstr>
      <vt:lpstr>微程序控制器组成原理框图(下址字段法)</vt:lpstr>
      <vt:lpstr>PowerPoint 演示文稿</vt:lpstr>
      <vt:lpstr>MIPS CPU控制器设计</vt:lpstr>
      <vt:lpstr>MIPS指令格式</vt:lpstr>
      <vt:lpstr>R型指令格式</vt:lpstr>
      <vt:lpstr>I型指令格式</vt:lpstr>
      <vt:lpstr>取指令数据通路</vt:lpstr>
      <vt:lpstr>R型指令数据通路</vt:lpstr>
      <vt:lpstr>Lw指令详解</vt:lpstr>
      <vt:lpstr>Lw指令数据通路</vt:lpstr>
      <vt:lpstr>sw指令数据通路</vt:lpstr>
      <vt:lpstr>数据通路综合</vt:lpstr>
      <vt:lpstr>单周期MIPS数据通路</vt:lpstr>
      <vt:lpstr>R型指令数据通路建立过程</vt:lpstr>
      <vt:lpstr>LW指令数据通路建立过程</vt:lpstr>
      <vt:lpstr>SW指令数据通路建立过程</vt:lpstr>
      <vt:lpstr>Beq指令数据通路建立过程</vt:lpstr>
      <vt:lpstr>单周期MIPS关键路径 LW指令</vt:lpstr>
      <vt:lpstr>单周期MIPS控制器设计</vt:lpstr>
      <vt:lpstr>单周期数据通路小结</vt:lpstr>
      <vt:lpstr>PowerPoint 演示文稿</vt:lpstr>
      <vt:lpstr>多周期MIPS数据通路特点</vt:lpstr>
      <vt:lpstr>多周期MIPS CPU数据通路</vt:lpstr>
      <vt:lpstr>多周期MIPS取指令阶段T1</vt:lpstr>
      <vt:lpstr>多周期MIPS取指令阶段T2</vt:lpstr>
      <vt:lpstr>R型指令执行状态周期T3~T4</vt:lpstr>
      <vt:lpstr>LW指令执行状态周期T3~T5</vt:lpstr>
      <vt:lpstr>Beq指令执行状态周期T3</vt:lpstr>
      <vt:lpstr>多周期MIPS状态图</vt:lpstr>
      <vt:lpstr>设计控制器</vt:lpstr>
      <vt:lpstr>课后习题</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清林</cp:lastModifiedBy>
  <cp:revision>1697</cp:revision>
  <dcterms:created xsi:type="dcterms:W3CDTF">2018-05-09T10:41:00Z</dcterms:created>
  <dcterms:modified xsi:type="dcterms:W3CDTF">2024-05-28T15:30:56Z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E9B6481C523E41798CD72B4D3CD021F9_12</vt:lpwstr>
  </property>
</Properties>
</file>